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67" r:id="rId3"/>
    <p:sldMasterId id="2147483673" r:id="rId4"/>
  </p:sldMasterIdLst>
  <p:notesMasterIdLst>
    <p:notesMasterId r:id="rId43"/>
  </p:notesMasterIdLst>
  <p:sldIdLst>
    <p:sldId id="256" r:id="rId5"/>
    <p:sldId id="5840" r:id="rId6"/>
    <p:sldId id="5836" r:id="rId7"/>
    <p:sldId id="5916" r:id="rId8"/>
    <p:sldId id="2147375442" r:id="rId9"/>
    <p:sldId id="5917" r:id="rId10"/>
    <p:sldId id="2147375454" r:id="rId11"/>
    <p:sldId id="2147375431" r:id="rId12"/>
    <p:sldId id="2147375443" r:id="rId13"/>
    <p:sldId id="2147375444" r:id="rId14"/>
    <p:sldId id="2147375445" r:id="rId15"/>
    <p:sldId id="2147375451" r:id="rId16"/>
    <p:sldId id="4790" r:id="rId17"/>
    <p:sldId id="2147375452" r:id="rId18"/>
    <p:sldId id="2147375456" r:id="rId19"/>
    <p:sldId id="2147375455" r:id="rId20"/>
    <p:sldId id="2147375457" r:id="rId21"/>
    <p:sldId id="2147375458" r:id="rId22"/>
    <p:sldId id="2147375432" r:id="rId23"/>
    <p:sldId id="2147375433" r:id="rId24"/>
    <p:sldId id="2147375438" r:id="rId25"/>
    <p:sldId id="2147375459" r:id="rId26"/>
    <p:sldId id="2147375434" r:id="rId27"/>
    <p:sldId id="2147375436" r:id="rId28"/>
    <p:sldId id="2147375437" r:id="rId29"/>
    <p:sldId id="2147375435" r:id="rId30"/>
    <p:sldId id="2147375441" r:id="rId31"/>
    <p:sldId id="2147375439" r:id="rId32"/>
    <p:sldId id="2147375440" r:id="rId33"/>
    <p:sldId id="4770" r:id="rId34"/>
    <p:sldId id="2147375446" r:id="rId35"/>
    <p:sldId id="2147375447" r:id="rId36"/>
    <p:sldId id="2147375448" r:id="rId37"/>
    <p:sldId id="2147375449" r:id="rId38"/>
    <p:sldId id="2147375450" r:id="rId39"/>
    <p:sldId id="5908" r:id="rId40"/>
    <p:sldId id="5821" r:id="rId41"/>
    <p:sldId id="575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3" autoAdjust="0"/>
    <p:restoredTop sz="94632" autoAdjust="0"/>
  </p:normalViewPr>
  <p:slideViewPr>
    <p:cSldViewPr snapToGrid="0">
      <p:cViewPr varScale="1">
        <p:scale>
          <a:sx n="100" d="100"/>
          <a:sy n="100" d="100"/>
        </p:scale>
        <p:origin x="1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57B3B-ED67-469A-B307-86F7A39C9689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A0A4-0EE3-4D82-BAB3-ED3AA258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3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3D4A4-0382-D4DD-E127-6AD9D5399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2460D8-D5E1-9915-9649-5BC2BD238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F360DC-A40B-4B90-FB9E-CE13D531B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6C3D5-F3C3-6E9A-A197-12A6B8F12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6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8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1" y="1174478"/>
            <a:ext cx="10962105" cy="124041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L2Ms Monthly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5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6" y="472833"/>
            <a:ext cx="1825604" cy="457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1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1" y="3738425"/>
            <a:ext cx="10962105" cy="477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87581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512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480">
          <p15:clr>
            <a:srgbClr val="FBAE40"/>
          </p15:clr>
        </p15:guide>
        <p15:guide id="11" pos="976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922610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386954" indent="-171450">
              <a:defRPr/>
            </a:lvl2pPr>
            <a:lvl3pPr marL="558404" indent="-127397">
              <a:defRPr/>
            </a:lvl3pPr>
            <a:lvl4pPr marL="729854" indent="-127397">
              <a:defRPr/>
            </a:lvl4pPr>
            <a:lvl5pPr marL="901304" indent="-127397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059050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5" cy="5234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2919804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042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7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2770870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18457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240" y="567203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3016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9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2681463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68CE5-5A83-D94D-B3BA-C3405E85E5CF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March 20, 2025</a:t>
            </a:r>
          </a:p>
        </p:txBody>
      </p:sp>
    </p:spTree>
    <p:extLst>
      <p:ext uri="{BB962C8B-B14F-4D97-AF65-F5344CB8AC3E}">
        <p14:creationId xmlns:p14="http://schemas.microsoft.com/office/powerpoint/2010/main" val="204010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1"/>
            <a:ext cx="11499925" cy="490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76179"/>
            <a:ext cx="11499925" cy="5379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1342896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70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8706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F7FA5F5-4A14-EA41-87C9-7867F7DC6D20}"/>
              </a:ext>
            </a:extLst>
          </p:cNvPr>
          <p:cNvSpPr txBox="1"/>
          <p:nvPr userDrawn="1"/>
        </p:nvSpPr>
        <p:spPr>
          <a:xfrm>
            <a:off x="368933" y="6577288"/>
            <a:ext cx="421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EIC CD-3A Review, November 14-16,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487EC-0BE4-E045-8215-C57AE9AE4102}"/>
              </a:ext>
            </a:extLst>
          </p:cNvPr>
          <p:cNvSpPr txBox="1"/>
          <p:nvPr userDrawn="1"/>
        </p:nvSpPr>
        <p:spPr>
          <a:xfrm>
            <a:off x="4217926" y="6569102"/>
            <a:ext cx="375614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R. Sharma</a:t>
            </a:r>
          </a:p>
        </p:txBody>
      </p:sp>
    </p:spTree>
    <p:extLst>
      <p:ext uri="{BB962C8B-B14F-4D97-AF65-F5344CB8AC3E}">
        <p14:creationId xmlns:p14="http://schemas.microsoft.com/office/powerpoint/2010/main" val="1678023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23751"/>
            <a:ext cx="11499925" cy="82517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1609"/>
            <a:ext cx="11499925" cy="486585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3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6274" y="535093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EIC L2Ms Monthly Reporting, February 25,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501" y="6517123"/>
            <a:ext cx="513209" cy="2539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7E6BA-9547-40BA-BC84-EED48D8D50C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5" cy="504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8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5281" indent="-175022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5541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5606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5120">
          <p15:clr>
            <a:srgbClr val="F26B43"/>
          </p15:clr>
        </p15:guide>
        <p15:guide id="9" pos="48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976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2419" y="494380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May 2,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55239" y="629425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532329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56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B45A4DB-8197-4F27-BE59-FDF24299C61C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TIC 3/3/25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5B1C6-3C82-4576-88F8-2AD0C3339FF5}"/>
              </a:ext>
            </a:extLst>
          </p:cNvPr>
          <p:cNvSpPr txBox="1"/>
          <p:nvPr userDrawn="1"/>
        </p:nvSpPr>
        <p:spPr>
          <a:xfrm>
            <a:off x="4306873" y="6490193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R. Wimmer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1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71BvOlvco4SSzq1rS9Yewcu8iztl4Rw2" TargetMode="External"/><Relationship Id="rId2" Type="http://schemas.openxmlformats.org/officeDocument/2006/relationships/hyperlink" Target="https://drive.google.com/drive/folders/1tpZZKOML-tVGAoUui0iKytgPE1tyKdYX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lab.org/event/934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urldefense.us/v2/url?u=https-3A__indico.jlab.org_event_930_&amp;d=DwMGaQ&amp;c=v4IIwRuZAmwupIjowmMWUmLasxPEgYsgNI-O7C4ViYc&amp;r=XRuhd5znVZ-86OLX6BWly44JW0XqYsaz7x_4t8rPm2w&amp;m=GhTaoA26egN9aae-qES01vq82MdebyTs2gFnZ1e5rG0nDyS6wt1JFir8VLhEGbBB&amp;s=kQFoGTrXPnu0GLLLwK5IjO_H75mpSQCvH0nIcwF_uBo&amp;e=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ura.org/resfac21/rates-reservations/" TargetMode="External"/><Relationship Id="rId2" Type="http://schemas.openxmlformats.org/officeDocument/2006/relationships/hyperlink" Target="https://urldefense.us/v2/url?u=https-3A__www.jlab.org_conference_eicugepic_accommodations&amp;d=DwMF-g&amp;c=v4IIwRuZAmwupIjowmMWUmLasxPEgYsgNI-O7C4ViYc&amp;r=XRuhd5znVZ-86OLX6BWly44JW0XqYsaz7x_4t8rPm2w&amp;m=Yq-5GzyF9toA_BT9FaU_JOWKyQ7TsWm1Ir_aqq0xcjk-hXyCZjEFlSPeKYgSIKW9&amp;s=_Pd-5d8k8KTgEzHLxwFBfzzsiw1etGXQnLHIe_xhtmw&amp;e=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urldefense.us/v2/url?u=https-3A__misportal.jlab.org_jlabAccess_guests_42840_visits_new&amp;d=DwMF-g&amp;c=v4IIwRuZAmwupIjowmMWUmLasxPEgYsgNI-O7C4ViYc&amp;r=XRuhd5znVZ-86OLX6BWly44JW0XqYsaz7x_4t8rPm2w&amp;m=Yq-5GzyF9toA_BT9FaU_JOWKyQ7TsWm1Ir_aqq0xcjk-hXyCZjEFlSPeKYgSIKW9&amp;s=Hey0z-25ZSFPhEDbi-yvQFV6Q215w-Fcksa5p9FTGGk&amp;e=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reybook.cern.ch/experiment/recognized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Users.Office@cern.ch" TargetMode="External"/><Relationship Id="rId5" Type="http://schemas.openxmlformats.org/officeDocument/2006/relationships/hyperlink" Target="https://usersoffice.web.cern.ch/team-leaders-corner" TargetMode="External"/><Relationship Id="rId4" Type="http://schemas.openxmlformats.org/officeDocument/2006/relationships/hyperlink" Target="https://usersoffice.web.cern.ch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bnl.gov/eic/science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27425/" TargetMode="Externa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7425/" TargetMode="External"/><Relationship Id="rId2" Type="http://schemas.openxmlformats.org/officeDocument/2006/relationships/hyperlink" Target="https://indico.bnl.gov/event/27200/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indico.jlab.org/event/930/" TargetMode="External"/><Relationship Id="rId5" Type="http://schemas.openxmlformats.org/officeDocument/2006/relationships/hyperlink" Target="https://indico.bnl.gov/event/26584/" TargetMode="External"/><Relationship Id="rId4" Type="http://schemas.openxmlformats.org/officeDocument/2006/relationships/hyperlink" Target="https://www.bnl.gov/eic-rrbmeeting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s/15390156" TargetMode="External"/><Relationship Id="rId2" Type="http://schemas.openxmlformats.org/officeDocument/2006/relationships/hyperlink" Target="https://indico.bnl.gov/event/2690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874D-5DB9-9CBE-A8C4-555A50D6B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668"/>
            <a:ext cx="9144000" cy="180683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ePIC Collaboration News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9A3C8-9C9D-F634-EB04-A0FF3ED0F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08448"/>
            <a:ext cx="9144000" cy="1113282"/>
          </a:xfrm>
        </p:spPr>
        <p:txBody>
          <a:bodyPr/>
          <a:lstStyle/>
          <a:p>
            <a:r>
              <a:rPr lang="en-US" i="1" u="sng" dirty="0"/>
              <a:t>J. Lajoie</a:t>
            </a:r>
            <a:r>
              <a:rPr lang="en-US" i="1" dirty="0"/>
              <a:t>, S. Dalla Torre</a:t>
            </a:r>
          </a:p>
          <a:p>
            <a:r>
              <a:rPr lang="en-US"/>
              <a:t>May 15</a:t>
            </a:r>
            <a:r>
              <a:rPr lang="en-US" baseline="30000"/>
              <a:t>th</a:t>
            </a:r>
            <a:r>
              <a:rPr lang="en-US"/>
              <a:t>, </a:t>
            </a:r>
            <a:r>
              <a:rPr lang="en-US" dirty="0"/>
              <a:t>2025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B087EBD-E9C1-E830-144E-E69D7556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43" y="4715320"/>
            <a:ext cx="2411128" cy="1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76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E92F-835D-3BDC-70C4-2325546D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6599-419C-1795-FB9C-EA399CBA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8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Asset-Oriented Hierarchy of Subprojects – Elevator Speech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ADC53-F9C0-4D46-AE2C-96CBB50F03DD}"/>
              </a:ext>
            </a:extLst>
          </p:cNvPr>
          <p:cNvSpPr txBox="1"/>
          <p:nvPr/>
        </p:nvSpPr>
        <p:spPr>
          <a:xfrm>
            <a:off x="399767" y="628353"/>
            <a:ext cx="5864672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SP0: global – work performed to date, CD-3A, CD-3B, Project Office, etc. (also includes pre-ops)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SP1: accelerator rings – all scope that if one adds an interaction region insert provides hadron beams and if one also adds an electron injector allows collisions.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SP2: integrated interaction region section – scope that includes section with IR magnets (SP2A) and the </a:t>
            </a:r>
            <a:r>
              <a:rPr lang="en-US" b="1" dirty="0" err="1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b="1" dirty="0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detector (SP2B).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8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SP3: electron injector – scope that delivers 5-10 GeV electron beams to the electron storage ring and allows a non-invasive 18 GeV enhancement; completion allows start of EIC science during commissioning.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SP4: </a:t>
            </a:r>
            <a:r>
              <a:rPr lang="en-US" b="1">
                <a:ea typeface="Calibri" panose="020F0502020204030204" pitchFamily="34" charset="0"/>
                <a:cs typeface="Calibri" panose="020F0502020204030204" pitchFamily="34" charset="0"/>
              </a:rPr>
              <a:t>full capability – 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scope that delivers mission need and allows full execution of the NSAC/NAS science.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RF modules (18 GeV, E</a:t>
            </a:r>
            <a:r>
              <a:rPr lang="en-US" sz="1400" baseline="-25000" dirty="0"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 ~ 140 GeV), RF power (18 GeV, </a:t>
            </a:r>
            <a:r>
              <a:rPr lang="en-US" sz="1400" dirty="0" err="1">
                <a:ea typeface="Calibri" panose="020F0502020204030204" pitchFamily="34" charset="0"/>
                <a:cs typeface="Calibri" panose="020F0502020204030204" pitchFamily="34" charset="0"/>
              </a:rPr>
              <a:t>lumi</a:t>
            </a: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), 41 GeV bypass (E</a:t>
            </a:r>
            <a:r>
              <a:rPr lang="en-US" sz="1400" baseline="-25000" dirty="0"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 ~ 30 GeV),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921327-E430-4D84-9CE2-EDA1EF22C4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19585" y="717436"/>
            <a:ext cx="5543815" cy="54231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9292A6-EBD9-4E6E-A5A2-AAFD806AABA4}"/>
              </a:ext>
            </a:extLst>
          </p:cNvPr>
          <p:cNvSpPr/>
          <p:nvPr/>
        </p:nvSpPr>
        <p:spPr>
          <a:xfrm>
            <a:off x="7931021" y="4114799"/>
            <a:ext cx="1129004" cy="65314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DEADF1-8511-4706-AA12-A116216BA06F}"/>
              </a:ext>
            </a:extLst>
          </p:cNvPr>
          <p:cNvSpPr/>
          <p:nvPr/>
        </p:nvSpPr>
        <p:spPr>
          <a:xfrm rot="-3540000">
            <a:off x="9835324" y="3127271"/>
            <a:ext cx="1759268" cy="1217727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66B356-C74B-42F8-B9CB-FF58CA280843}"/>
              </a:ext>
            </a:extLst>
          </p:cNvPr>
          <p:cNvCxnSpPr>
            <a:cxnSpLocks/>
          </p:cNvCxnSpPr>
          <p:nvPr/>
        </p:nvCxnSpPr>
        <p:spPr>
          <a:xfrm>
            <a:off x="8425543" y="4851917"/>
            <a:ext cx="4945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0997635-807B-4168-9D4C-7274CBB4B172}"/>
              </a:ext>
            </a:extLst>
          </p:cNvPr>
          <p:cNvSpPr txBox="1"/>
          <p:nvPr/>
        </p:nvSpPr>
        <p:spPr>
          <a:xfrm>
            <a:off x="8831425" y="5383474"/>
            <a:ext cx="112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EIC scope interface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9BC0D7-EE89-4048-9D6A-D6330AA7507F}"/>
              </a:ext>
            </a:extLst>
          </p:cNvPr>
          <p:cNvCxnSpPr>
            <a:cxnSpLocks/>
          </p:cNvCxnSpPr>
          <p:nvPr/>
        </p:nvCxnSpPr>
        <p:spPr>
          <a:xfrm flipH="1" flipV="1">
            <a:off x="8742784" y="4895281"/>
            <a:ext cx="177282" cy="4666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rtial Circle 15">
            <a:extLst>
              <a:ext uri="{FF2B5EF4-FFF2-40B4-BE49-F238E27FC236}">
                <a16:creationId xmlns:a16="http://schemas.microsoft.com/office/drawing/2014/main" id="{3EC70A6C-071D-4A2D-A4AD-E8172BE11DC2}"/>
              </a:ext>
            </a:extLst>
          </p:cNvPr>
          <p:cNvSpPr/>
          <p:nvPr/>
        </p:nvSpPr>
        <p:spPr>
          <a:xfrm rot="8100000">
            <a:off x="6619058" y="1150743"/>
            <a:ext cx="3838316" cy="3657600"/>
          </a:xfrm>
          <a:prstGeom prst="pie">
            <a:avLst>
              <a:gd name="adj1" fmla="val 20176564"/>
              <a:gd name="adj2" fmla="val 17665440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EBD41-5CFF-9495-1ED4-0E559F3E0F8F}"/>
              </a:ext>
            </a:extLst>
          </p:cNvPr>
          <p:cNvSpPr txBox="1"/>
          <p:nvPr/>
        </p:nvSpPr>
        <p:spPr>
          <a:xfrm>
            <a:off x="6815004" y="6368914"/>
            <a:ext cx="475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(slide from 5/2 Project News presentation)</a:t>
            </a:r>
          </a:p>
        </p:txBody>
      </p:sp>
    </p:spTree>
    <p:extLst>
      <p:ext uri="{BB962C8B-B14F-4D97-AF65-F5344CB8AC3E}">
        <p14:creationId xmlns:p14="http://schemas.microsoft.com/office/powerpoint/2010/main" val="4253944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AB806-A974-A376-B37C-7A76FA885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1A5DD3-6023-5397-99E7-A767396E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10543"/>
          </a:xfrm>
        </p:spPr>
        <p:txBody>
          <a:bodyPr>
            <a:normAutofit/>
          </a:bodyPr>
          <a:lstStyle/>
          <a:p>
            <a:r>
              <a:rPr lang="en-US" dirty="0"/>
              <a:t>Slide from Jim </a:t>
            </a:r>
            <a:r>
              <a:rPr lang="en-US" dirty="0" err="1"/>
              <a:t>Yeck</a:t>
            </a:r>
            <a:r>
              <a:rPr lang="en-US" dirty="0"/>
              <a:t>: EIC Project Priorities for 2025 and 2026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7BBE0F-99B4-BFB0-0942-D30C07FF2BDB}"/>
              </a:ext>
            </a:extLst>
          </p:cNvPr>
          <p:cNvSpPr txBox="1">
            <a:spLocks/>
          </p:cNvSpPr>
          <p:nvPr/>
        </p:nvSpPr>
        <p:spPr>
          <a:xfrm>
            <a:off x="328556" y="914400"/>
            <a:ext cx="11464963" cy="5215467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9720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b="1" dirty="0">
                <a:ea typeface="Calibri" panose="020F0502020204030204" pitchFamily="34" charset="0"/>
                <a:cs typeface="Arial"/>
              </a:rPr>
              <a:t>Priorities for 2025 include:</a:t>
            </a:r>
          </a:p>
          <a:p>
            <a:pPr marL="528320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2400" dirty="0">
                <a:ea typeface="Calibri" panose="020F0502020204030204" pitchFamily="34" charset="0"/>
                <a:cs typeface="Arial"/>
              </a:rPr>
              <a:t>Execute the CD-3A and CD-3B procurements.</a:t>
            </a:r>
          </a:p>
          <a:p>
            <a:pPr marL="528320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2400" dirty="0">
                <a:ea typeface="Calibri" panose="020F0502020204030204" pitchFamily="34" charset="0"/>
                <a:cs typeface="Arial"/>
              </a:rPr>
              <a:t>Prepare plans for addressing the “portfolio” of project dependencies including the Removal and Repurposing (R&amp;R) of RHIC facilities (</a:t>
            </a:r>
            <a:r>
              <a:rPr lang="en-US" sz="2400" b="1" dirty="0">
                <a:ea typeface="Calibri" panose="020F0502020204030204" pitchFamily="34" charset="0"/>
                <a:cs typeface="Arial"/>
              </a:rPr>
              <a:t>IP6 prepared for </a:t>
            </a:r>
            <a:r>
              <a:rPr lang="en-US" sz="2400" b="1" dirty="0" err="1">
                <a:ea typeface="Calibri" panose="020F0502020204030204" pitchFamily="34" charset="0"/>
                <a:cs typeface="Arial"/>
              </a:rPr>
              <a:t>ePIC</a:t>
            </a:r>
            <a:r>
              <a:rPr lang="en-US" sz="2400" dirty="0">
                <a:ea typeface="Calibri" panose="020F0502020204030204" pitchFamily="34" charset="0"/>
                <a:cs typeface="Arial"/>
              </a:rPr>
              <a:t>).</a:t>
            </a:r>
          </a:p>
          <a:p>
            <a:pPr marL="528320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2400" dirty="0">
                <a:ea typeface="Calibri" panose="020F0502020204030204" pitchFamily="34" charset="0"/>
                <a:cs typeface="Arial"/>
              </a:rPr>
              <a:t>Define subprojects and prepare a CD-2 quality performance baseline for the entire project (all subprojects).</a:t>
            </a:r>
          </a:p>
          <a:p>
            <a:pPr marL="528320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2400" dirty="0">
                <a:ea typeface="Calibri" panose="020F0502020204030204" pitchFamily="34" charset="0"/>
                <a:cs typeface="Arial"/>
              </a:rPr>
              <a:t>Conduct reviews to assess status of CD-2 preparation for each subproject and prepare the collider subproject for DOE approvals in 2026.</a:t>
            </a:r>
          </a:p>
          <a:p>
            <a:pPr>
              <a:lnSpc>
                <a:spcPct val="110000"/>
              </a:lnSpc>
              <a:spcAft>
                <a:spcPts val="506"/>
              </a:spcAft>
            </a:pPr>
            <a:r>
              <a:rPr lang="en-US" b="1" dirty="0">
                <a:solidFill>
                  <a:srgbClr val="212121"/>
                </a:solidFill>
                <a:cs typeface="Arial"/>
              </a:rPr>
              <a:t>RHIC will run through December 2025 and the R&amp;R work will immediately proceed.</a:t>
            </a:r>
          </a:p>
          <a:p>
            <a:pPr>
              <a:lnSpc>
                <a:spcPct val="110000"/>
              </a:lnSpc>
              <a:spcAft>
                <a:spcPts val="506"/>
              </a:spcAft>
            </a:pPr>
            <a:r>
              <a:rPr lang="en-US" b="1" dirty="0">
                <a:solidFill>
                  <a:srgbClr val="212121"/>
                </a:solidFill>
                <a:cs typeface="Arial"/>
              </a:rPr>
              <a:t>Complete the DOE reviews needed to start EIC construction in 2026 with the approval of the collider subproject.  Detector should be baseline ready.</a:t>
            </a:r>
            <a:endParaRPr lang="en-US" b="1" dirty="0"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5A0A12-A0EF-0551-425B-463E30F78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CB2B4-F989-6E34-3249-B692B27BE0A5}"/>
              </a:ext>
            </a:extLst>
          </p:cNvPr>
          <p:cNvSpPr txBox="1"/>
          <p:nvPr/>
        </p:nvSpPr>
        <p:spPr>
          <a:xfrm>
            <a:off x="6698674" y="6349058"/>
            <a:ext cx="475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(slide from 5/2 Project News presentation)</a:t>
            </a:r>
          </a:p>
        </p:txBody>
      </p:sp>
    </p:spTree>
    <p:extLst>
      <p:ext uri="{BB962C8B-B14F-4D97-AF65-F5344CB8AC3E}">
        <p14:creationId xmlns:p14="http://schemas.microsoft.com/office/powerpoint/2010/main" val="1514551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DE3782-BE57-B004-612B-6CB454B0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900"/>
            <a:ext cx="10515600" cy="911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News from the TC Office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3E99C9-261F-8830-F200-FC040B67A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1314450"/>
            <a:ext cx="10515600" cy="4900613"/>
          </a:xfrm>
        </p:spPr>
        <p:txBody>
          <a:bodyPr/>
          <a:lstStyle/>
          <a:p>
            <a:r>
              <a:rPr lang="en-US" dirty="0"/>
              <a:t>Monthly updates </a:t>
            </a:r>
            <a:br>
              <a:rPr lang="en-US" dirty="0"/>
            </a:br>
            <a:r>
              <a:rPr lang="en-US" dirty="0"/>
              <a:t>from EIC Project </a:t>
            </a:r>
            <a:br>
              <a:rPr lang="en-US" dirty="0"/>
            </a:br>
            <a:r>
              <a:rPr lang="en-US" dirty="0"/>
              <a:t>Engineers: </a:t>
            </a:r>
          </a:p>
          <a:p>
            <a:pPr lvl="1"/>
            <a:r>
              <a:rPr lang="en-US" dirty="0"/>
              <a:t>Apr. 7</a:t>
            </a:r>
            <a:r>
              <a:rPr lang="en-US" baseline="30000" dirty="0"/>
              <a:t>th</a:t>
            </a:r>
            <a:r>
              <a:rPr lang="en-US" dirty="0"/>
              <a:t>, May 5</a:t>
            </a:r>
            <a:r>
              <a:rPr lang="en-US" baseline="30000" dirty="0"/>
              <a:t>th</a:t>
            </a:r>
          </a:p>
          <a:p>
            <a:pPr lvl="1"/>
            <a:endParaRPr lang="en-US" baseline="30000" dirty="0"/>
          </a:p>
          <a:p>
            <a:r>
              <a:rPr lang="en-US" dirty="0"/>
              <a:t>GST Workshop</a:t>
            </a:r>
          </a:p>
          <a:p>
            <a:r>
              <a:rPr lang="en-US" dirty="0"/>
              <a:t>Cradle Update </a:t>
            </a:r>
          </a:p>
          <a:p>
            <a:r>
              <a:rPr lang="en-US" dirty="0"/>
              <a:t>Services</a:t>
            </a:r>
          </a:p>
          <a:p>
            <a:r>
              <a:rPr lang="en-US" dirty="0"/>
              <a:t>Reuse, SOW’s</a:t>
            </a:r>
          </a:p>
          <a:p>
            <a:r>
              <a:rPr lang="en-US" dirty="0"/>
              <a:t>Vault for </a:t>
            </a:r>
            <a:r>
              <a:rPr lang="en-US" dirty="0" err="1"/>
              <a:t>ePIC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1CD247ED-D943-C10D-4D75-C31260C0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508" y="945938"/>
            <a:ext cx="7011983" cy="56376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FB25D7A0-6A47-10D3-4B32-03AF9759B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892" y="1857163"/>
            <a:ext cx="7473693" cy="55435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8C310D4-15E4-1BFD-6F24-27BA792C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746536B-B41C-4DEA-592C-5F11AA9C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78000-C5BF-8C09-1DB8-C7446BF3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6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D501-C539-1CB5-A5FA-ACA2E0AA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Cradle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8156A-543A-C689-5479-6258C953B7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2" y="981075"/>
            <a:ext cx="6442177" cy="5065713"/>
          </a:xfrm>
        </p:spPr>
        <p:txBody>
          <a:bodyPr>
            <a:normAutofit/>
          </a:bodyPr>
          <a:lstStyle/>
          <a:p>
            <a:r>
              <a:rPr lang="en-US" sz="2000" dirty="0"/>
              <a:t>New proposed cradle design</a:t>
            </a:r>
          </a:p>
          <a:p>
            <a:r>
              <a:rPr lang="en-US" sz="2000" dirty="0"/>
              <a:t>Planning on reusing the sPHENIX support webs (shown in purple and teal)</a:t>
            </a:r>
          </a:p>
          <a:p>
            <a:r>
              <a:rPr lang="en-US" sz="2000" dirty="0"/>
              <a:t>Will use new base, the old sPHENIX base wont work with our track setup</a:t>
            </a:r>
          </a:p>
          <a:p>
            <a:r>
              <a:rPr lang="en-US" sz="2000" dirty="0"/>
              <a:t>New design pros</a:t>
            </a:r>
          </a:p>
          <a:p>
            <a:pPr lvl="1"/>
            <a:r>
              <a:rPr lang="en-US" sz="1800" dirty="0"/>
              <a:t>Incorporating 8mrad rotation will be much easier </a:t>
            </a:r>
          </a:p>
          <a:p>
            <a:pPr lvl="1"/>
            <a:r>
              <a:rPr lang="en-US" sz="1800" dirty="0"/>
              <a:t>Much less weight due to less steel</a:t>
            </a:r>
          </a:p>
          <a:p>
            <a:pPr lvl="1"/>
            <a:r>
              <a:rPr lang="en-US" sz="1800" dirty="0"/>
              <a:t>Magnet group had concerns about too much steel on the bottom of the detector 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8032F-39E2-D371-18BA-EF0FA43323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0507" y="610507"/>
            <a:ext cx="3265798" cy="24577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1D277DE-0B63-CC71-555C-7DCD7490E82B}"/>
              </a:ext>
            </a:extLst>
          </p:cNvPr>
          <p:cNvSpPr/>
          <p:nvPr/>
        </p:nvSpPr>
        <p:spPr>
          <a:xfrm>
            <a:off x="7817646" y="787331"/>
            <a:ext cx="1023642" cy="6542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31752E-91DA-3C05-3335-53042057A4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t="7184" r="6031"/>
          <a:stretch/>
        </p:blipFill>
        <p:spPr>
          <a:xfrm>
            <a:off x="7285746" y="2860645"/>
            <a:ext cx="4312836" cy="356951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D259BF8-2925-82EB-6958-CE8ABCCBE303}"/>
              </a:ext>
            </a:extLst>
          </p:cNvPr>
          <p:cNvSpPr/>
          <p:nvPr/>
        </p:nvSpPr>
        <p:spPr>
          <a:xfrm>
            <a:off x="6794004" y="3625323"/>
            <a:ext cx="1023642" cy="6542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20029-95C3-6E51-88D9-FC07D3EB490B}"/>
              </a:ext>
            </a:extLst>
          </p:cNvPr>
          <p:cNvSpPr txBox="1"/>
          <p:nvPr/>
        </p:nvSpPr>
        <p:spPr>
          <a:xfrm>
            <a:off x="571500" y="5677456"/>
            <a:ext cx="475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(slide from 4/7 Integration presentation)</a:t>
            </a:r>
          </a:p>
        </p:txBody>
      </p:sp>
    </p:spTree>
    <p:extLst>
      <p:ext uri="{BB962C8B-B14F-4D97-AF65-F5344CB8AC3E}">
        <p14:creationId xmlns:p14="http://schemas.microsoft.com/office/powerpoint/2010/main" val="3434336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E5F22-92F9-723B-B934-AF827DF5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56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RHIC/EIC Transition and OPS Preparation Task Force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6A2FBF-EBB5-1C1C-651F-8567CB930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41" y="1537855"/>
            <a:ext cx="11157259" cy="4639108"/>
          </a:xfrm>
        </p:spPr>
        <p:txBody>
          <a:bodyPr>
            <a:normAutofit/>
          </a:bodyPr>
          <a:lstStyle/>
          <a:p>
            <a:r>
              <a:rPr lang="en-US" dirty="0"/>
              <a:t>Meeting with Ed O’Brien, </a:t>
            </a:r>
            <a:br>
              <a:rPr lang="en-US" dirty="0"/>
            </a:br>
            <a:r>
              <a:rPr lang="en-US" dirty="0"/>
              <a:t>Lijuan Ruan and Thomas</a:t>
            </a:r>
            <a:br>
              <a:rPr lang="en-US" dirty="0"/>
            </a:br>
            <a:r>
              <a:rPr lang="en-US" dirty="0"/>
              <a:t>Ullrich April 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Goals: </a:t>
            </a:r>
          </a:p>
          <a:p>
            <a:pPr lvl="1"/>
            <a:r>
              <a:rPr lang="en-US" dirty="0"/>
              <a:t>Providing support for the EIC project </a:t>
            </a:r>
            <a:br>
              <a:rPr lang="en-US" dirty="0"/>
            </a:br>
            <a:r>
              <a:rPr lang="en-US" dirty="0"/>
              <a:t>and the </a:t>
            </a:r>
            <a:r>
              <a:rPr lang="en-US" dirty="0" err="1"/>
              <a:t>ePIC</a:t>
            </a:r>
            <a:r>
              <a:rPr lang="en-US" dirty="0"/>
              <a:t> experiment</a:t>
            </a:r>
          </a:p>
          <a:p>
            <a:pPr lvl="1"/>
            <a:r>
              <a:rPr lang="en-US" dirty="0"/>
              <a:t>Assisting the ALD in developing a plan</a:t>
            </a:r>
            <a:br>
              <a:rPr lang="en-US" dirty="0"/>
            </a:br>
            <a:r>
              <a:rPr lang="en-US" dirty="0"/>
              <a:t>for off-project dependencies</a:t>
            </a:r>
          </a:p>
          <a:p>
            <a:pPr lvl="1"/>
            <a:r>
              <a:rPr lang="en-US" dirty="0"/>
              <a:t>The charge covers a wide range of topics</a:t>
            </a:r>
            <a:br>
              <a:rPr lang="en-US" dirty="0"/>
            </a:br>
            <a:r>
              <a:rPr lang="en-US" dirty="0"/>
              <a:t>implying interactions multiple entities, </a:t>
            </a:r>
            <a:br>
              <a:rPr lang="en-US" dirty="0"/>
            </a:br>
            <a:r>
              <a:rPr lang="en-US" dirty="0"/>
              <a:t>including lab management, the EIC </a:t>
            </a:r>
            <a:br>
              <a:rPr lang="en-US" dirty="0"/>
            </a:br>
            <a:r>
              <a:rPr lang="en-US" dirty="0"/>
              <a:t>project and the </a:t>
            </a:r>
            <a:r>
              <a:rPr lang="en-US" dirty="0" err="1"/>
              <a:t>ePIC</a:t>
            </a:r>
            <a:r>
              <a:rPr lang="en-US" dirty="0"/>
              <a:t> Collaboration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BDA07-96F0-CE41-AE2E-0C4593A28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95C36-F307-8E3A-663C-B097A7A7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B20F-BE0D-05D4-8C84-B63A7750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DC900B81-775D-510D-EB87-5A499B37D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599" y="1267692"/>
            <a:ext cx="7344437" cy="54182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2457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BB1D-72CF-06D6-DEEF-25D72895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SiPM</a:t>
            </a:r>
            <a:r>
              <a:rPr lang="en-US" b="1" dirty="0">
                <a:solidFill>
                  <a:schemeClr val="accent1"/>
                </a:solidFill>
              </a:rPr>
              <a:t> Radiation Hardness Studies – May 12</a:t>
            </a:r>
            <a:r>
              <a:rPr lang="en-US" b="1" baseline="30000" dirty="0">
                <a:solidFill>
                  <a:schemeClr val="accent1"/>
                </a:solidFill>
              </a:rPr>
              <a:t>th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A0AFE-7111-D3CD-ABF3-CD9309B35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22" y="1376627"/>
            <a:ext cx="6725355" cy="3776060"/>
          </a:xfrm>
        </p:spPr>
        <p:txBody>
          <a:bodyPr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 report of the irradiation campaign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Irradiation campaigns and thermal annealing exercises with attention to the dark count rates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types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SiPMs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foreseen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calorimeters have been studied.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 in Zenodo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Request to check also the possible variation of PDE (photon detection efficiency)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irradiation studies to simulation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calorimetry performance</a:t>
            </a:r>
          </a:p>
          <a:p>
            <a:pPr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A dedicated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workfest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at the Summer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ePIC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meeting?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91F93-BC9F-F6DE-1B14-6D004B5CB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BCF9C-12C6-ED49-3015-232B0627C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C7CCE-D296-3C6F-8DE0-B1E6E82A2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3E69EDCD-5876-717E-F93D-11114AF8F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077" y="1222456"/>
            <a:ext cx="6287489" cy="50967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D880AE-21AE-EBDF-3737-9269BB4D1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23" y="5152687"/>
            <a:ext cx="4114801" cy="156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21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65919-F62D-5E60-6E73-EF1114C89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7B2A-616D-EFCA-2E71-9DE9C939C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Other Detector-Related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1BC87-2028-4505-95AA-C0F5887FB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422"/>
            <a:ext cx="10515600" cy="4854928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the last weeks: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Cherenkov PID PDR : April 1-2, 2025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4th BIC In-person Workshop : April 9-11, 2025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R&amp;D Day : April 16-17, 2025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Coming soon: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TIC Meeting May 19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QA and QC, Common scenarios to be adopted for luminosity, radiation doses, background assumptions for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preTDR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DAC review : June 11-13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2025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Calorimetry Workshop : first week of June, 2025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SVT Summer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Workfest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July 9–11, 2025  </a:t>
            </a:r>
            <a:endParaRPr lang="en-US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30F73-3D9D-550F-768B-E1C9709D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51C79-3BED-0DFF-FA23-3628F5ED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2CB59-CB4C-9DDC-507E-C34DCAA9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33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78D44-D4C7-E108-382B-C0DE0B86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Internal Review of </a:t>
            </a:r>
            <a:r>
              <a:rPr lang="en-US" b="1" dirty="0" err="1">
                <a:solidFill>
                  <a:schemeClr val="accent1"/>
                </a:solidFill>
              </a:rPr>
              <a:t>preTDR</a:t>
            </a:r>
            <a:r>
              <a:rPr lang="en-US" b="1" dirty="0">
                <a:solidFill>
                  <a:schemeClr val="accent1"/>
                </a:solidFill>
              </a:rPr>
              <a:t> v1 (Chapter 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49390-C2CA-C803-7F48-65F089F65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The Reviewing process of the </a:t>
            </a:r>
            <a:r>
              <a:rPr lang="en-US" sz="2400" b="1" i="1" dirty="0" err="1"/>
              <a:t>preTDR</a:t>
            </a:r>
            <a:r>
              <a:rPr lang="en-US" sz="2400" b="1" i="1" dirty="0"/>
              <a:t> draft Version1 is largely completed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e-mail to DSLs on April  25</a:t>
            </a:r>
            <a:r>
              <a:rPr lang="en-US" sz="2400" b="1" i="1" baseline="30000" dirty="0"/>
              <a:t>th</a:t>
            </a:r>
            <a:endParaRPr lang="en-US" sz="2400" b="1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Goal of the review: </a:t>
            </a:r>
            <a:r>
              <a:rPr lang="en-US" sz="2400" i="1" dirty="0"/>
              <a:t>provide indication and guidance for the next (hopefully last) </a:t>
            </a:r>
            <a:r>
              <a:rPr lang="en-US" sz="2400" i="1" dirty="0" err="1"/>
              <a:t>preTDR</a:t>
            </a:r>
            <a:r>
              <a:rPr lang="en-US" sz="2400" i="1" dirty="0"/>
              <a:t> draft Version2 due by July 11</a:t>
            </a:r>
            <a:r>
              <a:rPr lang="en-US" sz="2400" i="1" baseline="30000" dirty="0"/>
              <a:t>th</a:t>
            </a:r>
            <a:r>
              <a:rPr lang="en-US" sz="2400" i="1" dirty="0"/>
              <a:t>, 2025 (before the Summer </a:t>
            </a:r>
            <a:r>
              <a:rPr lang="en-US" sz="2400" i="1" dirty="0" err="1"/>
              <a:t>ePIC</a:t>
            </a:r>
            <a:r>
              <a:rPr lang="en-US" sz="2400" i="1" dirty="0"/>
              <a:t> Collaboration meeting)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u="sng" dirty="0"/>
              <a:t>Outcome of the review</a:t>
            </a:r>
            <a:r>
              <a:rPr lang="en-US" sz="2400" i="1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Global Prescriptions </a:t>
            </a:r>
            <a:r>
              <a:rPr lang="en-US" sz="2400" i="1" dirty="0"/>
              <a:t>for all DSCs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Direct link: </a:t>
            </a:r>
            <a:r>
              <a:rPr lang="en-US" sz="2400" dirty="0">
                <a:hlinkClick r:id="rId2"/>
              </a:rPr>
              <a:t>General </a:t>
            </a:r>
            <a:r>
              <a:rPr lang="en-US" sz="2400" dirty="0" err="1">
                <a:hlinkClick r:id="rId2"/>
              </a:rPr>
              <a:t>Perscriptions</a:t>
            </a:r>
            <a:r>
              <a:rPr lang="en-US" sz="2400" dirty="0">
                <a:hlinkClick r:id="rId2"/>
              </a:rPr>
              <a:t> - Google Drive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Specific comments </a:t>
            </a:r>
            <a:r>
              <a:rPr lang="en-US" sz="2400" i="1" dirty="0"/>
              <a:t>for each DSC in the repository: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hlinkClick r:id="rId3"/>
              </a:rPr>
              <a:t>pre-</a:t>
            </a:r>
            <a:r>
              <a:rPr lang="en-US" sz="2400" dirty="0" err="1">
                <a:hlinkClick r:id="rId3"/>
              </a:rPr>
              <a:t>TDR_TC_Comments</a:t>
            </a:r>
            <a:r>
              <a:rPr lang="en-US" sz="2400" dirty="0">
                <a:hlinkClick r:id="rId3"/>
              </a:rPr>
              <a:t> - Google Drive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Please, answer to each point addressed in the review by adding your feedback directly in the 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76875-AD3A-658F-CCD2-93CBD7D4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A7BD8-B0B1-B1A4-C13E-510012266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C5D47-A9FB-E04E-349A-311C8A94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37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77655-8BCC-C269-CD99-15771F9F9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preTDR</a:t>
            </a:r>
            <a:r>
              <a:rPr lang="en-US" b="1" dirty="0">
                <a:solidFill>
                  <a:schemeClr val="accent1"/>
                </a:solidFill>
              </a:rPr>
              <a:t> 2025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794BB-575B-1235-DFA2-155D20B17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978"/>
            <a:ext cx="10515600" cy="4731985"/>
          </a:xfrm>
        </p:spPr>
        <p:txBody>
          <a:bodyPr>
            <a:normAutofit fontScale="92500"/>
          </a:bodyPr>
          <a:lstStyle/>
          <a:p>
            <a:r>
              <a:rPr lang="en-US" dirty="0"/>
              <a:t>Version 1 (chapter 8) </a:t>
            </a:r>
            <a:r>
              <a:rPr lang="en-US" b="1" dirty="0"/>
              <a:t>reviewed</a:t>
            </a:r>
            <a:r>
              <a:rPr lang="en-US" dirty="0"/>
              <a:t> by TC-Office, specific comments and suggestions to DSC’s made available on April 25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b="1" dirty="0"/>
              <a:t> </a:t>
            </a:r>
          </a:p>
          <a:p>
            <a:r>
              <a:rPr lang="en-US" dirty="0"/>
              <a:t>Version 1 (chapter 2) comments and suggestions to PWG’s by SP-Office</a:t>
            </a:r>
          </a:p>
          <a:p>
            <a:r>
              <a:rPr lang="en-US" dirty="0"/>
              <a:t>Version 2 </a:t>
            </a:r>
            <a:r>
              <a:rPr lang="en-US" b="1" dirty="0"/>
              <a:t>due by July 11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  <a:r>
              <a:rPr lang="en-US" dirty="0"/>
              <a:t>(Collaboration Meeting)</a:t>
            </a:r>
          </a:p>
          <a:p>
            <a:pPr lvl="1"/>
            <a:r>
              <a:rPr lang="en-US" dirty="0"/>
              <a:t>Version 2 internal/external review Aug-Oct. </a:t>
            </a:r>
          </a:p>
          <a:p>
            <a:pPr lvl="1"/>
            <a:r>
              <a:rPr lang="en-US" dirty="0"/>
              <a:t>Comments tracked and feedback given to reviewers</a:t>
            </a:r>
          </a:p>
          <a:p>
            <a:r>
              <a:rPr lang="en-US" dirty="0"/>
              <a:t>Editorial Board formed by end of July</a:t>
            </a:r>
          </a:p>
          <a:p>
            <a:pPr lvl="1"/>
            <a:r>
              <a:rPr lang="en-US" dirty="0"/>
              <a:t>Silvia co-chair, 3-5 additional people</a:t>
            </a:r>
          </a:p>
          <a:p>
            <a:pPr lvl="1"/>
            <a:r>
              <a:rPr lang="en-US" dirty="0"/>
              <a:t>Board is responsible for overseeing Version 2 review process</a:t>
            </a:r>
          </a:p>
          <a:p>
            <a:pPr lvl="1"/>
            <a:r>
              <a:rPr lang="en-US" dirty="0"/>
              <a:t>Board is responsible for final editing pass (typos, language, consistency)</a:t>
            </a:r>
          </a:p>
          <a:p>
            <a:r>
              <a:rPr lang="en-US" b="1" dirty="0" err="1"/>
              <a:t>preTDR</a:t>
            </a:r>
            <a:r>
              <a:rPr lang="en-US" b="1" dirty="0"/>
              <a:t> Version 2.1 by early December 2025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15D02-9E71-DDCA-50A3-6166B493E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09E6C-77A3-ED70-FE31-D1096668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8F98A-E268-9C2E-CDCB-3290F1B90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93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omas Jefferson National Accelerator Facility - Simple English Wikipedia,  the free encyclopedia">
            <a:extLst>
              <a:ext uri="{FF2B5EF4-FFF2-40B4-BE49-F238E27FC236}">
                <a16:creationId xmlns:a16="http://schemas.microsoft.com/office/drawing/2014/main" id="{2178E430-E2D6-6E99-FD0A-ABF67BD0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4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22F93-C656-BC2C-A03E-13FB547F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804" y="182563"/>
            <a:ext cx="3224452" cy="2431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Summer 2025 EICUG/</a:t>
            </a:r>
            <a:r>
              <a:rPr lang="en-US" sz="4000" b="1" dirty="0" err="1">
                <a:solidFill>
                  <a:schemeClr val="accent1"/>
                </a:solidFill>
              </a:rPr>
              <a:t>ePIC</a:t>
            </a:r>
            <a:r>
              <a:rPr lang="en-US" sz="4000" b="1" dirty="0">
                <a:solidFill>
                  <a:schemeClr val="accent1"/>
                </a:solidFill>
              </a:rPr>
              <a:t> Collaboration Meeting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460B4-E426-FFD0-F89D-71853E7DD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796150"/>
            <a:ext cx="446575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July 14-18</a:t>
            </a:r>
            <a:r>
              <a:rPr lang="en-US" sz="2000" baseline="30000" dirty="0"/>
              <a:t>th</a:t>
            </a:r>
            <a:r>
              <a:rPr lang="en-US" sz="2000" dirty="0"/>
              <a:t> at </a:t>
            </a:r>
            <a:r>
              <a:rPr lang="en-US" sz="2000" dirty="0" err="1"/>
              <a:t>JLab</a:t>
            </a:r>
            <a:endParaRPr lang="en-US" sz="2000" dirty="0"/>
          </a:p>
          <a:p>
            <a:pPr lvl="1"/>
            <a:r>
              <a:rPr lang="en-US" sz="1600" dirty="0"/>
              <a:t>$350 in-person (includes lunches)</a:t>
            </a:r>
          </a:p>
          <a:p>
            <a:r>
              <a:rPr lang="en-US" sz="2000" dirty="0"/>
              <a:t>EICUG Early Career Workshop </a:t>
            </a:r>
            <a:br>
              <a:rPr lang="en-US" sz="2000" dirty="0"/>
            </a:br>
            <a:r>
              <a:rPr lang="en-US" sz="2000" dirty="0"/>
              <a:t>July 11-13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Registration is now open: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https://indico.jlab.org/event/934/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Detailed agenda and call work </a:t>
            </a:r>
            <a:r>
              <a:rPr lang="en-US" sz="2000" dirty="0" err="1"/>
              <a:t>workfests</a:t>
            </a:r>
            <a:r>
              <a:rPr lang="en-US" sz="2000" dirty="0"/>
              <a:t> coming soon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20848-64B2-7DB8-3A37-554B9DFA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BEC5E-E517-A83B-AC60-B16CF1BC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01234-1290-7D46-B2C2-5DB5765B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4156D0-A14C-510C-6053-9FC034BCC851}"/>
              </a:ext>
            </a:extLst>
          </p:cNvPr>
          <p:cNvGrpSpPr/>
          <p:nvPr/>
        </p:nvGrpSpPr>
        <p:grpSpPr>
          <a:xfrm>
            <a:off x="1511085" y="3634502"/>
            <a:ext cx="4572000" cy="2585323"/>
            <a:chOff x="1752600" y="1045542"/>
            <a:chExt cx="4572000" cy="25853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85BEE0-8B43-32BB-DC17-D2751B174C70}"/>
                </a:ext>
              </a:extLst>
            </p:cNvPr>
            <p:cNvSpPr txBox="1"/>
            <p:nvPr/>
          </p:nvSpPr>
          <p:spPr>
            <a:xfrm>
              <a:off x="1752600" y="1045542"/>
              <a:ext cx="4572000" cy="2585323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/>
                <a:t>NOTE: Collaboration Meeting follows </a:t>
              </a:r>
              <a:br>
                <a:rPr lang="en-US" dirty="0"/>
              </a:br>
              <a:r>
                <a:rPr lang="en-US" dirty="0"/>
                <a:t>MC4EIC July 9-11</a:t>
              </a:r>
              <a:r>
                <a:rPr lang="en-US" baseline="30000" dirty="0"/>
                <a:t>th</a:t>
              </a:r>
              <a:r>
                <a:rPr lang="en-US" dirty="0"/>
                <a:t> </a:t>
              </a:r>
            </a:p>
            <a:p>
              <a:r>
                <a:rPr lang="en-US" sz="1800" u="sng" dirty="0">
                  <a:solidFill>
                    <a:srgbClr val="0000FF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Aptos" panose="020B0004020202020204" pitchFamily="34" charset="0"/>
                  <a:hlinkClick r:id="rId4"/>
                </a:rPr>
                <a:t>https://indico.jlab.org/event/930/</a:t>
              </a:r>
              <a:r>
                <a:rPr lang="en-US" sz="1800" dirty="0"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Aptos" panose="020B0004020202020204" pitchFamily="34" charset="0"/>
                </a:rPr>
                <a:t> </a:t>
              </a:r>
            </a:p>
            <a:p>
              <a:endParaRPr lang="en-US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endParaRPr>
            </a:p>
            <a:p>
              <a:endPara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endParaRPr>
            </a:p>
            <a:p>
              <a:endParaRPr lang="en-US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endParaRPr>
            </a:p>
            <a:p>
              <a:endPara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endParaRPr>
            </a:p>
            <a:p>
              <a:endParaRPr lang="en-US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endParaRPr>
            </a:p>
            <a:p>
              <a:endPara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endParaRPr>
            </a:p>
          </p:txBody>
        </p:sp>
        <p:pic>
          <p:nvPicPr>
            <p:cNvPr id="8" name="Picture 2" descr="MC4EIC 2025">
              <a:extLst>
                <a:ext uri="{FF2B5EF4-FFF2-40B4-BE49-F238E27FC236}">
                  <a16:creationId xmlns:a16="http://schemas.microsoft.com/office/drawing/2014/main" id="{B9F57506-13F3-F1B0-3566-7E2DA69169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475" y="2091886"/>
              <a:ext cx="4286250" cy="1204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11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5B25-8739-6B37-B6A9-E7F4FA5E9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670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Hey John, start the recording….</a:t>
            </a: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AE950-D4C7-B96E-B999-3B7EA542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355A3-B1E2-D92B-5E8A-546BBA9E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60178-2655-EB15-B05F-FAD79F73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52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CB577A-FBC6-8C2E-6B13-247DD0559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6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July 2025 Meeting Block Schedule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4AA24-886E-4DB6-70B4-F0592508D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D61C2-6ED2-35EF-B5AF-533DE2B1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DB0A2-EA9A-44EF-F91F-9D37FAF1A40D}"/>
              </a:ext>
            </a:extLst>
          </p:cNvPr>
          <p:cNvSpPr txBox="1"/>
          <p:nvPr/>
        </p:nvSpPr>
        <p:spPr>
          <a:xfrm>
            <a:off x="2219651" y="1690688"/>
            <a:ext cx="258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Early Career Workshop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844DB-D9D3-5F76-ABFB-C56581CB5015}"/>
              </a:ext>
            </a:extLst>
          </p:cNvPr>
          <p:cNvSpPr txBox="1"/>
          <p:nvPr/>
        </p:nvSpPr>
        <p:spPr>
          <a:xfrm>
            <a:off x="5509389" y="1690688"/>
            <a:ext cx="616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u="none" strike="noStrike" dirty="0">
                <a:solidFill>
                  <a:srgbClr val="5B6065"/>
                </a:solidFill>
                <a:effectLst/>
                <a:latin typeface="Arial" panose="020B0604020202020204" pitchFamily="34" charset="0"/>
              </a:rPr>
              <a:t>Summer 2025 Joint EICUG/</a:t>
            </a:r>
            <a:r>
              <a:rPr lang="en-US" b="1" i="0" u="none" strike="noStrike" dirty="0" err="1">
                <a:solidFill>
                  <a:srgbClr val="5B6065"/>
                </a:solidFill>
                <a:effectLst/>
                <a:latin typeface="Arial" panose="020B0604020202020204" pitchFamily="34" charset="0"/>
              </a:rPr>
              <a:t>ePIC</a:t>
            </a:r>
            <a:r>
              <a:rPr lang="en-US" b="1" i="0" u="none" strike="noStrike" dirty="0">
                <a:solidFill>
                  <a:srgbClr val="5B6065"/>
                </a:solidFill>
                <a:effectLst/>
                <a:latin typeface="Arial" panose="020B0604020202020204" pitchFamily="34" charset="0"/>
              </a:rPr>
              <a:t> Collaboration Meeting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970BC-F0E5-FC4F-95CE-6D9C48A7B3AC}"/>
              </a:ext>
            </a:extLst>
          </p:cNvPr>
          <p:cNvSpPr txBox="1"/>
          <p:nvPr/>
        </p:nvSpPr>
        <p:spPr>
          <a:xfrm>
            <a:off x="700086" y="5859643"/>
            <a:ext cx="1079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 is to integrate the EICUG/</a:t>
            </a:r>
            <a:r>
              <a:rPr lang="en-US" dirty="0" err="1"/>
              <a:t>ePIC</a:t>
            </a:r>
            <a:r>
              <a:rPr lang="en-US" dirty="0"/>
              <a:t> sessions as much as makes sense, make the agenda accessible to </a:t>
            </a:r>
            <a:r>
              <a:rPr lang="en-US" dirty="0" err="1"/>
              <a:t>JLab</a:t>
            </a:r>
            <a:r>
              <a:rPr lang="en-US" dirty="0"/>
              <a:t> users.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EBD765-EBB5-6BA4-4C5A-2B98EC27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BEB7FE5-8C79-885D-7E83-F6616B3B6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369358"/>
              </p:ext>
            </p:extLst>
          </p:nvPr>
        </p:nvGraphicFramePr>
        <p:xfrm>
          <a:off x="352422" y="2270673"/>
          <a:ext cx="11487151" cy="3378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350">
                  <a:extLst>
                    <a:ext uri="{9D8B030D-6E8A-4147-A177-3AD203B41FA5}">
                      <a16:colId xmlns:a16="http://schemas.microsoft.com/office/drawing/2014/main" val="2256900952"/>
                    </a:ext>
                  </a:extLst>
                </a:gridCol>
                <a:gridCol w="1403255">
                  <a:extLst>
                    <a:ext uri="{9D8B030D-6E8A-4147-A177-3AD203B41FA5}">
                      <a16:colId xmlns:a16="http://schemas.microsoft.com/office/drawing/2014/main" val="445388117"/>
                    </a:ext>
                  </a:extLst>
                </a:gridCol>
                <a:gridCol w="1153106">
                  <a:extLst>
                    <a:ext uri="{9D8B030D-6E8A-4147-A177-3AD203B41FA5}">
                      <a16:colId xmlns:a16="http://schemas.microsoft.com/office/drawing/2014/main" val="3746863351"/>
                    </a:ext>
                  </a:extLst>
                </a:gridCol>
                <a:gridCol w="1272690">
                  <a:extLst>
                    <a:ext uri="{9D8B030D-6E8A-4147-A177-3AD203B41FA5}">
                      <a16:colId xmlns:a16="http://schemas.microsoft.com/office/drawing/2014/main" val="743045641"/>
                    </a:ext>
                  </a:extLst>
                </a:gridCol>
                <a:gridCol w="1428749">
                  <a:extLst>
                    <a:ext uri="{9D8B030D-6E8A-4147-A177-3AD203B41FA5}">
                      <a16:colId xmlns:a16="http://schemas.microsoft.com/office/drawing/2014/main" val="46315696"/>
                    </a:ext>
                  </a:extLst>
                </a:gridCol>
                <a:gridCol w="1279970">
                  <a:extLst>
                    <a:ext uri="{9D8B030D-6E8A-4147-A177-3AD203B41FA5}">
                      <a16:colId xmlns:a16="http://schemas.microsoft.com/office/drawing/2014/main" val="2571184773"/>
                    </a:ext>
                  </a:extLst>
                </a:gridCol>
                <a:gridCol w="1320355">
                  <a:extLst>
                    <a:ext uri="{9D8B030D-6E8A-4147-A177-3AD203B41FA5}">
                      <a16:colId xmlns:a16="http://schemas.microsoft.com/office/drawing/2014/main" val="762596748"/>
                    </a:ext>
                  </a:extLst>
                </a:gridCol>
                <a:gridCol w="1234377">
                  <a:extLst>
                    <a:ext uri="{9D8B030D-6E8A-4147-A177-3AD203B41FA5}">
                      <a16:colId xmlns:a16="http://schemas.microsoft.com/office/drawing/2014/main" val="871803581"/>
                    </a:ext>
                  </a:extLst>
                </a:gridCol>
                <a:gridCol w="1118299">
                  <a:extLst>
                    <a:ext uri="{9D8B030D-6E8A-4147-A177-3AD203B41FA5}">
                      <a16:colId xmlns:a16="http://schemas.microsoft.com/office/drawing/2014/main" val="734859304"/>
                    </a:ext>
                  </a:extLst>
                </a:gridCol>
              </a:tblGrid>
              <a:tr h="9094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July 11</a:t>
                      </a:r>
                      <a:r>
                        <a:rPr lang="en-US" baseline="30000" dirty="0">
                          <a:solidFill>
                            <a:schemeClr val="bg1"/>
                          </a:solidFill>
                        </a:rPr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  <a:p>
                      <a:r>
                        <a:rPr lang="en-US" dirty="0"/>
                        <a:t>July 14</a:t>
                      </a:r>
                      <a:r>
                        <a:rPr lang="en-US" baseline="30000" dirty="0"/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92032"/>
                  </a:ext>
                </a:extLst>
              </a:tr>
              <a:tr h="797546">
                <a:tc>
                  <a:txBody>
                    <a:bodyPr/>
                    <a:lstStyle/>
                    <a:p>
                      <a:r>
                        <a:rPr lang="en-US" dirty="0"/>
                        <a:t>Morning</a:t>
                      </a:r>
                    </a:p>
                    <a:p>
                      <a:r>
                        <a:rPr lang="en-US" dirty="0"/>
                        <a:t>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part of MC4EIC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Session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r>
                        <a:rPr lang="en-US" baseline="30000" dirty="0"/>
                        <a:t>th</a:t>
                      </a:r>
                    </a:p>
                    <a:p>
                      <a:r>
                        <a:rPr lang="en-US" baseline="0" dirty="0"/>
                        <a:t>Session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Joint </a:t>
                      </a:r>
                      <a:r>
                        <a:rPr lang="en-US" dirty="0" err="1"/>
                        <a:t>ePIC</a:t>
                      </a:r>
                      <a:r>
                        <a:rPr lang="en-US" dirty="0"/>
                        <a:t>/</a:t>
                      </a:r>
                      <a:br>
                        <a:rPr lang="en-US" dirty="0"/>
                      </a:br>
                      <a:r>
                        <a:rPr lang="en-US" dirty="0"/>
                        <a:t>EICUG Plenary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Parallel/</a:t>
                      </a:r>
                      <a:br>
                        <a:rPr lang="en-US" dirty="0"/>
                      </a:br>
                      <a:r>
                        <a:rPr lang="en-US" dirty="0" err="1"/>
                        <a:t>Workfests</a:t>
                      </a:r>
                      <a:endParaRPr lang="en-US" dirty="0"/>
                    </a:p>
                    <a:p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Parallel/</a:t>
                      </a:r>
                      <a:br>
                        <a:rPr lang="en-US" dirty="0"/>
                      </a:br>
                      <a:r>
                        <a:rPr lang="en-US" dirty="0" err="1"/>
                        <a:t>Workfests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ePIC</a:t>
                      </a:r>
                      <a:r>
                        <a:rPr lang="en-US" dirty="0"/>
                        <a:t> CC </a:t>
                      </a:r>
                      <a:br>
                        <a:rPr lang="en-US" dirty="0"/>
                      </a:br>
                      <a:r>
                        <a:rPr lang="en-US" dirty="0"/>
                        <a:t>Meeting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ePIC</a:t>
                      </a:r>
                      <a:r>
                        <a:rPr lang="en-US" dirty="0"/>
                        <a:t> Closing</a:t>
                      </a:r>
                      <a:br>
                        <a:rPr lang="en-US" dirty="0"/>
                      </a:br>
                      <a:r>
                        <a:rPr lang="en-US" dirty="0"/>
                        <a:t>Plenary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155319"/>
                  </a:ext>
                </a:extLst>
              </a:tr>
              <a:tr h="547778">
                <a:tc>
                  <a:txBody>
                    <a:bodyPr/>
                    <a:lstStyle/>
                    <a:p>
                      <a:r>
                        <a:rPr lang="en-US" dirty="0"/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Provided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</a:t>
                      </a:r>
                    </a:p>
                    <a:p>
                      <a:r>
                        <a:rPr lang="en-US" dirty="0"/>
                        <a:t>Provided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</a:t>
                      </a:r>
                    </a:p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317415"/>
                  </a:ext>
                </a:extLst>
              </a:tr>
              <a:tr h="797546">
                <a:tc>
                  <a:txBody>
                    <a:bodyPr/>
                    <a:lstStyle/>
                    <a:p>
                      <a:r>
                        <a:rPr lang="en-US" dirty="0"/>
                        <a:t>Afternoon</a:t>
                      </a:r>
                    </a:p>
                    <a:p>
                      <a:r>
                        <a:rPr lang="en-US" dirty="0"/>
                        <a:t>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1st Session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 Session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 free 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Accelerator/</a:t>
                      </a:r>
                      <a:br>
                        <a:rPr lang="en-US" dirty="0"/>
                      </a:br>
                      <a:r>
                        <a:rPr lang="en-US" dirty="0" err="1"/>
                        <a:t>JLab</a:t>
                      </a:r>
                      <a:r>
                        <a:rPr lang="en-US" dirty="0"/>
                        <a:t> physics talks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EICUG/</a:t>
                      </a:r>
                      <a:br>
                        <a:rPr lang="en-US" dirty="0"/>
                      </a:br>
                      <a:r>
                        <a:rPr lang="en-US" dirty="0"/>
                        <a:t>Awards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Parallel/</a:t>
                      </a:r>
                      <a:br>
                        <a:rPr lang="en-US" dirty="0"/>
                      </a:br>
                      <a:r>
                        <a:rPr lang="en-US" dirty="0" err="1"/>
                        <a:t>Workfests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Parallel/</a:t>
                      </a:r>
                      <a:br>
                        <a:rPr lang="en-US" dirty="0"/>
                      </a:br>
                      <a:r>
                        <a:rPr lang="en-US" dirty="0" err="1"/>
                        <a:t>Workfests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 free 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140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354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3A982-0C72-6982-CFFC-43232F44B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Collaboration Meeting Notes: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7BEC81-E094-6E7D-4C82-819EA65B7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008"/>
            <a:ext cx="10515600" cy="46259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Govt. rate ($110/day) at the nearby Marriot for all conference attendees:</a:t>
            </a:r>
          </a:p>
          <a:p>
            <a:pPr lvl="1"/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2"/>
              </a:rPr>
              <a:t>Accommodations</a:t>
            </a:r>
            <a:endParaRPr lang="en-US" dirty="0"/>
          </a:p>
          <a:p>
            <a:r>
              <a:rPr lang="en-US" dirty="0"/>
              <a:t>There are some rooms at the </a:t>
            </a:r>
            <a:r>
              <a:rPr lang="en-US" dirty="0" err="1"/>
              <a:t>JLab</a:t>
            </a:r>
            <a:r>
              <a:rPr lang="en-US" dirty="0"/>
              <a:t> residence facility blocked that people can share (approx. half Marriot rate).</a:t>
            </a:r>
          </a:p>
          <a:p>
            <a:pPr lvl="1"/>
            <a:r>
              <a:rPr lang="en-US" sz="1800" dirty="0">
                <a:hlinkClick r:id="rId3"/>
              </a:rPr>
              <a:t>Residence Facility</a:t>
            </a:r>
            <a:endParaRPr lang="en-US" dirty="0"/>
          </a:p>
          <a:p>
            <a:r>
              <a:rPr lang="en-US" dirty="0"/>
              <a:t>This meeting at a national lab - please note a REAL ID or passport will be required for visiting the lab.</a:t>
            </a:r>
          </a:p>
          <a:p>
            <a:r>
              <a:rPr lang="en-US" dirty="0"/>
              <a:t>Apply for site access at least 7 days prior to arrival: </a:t>
            </a:r>
          </a:p>
          <a:p>
            <a:pPr lvl="1"/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/>
              </a:rPr>
              <a:t>Apply for Site Access </a:t>
            </a:r>
            <a:endParaRPr lang="en-US" sz="18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lvl="1"/>
            <a:endParaRPr lang="en-US" sz="1800" u="sng" dirty="0">
              <a:solidFill>
                <a:srgbClr val="467886"/>
              </a:solidFill>
              <a:latin typeface="Aptos" panose="020B0004020202020204" pitchFamily="34" charset="0"/>
            </a:endParaRPr>
          </a:p>
          <a:p>
            <a:r>
              <a:rPr lang="en-US" dirty="0"/>
              <a:t>Invitation letters available on request</a:t>
            </a:r>
          </a:p>
          <a:p>
            <a:r>
              <a:rPr lang="en-US" dirty="0"/>
              <a:t>Many thanks to Doug Higinbotham!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AB483-6977-C896-B3B7-BE14FA2B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B95AD5-F55B-7EE9-A749-680AB27F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13594-023A-44DE-215E-61CE57F1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B87BCC0E-D682-845C-7556-E1DDF26F6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854" y="4778104"/>
            <a:ext cx="5496692" cy="1943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75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433F-299E-635C-99B8-71F804AB0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Call for </a:t>
            </a:r>
            <a:r>
              <a:rPr lang="en-US" b="1" dirty="0" err="1">
                <a:solidFill>
                  <a:schemeClr val="accent1"/>
                </a:solidFill>
              </a:rPr>
              <a:t>Workfest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C359F-12E9-6ABC-1EB3-4F62CC23A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891185"/>
            <a:ext cx="4932624" cy="4264668"/>
          </a:xfrm>
        </p:spPr>
        <p:txBody>
          <a:bodyPr/>
          <a:lstStyle/>
          <a:p>
            <a:r>
              <a:rPr lang="en-US" dirty="0"/>
              <a:t>Email to collaboration 5/12:</a:t>
            </a:r>
          </a:p>
          <a:p>
            <a:pPr lvl="1"/>
            <a:r>
              <a:rPr lang="en-US" dirty="0"/>
              <a:t>Emphasis on cross-cutting activities that address high priority issues in </a:t>
            </a:r>
            <a:r>
              <a:rPr lang="en-US" dirty="0" err="1"/>
              <a:t>ePIC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Proposals due June 6</a:t>
            </a:r>
            <a:r>
              <a:rPr lang="en-US" baseline="30000" dirty="0"/>
              <a:t>th</a:t>
            </a:r>
            <a:r>
              <a:rPr lang="en-US" dirty="0"/>
              <a:t>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96E64-0D7F-F622-3DC5-7505AE54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158E2-4ADE-00C4-CB42-4DFC159C9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BEA5-B609-CA4F-8DEA-6849F0E0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Text, letter&#10;&#10;AI-generated content may be incorrect.">
            <a:extLst>
              <a:ext uri="{FF2B5EF4-FFF2-40B4-BE49-F238E27FC236}">
                <a16:creationId xmlns:a16="http://schemas.microsoft.com/office/drawing/2014/main" id="{E001854C-BB3B-BDAA-4E26-4D7166AB5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899" y="136525"/>
            <a:ext cx="5266228" cy="68151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3439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13AB-3FC1-AC48-9BAD-0F030B4E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5" y="189844"/>
            <a:ext cx="10515600" cy="1082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CERN Recognized Experiment Status: RE47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FD5E6-F695-80EB-79FB-C0043746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085BF-507D-C246-20D1-6BF53EBD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E223C0D-3C01-2D5B-2207-B45B550A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97220"/>
            <a:ext cx="8077884" cy="49591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15A7798-45A8-F236-06F9-E7FED6B04756}"/>
              </a:ext>
            </a:extLst>
          </p:cNvPr>
          <p:cNvSpPr/>
          <p:nvPr/>
        </p:nvSpPr>
        <p:spPr>
          <a:xfrm>
            <a:off x="3712684" y="5096085"/>
            <a:ext cx="325916" cy="2644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92C0-F801-03FD-5DD3-3019CDD3C85D}"/>
              </a:ext>
            </a:extLst>
          </p:cNvPr>
          <p:cNvSpPr txBox="1"/>
          <p:nvPr/>
        </p:nvSpPr>
        <p:spPr>
          <a:xfrm>
            <a:off x="173974" y="1175625"/>
            <a:ext cx="3701668" cy="50475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ePIC</a:t>
            </a:r>
            <a:r>
              <a:rPr lang="en-US" dirty="0"/>
              <a:t> now appears in the CERN Grey Book database as RE47:</a:t>
            </a:r>
            <a:br>
              <a:rPr lang="en-US" dirty="0"/>
            </a:br>
            <a:r>
              <a:rPr lang="en-US" sz="1600" dirty="0">
                <a:hlinkClick r:id="rId3"/>
              </a:rPr>
              <a:t>https://greybook.cern.ch/experiment/recognized </a:t>
            </a:r>
            <a:endParaRPr lang="en-US" sz="1600" dirty="0"/>
          </a:p>
          <a:p>
            <a:endParaRPr lang="en-US" dirty="0"/>
          </a:p>
          <a:p>
            <a:r>
              <a:rPr lang="en-US" dirty="0"/>
              <a:t>Two steps to get </a:t>
            </a:r>
            <a:r>
              <a:rPr lang="en-US" dirty="0" err="1"/>
              <a:t>ePIC</a:t>
            </a:r>
            <a:r>
              <a:rPr lang="en-US" dirty="0"/>
              <a:t> Collaborators registered at CERN: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Representative needs to register as team leader with </a:t>
            </a:r>
            <a:br>
              <a:rPr lang="en-US" dirty="0"/>
            </a:br>
            <a:r>
              <a:rPr lang="en-US" dirty="0"/>
              <a:t>CERN Users Office: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https://usersoffice.web.cern.ch/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https://usersoffice.web.cern.ch/team-leaders-corner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Users.Office@cern.ch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member can then certify registrations of team members</a:t>
            </a:r>
          </a:p>
          <a:p>
            <a:endParaRPr lang="en-US" dirty="0"/>
          </a:p>
          <a:p>
            <a:r>
              <a:rPr lang="en-US" dirty="0"/>
              <a:t>Contact us if you run into problems!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3976D-15CA-C0C2-AE17-A792A2A7F4F1}"/>
              </a:ext>
            </a:extLst>
          </p:cNvPr>
          <p:cNvSpPr/>
          <p:nvPr/>
        </p:nvSpPr>
        <p:spPr>
          <a:xfrm>
            <a:off x="4038600" y="5096085"/>
            <a:ext cx="8077884" cy="2644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244513-4E8E-496C-C146-62570D8B8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781" y="65143"/>
            <a:ext cx="1542688" cy="111048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9C5689-B658-4A27-D39B-8AFC46F6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24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B8C7-CD5F-82D5-FEC0-110CA7E79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Results from 2025 Survey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68860F-5559-2001-CC52-48B475FBD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486275"/>
          </a:xfrm>
        </p:spPr>
        <p:txBody>
          <a:bodyPr/>
          <a:lstStyle/>
          <a:p>
            <a:r>
              <a:rPr lang="en-US" dirty="0"/>
              <a:t>Working with Peter Steinberg to convert commitments to an Excel spreadsheet/pivot table</a:t>
            </a:r>
          </a:p>
          <a:p>
            <a:pPr lvl="1"/>
            <a:r>
              <a:rPr lang="en-US" dirty="0"/>
              <a:t>Name/Institution/Interest (no FTE)</a:t>
            </a:r>
          </a:p>
          <a:p>
            <a:pPr lvl="1"/>
            <a:r>
              <a:rPr lang="en-US" dirty="0"/>
              <a:t>Useful to identify workforce in the collaboration that is not optimally engaged</a:t>
            </a:r>
          </a:p>
          <a:p>
            <a:pPr lvl="1"/>
            <a:endParaRPr lang="en-US" dirty="0"/>
          </a:p>
          <a:p>
            <a:r>
              <a:rPr lang="en-US" dirty="0"/>
              <a:t>Made available to DSL’s, Conveners and Coordinators </a:t>
            </a:r>
          </a:p>
          <a:p>
            <a:pPr lvl="1"/>
            <a:r>
              <a:rPr lang="en-US" dirty="0"/>
              <a:t>Presentation at May 12</a:t>
            </a:r>
            <a:r>
              <a:rPr lang="en-US" baseline="30000" dirty="0"/>
              <a:t>th</a:t>
            </a:r>
            <a:r>
              <a:rPr lang="en-US" dirty="0"/>
              <a:t> TIC meeting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6D3F55-1D1F-3DA0-1E04-7867321B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CEA16-0943-E066-C191-8474CDE7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D9B9E-FA29-FD31-847F-9C220DE81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26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AD07-C328-7312-EC48-6181E5456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Projections from 2025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D377E-B79D-779E-F2EF-E6F0FA73B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30" y="1475363"/>
            <a:ext cx="41148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In addition to commitments for 2025, also requested projections for how collaborations might see the evolution of their engagement in </a:t>
            </a:r>
            <a:r>
              <a:rPr lang="en-US" dirty="0" err="1"/>
              <a:t>ePIC</a:t>
            </a:r>
            <a:endParaRPr lang="en-US" dirty="0"/>
          </a:p>
          <a:p>
            <a:endParaRPr lang="en-US" dirty="0"/>
          </a:p>
          <a:p>
            <a:r>
              <a:rPr lang="en-US" dirty="0"/>
              <a:t>~70% of institutions responded </a:t>
            </a:r>
          </a:p>
          <a:p>
            <a:pPr lvl="1"/>
            <a:r>
              <a:rPr lang="en-US" dirty="0"/>
              <a:t>Same fraction US/international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31C76-4A04-01AB-F073-50DD9C9EA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05CF6-7645-9F07-E265-C0365828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982FF2E-FE7E-4DB9-BADA-1FCFFCA8701A}"/>
              </a:ext>
            </a:extLst>
          </p:cNvPr>
          <p:cNvSpPr txBox="1"/>
          <p:nvPr/>
        </p:nvSpPr>
        <p:spPr>
          <a:xfrm>
            <a:off x="5238138" y="1059298"/>
            <a:ext cx="6572862" cy="567847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GUIDANCE FOR INFORMATION</a:t>
            </a:r>
            <a:r>
              <a:rPr lang="en-GB" sz="1600" b="1" baseline="0" dirty="0"/>
              <a:t> TO BE FILLED IN THE TABLE</a:t>
            </a:r>
          </a:p>
          <a:p>
            <a:endParaRPr lang="en-GB" sz="1600" i="0" baseline="0" dirty="0"/>
          </a:p>
          <a:p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GB" sz="160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the table with total workforce 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that you plan to dedicate to </a:t>
            </a:r>
            <a:r>
              <a:rPr lang="en-GB" sz="1600" i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60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expressed in FTE - of the nine different personnel types. Do not include personnel paid by EIC/</a:t>
            </a:r>
            <a:r>
              <a:rPr lang="en-GB" sz="1600" i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R&amp;D, PED or construction funds. The information requested is for any effort on behalf of the </a:t>
            </a:r>
            <a:r>
              <a:rPr lang="en-GB" sz="1600" i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Collaboration, not just construction of </a:t>
            </a:r>
            <a:r>
              <a:rPr lang="en-GB" sz="1600" i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600" i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n-GB" sz="160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please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identify the two</a:t>
            </a:r>
            <a:r>
              <a:rPr lang="en-GB" sz="160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main areas of efforts of your group contributing to </a:t>
            </a:r>
            <a:r>
              <a:rPr lang="en-GB" sz="1600" i="0" baseline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GB" sz="160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for each year. We expect this will evolve year to year, and we also understand that most groups do not have firm plans past the next few years.</a:t>
            </a:r>
            <a:endParaRPr lang="en-GB" sz="1600" i="0" dirty="0">
              <a:effectLst/>
            </a:endParaRPr>
          </a:p>
          <a:p>
            <a:r>
              <a:rPr lang="en-GB" sz="16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600" dirty="0">
              <a:effectLst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effectLst/>
              </a:rPr>
              <a:t>For the purposes</a:t>
            </a:r>
            <a:r>
              <a:rPr lang="en-GB" sz="1600" baseline="0" dirty="0">
                <a:effectLst/>
              </a:rPr>
              <a:t> of this survey, please assume</a:t>
            </a:r>
            <a:r>
              <a:rPr lang="en-GB" sz="1600" dirty="0">
                <a:effectLst/>
              </a:rPr>
              <a:t> a constant total level of effort for your group, across all activities </a:t>
            </a:r>
            <a:r>
              <a:rPr lang="en-GB" sz="1600" b="1" dirty="0">
                <a:effectLst/>
              </a:rPr>
              <a:t>(both </a:t>
            </a:r>
            <a:r>
              <a:rPr lang="en-GB" sz="1600" b="1" dirty="0" err="1">
                <a:effectLst/>
              </a:rPr>
              <a:t>ePIC</a:t>
            </a:r>
            <a:r>
              <a:rPr lang="en-GB" sz="1600" b="1" dirty="0">
                <a:effectLst/>
              </a:rPr>
              <a:t> and non-</a:t>
            </a:r>
            <a:r>
              <a:rPr lang="en-GB" sz="1600" b="1" dirty="0" err="1">
                <a:effectLst/>
              </a:rPr>
              <a:t>ePIC</a:t>
            </a:r>
            <a:r>
              <a:rPr lang="en-GB" sz="1600" b="1" dirty="0">
                <a:effectLst/>
              </a:rPr>
              <a:t>),</a:t>
            </a:r>
            <a:r>
              <a:rPr lang="en-GB" sz="1600" dirty="0">
                <a:effectLst/>
              </a:rPr>
              <a:t> for the time period of the projection. Assume that there are no increases in students, postdocs or faculty working on </a:t>
            </a:r>
            <a:r>
              <a:rPr lang="en-GB" sz="1600" dirty="0" err="1">
                <a:effectLst/>
              </a:rPr>
              <a:t>ePIC</a:t>
            </a:r>
            <a:r>
              <a:rPr lang="en-GB" sz="1600" dirty="0">
                <a:effectLst/>
              </a:rPr>
              <a:t> due to new positions, but only redirection of effort from other group</a:t>
            </a:r>
            <a:r>
              <a:rPr lang="en-GB" sz="1600" baseline="0" dirty="0">
                <a:effectLst/>
              </a:rPr>
              <a:t> </a:t>
            </a:r>
            <a:r>
              <a:rPr lang="en-GB" sz="1600" dirty="0">
                <a:effectLst/>
              </a:rPr>
              <a:t>activities that may be winding down. In this way the overall effort on </a:t>
            </a:r>
            <a:r>
              <a:rPr lang="en-GB" sz="1600" dirty="0" err="1">
                <a:effectLst/>
              </a:rPr>
              <a:t>ePIC</a:t>
            </a:r>
            <a:r>
              <a:rPr lang="en-GB" sz="1600" dirty="0">
                <a:effectLst/>
              </a:rPr>
              <a:t> may increase over time, as workforce is redirected from other projects.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i="1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For purposes of this survey assume that the first physics run of </a:t>
            </a:r>
            <a:r>
              <a:rPr lang="en-GB" sz="1600" i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is in 2034.</a:t>
            </a:r>
            <a:endParaRPr lang="en-GB" sz="1600" i="0" dirty="0">
              <a:effectLst/>
            </a:endParaRPr>
          </a:p>
          <a:p>
            <a:endParaRPr lang="en-GB" sz="11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5F81B-78A3-45CC-2443-E537526D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74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4C99E-69C8-6D35-3283-434C88C6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28601"/>
            <a:ext cx="10515600" cy="8763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Projections Results from 2025 Survey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15F5F-5E19-9579-CFC5-EB4BCD2E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9B986-FC69-BD0B-AD90-3D5E5DE7C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A6F9FD-12D9-4548-841C-8CA95FF03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3449714"/>
            <a:ext cx="6335897" cy="3271761"/>
          </a:xfrm>
          <a:prstGeom prst="rect">
            <a:avLst/>
          </a:prstGeom>
        </p:spPr>
      </p:pic>
      <p:pic>
        <p:nvPicPr>
          <p:cNvPr id="5" name="Picture 4" descr="Chart, bar chart&#10;&#10;AI-generated content may be incorrect.">
            <a:extLst>
              <a:ext uri="{FF2B5EF4-FFF2-40B4-BE49-F238E27FC236}">
                <a16:creationId xmlns:a16="http://schemas.microsoft.com/office/drawing/2014/main" id="{D9FBA3E9-3FB3-322D-6211-9A2FD2FAE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3" y="1104901"/>
            <a:ext cx="6387596" cy="3271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2ADA84-BB9C-85AC-0B00-521ECD6B4727}"/>
              </a:ext>
            </a:extLst>
          </p:cNvPr>
          <p:cNvSpPr txBox="1"/>
          <p:nvPr/>
        </p:nvSpPr>
        <p:spPr>
          <a:xfrm>
            <a:off x="6810375" y="1333500"/>
            <a:ext cx="4933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US and international institutions project the effort will scale up as we move into construction, especially students and postdocs, although there are differences in details.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56613-D146-15A7-4658-1DF5B061AEE8}"/>
              </a:ext>
            </a:extLst>
          </p:cNvPr>
          <p:cNvSpPr txBox="1"/>
          <p:nvPr/>
        </p:nvSpPr>
        <p:spPr>
          <a:xfrm>
            <a:off x="609600" y="4791297"/>
            <a:ext cx="493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information can be useful as we discuss ramping up support for the collaboration.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86A76B-8E27-0255-54F3-967740FFA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7B8217-E8C3-43A6-5D55-0C5110A96BB5}"/>
              </a:ext>
            </a:extLst>
          </p:cNvPr>
          <p:cNvGrpSpPr/>
          <p:nvPr/>
        </p:nvGrpSpPr>
        <p:grpSpPr>
          <a:xfrm>
            <a:off x="1312163" y="1333500"/>
            <a:ext cx="8824725" cy="4526672"/>
            <a:chOff x="1312163" y="1333500"/>
            <a:chExt cx="8824725" cy="4526672"/>
          </a:xfrm>
        </p:grpSpPr>
        <p:pic>
          <p:nvPicPr>
            <p:cNvPr id="11" name="Picture 10" descr="Chart, bar chart&#10;&#10;AI-generated content may be incorrect.">
              <a:extLst>
                <a:ext uri="{FF2B5EF4-FFF2-40B4-BE49-F238E27FC236}">
                  <a16:creationId xmlns:a16="http://schemas.microsoft.com/office/drawing/2014/main" id="{50776C35-4756-4310-35D2-63CC9D4F8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2163" y="1333500"/>
              <a:ext cx="8824725" cy="452667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35AB6E-04F7-5316-387A-5714B2222904}"/>
                </a:ext>
              </a:extLst>
            </p:cNvPr>
            <p:cNvSpPr txBox="1"/>
            <p:nvPr/>
          </p:nvSpPr>
          <p:spPr>
            <a:xfrm>
              <a:off x="1930388" y="1871196"/>
              <a:ext cx="2721166" cy="784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Project to more than double the number of PhD’s on </a:t>
              </a:r>
              <a:r>
                <a:rPr lang="en-US" sz="1500" dirty="0" err="1"/>
                <a:t>ePIC</a:t>
              </a:r>
              <a:r>
                <a:rPr lang="en-US" sz="1500" dirty="0"/>
                <a:t> by the time we are taking data.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847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C4778C-6523-DC51-3E70-E278DE00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98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Communicating about the EIC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E44028-D3BB-D7CB-546E-F612C0BF4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690688"/>
            <a:ext cx="4114800" cy="4351338"/>
          </a:xfrm>
        </p:spPr>
        <p:txBody>
          <a:bodyPr/>
          <a:lstStyle/>
          <a:p>
            <a:r>
              <a:rPr lang="en-US" dirty="0"/>
              <a:t>New material available from EIC project and BNL Public Affairs</a:t>
            </a:r>
          </a:p>
          <a:p>
            <a:r>
              <a:rPr lang="en-US" dirty="0">
                <a:hlinkClick r:id="rId2"/>
              </a:rPr>
              <a:t>https://www.bnl.gov/eic/science.php</a:t>
            </a:r>
            <a:endParaRPr lang="en-US" dirty="0"/>
          </a:p>
          <a:p>
            <a:endParaRPr lang="en-US" dirty="0"/>
          </a:p>
          <a:p>
            <a:r>
              <a:rPr lang="en-US" dirty="0"/>
              <a:t>Very useful when </a:t>
            </a:r>
            <a:br>
              <a:rPr lang="en-US" dirty="0"/>
            </a:br>
            <a:r>
              <a:rPr lang="en-US" dirty="0"/>
              <a:t>discussing EIC/</a:t>
            </a:r>
            <a:r>
              <a:rPr lang="en-US" dirty="0" err="1"/>
              <a:t>ePIC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909C8F-2F71-7E00-4EA4-900CB81D8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372BD-81EC-7BC4-9307-A640AFFF3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03E25-9788-C9E6-9A3F-02357737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442E11FB-023B-E54B-608D-DE176061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544" y="1402106"/>
            <a:ext cx="5299364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Text&#10;&#10;AI-generated content may be incorrect.">
            <a:extLst>
              <a:ext uri="{FF2B5EF4-FFF2-40B4-BE49-F238E27FC236}">
                <a16:creationId xmlns:a16="http://schemas.microsoft.com/office/drawing/2014/main" id="{C624DC97-5730-21C9-501B-91CDE8D51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072" y="2453833"/>
            <a:ext cx="5299364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Text&#10;&#10;AI-generated content may be incorrect.">
            <a:extLst>
              <a:ext uri="{FF2B5EF4-FFF2-40B4-BE49-F238E27FC236}">
                <a16:creationId xmlns:a16="http://schemas.microsoft.com/office/drawing/2014/main" id="{34D1B790-F37F-F692-A935-45F1B02FF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380" y="3505560"/>
            <a:ext cx="5299364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060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ookhaven National Laboratory SUSC Aerial">
            <a:extLst>
              <a:ext uri="{FF2B5EF4-FFF2-40B4-BE49-F238E27FC236}">
                <a16:creationId xmlns:a16="http://schemas.microsoft.com/office/drawing/2014/main" id="{D58E1E23-77CC-F0E0-A188-8F6647A55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" b="2"/>
          <a:stretch/>
        </p:blipFill>
        <p:spPr bwMode="auto">
          <a:xfrm>
            <a:off x="20" y="-7619"/>
            <a:ext cx="12191979" cy="6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25A701-464A-D86D-29DA-F6BB5D2E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2155188"/>
            <a:ext cx="4160233" cy="19306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BNL SUSC Now Open!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F6298-B594-E5E4-7055-33F2EB3F4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28" y="4219953"/>
            <a:ext cx="4160233" cy="179741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FFFFFF"/>
                </a:solidFill>
              </a:rPr>
              <a:t>New Science and User Support Center (SUSC, Bldg. 101) opened on Thursday, May 1. 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FFFFFF"/>
                </a:solidFill>
              </a:rPr>
              <a:t>Staff in Badging, Housing, and the Guest, User &amp; Visitor Center are now working in SUSC.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5E44E5-9774-6C79-5CD7-2584BF58B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5/15/2025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68705-7F06-24AB-62E8-D5F46AF1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E51A2-9B98-F62F-4662-C64B578A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24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151E48-B644-0283-48CA-5B3DD386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Parting Messages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803CC4-0373-2C37-E804-CFAD48177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CC Meeting end of May / beginning of June</a:t>
            </a:r>
          </a:p>
          <a:p>
            <a:r>
              <a:rPr lang="en-US" dirty="0"/>
              <a:t>Next General Meeting – May 30</a:t>
            </a:r>
            <a:r>
              <a:rPr lang="en-US" baseline="30000" dirty="0"/>
              <a:t>th</a:t>
            </a:r>
            <a:r>
              <a:rPr lang="en-US" dirty="0"/>
              <a:t> 10:30AM ET</a:t>
            </a:r>
          </a:p>
          <a:p>
            <a:r>
              <a:rPr lang="en-US" dirty="0"/>
              <a:t>EIC RRB June 5-6</a:t>
            </a:r>
            <a:r>
              <a:rPr lang="en-US" baseline="30000" dirty="0"/>
              <a:t>th</a:t>
            </a:r>
            <a:r>
              <a:rPr lang="en-US" dirty="0"/>
              <a:t> Prague</a:t>
            </a:r>
          </a:p>
          <a:p>
            <a:endParaRPr lang="en-US" dirty="0"/>
          </a:p>
          <a:p>
            <a:r>
              <a:rPr lang="en-US" dirty="0"/>
              <a:t>Despite uncertain times, the best thing we </a:t>
            </a:r>
            <a:br>
              <a:rPr lang="en-US" dirty="0"/>
            </a:br>
            <a:r>
              <a:rPr lang="en-US" dirty="0"/>
              <a:t>can do is keep moving </a:t>
            </a:r>
            <a:r>
              <a:rPr lang="en-US" dirty="0" err="1"/>
              <a:t>ePIC</a:t>
            </a:r>
            <a:r>
              <a:rPr lang="en-US" dirty="0"/>
              <a:t> forward so </a:t>
            </a:r>
            <a:br>
              <a:rPr lang="en-US" dirty="0"/>
            </a:br>
            <a:r>
              <a:rPr lang="en-US" dirty="0"/>
              <a:t>we can demonstrate our readiness for </a:t>
            </a:r>
            <a:br>
              <a:rPr lang="en-US" dirty="0"/>
            </a:br>
            <a:r>
              <a:rPr lang="en-US"/>
              <a:t>construction start!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3860E-BCED-258B-496F-EBC189854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5C5B6-B2D0-CD46-35D8-5901F3061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D290E-0181-9EB1-AA58-AEE729A7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 descr="Text&#10;&#10;AI-generated content may be incorrect.">
            <a:extLst>
              <a:ext uri="{FF2B5EF4-FFF2-40B4-BE49-F238E27FC236}">
                <a16:creationId xmlns:a16="http://schemas.microsoft.com/office/drawing/2014/main" id="{915A9DB6-C082-5284-1C9E-145B8777E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039" y="846175"/>
            <a:ext cx="3734321" cy="5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28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EC071-391F-A41B-26B5-2BA5B9C2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365125"/>
            <a:ext cx="10776857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EEA59-D78E-A942-3859-812F0B9B9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D1C25-5F25-C237-3D7F-4085178C1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C4E2F-1DD7-C8AA-B678-FE6F27E91EAA}"/>
              </a:ext>
            </a:extLst>
          </p:cNvPr>
          <p:cNvSpPr txBox="1"/>
          <p:nvPr/>
        </p:nvSpPr>
        <p:spPr>
          <a:xfrm>
            <a:off x="576943" y="2475974"/>
            <a:ext cx="2198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News and updates from the collaboration.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Last meeting in this time slot was </a:t>
            </a:r>
            <a:br>
              <a:rPr lang="en-US" dirty="0"/>
            </a:br>
            <a:r>
              <a:rPr lang="en-US" dirty="0"/>
              <a:t>March 20th!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F09994D-57C4-6355-4CD0-95D58D12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</a:t>
            </a:fld>
            <a:endParaRPr lang="en-US"/>
          </a:p>
        </p:txBody>
      </p:sp>
      <p:pic>
        <p:nvPicPr>
          <p:cNvPr id="14" name="Picture 13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D3B8E23-1FEE-C2DD-6FA2-DC6FD7CF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996" y="914217"/>
            <a:ext cx="9162953" cy="50295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7102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C7A3F4-3753-8E74-B80F-E4A0CDA8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D81DA-5D9A-F679-21B5-3F001B09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BE84E-7880-E27B-720E-10DA6AD7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E92F-835D-3BDC-70C4-2325546D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6599-419C-1795-FB9C-EA399CBA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8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DAC Meeting Charge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12808B-02BE-4D42-8B3F-A00D5574F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46" y="532706"/>
            <a:ext cx="8468907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30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E92F-835D-3BDC-70C4-2325546D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6599-419C-1795-FB9C-EA399CBA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8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DAC Meeting Charge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FF4718-EE42-4319-A84B-97CDC301642E}"/>
              </a:ext>
            </a:extLst>
          </p:cNvPr>
          <p:cNvGrpSpPr/>
          <p:nvPr/>
        </p:nvGrpSpPr>
        <p:grpSpPr>
          <a:xfrm>
            <a:off x="1881283" y="585243"/>
            <a:ext cx="8459381" cy="5687514"/>
            <a:chOff x="1866309" y="875943"/>
            <a:chExt cx="8459381" cy="56875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D653BF-F7EB-44A1-9783-DCE02A67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1283" y="5868035"/>
              <a:ext cx="8364117" cy="69542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1A099B-BFC0-4C75-A00E-79012E6A6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6309" y="875943"/>
              <a:ext cx="8459381" cy="5106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2743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91" y="0"/>
            <a:ext cx="11942010" cy="52341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Detector </a:t>
            </a:r>
            <a:r>
              <a:rPr lang="en-US" sz="2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Reviews planned for 2025 (all Reviews for 2024 completed)</a:t>
            </a:r>
            <a:endParaRPr lang="en-US" sz="2800" b="1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0F249-06C2-BCE5-AE3F-01C27FCCE40E}"/>
              </a:ext>
            </a:extLst>
          </p:cNvPr>
          <p:cNvSpPr txBox="1"/>
          <p:nvPr/>
        </p:nvSpPr>
        <p:spPr>
          <a:xfrm>
            <a:off x="307866" y="432177"/>
            <a:ext cx="11884135" cy="66479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Design Reviews (60% design maturity equivalent, called PDR, PDR2 or PDR3, pending the subsystem)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MPGD Tracking Detectors (6.10.03.02)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Summer/Fall 2025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Note: FDR only after completion of first engineering test articles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Silicon Tracking Detectors (6.10.03.01) – Fall 2025 – TBD, pending early results of ITS3 ER2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Cherenkov-based Particle Identification Detectors (6.10.04;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pfRICH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hpDIRC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dRICH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April 1-2,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PDR2: AC-LGAD-based Particle Identification Detectors (6.10.04; BTOF, FTOF, common systems) – Fall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PDR3: Barrel EM Cal (6.10.05.02) – ~August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PDR2: Backward HCAL (6.10.06.01) – ~September 2025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Magnet Cryogenics and infrastructure (6.10.07) – September/October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Electronics/DAQ-computing (6.10.08. 6.10.09.01)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 August 2025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this does not include slow controls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DAQ-Slow Controls (6.10.09.02) – November/December 2025 – Later to ensure integration DAQ in the collider common platform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Integration, Infrastructure and Installation (6.10.10) – September/October – everything outside GST, includes cradle, HCAL,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Integration, Infrastructure and Installation (6.10.10) – November/December 2025 – everything inside GST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IR Integration and Auxiliary Detectors (6.10.11) – November/December 2025 – includes 6.10.14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Polarimetry (6.10.014) – September/October 2025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January/February 2025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Design Reviews (FDR):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Final Design Review of the BABAR DIRC Bar Refurbishment for the High Performance DIRC Particle Identification Detector – April 1,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Backward &amp; Forward EM Calorimetry, Barrel &amp; Forward HCAL (6.10.05.01; 6.10.05.03; 6.10.06.02; 6.10.06.03)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~July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Reviews: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 OPA CD-3B Review – January 7-9,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“Red Team” Review (acts as Director’s Review for DOE OPA Focused Status Review) – May 20-21,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 OPA Focused Status Review – August 5-7,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Meetings: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 R&amp;D Day hosted by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EIC Project – April 16-17,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 Meeting – Comprehensive look to design status and readiness for CD-2.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11-13, 2025.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RRB Meeting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June 5-6, 2025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Prague, Czech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EIC International Computing Organization (EICO) – April 2–4, 2025 @BNL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interchange meeting with EIC Computing and Software Advisory Committee (ECSAC)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12, 2025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https://indico.bnl.gov/event/27425/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RRB Meeting: November 4-5, 2025 - BNL </a:t>
            </a:r>
          </a:p>
        </p:txBody>
      </p:sp>
    </p:spTree>
    <p:extLst>
      <p:ext uri="{BB962C8B-B14F-4D97-AF65-F5344CB8AC3E}">
        <p14:creationId xmlns:p14="http://schemas.microsoft.com/office/powerpoint/2010/main" val="3384331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E92F-835D-3BDC-70C4-2325546D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6599-419C-1795-FB9C-EA399CBA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863"/>
          </a:xfrm>
        </p:spPr>
        <p:txBody>
          <a:bodyPr>
            <a:noAutofit/>
          </a:bodyPr>
          <a:lstStyle/>
          <a:p>
            <a:r>
              <a:rPr lang="en-US" dirty="0"/>
              <a:t>Past 2025 Reviews/Meetings and Upcoming Meetings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93A12-699C-464D-A37E-9D4497AE0BC3}"/>
              </a:ext>
            </a:extLst>
          </p:cNvPr>
          <p:cNvSpPr txBox="1"/>
          <p:nvPr/>
        </p:nvSpPr>
        <p:spPr>
          <a:xfrm>
            <a:off x="461963" y="612844"/>
            <a:ext cx="114992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DOE/OPA CD-3B and Status Review – January 7-9,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Jan 2025 </a:t>
            </a:r>
            <a:r>
              <a:rPr lang="en-US" dirty="0" err="1"/>
              <a:t>ePIC</a:t>
            </a:r>
            <a:r>
              <a:rPr lang="en-US" dirty="0"/>
              <a:t> Collaboration Meeting – January 20-24,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Magnet In-Kind Follow-Up w/ INFN and CEA – January 31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EIC, RIKEN, U-Tokyo Collaboration Meeting – February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PDR2: Cherenkov-based Particle Identification Detectors (6.10.04; </a:t>
            </a:r>
            <a:r>
              <a:rPr lang="en-US" dirty="0" err="1"/>
              <a:t>pfRICH</a:t>
            </a:r>
            <a:r>
              <a:rPr lang="en-US" dirty="0"/>
              <a:t>, </a:t>
            </a:r>
            <a:r>
              <a:rPr lang="en-US" dirty="0" err="1"/>
              <a:t>hpDIRC</a:t>
            </a:r>
            <a:r>
              <a:rPr lang="en-US" dirty="0"/>
              <a:t>, </a:t>
            </a:r>
            <a:r>
              <a:rPr lang="en-US" dirty="0" err="1"/>
              <a:t>dRICH</a:t>
            </a:r>
            <a:r>
              <a:rPr lang="en-US" dirty="0"/>
              <a:t>) – April 1-2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Includes FDR of the BABAR DIRC Bar Refurbishment for the High Performance DIRC Particle Identification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EIC International Computing Organization (EICO) meeting – April 2-4 @ BNL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ePIC</a:t>
            </a:r>
            <a:r>
              <a:rPr lang="en-US" dirty="0"/>
              <a:t>/EIC Project Detector R&amp;D Day – April 16-17 (two half days, from 10 am to 1 pm)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Indico</a:t>
            </a:r>
            <a:r>
              <a:rPr lang="en-US" sz="1600" dirty="0"/>
              <a:t> link: </a:t>
            </a:r>
            <a:r>
              <a:rPr lang="en-US" sz="1600" dirty="0">
                <a:hlinkClick r:id="rId2"/>
              </a:rPr>
              <a:t>https://indico.bnl.gov/event/27200/</a:t>
            </a:r>
            <a:r>
              <a:rPr lang="en-US" sz="1600" dirty="0"/>
              <a:t> </a:t>
            </a:r>
          </a:p>
          <a:p>
            <a:endParaRPr lang="en-US" sz="800" dirty="0"/>
          </a:p>
          <a:p>
            <a:r>
              <a:rPr lang="en-US" dirty="0"/>
              <a:t>Upcoming: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Technical interchange meeting with EIC Computing and Software Advisory Committee (ECSAC) – May 12 (remote) - </a:t>
            </a:r>
            <a:r>
              <a:rPr lang="en-US" dirty="0">
                <a:hlinkClick r:id="rId3"/>
              </a:rPr>
              <a:t>https://indico.bnl.gov/event/27425/</a:t>
            </a:r>
            <a:r>
              <a:rPr lang="en-US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“Red Team” Review (acts as Director’s Review for OPA Focused Status Review) – May 20-21 @ BNL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Resource Review Board meeting – June 5-6 in Prague, Czech – see </a:t>
            </a:r>
            <a:r>
              <a:rPr lang="en-US" dirty="0">
                <a:hlinkClick r:id="rId4"/>
              </a:rPr>
              <a:t>https://www.bnl.gov/eic-rrbmeeting/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Detector Advisory Committee meeting – June 11-13 (remote) - </a:t>
            </a:r>
            <a:r>
              <a:rPr lang="en-US" dirty="0">
                <a:hlinkClick r:id="rId5"/>
              </a:rPr>
              <a:t>https://indico.bnl.gov/event/26584/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MC4EIC workshop – July 9–11 @ Jefferson Lab – </a:t>
            </a:r>
            <a:r>
              <a:rPr lang="en-US" dirty="0">
                <a:hlinkClick r:id="rId6"/>
              </a:rPr>
              <a:t>https://indico.jlab.org/event/930/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Joint EIC User Group and </a:t>
            </a:r>
            <a:r>
              <a:rPr lang="en-US" dirty="0" err="1"/>
              <a:t>ePIC</a:t>
            </a:r>
            <a:r>
              <a:rPr lang="en-US" dirty="0"/>
              <a:t> Collaboration Meeting – July 14-18 @ Jefferson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DOE OPA Focused Status Review – August 5-7 @ BNL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28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69" y="0"/>
            <a:ext cx="11619136" cy="523415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+mn-lt"/>
              </a:rPr>
              <a:t>PDR of the Cherenkov-based PID detectors (</a:t>
            </a:r>
            <a:r>
              <a:rPr lang="en-US" sz="2400" b="1" dirty="0" err="1">
                <a:latin typeface="+mn-lt"/>
              </a:rPr>
              <a:t>pfRICH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 err="1">
                <a:latin typeface="+mn-lt"/>
              </a:rPr>
              <a:t>dRICH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 err="1">
                <a:latin typeface="+mn-lt"/>
              </a:rPr>
              <a:t>hpDIRC</a:t>
            </a:r>
            <a:r>
              <a:rPr lang="en-US" sz="2400" b="1" dirty="0">
                <a:latin typeface="+mn-lt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628D9-7E72-4E93-9A87-F9B084317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63" y="474885"/>
            <a:ext cx="7842074" cy="5908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A631F-909D-4760-989E-65152388F945}"/>
              </a:ext>
            </a:extLst>
          </p:cNvPr>
          <p:cNvSpPr txBox="1"/>
          <p:nvPr/>
        </p:nvSpPr>
        <p:spPr>
          <a:xfrm>
            <a:off x="3701668" y="3971406"/>
            <a:ext cx="4512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charge questions answered with 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excellent comments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1371278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88498-EA64-737D-7F79-D8D65EC1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919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Zoom Link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DCFBE-AB6B-5C23-C490-A1B1656C4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8" y="1315616"/>
            <a:ext cx="10515600" cy="4861347"/>
          </a:xfrm>
        </p:spPr>
        <p:txBody>
          <a:bodyPr/>
          <a:lstStyle/>
          <a:p>
            <a:r>
              <a:rPr lang="en-US" dirty="0"/>
              <a:t>The Zoom link for the General Meeting now requires a password</a:t>
            </a:r>
          </a:p>
          <a:p>
            <a:r>
              <a:rPr lang="en-US" dirty="0"/>
              <a:t>We decided to do this after a TIC meeting was Zoom-bombed</a:t>
            </a:r>
          </a:p>
          <a:p>
            <a:pPr lvl="1"/>
            <a:r>
              <a:rPr lang="en-US" dirty="0"/>
              <a:t>All our Indico pages are public, so this offers another hurdle for a would-be </a:t>
            </a:r>
            <a:br>
              <a:rPr lang="en-US" dirty="0"/>
            </a:br>
            <a:r>
              <a:rPr lang="en-US" dirty="0"/>
              <a:t>bomber (not a guarantee)</a:t>
            </a:r>
          </a:p>
          <a:p>
            <a:pPr lvl="2"/>
            <a:r>
              <a:rPr lang="en-US" dirty="0"/>
              <a:t>Old link had password embedded to allow one-click access</a:t>
            </a:r>
          </a:p>
          <a:p>
            <a:pPr lvl="1"/>
            <a:r>
              <a:rPr lang="en-US" dirty="0"/>
              <a:t>Hopefully this is not </a:t>
            </a:r>
            <a:br>
              <a:rPr lang="en-US" dirty="0"/>
            </a:br>
            <a:r>
              <a:rPr lang="en-US" dirty="0"/>
              <a:t>overly cumbersome for </a:t>
            </a:r>
            <a:br>
              <a:rPr lang="en-US" dirty="0"/>
            </a:br>
            <a:r>
              <a:rPr lang="en-US" dirty="0"/>
              <a:t>our collaborators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FA51-AC55-3643-E3DC-01FA9286E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A4863-7431-D7FC-1B02-4DCCC091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19B933-AB36-5401-5454-B8792730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495" y="3584608"/>
            <a:ext cx="7280919" cy="2592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15368-1B18-1970-F2A4-A118C3C42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73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AA10-4DDA-80D2-7247-44004DAC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FE3D9-B3F2-39F4-1B72-AF0B64A5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E5CE-7769-1D19-8A5E-C459C423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AFB3-EA53-8EC0-5C8F-7BE1EEA2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FDB4-5DAA-99C8-8AF5-3846F872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0877-07F0-72A7-F1A2-7E638CCB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University of Hawaii at Manoa Announced as IAFOR Global Partner - The  International Academic Forum (IAFOR)">
            <a:extLst>
              <a:ext uri="{FF2B5EF4-FFF2-40B4-BE49-F238E27FC236}">
                <a16:creationId xmlns:a16="http://schemas.microsoft.com/office/drawing/2014/main" id="{2B0D2ED9-87EA-3443-BA59-226A4C6D5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75" y="4187209"/>
            <a:ext cx="2523450" cy="126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E6E77-8408-419A-4EBF-A03B7233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02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Welcome New                Institutions!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B5F9D-A243-D1E8-79DD-9C2E2C87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975" y="1743268"/>
            <a:ext cx="10515600" cy="4749607"/>
          </a:xfrm>
        </p:spPr>
        <p:txBody>
          <a:bodyPr>
            <a:normAutofit/>
          </a:bodyPr>
          <a:lstStyle/>
          <a:p>
            <a:r>
              <a:rPr lang="en-US" dirty="0"/>
              <a:t>Texas Southern University</a:t>
            </a:r>
          </a:p>
          <a:p>
            <a:pPr lvl="1"/>
            <a:r>
              <a:rPr lang="en-US" dirty="0"/>
              <a:t>Presented by </a:t>
            </a:r>
            <a:r>
              <a:rPr lang="en-US" dirty="0" err="1"/>
              <a:t>Nissem</a:t>
            </a:r>
            <a:r>
              <a:rPr lang="en-US" dirty="0"/>
              <a:t> Abdelrahman</a:t>
            </a:r>
          </a:p>
          <a:p>
            <a:r>
              <a:rPr lang="en-US" dirty="0"/>
              <a:t>Johannes Gutenberg University Mainz</a:t>
            </a:r>
          </a:p>
          <a:p>
            <a:pPr lvl="1"/>
            <a:r>
              <a:rPr lang="en-US" dirty="0"/>
              <a:t>Presented by Tyler Kutz</a:t>
            </a:r>
          </a:p>
          <a:p>
            <a:r>
              <a:rPr lang="en-US" dirty="0"/>
              <a:t>Mount Allison University</a:t>
            </a:r>
          </a:p>
          <a:p>
            <a:pPr lvl="1"/>
            <a:r>
              <a:rPr lang="en-US" dirty="0"/>
              <a:t>Presented by David Hornidge</a:t>
            </a:r>
          </a:p>
          <a:p>
            <a:r>
              <a:rPr lang="en-US" dirty="0"/>
              <a:t>University of Hawaii at Manoa</a:t>
            </a:r>
          </a:p>
          <a:p>
            <a:pPr lvl="1"/>
            <a:r>
              <a:rPr lang="en-US" dirty="0"/>
              <a:t>Presented by Jennifer Ott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0F412-8F52-7ECD-62A9-2B2E8A57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112BB-E17F-B250-C971-6FA3F6119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8C0E3-CBC9-D887-1B9E-B4FBE79C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Texas Southern University - Wikipedia">
            <a:extLst>
              <a:ext uri="{FF2B5EF4-FFF2-40B4-BE49-F238E27FC236}">
                <a16:creationId xmlns:a16="http://schemas.microsoft.com/office/drawing/2014/main" id="{AD64F58B-645F-5DA6-F387-67739C52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1514668"/>
            <a:ext cx="1112520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 Mainz - Apps on Google Play">
            <a:extLst>
              <a:ext uri="{FF2B5EF4-FFF2-40B4-BE49-F238E27FC236}">
                <a16:creationId xmlns:a16="http://schemas.microsoft.com/office/drawing/2014/main" id="{1B3A4163-4D7D-2142-573D-BADE04C6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575500"/>
            <a:ext cx="1706999" cy="85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unt Allison University - Wikipedia">
            <a:extLst>
              <a:ext uri="{FF2B5EF4-FFF2-40B4-BE49-F238E27FC236}">
                <a16:creationId xmlns:a16="http://schemas.microsoft.com/office/drawing/2014/main" id="{87E59990-98B6-D89C-4D2B-0F3CE3C6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3429000"/>
            <a:ext cx="1112520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FE6488E-D329-634B-026A-5657F4E7C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845" y="91698"/>
            <a:ext cx="1804597" cy="12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1DD16-30A2-D02E-A54D-D7D0EB93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Results Policy Passed by CC Vote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E17D1-0071-25A4-1D98-23FF8F42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847850"/>
            <a:ext cx="437277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Last discussed at April 4</a:t>
            </a:r>
            <a:r>
              <a:rPr lang="en-US" baseline="30000" dirty="0"/>
              <a:t>th</a:t>
            </a:r>
            <a:r>
              <a:rPr lang="en-US" dirty="0"/>
              <a:t> CC Meeting:</a:t>
            </a:r>
          </a:p>
          <a:p>
            <a:pPr lvl="1"/>
            <a:r>
              <a:rPr lang="en-US" sz="1600" dirty="0">
                <a:hlinkClick r:id="rId2"/>
              </a:rPr>
              <a:t>https://indico.bnl.gov/event/26907/</a:t>
            </a:r>
            <a:endParaRPr lang="en-US" sz="1600" dirty="0"/>
          </a:p>
          <a:p>
            <a:r>
              <a:rPr lang="en-US" dirty="0"/>
              <a:t>Available in Zenodo:</a:t>
            </a:r>
          </a:p>
          <a:p>
            <a:pPr lvl="1"/>
            <a:r>
              <a:rPr lang="en-US" sz="1600" dirty="0">
                <a:hlinkClick r:id="rId3"/>
              </a:rPr>
              <a:t>https://zenodo.org/records/15390156</a:t>
            </a:r>
            <a:endParaRPr lang="en-US" sz="1600" dirty="0"/>
          </a:p>
          <a:p>
            <a:pPr lvl="1"/>
            <a:endParaRPr lang="en-US" dirty="0"/>
          </a:p>
          <a:p>
            <a:r>
              <a:rPr lang="en-US" dirty="0"/>
              <a:t>Don’t have a Zenodo account? </a:t>
            </a:r>
          </a:p>
          <a:p>
            <a:pPr lvl="1"/>
            <a:r>
              <a:rPr lang="en-US" dirty="0"/>
              <a:t>Create one at zenodo.org</a:t>
            </a:r>
          </a:p>
          <a:p>
            <a:pPr lvl="1"/>
            <a:r>
              <a:rPr lang="en-US" dirty="0"/>
              <a:t>Email SP Office or a coordinator to be invited to </a:t>
            </a:r>
            <a:r>
              <a:rPr lang="en-US" dirty="0" err="1"/>
              <a:t>ePIC</a:t>
            </a:r>
            <a:r>
              <a:rPr lang="en-US" dirty="0"/>
              <a:t> community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903C3-197B-64ED-EEF1-4806542E9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88B07-643F-4ED0-5444-3A3129658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47B1A-6BAA-945A-13E3-C8A34438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Text, letter&#10;&#10;AI-generated content may be incorrect.">
            <a:extLst>
              <a:ext uri="{FF2B5EF4-FFF2-40B4-BE49-F238E27FC236}">
                <a16:creationId xmlns:a16="http://schemas.microsoft.com/office/drawing/2014/main" id="{CFA97FDA-59B7-44E0-058D-948B4CF52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103" y="1400295"/>
            <a:ext cx="5904697" cy="76413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3408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9375A-7D0F-A210-4498-0B0C8779E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7661A-3336-507D-DEE4-35234C60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02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Physics Analysis Coordinator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5E966-6790-15B3-C168-71B6F47A3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472444"/>
            <a:ext cx="10515600" cy="4749607"/>
          </a:xfrm>
        </p:spPr>
        <p:txBody>
          <a:bodyPr>
            <a:normAutofit/>
          </a:bodyPr>
          <a:lstStyle/>
          <a:p>
            <a:r>
              <a:rPr lang="en-US" dirty="0"/>
              <a:t>Rosi Reed has taken on substantial responsibilities as </a:t>
            </a:r>
            <a:r>
              <a:rPr lang="en-US" dirty="0" err="1"/>
              <a:t>sPHENIX</a:t>
            </a:r>
            <a:r>
              <a:rPr lang="en-US" dirty="0"/>
              <a:t> Run Coordinator for this year</a:t>
            </a:r>
          </a:p>
          <a:p>
            <a:pPr lvl="1"/>
            <a:r>
              <a:rPr lang="en-US" dirty="0"/>
              <a:t>Rosi will step back to Deputy Physics Analysis Coordinator</a:t>
            </a:r>
          </a:p>
          <a:p>
            <a:pPr lvl="1"/>
            <a:r>
              <a:rPr lang="en-US" dirty="0"/>
              <a:t>This helps maintain continuity within Physics Analysis Coordination</a:t>
            </a:r>
          </a:p>
          <a:p>
            <a:pPr lvl="1"/>
            <a:endParaRPr lang="en-US" dirty="0"/>
          </a:p>
          <a:p>
            <a:r>
              <a:rPr lang="en-US" dirty="0"/>
              <a:t>The Spokesperson’s Office nominates </a:t>
            </a:r>
            <a:r>
              <a:rPr lang="en-US" dirty="0">
                <a:solidFill>
                  <a:schemeClr val="accent1"/>
                </a:solidFill>
              </a:rPr>
              <a:t>Rachel Montgomery </a:t>
            </a:r>
            <a:r>
              <a:rPr lang="en-US" dirty="0"/>
              <a:t>as a new Physics Analysis Co-Coordinator: </a:t>
            </a:r>
          </a:p>
          <a:p>
            <a:pPr lvl="1"/>
            <a:r>
              <a:rPr lang="en-US" dirty="0"/>
              <a:t>Lecturer in Nuclear and Hadron Physics at University of Glasgow</a:t>
            </a:r>
          </a:p>
          <a:p>
            <a:pPr lvl="1"/>
            <a:r>
              <a:rPr lang="en-US" dirty="0"/>
              <a:t>Former </a:t>
            </a:r>
            <a:r>
              <a:rPr lang="en-US" dirty="0" err="1"/>
              <a:t>ePIC</a:t>
            </a:r>
            <a:r>
              <a:rPr lang="en-US" dirty="0"/>
              <a:t> Diffractive and Exclusive Physics WG Convener </a:t>
            </a:r>
          </a:p>
          <a:p>
            <a:pPr lvl="1"/>
            <a:r>
              <a:rPr lang="en-US" dirty="0"/>
              <a:t>Will ramp up by the end of the current academic semester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4ACC8-6AF0-6816-5898-358014D00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A23F6-8153-784E-10B0-AD264FAB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A494E-ECF2-85AF-F94B-0A6782AF2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 descr="Rachel Montgomery (@physicsrachelm) / X">
            <a:extLst>
              <a:ext uri="{FF2B5EF4-FFF2-40B4-BE49-F238E27FC236}">
                <a16:creationId xmlns:a16="http://schemas.microsoft.com/office/drawing/2014/main" id="{416C8D8E-77AA-9CFD-62C3-34FF05F26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984" y="4169870"/>
            <a:ext cx="2052181" cy="205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985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56F4F-94FB-A835-FE6C-C907CDF38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49FC0-540E-4B41-A003-535E265EE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80" y="365125"/>
            <a:ext cx="11257280" cy="97302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New Streaming Computing Model WG Convener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15160-2066-8AE2-2B71-83B40B0FC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356"/>
            <a:ext cx="10515600" cy="4928994"/>
          </a:xfrm>
        </p:spPr>
        <p:txBody>
          <a:bodyPr>
            <a:normAutofit/>
          </a:bodyPr>
          <a:lstStyle/>
          <a:p>
            <a:r>
              <a:rPr lang="en-US"/>
              <a:t>Jin Huang has been elected as sPHENIX co-spokesperson, along with Megan Connors</a:t>
            </a:r>
          </a:p>
          <a:p>
            <a:pPr lvl="1"/>
            <a:r>
              <a:rPr lang="en-US"/>
              <a:t>Jin held convener positions in both the Electronics, Readout &amp; DAQ CC WG and the Streaming Computing Model WG. This helped provide communication and continuity between these two important groups. </a:t>
            </a:r>
          </a:p>
          <a:p>
            <a:r>
              <a:rPr lang="en-US"/>
              <a:t>After discussions with the remaining Electronics, Readout &amp; DAQ CC WG conveners, an additional convener here is not necessary </a:t>
            </a:r>
          </a:p>
          <a:p>
            <a:pPr lvl="1"/>
            <a:r>
              <a:rPr lang="en-US"/>
              <a:t>Jeff Landgraf is a co-convener in both WG’s </a:t>
            </a:r>
          </a:p>
          <a:p>
            <a:r>
              <a:rPr lang="en-US"/>
              <a:t>The Spokesperson’s Office nominates </a:t>
            </a:r>
            <a:r>
              <a:rPr lang="en-US">
                <a:solidFill>
                  <a:schemeClr val="accent1"/>
                </a:solidFill>
              </a:rPr>
              <a:t>Taku Gunji </a:t>
            </a:r>
            <a:r>
              <a:rPr lang="en-US"/>
              <a:t>as a new </a:t>
            </a:r>
            <a:br>
              <a:rPr lang="en-US"/>
            </a:br>
            <a:r>
              <a:rPr lang="en-US"/>
              <a:t>Streaming Computing Model WG convener</a:t>
            </a:r>
          </a:p>
          <a:p>
            <a:pPr lvl="1"/>
            <a:r>
              <a:rPr lang="en-US"/>
              <a:t>Associate Professor at the University of Tokyo, CNS</a:t>
            </a:r>
          </a:p>
          <a:p>
            <a:pPr lvl="1"/>
            <a:r>
              <a:rPr lang="en-US"/>
              <a:t>SPADI Alliance member</a:t>
            </a:r>
          </a:p>
          <a:p>
            <a:pPr lvl="1"/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2950B-33E4-58CE-CB7D-28A8EEB7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8B9A9-3A3D-2E49-1931-D45B0D39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96993-3A3B-AC1F-807C-D089850DE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1BCCCC-4989-45FA-FF31-64B2548A0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344" y="4441346"/>
            <a:ext cx="1803056" cy="228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55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Vectors | 3D Arrow Right Green">
            <a:extLst>
              <a:ext uri="{FF2B5EF4-FFF2-40B4-BE49-F238E27FC236}">
                <a16:creationId xmlns:a16="http://schemas.microsoft.com/office/drawing/2014/main" id="{EA86CB8E-9667-813F-6534-F5A668241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" y="2337228"/>
            <a:ext cx="1187577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758D90-69F9-4840-D220-8445B326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85" y="258427"/>
            <a:ext cx="10515600" cy="103291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        2025 -2026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0A67C-16C0-412A-289E-C666EA36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78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5/15/2025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0CFCC-4652-2695-9153-B8C2717FE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General Meeting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F65D60-FF65-A57E-6384-53ED19785CCC}"/>
              </a:ext>
            </a:extLst>
          </p:cNvPr>
          <p:cNvGrpSpPr/>
          <p:nvPr/>
        </p:nvGrpSpPr>
        <p:grpSpPr>
          <a:xfrm>
            <a:off x="3082360" y="1245414"/>
            <a:ext cx="1237691" cy="2551105"/>
            <a:chOff x="7445784" y="1030039"/>
            <a:chExt cx="1237691" cy="255110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3CC3DC5-294F-C15D-9B7C-184F7441BDB5}"/>
                </a:ext>
              </a:extLst>
            </p:cNvPr>
            <p:cNvCxnSpPr>
              <a:cxnSpLocks/>
            </p:cNvCxnSpPr>
            <p:nvPr/>
          </p:nvCxnSpPr>
          <p:spPr>
            <a:xfrm>
              <a:off x="7850350" y="1766799"/>
              <a:ext cx="0" cy="1814345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795986-B893-FFE2-60C1-92CAEB953B68}"/>
                </a:ext>
              </a:extLst>
            </p:cNvPr>
            <p:cNvSpPr txBox="1"/>
            <p:nvPr/>
          </p:nvSpPr>
          <p:spPr>
            <a:xfrm>
              <a:off x="7445784" y="1030039"/>
              <a:ext cx="1237691" cy="5770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ePIC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Early Physics Workshop 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April 24-25, 2025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A6558E-336E-F7B0-A3B3-110366CDE69D}"/>
              </a:ext>
            </a:extLst>
          </p:cNvPr>
          <p:cNvGrpSpPr/>
          <p:nvPr/>
        </p:nvGrpSpPr>
        <p:grpSpPr>
          <a:xfrm>
            <a:off x="10344308" y="1681176"/>
            <a:ext cx="1226631" cy="2025964"/>
            <a:chOff x="1944555" y="2164579"/>
            <a:chExt cx="680654" cy="184515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A01AD7F-DDE1-F6FA-5384-A1FF51E96FB6}"/>
                </a:ext>
              </a:extLst>
            </p:cNvPr>
            <p:cNvSpPr txBox="1"/>
            <p:nvPr/>
          </p:nvSpPr>
          <p:spPr>
            <a:xfrm>
              <a:off x="1944555" y="2164579"/>
              <a:ext cx="680654" cy="476524"/>
            </a:xfrm>
            <a:prstGeom prst="rect">
              <a:avLst/>
            </a:prstGeom>
            <a:solidFill>
              <a:schemeClr val="bg1"/>
            </a:solidFill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ePIC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pre-TDR</a:t>
              </a:r>
              <a:endParaRPr lang="en-US" sz="1400" b="1" dirty="0">
                <a:solidFill>
                  <a:srgbClr val="4472C4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V2.1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9FBF5BE-C3C5-9760-3D1A-3304B9A9871B}"/>
                </a:ext>
              </a:extLst>
            </p:cNvPr>
            <p:cNvCxnSpPr>
              <a:cxnSpLocks/>
            </p:cNvCxnSpPr>
            <p:nvPr/>
          </p:nvCxnSpPr>
          <p:spPr>
            <a:xfrm>
              <a:off x="2276383" y="2661458"/>
              <a:ext cx="2882" cy="134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EA3D427B-E578-BF6F-0798-BDD3DC27A671}"/>
              </a:ext>
            </a:extLst>
          </p:cNvPr>
          <p:cNvSpPr/>
          <p:nvPr/>
        </p:nvSpPr>
        <p:spPr>
          <a:xfrm>
            <a:off x="6003241" y="5390016"/>
            <a:ext cx="1816283" cy="121455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58975-A478-213F-0F20-B35E68B1EC59}"/>
              </a:ext>
            </a:extLst>
          </p:cNvPr>
          <p:cNvSpPr/>
          <p:nvPr/>
        </p:nvSpPr>
        <p:spPr>
          <a:xfrm>
            <a:off x="6694474" y="2258654"/>
            <a:ext cx="1140244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AE4B43-AD77-DAE4-4EAC-ECA61DE19D7A}"/>
              </a:ext>
            </a:extLst>
          </p:cNvPr>
          <p:cNvSpPr/>
          <p:nvPr/>
        </p:nvSpPr>
        <p:spPr>
          <a:xfrm>
            <a:off x="5870937" y="1378248"/>
            <a:ext cx="1140244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0D92E5-ACE9-8689-5150-C5B0F4C05949}"/>
              </a:ext>
            </a:extLst>
          </p:cNvPr>
          <p:cNvSpPr/>
          <p:nvPr/>
        </p:nvSpPr>
        <p:spPr>
          <a:xfrm>
            <a:off x="5065457" y="4968697"/>
            <a:ext cx="1264449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30" name="Group 1129">
            <a:extLst>
              <a:ext uri="{FF2B5EF4-FFF2-40B4-BE49-F238E27FC236}">
                <a16:creationId xmlns:a16="http://schemas.microsoft.com/office/drawing/2014/main" id="{85EAD17D-D537-C9B9-5611-F910C7F300DB}"/>
              </a:ext>
            </a:extLst>
          </p:cNvPr>
          <p:cNvGrpSpPr/>
          <p:nvPr/>
        </p:nvGrpSpPr>
        <p:grpSpPr>
          <a:xfrm>
            <a:off x="9399168" y="3801388"/>
            <a:ext cx="879956" cy="2818867"/>
            <a:chOff x="9388410" y="3771386"/>
            <a:chExt cx="879956" cy="219485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36AF918-05F4-1360-F75B-FBD96E47F52B}"/>
                </a:ext>
              </a:extLst>
            </p:cNvPr>
            <p:cNvCxnSpPr>
              <a:cxnSpLocks/>
            </p:cNvCxnSpPr>
            <p:nvPr/>
          </p:nvCxnSpPr>
          <p:spPr>
            <a:xfrm>
              <a:off x="9670682" y="3771386"/>
              <a:ext cx="0" cy="15957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1E4C629-3185-0040-2F52-B1C76BFC90E8}"/>
                </a:ext>
              </a:extLst>
            </p:cNvPr>
            <p:cNvSpPr txBox="1"/>
            <p:nvPr/>
          </p:nvSpPr>
          <p:spPr>
            <a:xfrm>
              <a:off x="9388410" y="5367127"/>
              <a:ext cx="879956" cy="599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6th EIC RRB Meeting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Nov. 4-5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2025</a:t>
              </a:r>
            </a:p>
          </p:txBody>
        </p: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5F50065-4265-A4F1-4D08-7448F34A9856}"/>
              </a:ext>
            </a:extLst>
          </p:cNvPr>
          <p:cNvGrpSpPr/>
          <p:nvPr/>
        </p:nvGrpSpPr>
        <p:grpSpPr>
          <a:xfrm>
            <a:off x="9908743" y="3781785"/>
            <a:ext cx="1048881" cy="1793943"/>
            <a:chOff x="3748181" y="3584667"/>
            <a:chExt cx="1048881" cy="1223943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08CF25F-69F2-7940-16C5-3E719A28F093}"/>
                </a:ext>
              </a:extLst>
            </p:cNvPr>
            <p:cNvCxnSpPr>
              <a:cxnSpLocks/>
            </p:cNvCxnSpPr>
            <p:nvPr/>
          </p:nvCxnSpPr>
          <p:spPr>
            <a:xfrm>
              <a:off x="4213076" y="3584667"/>
              <a:ext cx="9880" cy="5833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38AD4E9-0E62-A649-4FDA-11DDE0D5F021}"/>
                </a:ext>
              </a:extLst>
            </p:cNvPr>
            <p:cNvSpPr txBox="1"/>
            <p:nvPr/>
          </p:nvSpPr>
          <p:spPr>
            <a:xfrm>
              <a:off x="3748181" y="4231331"/>
              <a:ext cx="1048881" cy="5772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PDR: 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Integ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+ Installation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(outside GST)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Nov/Dec 2025</a:t>
              </a:r>
            </a:p>
          </p:txBody>
        </p:sp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FBE8E766-3453-E9C5-7FC8-AD338A8203A9}"/>
              </a:ext>
            </a:extLst>
          </p:cNvPr>
          <p:cNvGrpSpPr/>
          <p:nvPr/>
        </p:nvGrpSpPr>
        <p:grpSpPr>
          <a:xfrm>
            <a:off x="2080192" y="1874962"/>
            <a:ext cx="1306043" cy="1908848"/>
            <a:chOff x="3516601" y="1900625"/>
            <a:chExt cx="1306043" cy="1908848"/>
          </a:xfrm>
        </p:grpSpPr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A55D02ED-04FB-3E13-C071-9A8014B9DAC0}"/>
                </a:ext>
              </a:extLst>
            </p:cNvPr>
            <p:cNvCxnSpPr>
              <a:cxnSpLocks/>
            </p:cNvCxnSpPr>
            <p:nvPr/>
          </p:nvCxnSpPr>
          <p:spPr>
            <a:xfrm>
              <a:off x="4061592" y="2832113"/>
              <a:ext cx="0" cy="9773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F1F52E58-220B-1D1C-9D0A-A7654604A113}"/>
                </a:ext>
              </a:extLst>
            </p:cNvPr>
            <p:cNvSpPr txBox="1"/>
            <p:nvPr/>
          </p:nvSpPr>
          <p:spPr>
            <a:xfrm>
              <a:off x="3516601" y="1900625"/>
              <a:ext cx="1306043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PDR2: Cerenkov PID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April 1-2, 2025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FDR: BABAR DIRC Bar Refurbishment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572927D0-CAE3-A09F-C8A5-3AABF7B4D693}"/>
              </a:ext>
            </a:extLst>
          </p:cNvPr>
          <p:cNvCxnSpPr>
            <a:cxnSpLocks/>
          </p:cNvCxnSpPr>
          <p:nvPr/>
        </p:nvCxnSpPr>
        <p:spPr>
          <a:xfrm flipV="1">
            <a:off x="89838" y="3803912"/>
            <a:ext cx="11912497" cy="8938"/>
          </a:xfrm>
          <a:prstGeom prst="line">
            <a:avLst/>
          </a:prstGeom>
          <a:ln w="158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281DCDB6-D2BA-D747-F2E7-348FE5158C69}"/>
              </a:ext>
            </a:extLst>
          </p:cNvPr>
          <p:cNvGrpSpPr/>
          <p:nvPr/>
        </p:nvGrpSpPr>
        <p:grpSpPr>
          <a:xfrm>
            <a:off x="710714" y="2663000"/>
            <a:ext cx="1471769" cy="1948380"/>
            <a:chOff x="10649797" y="3285382"/>
            <a:chExt cx="1471769" cy="194838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F39B412-6948-6B08-7159-0DB26F0AD119}"/>
                </a:ext>
              </a:extLst>
            </p:cNvPr>
            <p:cNvSpPr txBox="1"/>
            <p:nvPr/>
          </p:nvSpPr>
          <p:spPr>
            <a:xfrm>
              <a:off x="10649797" y="4648987"/>
              <a:ext cx="1471769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Frascati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 20-24,2025</a:t>
              </a:r>
            </a:p>
          </p:txBody>
        </p:sp>
        <p:pic>
          <p:nvPicPr>
            <p:cNvPr id="1080" name="Picture 1079">
              <a:extLst>
                <a:ext uri="{FF2B5EF4-FFF2-40B4-BE49-F238E27FC236}">
                  <a16:creationId xmlns:a16="http://schemas.microsoft.com/office/drawing/2014/main" id="{D1240A29-7AFE-DB0C-4CB4-E53CC0D92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23811" y="3285382"/>
              <a:ext cx="1103716" cy="1295881"/>
            </a:xfrm>
            <a:prstGeom prst="rect">
              <a:avLst/>
            </a:prstGeom>
          </p:spPr>
        </p:pic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D5B22BE1-38E6-0B63-1315-6E7652881A2E}"/>
              </a:ext>
            </a:extLst>
          </p:cNvPr>
          <p:cNvGrpSpPr/>
          <p:nvPr/>
        </p:nvGrpSpPr>
        <p:grpSpPr>
          <a:xfrm>
            <a:off x="4014895" y="3808380"/>
            <a:ext cx="859902" cy="2598484"/>
            <a:chOff x="866086" y="3076186"/>
            <a:chExt cx="859902" cy="226776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EF9008-DFE5-A24A-B259-359E0B4CCAA3}"/>
                </a:ext>
              </a:extLst>
            </p:cNvPr>
            <p:cNvSpPr txBox="1"/>
            <p:nvPr/>
          </p:nvSpPr>
          <p:spPr>
            <a:xfrm>
              <a:off x="866086" y="4574513"/>
              <a:ext cx="859902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5th EIC RRB Meeting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June 5-6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2025</a:t>
              </a:r>
            </a:p>
          </p:txBody>
        </p:sp>
        <p:cxnSp>
          <p:nvCxnSpPr>
            <p:cNvPr id="1084" name="Straight Connector 1083">
              <a:extLst>
                <a:ext uri="{FF2B5EF4-FFF2-40B4-BE49-F238E27FC236}">
                  <a16:creationId xmlns:a16="http://schemas.microsoft.com/office/drawing/2014/main" id="{F982EE87-43B0-3710-CF0A-99B96737CBCC}"/>
                </a:ext>
              </a:extLst>
            </p:cNvPr>
            <p:cNvCxnSpPr>
              <a:cxnSpLocks/>
            </p:cNvCxnSpPr>
            <p:nvPr/>
          </p:nvCxnSpPr>
          <p:spPr>
            <a:xfrm>
              <a:off x="1537783" y="3076186"/>
              <a:ext cx="0" cy="14632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80191080-32B9-4041-109E-B57E40DE1FEA}"/>
              </a:ext>
            </a:extLst>
          </p:cNvPr>
          <p:cNvGrpSpPr/>
          <p:nvPr/>
        </p:nvGrpSpPr>
        <p:grpSpPr>
          <a:xfrm>
            <a:off x="4604503" y="1266243"/>
            <a:ext cx="1007114" cy="2520249"/>
            <a:chOff x="3735584" y="2097600"/>
            <a:chExt cx="1007114" cy="3013185"/>
          </a:xfrm>
        </p:grpSpPr>
        <p:cxnSp>
          <p:nvCxnSpPr>
            <p:cNvPr id="1030" name="Straight Connector 1029">
              <a:extLst>
                <a:ext uri="{FF2B5EF4-FFF2-40B4-BE49-F238E27FC236}">
                  <a16:creationId xmlns:a16="http://schemas.microsoft.com/office/drawing/2014/main" id="{BFDC8A9E-1A7C-715F-2653-73CA99CF5C83}"/>
                </a:ext>
              </a:extLst>
            </p:cNvPr>
            <p:cNvCxnSpPr>
              <a:cxnSpLocks/>
            </p:cNvCxnSpPr>
            <p:nvPr/>
          </p:nvCxnSpPr>
          <p:spPr>
            <a:xfrm>
              <a:off x="4200843" y="3225098"/>
              <a:ext cx="15045" cy="18856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5CC3C030-1F63-2A96-6523-FAE7E7E179C7}"/>
                </a:ext>
              </a:extLst>
            </p:cNvPr>
            <p:cNvSpPr txBox="1"/>
            <p:nvPr/>
          </p:nvSpPr>
          <p:spPr>
            <a:xfrm>
              <a:off x="3735584" y="2097600"/>
              <a:ext cx="1007114" cy="1076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10th Detector Advisory Committee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June 11-13</a:t>
              </a:r>
              <a:r>
                <a:rPr kumimoji="0" lang="en-US" sz="105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2025 </a:t>
              </a:r>
            </a:p>
          </p:txBody>
        </p:sp>
      </p:grpSp>
      <p:sp>
        <p:nvSpPr>
          <p:cNvPr id="1096" name="TextBox 1095">
            <a:extLst>
              <a:ext uri="{FF2B5EF4-FFF2-40B4-BE49-F238E27FC236}">
                <a16:creationId xmlns:a16="http://schemas.microsoft.com/office/drawing/2014/main" id="{1C9697DF-B142-E048-5DAC-7DB323F5DE39}"/>
              </a:ext>
            </a:extLst>
          </p:cNvPr>
          <p:cNvSpPr txBox="1"/>
          <p:nvPr/>
        </p:nvSpPr>
        <p:spPr>
          <a:xfrm>
            <a:off x="-53885" y="3821795"/>
            <a:ext cx="7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</a:t>
            </a:r>
          </a:p>
        </p:txBody>
      </p:sp>
      <p:sp>
        <p:nvSpPr>
          <p:cNvPr id="1097" name="TextBox 1096">
            <a:extLst>
              <a:ext uri="{FF2B5EF4-FFF2-40B4-BE49-F238E27FC236}">
                <a16:creationId xmlns:a16="http://schemas.microsoft.com/office/drawing/2014/main" id="{3A84F010-5F97-9B97-3580-EBC503089FC3}"/>
              </a:ext>
            </a:extLst>
          </p:cNvPr>
          <p:cNvSpPr txBox="1"/>
          <p:nvPr/>
        </p:nvSpPr>
        <p:spPr>
          <a:xfrm>
            <a:off x="11336536" y="3952106"/>
            <a:ext cx="7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</a:t>
            </a:r>
          </a:p>
        </p:txBody>
      </p:sp>
      <p:pic>
        <p:nvPicPr>
          <p:cNvPr id="1099" name="Picture 1098" descr="Logo&#10;&#10;Description automatically generated">
            <a:extLst>
              <a:ext uri="{FF2B5EF4-FFF2-40B4-BE49-F238E27FC236}">
                <a16:creationId xmlns:a16="http://schemas.microsoft.com/office/drawing/2014/main" id="{50FFC686-45E9-F919-AC75-28860ED5A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85" y="37396"/>
            <a:ext cx="1804597" cy="1299014"/>
          </a:xfrm>
          <a:prstGeom prst="rect">
            <a:avLst/>
          </a:prstGeom>
        </p:spPr>
      </p:pic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30BB4AFA-9BCE-99E9-5765-E7D3BCC62E2F}"/>
              </a:ext>
            </a:extLst>
          </p:cNvPr>
          <p:cNvGrpSpPr/>
          <p:nvPr/>
        </p:nvGrpSpPr>
        <p:grpSpPr>
          <a:xfrm>
            <a:off x="3608558" y="2123251"/>
            <a:ext cx="1070606" cy="1669597"/>
            <a:chOff x="3923024" y="2152198"/>
            <a:chExt cx="1070606" cy="166959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0285ACE-41A2-E2E5-01EE-CCCB52473273}"/>
                </a:ext>
              </a:extLst>
            </p:cNvPr>
            <p:cNvSpPr txBox="1"/>
            <p:nvPr/>
          </p:nvSpPr>
          <p:spPr>
            <a:xfrm>
              <a:off x="3923024" y="2152198"/>
              <a:ext cx="1070606" cy="1061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ePIC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Software and 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Computing </a:t>
              </a:r>
              <a:r>
                <a:rPr lang="en-US" sz="1050" b="1" dirty="0">
                  <a:solidFill>
                    <a:srgbClr val="4472C4"/>
                  </a:solidFill>
                  <a:latin typeface="Calibri" panose="020F0502020204030204"/>
                </a:rPr>
                <a:t>Technical Interchange – May 12</a:t>
              </a:r>
              <a:r>
                <a:rPr lang="en-US" sz="1050" b="1" baseline="30000" dirty="0">
                  <a:solidFill>
                    <a:srgbClr val="4472C4"/>
                  </a:solidFill>
                  <a:latin typeface="Calibri" panose="020F0502020204030204"/>
                </a:rPr>
                <a:t>th</a:t>
              </a:r>
              <a:r>
                <a:rPr lang="en-US" sz="1050" b="1" dirty="0">
                  <a:solidFill>
                    <a:srgbClr val="4472C4"/>
                  </a:solidFill>
                  <a:latin typeface="Calibri" panose="020F0502020204030204"/>
                </a:rPr>
                <a:t> 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751484D4-6ADF-D0B2-9A79-8AC7E588BB18}"/>
                </a:ext>
              </a:extLst>
            </p:cNvPr>
            <p:cNvCxnSpPr>
              <a:cxnSpLocks/>
            </p:cNvCxnSpPr>
            <p:nvPr/>
          </p:nvCxnSpPr>
          <p:spPr>
            <a:xfrm>
              <a:off x="4139310" y="3214027"/>
              <a:ext cx="0" cy="6077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9" name="TextBox 1058">
            <a:extLst>
              <a:ext uri="{FF2B5EF4-FFF2-40B4-BE49-F238E27FC236}">
                <a16:creationId xmlns:a16="http://schemas.microsoft.com/office/drawing/2014/main" id="{E3F3AF97-F880-7416-72E6-4958977EDE0C}"/>
              </a:ext>
            </a:extLst>
          </p:cNvPr>
          <p:cNvSpPr txBox="1"/>
          <p:nvPr/>
        </p:nvSpPr>
        <p:spPr>
          <a:xfrm>
            <a:off x="7616938" y="5142948"/>
            <a:ext cx="1226631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PDR2: Si Tracking 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 2025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1989055B-2AED-269A-4DD0-F74A309B6B06}"/>
              </a:ext>
            </a:extLst>
          </p:cNvPr>
          <p:cNvSpPr txBox="1"/>
          <p:nvPr/>
        </p:nvSpPr>
        <p:spPr>
          <a:xfrm>
            <a:off x="7142462" y="5700672"/>
            <a:ext cx="1226631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PDR2: AC-LGAD 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 2025</a:t>
            </a:r>
          </a:p>
        </p:txBody>
      </p: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66F18D52-024A-D349-60DC-CC26F3A2B333}"/>
              </a:ext>
            </a:extLst>
          </p:cNvPr>
          <p:cNvGrpSpPr/>
          <p:nvPr/>
        </p:nvGrpSpPr>
        <p:grpSpPr>
          <a:xfrm>
            <a:off x="6111240" y="1715892"/>
            <a:ext cx="1226631" cy="2053128"/>
            <a:chOff x="6111240" y="1715892"/>
            <a:chExt cx="1226631" cy="2053128"/>
          </a:xfrm>
        </p:grpSpPr>
        <p:sp>
          <p:nvSpPr>
            <p:cNvPr id="1061" name="TextBox 1060">
              <a:extLst>
                <a:ext uri="{FF2B5EF4-FFF2-40B4-BE49-F238E27FC236}">
                  <a16:creationId xmlns:a16="http://schemas.microsoft.com/office/drawing/2014/main" id="{09A940AA-5FA1-DA03-9ED3-483405FD0722}"/>
                </a:ext>
              </a:extLst>
            </p:cNvPr>
            <p:cNvSpPr txBox="1"/>
            <p:nvPr/>
          </p:nvSpPr>
          <p:spPr>
            <a:xfrm>
              <a:off x="6111240" y="1715892"/>
              <a:ext cx="1226631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PDR3: Barrel 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EMCal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~August 2025</a:t>
              </a:r>
            </a:p>
          </p:txBody>
        </p: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B573FB0B-EC8F-2BBC-1DB5-B2A0CF8D606A}"/>
                </a:ext>
              </a:extLst>
            </p:cNvPr>
            <p:cNvCxnSpPr>
              <a:cxnSpLocks/>
            </p:cNvCxnSpPr>
            <p:nvPr/>
          </p:nvCxnSpPr>
          <p:spPr>
            <a:xfrm>
              <a:off x="6461579" y="2380081"/>
              <a:ext cx="0" cy="13889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9" name="TextBox 1068">
            <a:extLst>
              <a:ext uri="{FF2B5EF4-FFF2-40B4-BE49-F238E27FC236}">
                <a16:creationId xmlns:a16="http://schemas.microsoft.com/office/drawing/2014/main" id="{1F361114-952E-F393-5327-9A4512590CC1}"/>
              </a:ext>
            </a:extLst>
          </p:cNvPr>
          <p:cNvSpPr txBox="1"/>
          <p:nvPr/>
        </p:nvSpPr>
        <p:spPr>
          <a:xfrm>
            <a:off x="8852381" y="2983292"/>
            <a:ext cx="1226631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PDR: Magnet/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Sept./Oct. 2025</a:t>
            </a:r>
          </a:p>
        </p:txBody>
      </p: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587CFFEA-6F94-D09A-E01E-F60D3E735E31}"/>
              </a:ext>
            </a:extLst>
          </p:cNvPr>
          <p:cNvGrpSpPr/>
          <p:nvPr/>
        </p:nvGrpSpPr>
        <p:grpSpPr>
          <a:xfrm>
            <a:off x="6496596" y="2642154"/>
            <a:ext cx="1226631" cy="1166227"/>
            <a:chOff x="6021832" y="1866475"/>
            <a:chExt cx="1226631" cy="1166227"/>
          </a:xfrm>
        </p:grpSpPr>
        <p:sp>
          <p:nvSpPr>
            <p:cNvPr id="1072" name="TextBox 1071">
              <a:extLst>
                <a:ext uri="{FF2B5EF4-FFF2-40B4-BE49-F238E27FC236}">
                  <a16:creationId xmlns:a16="http://schemas.microsoft.com/office/drawing/2014/main" id="{35FB91D3-93D1-4A79-AC03-C7C01383CDAE}"/>
                </a:ext>
              </a:extLst>
            </p:cNvPr>
            <p:cNvSpPr txBox="1"/>
            <p:nvPr/>
          </p:nvSpPr>
          <p:spPr>
            <a:xfrm>
              <a:off x="6021832" y="1866475"/>
              <a:ext cx="122663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PDR3: Elec./DAQ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August 2025 (late)</a:t>
              </a:r>
            </a:p>
          </p:txBody>
        </p:sp>
        <p:cxnSp>
          <p:nvCxnSpPr>
            <p:cNvPr id="1073" name="Straight Connector 1072">
              <a:extLst>
                <a:ext uri="{FF2B5EF4-FFF2-40B4-BE49-F238E27FC236}">
                  <a16:creationId xmlns:a16="http://schemas.microsoft.com/office/drawing/2014/main" id="{CEB7FE3A-7098-F235-1C9D-0DEE025AE483}"/>
                </a:ext>
              </a:extLst>
            </p:cNvPr>
            <p:cNvCxnSpPr>
              <a:cxnSpLocks/>
            </p:cNvCxnSpPr>
            <p:nvPr/>
          </p:nvCxnSpPr>
          <p:spPr>
            <a:xfrm>
              <a:off x="6461579" y="2380081"/>
              <a:ext cx="0" cy="6526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8353EB94-74CF-AC63-B692-6A2BB2787001}"/>
              </a:ext>
            </a:extLst>
          </p:cNvPr>
          <p:cNvGrpSpPr/>
          <p:nvPr/>
        </p:nvGrpSpPr>
        <p:grpSpPr>
          <a:xfrm>
            <a:off x="7119042" y="1576846"/>
            <a:ext cx="1226631" cy="2204939"/>
            <a:chOff x="5999017" y="1564081"/>
            <a:chExt cx="1226631" cy="2204939"/>
          </a:xfrm>
        </p:grpSpPr>
        <p:sp>
          <p:nvSpPr>
            <p:cNvPr id="1066" name="TextBox 1065">
              <a:extLst>
                <a:ext uri="{FF2B5EF4-FFF2-40B4-BE49-F238E27FC236}">
                  <a16:creationId xmlns:a16="http://schemas.microsoft.com/office/drawing/2014/main" id="{87384E81-DAFE-1795-9851-A6CF96C3C6CC}"/>
                </a:ext>
              </a:extLst>
            </p:cNvPr>
            <p:cNvSpPr txBox="1"/>
            <p:nvPr/>
          </p:nvSpPr>
          <p:spPr>
            <a:xfrm>
              <a:off x="5999017" y="1564081"/>
              <a:ext cx="1226631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PDR2: Backwards 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HCal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~Sept. 2025</a:t>
              </a:r>
            </a:p>
          </p:txBody>
        </p: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EAD9C827-C599-6B11-3BF9-2701380F7A47}"/>
                </a:ext>
              </a:extLst>
            </p:cNvPr>
            <p:cNvCxnSpPr>
              <a:cxnSpLocks/>
            </p:cNvCxnSpPr>
            <p:nvPr/>
          </p:nvCxnSpPr>
          <p:spPr>
            <a:xfrm>
              <a:off x="6461579" y="2163340"/>
              <a:ext cx="0" cy="16056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8AC227E0-4EAF-1F5C-118F-3B65BABA34E0}"/>
              </a:ext>
            </a:extLst>
          </p:cNvPr>
          <p:cNvGrpSpPr/>
          <p:nvPr/>
        </p:nvGrpSpPr>
        <p:grpSpPr>
          <a:xfrm>
            <a:off x="9431679" y="1191557"/>
            <a:ext cx="1226631" cy="2570545"/>
            <a:chOff x="5964999" y="1680410"/>
            <a:chExt cx="1226631" cy="2088610"/>
          </a:xfrm>
        </p:grpSpPr>
        <p:sp>
          <p:nvSpPr>
            <p:cNvPr id="1076" name="TextBox 1075">
              <a:extLst>
                <a:ext uri="{FF2B5EF4-FFF2-40B4-BE49-F238E27FC236}">
                  <a16:creationId xmlns:a16="http://schemas.microsoft.com/office/drawing/2014/main" id="{6E22BF83-9FE3-1F93-4E80-BDA767687575}"/>
                </a:ext>
              </a:extLst>
            </p:cNvPr>
            <p:cNvSpPr txBox="1"/>
            <p:nvPr/>
          </p:nvSpPr>
          <p:spPr>
            <a:xfrm>
              <a:off x="5964999" y="1680410"/>
              <a:ext cx="1226631" cy="468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PDR: DAQ - Slow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Controls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Nov./Dec. 2025</a:t>
              </a:r>
            </a:p>
          </p:txBody>
        </p:sp>
        <p:cxnSp>
          <p:nvCxnSpPr>
            <p:cNvPr id="1077" name="Straight Connector 1076">
              <a:extLst>
                <a:ext uri="{FF2B5EF4-FFF2-40B4-BE49-F238E27FC236}">
                  <a16:creationId xmlns:a16="http://schemas.microsoft.com/office/drawing/2014/main" id="{E384A366-4A22-6C4F-8C47-96FD032C6041}"/>
                </a:ext>
              </a:extLst>
            </p:cNvPr>
            <p:cNvCxnSpPr>
              <a:cxnSpLocks/>
            </p:cNvCxnSpPr>
            <p:nvPr/>
          </p:nvCxnSpPr>
          <p:spPr>
            <a:xfrm>
              <a:off x="6461579" y="2163340"/>
              <a:ext cx="0" cy="16056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0070B11E-403E-7083-FA94-FC07495B41FF}"/>
              </a:ext>
            </a:extLst>
          </p:cNvPr>
          <p:cNvGrpSpPr/>
          <p:nvPr/>
        </p:nvGrpSpPr>
        <p:grpSpPr>
          <a:xfrm>
            <a:off x="10279124" y="3843726"/>
            <a:ext cx="1048881" cy="2615945"/>
            <a:chOff x="3748181" y="2950530"/>
            <a:chExt cx="1048881" cy="1784765"/>
          </a:xfrm>
        </p:grpSpPr>
        <p:cxnSp>
          <p:nvCxnSpPr>
            <p:cNvPr id="1079" name="Straight Connector 1078">
              <a:extLst>
                <a:ext uri="{FF2B5EF4-FFF2-40B4-BE49-F238E27FC236}">
                  <a16:creationId xmlns:a16="http://schemas.microsoft.com/office/drawing/2014/main" id="{B2C24C02-30B2-A55F-03F5-B2B317A874BD}"/>
                </a:ext>
              </a:extLst>
            </p:cNvPr>
            <p:cNvCxnSpPr>
              <a:cxnSpLocks/>
            </p:cNvCxnSpPr>
            <p:nvPr/>
          </p:nvCxnSpPr>
          <p:spPr>
            <a:xfrm>
              <a:off x="4218016" y="2950530"/>
              <a:ext cx="4940" cy="12174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1" name="TextBox 1080">
              <a:extLst>
                <a:ext uri="{FF2B5EF4-FFF2-40B4-BE49-F238E27FC236}">
                  <a16:creationId xmlns:a16="http://schemas.microsoft.com/office/drawing/2014/main" id="{F6C43950-D12C-B95F-A133-3303D776202D}"/>
                </a:ext>
              </a:extLst>
            </p:cNvPr>
            <p:cNvSpPr txBox="1"/>
            <p:nvPr/>
          </p:nvSpPr>
          <p:spPr>
            <a:xfrm>
              <a:off x="3748181" y="4231331"/>
              <a:ext cx="1048881" cy="5039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PDR: 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Integ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+ Installation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(inside GST)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Nov/Dec 2025</a:t>
              </a:r>
            </a:p>
          </p:txBody>
        </p:sp>
      </p:grpSp>
      <p:grpSp>
        <p:nvGrpSpPr>
          <p:cNvPr id="1083" name="Group 1082">
            <a:extLst>
              <a:ext uri="{FF2B5EF4-FFF2-40B4-BE49-F238E27FC236}">
                <a16:creationId xmlns:a16="http://schemas.microsoft.com/office/drawing/2014/main" id="{3C071479-968E-FC84-8BBD-D51C298275D5}"/>
              </a:ext>
            </a:extLst>
          </p:cNvPr>
          <p:cNvGrpSpPr/>
          <p:nvPr/>
        </p:nvGrpSpPr>
        <p:grpSpPr>
          <a:xfrm>
            <a:off x="10044610" y="2493673"/>
            <a:ext cx="1226631" cy="1284186"/>
            <a:chOff x="5931490" y="2725597"/>
            <a:chExt cx="1226631" cy="1043423"/>
          </a:xfrm>
        </p:grpSpPr>
        <p:sp>
          <p:nvSpPr>
            <p:cNvPr id="1085" name="TextBox 1084">
              <a:extLst>
                <a:ext uri="{FF2B5EF4-FFF2-40B4-BE49-F238E27FC236}">
                  <a16:creationId xmlns:a16="http://schemas.microsoft.com/office/drawing/2014/main" id="{0033D5FF-E00E-1626-54AB-7AF401DCDE82}"/>
                </a:ext>
              </a:extLst>
            </p:cNvPr>
            <p:cNvSpPr txBox="1"/>
            <p:nvPr/>
          </p:nvSpPr>
          <p:spPr>
            <a:xfrm>
              <a:off x="5931490" y="2725597"/>
              <a:ext cx="1226631" cy="468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PDR3:  IR 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Integ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&amp; Aux. Det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Nov./Dec. 2025</a:t>
              </a:r>
            </a:p>
          </p:txBody>
        </p:sp>
        <p:cxnSp>
          <p:nvCxnSpPr>
            <p:cNvPr id="1086" name="Straight Connector 1085">
              <a:extLst>
                <a:ext uri="{FF2B5EF4-FFF2-40B4-BE49-F238E27FC236}">
                  <a16:creationId xmlns:a16="http://schemas.microsoft.com/office/drawing/2014/main" id="{0FCD334C-2042-C479-0F67-9DB6897CADF1}"/>
                </a:ext>
              </a:extLst>
            </p:cNvPr>
            <p:cNvCxnSpPr>
              <a:cxnSpLocks/>
            </p:cNvCxnSpPr>
            <p:nvPr/>
          </p:nvCxnSpPr>
          <p:spPr>
            <a:xfrm>
              <a:off x="6461579" y="3119886"/>
              <a:ext cx="0" cy="649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9" name="TextBox 1088">
            <a:extLst>
              <a:ext uri="{FF2B5EF4-FFF2-40B4-BE49-F238E27FC236}">
                <a16:creationId xmlns:a16="http://schemas.microsoft.com/office/drawing/2014/main" id="{21F3360B-F23F-2584-9933-9248AEE53B10}"/>
              </a:ext>
            </a:extLst>
          </p:cNvPr>
          <p:cNvSpPr txBox="1"/>
          <p:nvPr/>
        </p:nvSpPr>
        <p:spPr>
          <a:xfrm>
            <a:off x="7732357" y="1017048"/>
            <a:ext cx="122663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PDR2: Polarimetry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Sept./Oct 2025</a:t>
            </a:r>
          </a:p>
        </p:txBody>
      </p:sp>
      <p:grpSp>
        <p:nvGrpSpPr>
          <p:cNvPr id="1098" name="Group 1097">
            <a:extLst>
              <a:ext uri="{FF2B5EF4-FFF2-40B4-BE49-F238E27FC236}">
                <a16:creationId xmlns:a16="http://schemas.microsoft.com/office/drawing/2014/main" id="{FF9E5F5A-E13C-B67A-7A92-67A2418F5A66}"/>
              </a:ext>
            </a:extLst>
          </p:cNvPr>
          <p:cNvGrpSpPr/>
          <p:nvPr/>
        </p:nvGrpSpPr>
        <p:grpSpPr>
          <a:xfrm>
            <a:off x="4858990" y="3833755"/>
            <a:ext cx="1226631" cy="2006384"/>
            <a:chOff x="3079044" y="3801388"/>
            <a:chExt cx="1226631" cy="2006384"/>
          </a:xfrm>
        </p:grpSpPr>
        <p:sp>
          <p:nvSpPr>
            <p:cNvPr id="1094" name="TextBox 1093">
              <a:extLst>
                <a:ext uri="{FF2B5EF4-FFF2-40B4-BE49-F238E27FC236}">
                  <a16:creationId xmlns:a16="http://schemas.microsoft.com/office/drawing/2014/main" id="{CDCC5381-0CB3-D2A1-37D1-F97642E724CB}"/>
                </a:ext>
              </a:extLst>
            </p:cNvPr>
            <p:cNvSpPr txBox="1"/>
            <p:nvPr/>
          </p:nvSpPr>
          <p:spPr>
            <a:xfrm>
              <a:off x="3079044" y="4907526"/>
              <a:ext cx="1226631" cy="900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FDR: Backward &amp; Forward EM Calorimetry, Barrel &amp; Forward HCAL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C00000"/>
                  </a:solidFill>
                  <a:latin typeface="Calibri" panose="020F0502020204030204"/>
                </a:rPr>
                <a:t>July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2025</a:t>
              </a:r>
            </a:p>
          </p:txBody>
        </p:sp>
        <p:cxnSp>
          <p:nvCxnSpPr>
            <p:cNvPr id="1095" name="Straight Connector 1094">
              <a:extLst>
                <a:ext uri="{FF2B5EF4-FFF2-40B4-BE49-F238E27FC236}">
                  <a16:creationId xmlns:a16="http://schemas.microsoft.com/office/drawing/2014/main" id="{469E181D-9E37-F647-0575-E91EA37A0541}"/>
                </a:ext>
              </a:extLst>
            </p:cNvPr>
            <p:cNvCxnSpPr>
              <a:cxnSpLocks/>
            </p:cNvCxnSpPr>
            <p:nvPr/>
          </p:nvCxnSpPr>
          <p:spPr>
            <a:xfrm>
              <a:off x="3789452" y="3801388"/>
              <a:ext cx="0" cy="11349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755C75AE-A62C-2ED9-1B7B-E9D0FCA59CCC}"/>
              </a:ext>
            </a:extLst>
          </p:cNvPr>
          <p:cNvGrpSpPr/>
          <p:nvPr/>
        </p:nvGrpSpPr>
        <p:grpSpPr>
          <a:xfrm>
            <a:off x="2440564" y="3812358"/>
            <a:ext cx="1178610" cy="2509458"/>
            <a:chOff x="3648511" y="3225098"/>
            <a:chExt cx="1178610" cy="3000285"/>
          </a:xfrm>
        </p:grpSpPr>
        <p:sp>
          <p:nvSpPr>
            <p:cNvPr id="1104" name="TextBox 1103">
              <a:extLst>
                <a:ext uri="{FF2B5EF4-FFF2-40B4-BE49-F238E27FC236}">
                  <a16:creationId xmlns:a16="http://schemas.microsoft.com/office/drawing/2014/main" id="{65451B28-2606-6261-FA7B-39F9D42C9143}"/>
                </a:ext>
              </a:extLst>
            </p:cNvPr>
            <p:cNvSpPr txBox="1"/>
            <p:nvPr/>
          </p:nvSpPr>
          <p:spPr>
            <a:xfrm>
              <a:off x="3648511" y="5535430"/>
              <a:ext cx="1178610" cy="689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Detector R&amp;D Day (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ePIC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/Project)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16-17</a:t>
              </a:r>
              <a:r>
                <a:rPr kumimoji="0" lang="en-US" sz="105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April 2025 </a:t>
              </a:r>
            </a:p>
          </p:txBody>
        </p:sp>
        <p:cxnSp>
          <p:nvCxnSpPr>
            <p:cNvPr id="1105" name="Straight Connector 1104">
              <a:extLst>
                <a:ext uri="{FF2B5EF4-FFF2-40B4-BE49-F238E27FC236}">
                  <a16:creationId xmlns:a16="http://schemas.microsoft.com/office/drawing/2014/main" id="{ECBFA884-C239-EC8A-C08C-30972012313E}"/>
                </a:ext>
              </a:extLst>
            </p:cNvPr>
            <p:cNvCxnSpPr>
              <a:cxnSpLocks/>
            </p:cNvCxnSpPr>
            <p:nvPr/>
          </p:nvCxnSpPr>
          <p:spPr>
            <a:xfrm>
              <a:off x="4200843" y="3225098"/>
              <a:ext cx="7522" cy="22682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30783E-5627-E6D5-6EC5-95B65DBC5B4C}"/>
              </a:ext>
            </a:extLst>
          </p:cNvPr>
          <p:cNvGrpSpPr/>
          <p:nvPr/>
        </p:nvGrpSpPr>
        <p:grpSpPr>
          <a:xfrm>
            <a:off x="8087044" y="1877950"/>
            <a:ext cx="1266104" cy="1905057"/>
            <a:chOff x="1811703" y="2147517"/>
            <a:chExt cx="787682" cy="159798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B02CA8-B607-1E93-B22B-5D6D446A9FB8}"/>
                </a:ext>
              </a:extLst>
            </p:cNvPr>
            <p:cNvSpPr txBox="1"/>
            <p:nvPr/>
          </p:nvSpPr>
          <p:spPr>
            <a:xfrm>
              <a:off x="1811703" y="2147517"/>
              <a:ext cx="787682" cy="484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ePIC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Software and 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Computing Review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~Oct 2025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8140A9-5213-5160-95F7-DF20AE808FD6}"/>
                </a:ext>
              </a:extLst>
            </p:cNvPr>
            <p:cNvCxnSpPr>
              <a:cxnSpLocks/>
            </p:cNvCxnSpPr>
            <p:nvPr/>
          </p:nvCxnSpPr>
          <p:spPr>
            <a:xfrm>
              <a:off x="1996764" y="2631580"/>
              <a:ext cx="2698" cy="1113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8912FB-E4B7-DB16-8653-711C157CB403}"/>
              </a:ext>
            </a:extLst>
          </p:cNvPr>
          <p:cNvGrpSpPr/>
          <p:nvPr/>
        </p:nvGrpSpPr>
        <p:grpSpPr>
          <a:xfrm>
            <a:off x="5569398" y="822577"/>
            <a:ext cx="1226631" cy="2970045"/>
            <a:chOff x="6106188" y="1412835"/>
            <a:chExt cx="1226631" cy="29700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EE0B54-744B-5FBA-2A4E-E9BDB37D0AA8}"/>
                </a:ext>
              </a:extLst>
            </p:cNvPr>
            <p:cNvSpPr txBox="1"/>
            <p:nvPr/>
          </p:nvSpPr>
          <p:spPr>
            <a:xfrm>
              <a:off x="6106188" y="1412835"/>
              <a:ext cx="122663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DOE </a:t>
              </a:r>
              <a:r>
                <a:rPr lang="en-US" sz="1050" dirty="0">
                  <a:solidFill>
                    <a:schemeClr val="accent2"/>
                  </a:solidFill>
                  <a:latin typeface="Calibri" panose="020F0502020204030204"/>
                </a:rPr>
                <a:t>OPA 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Status </a:t>
              </a:r>
              <a:b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r>
                <a:rPr lang="en-US" sz="1050" dirty="0">
                  <a:solidFill>
                    <a:schemeClr val="accent2"/>
                  </a:solidFill>
                  <a:latin typeface="Calibri" panose="020F0502020204030204"/>
                </a:rPr>
                <a:t>-7</a:t>
              </a:r>
              <a:r>
                <a:rPr lang="en-US" sz="1050" baseline="30000" dirty="0">
                  <a:solidFill>
                    <a:schemeClr val="accent2"/>
                  </a:solidFill>
                  <a:latin typeface="Calibri" panose="020F0502020204030204"/>
                </a:rPr>
                <a:t>th</a:t>
              </a:r>
              <a:r>
                <a:rPr lang="en-US" sz="1050" dirty="0">
                  <a:solidFill>
                    <a:schemeClr val="accent2"/>
                  </a:solidFill>
                  <a:latin typeface="Calibri" panose="020F0502020204030204"/>
                </a:rPr>
                <a:t> August,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2025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0C00C86-6E67-829E-3A63-B14674B5CE35}"/>
                </a:ext>
              </a:extLst>
            </p:cNvPr>
            <p:cNvCxnSpPr>
              <a:cxnSpLocks/>
            </p:cNvCxnSpPr>
            <p:nvPr/>
          </p:nvCxnSpPr>
          <p:spPr>
            <a:xfrm>
              <a:off x="6461579" y="1926668"/>
              <a:ext cx="0" cy="24562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F505E3-9C45-6A68-C57E-C6C0DC0715E8}"/>
              </a:ext>
            </a:extLst>
          </p:cNvPr>
          <p:cNvGrpSpPr/>
          <p:nvPr/>
        </p:nvGrpSpPr>
        <p:grpSpPr>
          <a:xfrm>
            <a:off x="8205048" y="3814749"/>
            <a:ext cx="1226631" cy="1256392"/>
            <a:chOff x="6010260" y="961155"/>
            <a:chExt cx="1226631" cy="125639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1C42B5-C1DA-76FA-C19B-7C5D070CF2BC}"/>
                </a:ext>
              </a:extLst>
            </p:cNvPr>
            <p:cNvSpPr txBox="1"/>
            <p:nvPr/>
          </p:nvSpPr>
          <p:spPr>
            <a:xfrm>
              <a:off x="6010260" y="1317301"/>
              <a:ext cx="1226631" cy="900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Collider Subproject and Status Director's Review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21-23 Oct.</a:t>
              </a:r>
              <a:r>
                <a:rPr lang="en-US" sz="1050" dirty="0">
                  <a:solidFill>
                    <a:schemeClr val="accent2"/>
                  </a:solidFill>
                  <a:latin typeface="Calibri" panose="020F0502020204030204"/>
                </a:rPr>
                <a:t>,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2025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92E363D-BA8A-07B9-66F1-147FDAB8C928}"/>
                </a:ext>
              </a:extLst>
            </p:cNvPr>
            <p:cNvCxnSpPr>
              <a:cxnSpLocks/>
            </p:cNvCxnSpPr>
            <p:nvPr/>
          </p:nvCxnSpPr>
          <p:spPr>
            <a:xfrm>
              <a:off x="6642648" y="961155"/>
              <a:ext cx="0" cy="3283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2E10FB-481E-43A9-CA3C-FF668EAFF6B7}"/>
              </a:ext>
            </a:extLst>
          </p:cNvPr>
          <p:cNvGrpSpPr/>
          <p:nvPr/>
        </p:nvGrpSpPr>
        <p:grpSpPr>
          <a:xfrm>
            <a:off x="11186078" y="2285768"/>
            <a:ext cx="888750" cy="1506854"/>
            <a:chOff x="11186078" y="2285768"/>
            <a:chExt cx="888750" cy="15068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13F0BF-97E7-DBC7-C5F9-9D30E224BF1A}"/>
                </a:ext>
              </a:extLst>
            </p:cNvPr>
            <p:cNvSpPr txBox="1"/>
            <p:nvPr/>
          </p:nvSpPr>
          <p:spPr>
            <a:xfrm>
              <a:off x="11186078" y="2285768"/>
              <a:ext cx="888750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DOE IPR and ICR</a:t>
              </a:r>
              <a:r>
                <a:rPr lang="en-US" sz="1050" dirty="0">
                  <a:solidFill>
                    <a:schemeClr val="accent2"/>
                  </a:solidFill>
                  <a:latin typeface="Calibri" panose="020F0502020204030204"/>
                </a:rPr>
                <a:t>,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13-16</a:t>
              </a:r>
              <a:r>
                <a:rPr kumimoji="0" lang="en-US" sz="1050" b="0" i="0" u="none" strike="noStrike" kern="1200" cap="none" spc="0" normalizeH="0" baseline="3000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Jan., 2026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B2E02F8-E053-FF25-C195-E1DA1AAC87F4}"/>
                </a:ext>
              </a:extLst>
            </p:cNvPr>
            <p:cNvCxnSpPr>
              <a:cxnSpLocks/>
            </p:cNvCxnSpPr>
            <p:nvPr/>
          </p:nvCxnSpPr>
          <p:spPr>
            <a:xfrm>
              <a:off x="11570939" y="2849903"/>
              <a:ext cx="0" cy="9427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9BD95F-8C1F-BEF1-7D32-68F03776B66A}"/>
              </a:ext>
            </a:extLst>
          </p:cNvPr>
          <p:cNvGrpSpPr/>
          <p:nvPr/>
        </p:nvGrpSpPr>
        <p:grpSpPr>
          <a:xfrm>
            <a:off x="11151197" y="4344671"/>
            <a:ext cx="1048880" cy="1214727"/>
            <a:chOff x="11151197" y="4344671"/>
            <a:chExt cx="1048880" cy="121472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F6A843-1CB4-946C-C687-A2124D10900E}"/>
                </a:ext>
              </a:extLst>
            </p:cNvPr>
            <p:cNvSpPr txBox="1"/>
            <p:nvPr/>
          </p:nvSpPr>
          <p:spPr>
            <a:xfrm>
              <a:off x="11151197" y="4344671"/>
              <a:ext cx="1048880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CD-2/3 Review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 mid 2026</a:t>
              </a: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55BDFAA8-E5E3-A63F-E489-DA5B79BF1BEE}"/>
                </a:ext>
              </a:extLst>
            </p:cNvPr>
            <p:cNvSpPr/>
            <p:nvPr/>
          </p:nvSpPr>
          <p:spPr>
            <a:xfrm>
              <a:off x="11555133" y="5303577"/>
              <a:ext cx="301096" cy="25582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205390-DCEC-7A4A-F755-B710CAD222A2}"/>
              </a:ext>
            </a:extLst>
          </p:cNvPr>
          <p:cNvGrpSpPr/>
          <p:nvPr/>
        </p:nvGrpSpPr>
        <p:grpSpPr>
          <a:xfrm>
            <a:off x="1996918" y="3811833"/>
            <a:ext cx="1178610" cy="1428799"/>
            <a:chOff x="3504483" y="3225098"/>
            <a:chExt cx="1178610" cy="17082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EC16FC-55C9-354D-5BE8-FF153E700585}"/>
                </a:ext>
              </a:extLst>
            </p:cNvPr>
            <p:cNvSpPr txBox="1"/>
            <p:nvPr/>
          </p:nvSpPr>
          <p:spPr>
            <a:xfrm>
              <a:off x="3504483" y="4436592"/>
              <a:ext cx="1178610" cy="496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EICO 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2-4</a:t>
              </a:r>
              <a:r>
                <a:rPr kumimoji="0" lang="en-US" sz="105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April 2025 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5659BF5-40BF-8932-626E-D951B1DD28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4574" y="3225098"/>
              <a:ext cx="6269" cy="12126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7F02DBC-CE3E-DA4C-977C-21144C3E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744364-AFF4-81C8-A7A8-32423CA3A368}"/>
              </a:ext>
            </a:extLst>
          </p:cNvPr>
          <p:cNvGrpSpPr/>
          <p:nvPr/>
        </p:nvGrpSpPr>
        <p:grpSpPr>
          <a:xfrm>
            <a:off x="2888682" y="1120470"/>
            <a:ext cx="1874945" cy="2404265"/>
            <a:chOff x="2888682" y="1120470"/>
            <a:chExt cx="1874945" cy="240426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C044A2-A5CD-7AA8-97E9-A0B2BD9BC547}"/>
                </a:ext>
              </a:extLst>
            </p:cNvPr>
            <p:cNvSpPr/>
            <p:nvPr/>
          </p:nvSpPr>
          <p:spPr>
            <a:xfrm>
              <a:off x="2888682" y="1120470"/>
              <a:ext cx="1513285" cy="849326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CF43E5A-8CB3-5632-6600-ECB3E0D04686}"/>
                </a:ext>
              </a:extLst>
            </p:cNvPr>
            <p:cNvSpPr/>
            <p:nvPr/>
          </p:nvSpPr>
          <p:spPr>
            <a:xfrm>
              <a:off x="3250342" y="1857116"/>
              <a:ext cx="1513285" cy="1667619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4" descr="You Are Here PNG Transparent Images Free Download | Vector Files | Pngtree">
            <a:extLst>
              <a:ext uri="{FF2B5EF4-FFF2-40B4-BE49-F238E27FC236}">
                <a16:creationId xmlns:a16="http://schemas.microsoft.com/office/drawing/2014/main" id="{CCE87F71-02C8-94F2-D313-E6F14F39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501" y="2608721"/>
            <a:ext cx="1241874" cy="124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" name="Group 1125">
            <a:extLst>
              <a:ext uri="{FF2B5EF4-FFF2-40B4-BE49-F238E27FC236}">
                <a16:creationId xmlns:a16="http://schemas.microsoft.com/office/drawing/2014/main" id="{5A33CBBE-49C2-1703-DBFD-D07A5E1CC106}"/>
              </a:ext>
            </a:extLst>
          </p:cNvPr>
          <p:cNvGrpSpPr/>
          <p:nvPr/>
        </p:nvGrpSpPr>
        <p:grpSpPr>
          <a:xfrm>
            <a:off x="5354882" y="3814749"/>
            <a:ext cx="1337187" cy="909771"/>
            <a:chOff x="4323757" y="4318293"/>
            <a:chExt cx="1337187" cy="90977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1EE819-0FF0-9036-0C8D-F93D9E5D21B8}"/>
                </a:ext>
              </a:extLst>
            </p:cNvPr>
            <p:cNvSpPr txBox="1"/>
            <p:nvPr/>
          </p:nvSpPr>
          <p:spPr>
            <a:xfrm>
              <a:off x="4323757" y="4489400"/>
              <a:ext cx="1337187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EICUG/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ePIC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Collab. Mtg. July 14-18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BFF325E-EDCA-FD01-8C5B-F473AED78D4C}"/>
                </a:ext>
              </a:extLst>
            </p:cNvPr>
            <p:cNvCxnSpPr>
              <a:cxnSpLocks/>
            </p:cNvCxnSpPr>
            <p:nvPr/>
          </p:nvCxnSpPr>
          <p:spPr>
            <a:xfrm>
              <a:off x="4978442" y="4318293"/>
              <a:ext cx="0" cy="1711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58" name="TextBox 1057">
            <a:extLst>
              <a:ext uri="{FF2B5EF4-FFF2-40B4-BE49-F238E27FC236}">
                <a16:creationId xmlns:a16="http://schemas.microsoft.com/office/drawing/2014/main" id="{1873D8A7-B6F2-7210-9276-F3AE0F4358F8}"/>
              </a:ext>
            </a:extLst>
          </p:cNvPr>
          <p:cNvSpPr txBox="1"/>
          <p:nvPr/>
        </p:nvSpPr>
        <p:spPr>
          <a:xfrm>
            <a:off x="5885125" y="5562273"/>
            <a:ext cx="1048881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PDR2: MPGD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Summer 2025</a:t>
            </a:r>
          </a:p>
        </p:txBody>
      </p:sp>
    </p:spTree>
    <p:extLst>
      <p:ext uri="{BB962C8B-B14F-4D97-AF65-F5344CB8AC3E}">
        <p14:creationId xmlns:p14="http://schemas.microsoft.com/office/powerpoint/2010/main" val="335882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522514"/>
          </a:xfrm>
        </p:spPr>
        <p:txBody>
          <a:bodyPr>
            <a:normAutofit/>
          </a:bodyPr>
          <a:lstStyle/>
          <a:p>
            <a:r>
              <a:rPr lang="en-US" dirty="0"/>
              <a:t>Construction has started! (CD-3A)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0A62D-411D-999E-D545-751E9CFE8403}"/>
              </a:ext>
            </a:extLst>
          </p:cNvPr>
          <p:cNvSpPr txBox="1"/>
          <p:nvPr/>
        </p:nvSpPr>
        <p:spPr>
          <a:xfrm>
            <a:off x="3471469" y="152969"/>
            <a:ext cx="8489728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Lead Tungstate Crystals for the Detector Backward Electro-Magnetic (EM) Calorimeter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Scintillating Fibers for the Detector Barrel and Forward EM Calorimeters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Silicon Photomultipliers for the Detector Forward Hadronic Calorimeter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Steel and Tungsten for the Detector Forward Hadronic Calorimeter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Detector Solenoid Magnet Design and Fabrication and Conductor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038C6E-81B0-AE18-C46B-E05A200D0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33" y="619102"/>
            <a:ext cx="2657486" cy="1453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8D8E0C-A91A-EA3D-7402-E306FF506908}"/>
              </a:ext>
            </a:extLst>
          </p:cNvPr>
          <p:cNvSpPr/>
          <p:nvPr/>
        </p:nvSpPr>
        <p:spPr>
          <a:xfrm>
            <a:off x="3381701" y="512393"/>
            <a:ext cx="8372314" cy="17065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205D6-EF2F-4C99-A237-35FAB10B0A51}"/>
              </a:ext>
            </a:extLst>
          </p:cNvPr>
          <p:cNvSpPr txBox="1"/>
          <p:nvPr/>
        </p:nvSpPr>
        <p:spPr>
          <a:xfrm flipH="1">
            <a:off x="373224" y="2361837"/>
            <a:ext cx="8372314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Tx/>
              <a:buFont typeface="+mj-lt"/>
              <a:buAutoNum type="arabicPeriod" startAt="6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140 PbWO4 crystals in – quality tests completed, all crystals (CRYTUR) passed specifications.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Forward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first batch of 100 scintillating fibers in – quality tests show fibers do not pass specifications; discussions with vendor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Luxium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ongoing who is investigating issue;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Final evaluation barrel EMCal scintillating fiber contract completed – two vendors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Luxium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Kuraray – one of the two vendors does not meet specifications. Vendor who meets the specs is more expensive ~30%, price negotiations ongoing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 increased cost will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“Programmatic Change Request” and approval of contingency use.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Contract signed --&gt; expect first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SiPM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delivery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end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the year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 engineering test articles are finalized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 contract going through different stages of approval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Procurement working on submitting conductor contract documents to Thomas Jefferson (DOE) Site Office; INFN working on magnet tender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CEA engineers reviewing documents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1FC841-1E57-4C42-8DCF-7BB62AFDD4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2328" y="2926771"/>
            <a:ext cx="3655383" cy="27420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F6AA6E-E65F-4EA5-8700-FBF4E0C9F15E}"/>
              </a:ext>
            </a:extLst>
          </p:cNvPr>
          <p:cNvSpPr txBox="1"/>
          <p:nvPr/>
        </p:nvSpPr>
        <p:spPr>
          <a:xfrm>
            <a:off x="9026024" y="5128650"/>
            <a:ext cx="2735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office on Tuesday April 1,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first shipment of PbWO4 crystals arrived at Jefferson Lab, consisting of 11 boxes of 10 crystals each. This CD-3A Long-Lead Procurement is done through BNL, but the crystals first are delivered to Jefferson Lab for their Quality Control tests.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FDD65-3B1E-A8B1-D39A-725EA37C4915}"/>
              </a:ext>
            </a:extLst>
          </p:cNvPr>
          <p:cNvSpPr txBox="1"/>
          <p:nvPr/>
        </p:nvSpPr>
        <p:spPr>
          <a:xfrm>
            <a:off x="6905624" y="46473"/>
            <a:ext cx="475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(slide from 5/2 Project News presentation)</a:t>
            </a:r>
          </a:p>
        </p:txBody>
      </p:sp>
    </p:spTree>
    <p:extLst>
      <p:ext uri="{BB962C8B-B14F-4D97-AF65-F5344CB8AC3E}">
        <p14:creationId xmlns:p14="http://schemas.microsoft.com/office/powerpoint/2010/main" val="980349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NL">
  <a:themeElements>
    <a:clrScheme name="Custom 3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B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-Project Overview-J.Yeck  -  Read-Only" id="{D4A49460-A030-40E0-A942-078CDC808C92}" vid="{CAA149F5-F453-43A6-BD36-7417340123D3}"/>
    </a:ext>
  </a:extLst>
</a:theme>
</file>

<file path=ppt/theme/theme3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4.xml><?xml version="1.0" encoding="utf-8"?>
<a:theme xmlns:a="http://schemas.openxmlformats.org/drawingml/2006/main" name="2_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6601</TotalTime>
  <Words>3895</Words>
  <Application>Microsoft Office PowerPoint</Application>
  <PresentationFormat>Widescreen</PresentationFormat>
  <Paragraphs>500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Aptos</vt:lpstr>
      <vt:lpstr>Arial</vt:lpstr>
      <vt:lpstr>Calibri</vt:lpstr>
      <vt:lpstr>Calibri Light</vt:lpstr>
      <vt:lpstr>Courier New</vt:lpstr>
      <vt:lpstr>Wingdings</vt:lpstr>
      <vt:lpstr>Office Theme</vt:lpstr>
      <vt:lpstr>1_BNL</vt:lpstr>
      <vt:lpstr>BNL</vt:lpstr>
      <vt:lpstr>2_BNL</vt:lpstr>
      <vt:lpstr>ePIC Collaboration News</vt:lpstr>
      <vt:lpstr>Hey John, start the recording….    </vt:lpstr>
      <vt:lpstr>Agenda</vt:lpstr>
      <vt:lpstr>Welcome New                Institutions!</vt:lpstr>
      <vt:lpstr>ePIC Results Policy Passed by CC Vote</vt:lpstr>
      <vt:lpstr>New Physics Analysis Coordinator</vt:lpstr>
      <vt:lpstr>New Streaming Computing Model WG Convener</vt:lpstr>
      <vt:lpstr>               2025 -2026</vt:lpstr>
      <vt:lpstr>Construction has started! (CD-3A)</vt:lpstr>
      <vt:lpstr>Asset-Oriented Hierarchy of Subprojects – Elevator Speech</vt:lpstr>
      <vt:lpstr>Slide from Jim Yeck: EIC Project Priorities for 2025 and 2026</vt:lpstr>
      <vt:lpstr>News from the TC Office</vt:lpstr>
      <vt:lpstr>Cradle Updates</vt:lpstr>
      <vt:lpstr>RHIC/EIC Transition and OPS Preparation Task Force </vt:lpstr>
      <vt:lpstr>SiPM Radiation Hardness Studies – May 12th </vt:lpstr>
      <vt:lpstr>Other Detector-Related Meetings</vt:lpstr>
      <vt:lpstr>Internal Review of preTDR v1 (Chapter 8)</vt:lpstr>
      <vt:lpstr>preTDR 2025 Timeline</vt:lpstr>
      <vt:lpstr>Summer 2025 EICUG/ePIC Collaboration Meeting </vt:lpstr>
      <vt:lpstr>July 2025 Meeting Block Schedule </vt:lpstr>
      <vt:lpstr>Collaboration Meeting Notes:</vt:lpstr>
      <vt:lpstr>Call for Workfest  Proposals</vt:lpstr>
      <vt:lpstr>CERN Recognized Experiment Status: RE47</vt:lpstr>
      <vt:lpstr>Results from 2025 Survey</vt:lpstr>
      <vt:lpstr>Projections from 2025 Survey</vt:lpstr>
      <vt:lpstr>Projections Results from 2025 Survey  </vt:lpstr>
      <vt:lpstr>Communicating about the EIC</vt:lpstr>
      <vt:lpstr>BNL SUSC Now Open!</vt:lpstr>
      <vt:lpstr>Parting Messages</vt:lpstr>
      <vt:lpstr>PowerPoint Presentation</vt:lpstr>
      <vt:lpstr>10th DAC Meeting Charge</vt:lpstr>
      <vt:lpstr>10th DAC Meeting Charge</vt:lpstr>
      <vt:lpstr>Detector Reviews planned for 2025 (all Reviews for 2024 completed)</vt:lpstr>
      <vt:lpstr>Past 2025 Reviews/Meetings and Upcoming Meetings</vt:lpstr>
      <vt:lpstr>PDR of the Cherenkov-based PID detectors (pfRICH, dRICH, hpDIRC)</vt:lpstr>
      <vt:lpstr>New Zoom Link </vt:lpstr>
      <vt:lpstr>ePIC Resources</vt:lpstr>
      <vt:lpstr>EICUG Membership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Collaboration Status</dc:title>
  <dc:creator>Lajoie, John G [PHYSA]</dc:creator>
  <cp:lastModifiedBy>Lajoie, John</cp:lastModifiedBy>
  <cp:revision>2186</cp:revision>
  <dcterms:created xsi:type="dcterms:W3CDTF">2023-04-13T13:35:08Z</dcterms:created>
  <dcterms:modified xsi:type="dcterms:W3CDTF">2025-05-23T13:11:27Z</dcterms:modified>
</cp:coreProperties>
</file>