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84" r:id="rId2"/>
  </p:sldMasterIdLst>
  <p:notesMasterIdLst>
    <p:notesMasterId r:id="rId35"/>
  </p:notesMasterIdLst>
  <p:sldIdLst>
    <p:sldId id="357" r:id="rId3"/>
    <p:sldId id="374" r:id="rId4"/>
    <p:sldId id="3082" r:id="rId5"/>
    <p:sldId id="258" r:id="rId6"/>
    <p:sldId id="3035" r:id="rId7"/>
    <p:sldId id="3086" r:id="rId8"/>
    <p:sldId id="412" r:id="rId9"/>
    <p:sldId id="413" r:id="rId10"/>
    <p:sldId id="385" r:id="rId11"/>
    <p:sldId id="3087" r:id="rId12"/>
    <p:sldId id="388" r:id="rId13"/>
    <p:sldId id="394" r:id="rId14"/>
    <p:sldId id="3071" r:id="rId15"/>
    <p:sldId id="410" r:id="rId16"/>
    <p:sldId id="3088" r:id="rId17"/>
    <p:sldId id="1265" r:id="rId18"/>
    <p:sldId id="383" r:id="rId19"/>
    <p:sldId id="263" r:id="rId20"/>
    <p:sldId id="378" r:id="rId21"/>
    <p:sldId id="381" r:id="rId22"/>
    <p:sldId id="382" r:id="rId23"/>
    <p:sldId id="389" r:id="rId24"/>
    <p:sldId id="390" r:id="rId25"/>
    <p:sldId id="392" r:id="rId26"/>
    <p:sldId id="391" r:id="rId27"/>
    <p:sldId id="264" r:id="rId28"/>
    <p:sldId id="361" r:id="rId29"/>
    <p:sldId id="362" r:id="rId30"/>
    <p:sldId id="343" r:id="rId31"/>
    <p:sldId id="3089" r:id="rId32"/>
    <p:sldId id="415" r:id="rId33"/>
    <p:sldId id="377" r:id="rId34"/>
  </p:sldIdLst>
  <p:sldSz cx="12192000" cy="6858000"/>
  <p:notesSz cx="6858000" cy="9144000"/>
  <p:embeddedFontLst>
    <p:embeddedFont>
      <p:font typeface="Cambria Math" panose="02040503050406030204" pitchFamily="18" charset="0"/>
      <p:regular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Lato Black" panose="020F0502020204030203" pitchFamily="34" charset="0"/>
      <p:bold r:id="rId41"/>
      <p:italic r:id="rId42"/>
      <p:boldItalic r:id="rId43"/>
    </p:embeddedFont>
    <p:embeddedFont>
      <p:font typeface="Montserrat" pitchFamily="2" charset="77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B2354F-73DC-2B47-A0F9-BCAAF0B0D7CB}">
          <p14:sldIdLst>
            <p14:sldId id="357"/>
            <p14:sldId id="374"/>
            <p14:sldId id="3082"/>
            <p14:sldId id="258"/>
            <p14:sldId id="3035"/>
          </p14:sldIdLst>
        </p14:section>
        <p14:section name="Cryogenic System &amp; Cooldown" id="{1DACC90A-53A8-6B4E-B4F1-ACB9B0C465AC}">
          <p14:sldIdLst>
            <p14:sldId id="3086"/>
            <p14:sldId id="412"/>
            <p14:sldId id="413"/>
            <p14:sldId id="385"/>
          </p14:sldIdLst>
        </p14:section>
        <p14:section name="Commissioning" id="{4F0218AA-7D27-1748-B76C-A529A60211EF}">
          <p14:sldIdLst>
            <p14:sldId id="3087"/>
            <p14:sldId id="388"/>
            <p14:sldId id="394"/>
            <p14:sldId id="3071"/>
            <p14:sldId id="410"/>
          </p14:sldIdLst>
        </p14:section>
        <p14:section name="Operational Experience" id="{60D3248C-34A4-E547-A133-5BC52BDA8721}">
          <p14:sldIdLst>
            <p14:sldId id="3088"/>
            <p14:sldId id="1265"/>
            <p14:sldId id="383"/>
            <p14:sldId id="263"/>
            <p14:sldId id="378"/>
            <p14:sldId id="381"/>
            <p14:sldId id="382"/>
            <p14:sldId id="389"/>
            <p14:sldId id="390"/>
            <p14:sldId id="392"/>
            <p14:sldId id="391"/>
            <p14:sldId id="264"/>
            <p14:sldId id="361"/>
            <p14:sldId id="362"/>
            <p14:sldId id="343"/>
          </p14:sldIdLst>
        </p14:section>
        <p14:section name="Outlook&amp;Summary" id="{7A0290CD-5D31-434D-8013-C9D2C89286E8}">
          <p14:sldIdLst>
            <p14:sldId id="3089"/>
            <p14:sldId id="415"/>
            <p14:sldId id="3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D24"/>
    <a:srgbClr val="E04F39"/>
    <a:srgbClr val="8C1515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4D56F-577A-144F-9D3F-910B51EE78F6}" v="10" dt="2024-12-05T02:24:50.00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76"/>
    <p:restoredTop sz="96327"/>
  </p:normalViewPr>
  <p:slideViewPr>
    <p:cSldViewPr snapToGrid="0" snapToObjects="1" showGuides="1">
      <p:cViewPr varScale="1">
        <p:scale>
          <a:sx n="142" d="100"/>
          <a:sy n="142" d="100"/>
        </p:scale>
        <p:origin x="216" y="19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sberg/Downloads/FE_cavitieesWithChanges_2024102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lac.sharepoint.com/sites/lcls/lcls-2/comm/shared_docs/Cost%20Estim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Change in cavity amplitude limits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after FE onset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CM01-2</c:v>
                </c:pt>
                <c:pt idx="1">
                  <c:v>CM01-3</c:v>
                </c:pt>
                <c:pt idx="2">
                  <c:v>CM01-4</c:v>
                </c:pt>
                <c:pt idx="3">
                  <c:v>CM01-5</c:v>
                </c:pt>
                <c:pt idx="4">
                  <c:v>CM01-8</c:v>
                </c:pt>
                <c:pt idx="5">
                  <c:v>CM08-4</c:v>
                </c:pt>
                <c:pt idx="6">
                  <c:v>CM10-5</c:v>
                </c:pt>
                <c:pt idx="7">
                  <c:v>CM10-6</c:v>
                </c:pt>
                <c:pt idx="8">
                  <c:v>CM20-8</c:v>
                </c:pt>
                <c:pt idx="9">
                  <c:v>CM28-6</c:v>
                </c:pt>
                <c:pt idx="10">
                  <c:v>CM30-1</c:v>
                </c:pt>
                <c:pt idx="11">
                  <c:v>CM30-2</c:v>
                </c:pt>
                <c:pt idx="12">
                  <c:v>CM32-8</c:v>
                </c:pt>
                <c:pt idx="13">
                  <c:v>CM33-7</c:v>
                </c:pt>
                <c:pt idx="14">
                  <c:v>CM35-8</c:v>
                </c:pt>
              </c:strCache>
            </c:strRef>
          </c:cat>
          <c:val>
            <c:numRef>
              <c:f>Sheet1!$F$2:$F$16</c:f>
              <c:numCache>
                <c:formatCode>General</c:formatCode>
                <c:ptCount val="15"/>
                <c:pt idx="0">
                  <c:v>15.6</c:v>
                </c:pt>
                <c:pt idx="1">
                  <c:v>10.9</c:v>
                </c:pt>
                <c:pt idx="2">
                  <c:v>5</c:v>
                </c:pt>
                <c:pt idx="3">
                  <c:v>12.3</c:v>
                </c:pt>
                <c:pt idx="4">
                  <c:v>16.600000000000001</c:v>
                </c:pt>
                <c:pt idx="5">
                  <c:v>16.600000000000001</c:v>
                </c:pt>
                <c:pt idx="6">
                  <c:v>12.3</c:v>
                </c:pt>
                <c:pt idx="7">
                  <c:v>16.600000000000001</c:v>
                </c:pt>
                <c:pt idx="8">
                  <c:v>16.600000000000001</c:v>
                </c:pt>
                <c:pt idx="9">
                  <c:v>16.600000000000001</c:v>
                </c:pt>
                <c:pt idx="10">
                  <c:v>10.5</c:v>
                </c:pt>
                <c:pt idx="11">
                  <c:v>12.5</c:v>
                </c:pt>
                <c:pt idx="12">
                  <c:v>16.3</c:v>
                </c:pt>
                <c:pt idx="13">
                  <c:v>8.3000000000000007</c:v>
                </c:pt>
                <c:pt idx="1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16-954E-A782-5D8065D674DF}"/>
            </c:ext>
          </c:extLst>
        </c:ser>
        <c:ser>
          <c:idx val="1"/>
          <c:order val="1"/>
          <c:tx>
            <c:strRef>
              <c:f>Sheet1!$A$19</c:f>
              <c:strCache>
                <c:ptCount val="1"/>
                <c:pt idx="0">
                  <c:v>before FE onset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CM01-2</c:v>
                </c:pt>
                <c:pt idx="1">
                  <c:v>CM01-3</c:v>
                </c:pt>
                <c:pt idx="2">
                  <c:v>CM01-4</c:v>
                </c:pt>
                <c:pt idx="3">
                  <c:v>CM01-5</c:v>
                </c:pt>
                <c:pt idx="4">
                  <c:v>CM01-8</c:v>
                </c:pt>
                <c:pt idx="5">
                  <c:v>CM08-4</c:v>
                </c:pt>
                <c:pt idx="6">
                  <c:v>CM10-5</c:v>
                </c:pt>
                <c:pt idx="7">
                  <c:v>CM10-6</c:v>
                </c:pt>
                <c:pt idx="8">
                  <c:v>CM20-8</c:v>
                </c:pt>
                <c:pt idx="9">
                  <c:v>CM28-6</c:v>
                </c:pt>
                <c:pt idx="10">
                  <c:v>CM30-1</c:v>
                </c:pt>
                <c:pt idx="11">
                  <c:v>CM30-2</c:v>
                </c:pt>
                <c:pt idx="12">
                  <c:v>CM32-8</c:v>
                </c:pt>
                <c:pt idx="13">
                  <c:v>CM33-7</c:v>
                </c:pt>
                <c:pt idx="14">
                  <c:v>CM35-8</c:v>
                </c:pt>
              </c:strCache>
            </c:strRef>
          </c:cat>
          <c:val>
            <c:numRef>
              <c:f>Sheet1!$G$2:$G$16</c:f>
              <c:numCache>
                <c:formatCode>General</c:formatCode>
                <c:ptCount val="15"/>
                <c:pt idx="0">
                  <c:v>1.0000000000000018</c:v>
                </c:pt>
                <c:pt idx="1">
                  <c:v>5.7000000000000011</c:v>
                </c:pt>
                <c:pt idx="2">
                  <c:v>11.600000000000001</c:v>
                </c:pt>
                <c:pt idx="3">
                  <c:v>4.3000000000000007</c:v>
                </c:pt>
                <c:pt idx="4">
                  <c:v>0</c:v>
                </c:pt>
                <c:pt idx="5">
                  <c:v>0</c:v>
                </c:pt>
                <c:pt idx="6">
                  <c:v>4.0999999999999979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1.5</c:v>
                </c:pt>
                <c:pt idx="11">
                  <c:v>0.5</c:v>
                </c:pt>
                <c:pt idx="12">
                  <c:v>0.30000000000000071</c:v>
                </c:pt>
                <c:pt idx="13">
                  <c:v>8.3000000000000007</c:v>
                </c:pt>
                <c:pt idx="14">
                  <c:v>10.100000000000001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16-954E-A782-5D8065D67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9699616"/>
        <c:axId val="1809011072"/>
      </c:barChart>
      <c:catAx>
        <c:axId val="1739699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Cavity name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011072"/>
        <c:crosses val="autoZero"/>
        <c:auto val="1"/>
        <c:lblAlgn val="ctr"/>
        <c:lblOffset val="100"/>
        <c:noMultiLvlLbl val="0"/>
      </c:catAx>
      <c:valAx>
        <c:axId val="180901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Amplitude limit (MV)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69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3142335739888464"/>
          <c:y val="4.1153795799278053E-2"/>
          <c:w val="0.1724256767073091"/>
          <c:h val="9.8287994822565006E-2"/>
        </c:manualLayout>
      </c:layout>
      <c:overlay val="0"/>
      <c:spPr>
        <a:noFill/>
        <a:ln w="12700"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 w="9525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500 kHz FEL Operation (max)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36585001090687"/>
          <c:y val="0.16323423301137338"/>
          <c:w val="0.66866337129752029"/>
          <c:h val="0.61895580483045354"/>
        </c:manualLayout>
      </c:layout>
      <c:scatterChart>
        <c:scatterStyle val="lineMarker"/>
        <c:varyColors val="0"/>
        <c:ser>
          <c:idx val="1"/>
          <c:order val="1"/>
          <c:tx>
            <c:strRef>
              <c:f>'TTO Plan 500 kHz max'!$F$1</c:f>
              <c:strCache>
                <c:ptCount val="1"/>
                <c:pt idx="0">
                  <c:v>FEL Rep Rate (kHz)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'TTO Plan 500 kHz max'!$A$2:$A$52</c:f>
              <c:numCache>
                <c:formatCode>General</c:formatCode>
                <c:ptCount val="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</c:numCache>
            </c:numRef>
          </c:xVal>
          <c:yVal>
            <c:numRef>
              <c:f>'TTO Plan 500 kHz max'!$F$2:$F$52</c:f>
              <c:numCache>
                <c:formatCode>General</c:formatCode>
                <c:ptCount val="51"/>
                <c:pt idx="6" formatCode="0">
                  <c:v>0.12</c:v>
                </c:pt>
                <c:pt idx="7" formatCode="0">
                  <c:v>1</c:v>
                </c:pt>
                <c:pt idx="8" formatCode="0">
                  <c:v>10</c:v>
                </c:pt>
                <c:pt idx="9" formatCode="0">
                  <c:v>25</c:v>
                </c:pt>
                <c:pt idx="10" formatCode="0">
                  <c:v>25</c:v>
                </c:pt>
                <c:pt idx="11" formatCode="0">
                  <c:v>50</c:v>
                </c:pt>
                <c:pt idx="12" formatCode="0">
                  <c:v>50</c:v>
                </c:pt>
                <c:pt idx="13" formatCode="0">
                  <c:v>50</c:v>
                </c:pt>
                <c:pt idx="14" formatCode="0">
                  <c:v>100</c:v>
                </c:pt>
                <c:pt idx="15" formatCode="0">
                  <c:v>100</c:v>
                </c:pt>
                <c:pt idx="16" formatCode="0">
                  <c:v>100</c:v>
                </c:pt>
                <c:pt idx="17" formatCode="0">
                  <c:v>100</c:v>
                </c:pt>
                <c:pt idx="18" formatCode="0">
                  <c:v>100</c:v>
                </c:pt>
                <c:pt idx="19" formatCode="0">
                  <c:v>100</c:v>
                </c:pt>
                <c:pt idx="20" formatCode="0">
                  <c:v>100</c:v>
                </c:pt>
                <c:pt idx="21" formatCode="0">
                  <c:v>100</c:v>
                </c:pt>
                <c:pt idx="22" formatCode="0">
                  <c:v>100</c:v>
                </c:pt>
                <c:pt idx="23" formatCode="0">
                  <c:v>375</c:v>
                </c:pt>
                <c:pt idx="24" formatCode="0">
                  <c:v>375</c:v>
                </c:pt>
                <c:pt idx="25" formatCode="0">
                  <c:v>375</c:v>
                </c:pt>
                <c:pt idx="26" formatCode="0">
                  <c:v>500</c:v>
                </c:pt>
                <c:pt idx="27" formatCode="0">
                  <c:v>500</c:v>
                </c:pt>
                <c:pt idx="28" formatCode="0">
                  <c:v>500</c:v>
                </c:pt>
                <c:pt idx="29" formatCode="0">
                  <c:v>500</c:v>
                </c:pt>
                <c:pt idx="30" formatCode="0">
                  <c:v>500</c:v>
                </c:pt>
                <c:pt idx="31" formatCode="0">
                  <c:v>500</c:v>
                </c:pt>
                <c:pt idx="32" formatCode="0">
                  <c:v>500</c:v>
                </c:pt>
                <c:pt idx="33" formatCode="0">
                  <c:v>500</c:v>
                </c:pt>
                <c:pt idx="34" formatCode="0">
                  <c:v>500</c:v>
                </c:pt>
                <c:pt idx="35" formatCode="0">
                  <c:v>500</c:v>
                </c:pt>
                <c:pt idx="36" formatCode="0">
                  <c:v>500</c:v>
                </c:pt>
                <c:pt idx="37" formatCode="0">
                  <c:v>500</c:v>
                </c:pt>
                <c:pt idx="38" formatCode="0">
                  <c:v>500</c:v>
                </c:pt>
                <c:pt idx="39" formatCode="0">
                  <c:v>500</c:v>
                </c:pt>
                <c:pt idx="40" formatCode="0">
                  <c:v>500</c:v>
                </c:pt>
                <c:pt idx="41" formatCode="0">
                  <c:v>500</c:v>
                </c:pt>
                <c:pt idx="42" formatCode="0">
                  <c:v>500</c:v>
                </c:pt>
                <c:pt idx="43" formatCode="0">
                  <c:v>500</c:v>
                </c:pt>
                <c:pt idx="44" formatCode="0">
                  <c:v>500</c:v>
                </c:pt>
                <c:pt idx="45" formatCode="0">
                  <c:v>500</c:v>
                </c:pt>
                <c:pt idx="46" formatCode="0">
                  <c:v>500</c:v>
                </c:pt>
                <c:pt idx="47" formatCode="0">
                  <c:v>500</c:v>
                </c:pt>
                <c:pt idx="48" formatCode="0">
                  <c:v>500</c:v>
                </c:pt>
                <c:pt idx="49" formatCode="0">
                  <c:v>500</c:v>
                </c:pt>
                <c:pt idx="50" formatCode="0">
                  <c:v>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6C-4E76-BB86-2007998E9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430832"/>
        <c:axId val="1217431160"/>
      </c:scatterChart>
      <c:scatterChart>
        <c:scatterStyle val="lineMarker"/>
        <c:varyColors val="0"/>
        <c:ser>
          <c:idx val="0"/>
          <c:order val="0"/>
          <c:tx>
            <c:strRef>
              <c:f>'TTO Plan 500 kHz max'!$C$1</c:f>
              <c:strCache>
                <c:ptCount val="1"/>
                <c:pt idx="0">
                  <c:v>Charge (pC)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'TTO Plan 500 kHz max'!$A$2:$A$52</c:f>
              <c:numCache>
                <c:formatCode>General</c:formatCode>
                <c:ptCount val="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</c:numCache>
            </c:numRef>
          </c:xVal>
          <c:yVal>
            <c:numRef>
              <c:f>'TTO Plan 500 kHz max'!$C$2:$C$52</c:f>
              <c:numCache>
                <c:formatCode>General</c:formatCode>
                <c:ptCount val="51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31.25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 formatCode="0">
                  <c:v>50</c:v>
                </c:pt>
                <c:pt idx="31" formatCode="0">
                  <c:v>50</c:v>
                </c:pt>
                <c:pt idx="32" formatCode="0">
                  <c:v>48</c:v>
                </c:pt>
                <c:pt idx="33" formatCode="0">
                  <c:v>48</c:v>
                </c:pt>
                <c:pt idx="34" formatCode="0">
                  <c:v>48</c:v>
                </c:pt>
                <c:pt idx="35" formatCode="0">
                  <c:v>52</c:v>
                </c:pt>
                <c:pt idx="36" formatCode="0">
                  <c:v>52</c:v>
                </c:pt>
                <c:pt idx="37" formatCode="0">
                  <c:v>52</c:v>
                </c:pt>
                <c:pt idx="38" formatCode="0">
                  <c:v>54.250000000000007</c:v>
                </c:pt>
                <c:pt idx="39" formatCode="0">
                  <c:v>54.250000000000007</c:v>
                </c:pt>
                <c:pt idx="40" formatCode="0">
                  <c:v>54.250000000000007</c:v>
                </c:pt>
                <c:pt idx="41" formatCode="0">
                  <c:v>54.250000000000007</c:v>
                </c:pt>
                <c:pt idx="42" formatCode="0">
                  <c:v>57.6</c:v>
                </c:pt>
                <c:pt idx="43" formatCode="0">
                  <c:v>57.6</c:v>
                </c:pt>
                <c:pt idx="44" formatCode="0">
                  <c:v>57.000000000000007</c:v>
                </c:pt>
                <c:pt idx="45" formatCode="0">
                  <c:v>58.815999999999995</c:v>
                </c:pt>
                <c:pt idx="46" formatCode="0">
                  <c:v>58.815999999999995</c:v>
                </c:pt>
                <c:pt idx="47" formatCode="0">
                  <c:v>58.81600000000001</c:v>
                </c:pt>
                <c:pt idx="48" formatCode="0">
                  <c:v>58.81600000000001</c:v>
                </c:pt>
                <c:pt idx="49" formatCode="0">
                  <c:v>58.81600000000001</c:v>
                </c:pt>
                <c:pt idx="50" formatCode="0">
                  <c:v>58.816000000000003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6C-4E76-BB86-2007998E9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128160"/>
        <c:axId val="1229117008"/>
      </c:scatterChart>
      <c:valAx>
        <c:axId val="1217430832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431160"/>
        <c:crosses val="autoZero"/>
        <c:crossBetween val="midCat"/>
      </c:valAx>
      <c:valAx>
        <c:axId val="1217431160"/>
        <c:scaling>
          <c:orientation val="minMax"/>
          <c:max val="550"/>
          <c:min val="0"/>
        </c:scaling>
        <c:delete val="0"/>
        <c:axPos val="l"/>
        <c:majorGridlines>
          <c:spPr>
            <a:ln w="9525" cap="flat" cmpd="sng" algn="ctr">
              <a:solidFill>
                <a:srgbClr val="C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rgbClr val="C00000"/>
                    </a:solidFill>
                  </a:rPr>
                  <a:t>Repetition Rate [kHz]</a:t>
                </a:r>
              </a:p>
            </c:rich>
          </c:tx>
          <c:layout>
            <c:manualLayout>
              <c:xMode val="edge"/>
              <c:yMode val="edge"/>
              <c:x val="1.4517100649230652E-2"/>
              <c:y val="0.249427692017532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7430832"/>
        <c:crosses val="autoZero"/>
        <c:crossBetween val="midCat"/>
      </c:valAx>
      <c:valAx>
        <c:axId val="1229117008"/>
        <c:scaling>
          <c:orientation val="minMax"/>
          <c:max val="60"/>
          <c:min val="2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Charge [</a:t>
                </a:r>
                <a:r>
                  <a:rPr lang="en-US" sz="1800" b="1" dirty="0" err="1">
                    <a:solidFill>
                      <a:schemeClr val="accent1"/>
                    </a:solidFill>
                  </a:rPr>
                  <a:t>pC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90176761894020596"/>
              <c:y val="0.326158084792936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9128160"/>
        <c:crosses val="max"/>
        <c:crossBetween val="midCat"/>
      </c:valAx>
      <c:valAx>
        <c:axId val="122912816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1229117008"/>
        <c:crosses val="autoZero"/>
        <c:crossBetween val="midCat"/>
      </c:valAx>
      <c:spPr>
        <a:noFill/>
        <a:ln w="25400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9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337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3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78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" name="Google Shape;132;p5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p50"/>
          <p:cNvSpPr txBox="1">
            <a:spLocks noGrp="1"/>
          </p:cNvSpPr>
          <p:nvPr>
            <p:ph type="body" idx="1"/>
          </p:nvPr>
        </p:nvSpPr>
        <p:spPr>
          <a:xfrm>
            <a:off x="800100" y="1084386"/>
            <a:ext cx="10553700" cy="4973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0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S. Aderhold, LCLS-II SRF Commissioning &amp; Operations</a:t>
            </a:r>
            <a:endParaRPr/>
          </a:p>
        </p:txBody>
      </p:sp>
      <p:sp>
        <p:nvSpPr>
          <p:cNvPr id="135" name="Google Shape;135;p5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318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55418"/>
            <a:ext cx="10553700" cy="510248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6EB31A2-FB16-7544-93F1-079E8393E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199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8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7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4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0" name="Google Shape;150;p2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29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S. Aderhold, LCLS-II SRF Commissioning &amp; Operations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410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55418"/>
            <a:ext cx="10553700" cy="510248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4572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" y="6400800"/>
            <a:ext cx="6686550" cy="4572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7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692" r:id="rId14"/>
    <p:sldLayoutId id="2147483694" r:id="rId15"/>
    <p:sldLayoutId id="2147483695" r:id="rId16"/>
    <p:sldLayoutId id="2147483697" r:id="rId17"/>
    <p:sldLayoutId id="2147483699" r:id="rId18"/>
    <p:sldLayoutId id="2147483700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696" r:id="rId16"/>
    <p:sldLayoutId id="2147483698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05669-B48D-9440-A4B5-C29D87F14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487442"/>
            <a:ext cx="6455280" cy="2246574"/>
          </a:xfrm>
        </p:spPr>
        <p:txBody>
          <a:bodyPr>
            <a:normAutofit fontScale="92500"/>
          </a:bodyPr>
          <a:lstStyle/>
          <a:p>
            <a:r>
              <a:rPr lang="en-US" dirty="0"/>
              <a:t>LCLS-II SRF commissioning and early operational experience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C3E1-E26F-0C4C-AB52-48CDCAC87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02CE4-869C-0946-9076-1CBCDE667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Sebastian Aderhold, SC </a:t>
            </a:r>
            <a:r>
              <a:rPr lang="en-US" dirty="0" err="1"/>
              <a:t>Linac</a:t>
            </a:r>
            <a:r>
              <a:rPr lang="en-US" dirty="0"/>
              <a:t> Physics Department 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F037B-51D3-9E4B-A694-AE3392882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7" y="5066468"/>
            <a:ext cx="5947565" cy="374251"/>
          </a:xfrm>
        </p:spPr>
        <p:txBody>
          <a:bodyPr/>
          <a:lstStyle/>
          <a:p>
            <a:r>
              <a:rPr lang="en-US" dirty="0"/>
              <a:t>December 5, 2024</a:t>
            </a:r>
          </a:p>
        </p:txBody>
      </p:sp>
      <p:pic>
        <p:nvPicPr>
          <p:cNvPr id="8" name="Picture Placeholder 7" descr="A picture containing text, indoor, warehouse, subway&#10;&#10;Description automatically generated">
            <a:extLst>
              <a:ext uri="{FF2B5EF4-FFF2-40B4-BE49-F238E27FC236}">
                <a16:creationId xmlns:a16="http://schemas.microsoft.com/office/drawing/2014/main" id="{49F096AC-BFE4-5E46-8207-10EF2F986C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/>
        </p:blipFill>
        <p:spPr/>
      </p:pic>
    </p:spTree>
    <p:extLst>
      <p:ext uri="{BB962C8B-B14F-4D97-AF65-F5344CB8AC3E}">
        <p14:creationId xmlns:p14="http://schemas.microsoft.com/office/powerpoint/2010/main" val="382842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2DB8-0A0F-BF63-D416-00A8A1EA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9F6E71C-60B0-C179-5C13-DF2C29C41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9294DF-6FC2-B924-3682-AAA74356334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Facility Overview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Cryogenic system &amp; Cooldown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SRF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Operational experience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Outlook &amp; 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52AA4949-E166-8C32-717A-35976CF7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2B36F-A7F8-D48A-DFBF-496A6371F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187351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566C3-9B87-8317-8B5D-8BE1D98FD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SRF commissioning was very successful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4626AC-C1CA-4A8D-DAD6-740F7876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Commissioning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31DB8-BC04-8CFC-C67C-47591E6641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9931" y="1605068"/>
            <a:ext cx="5420398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97% of all cavities fully operational (planned for 94%)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commissioned (summed individual cavity) voltage exceeded design by &gt;20% and reached 4.8GV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significant change in field emission observed with respect to cryomodule acceptance tests at partner labs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977-13B5-E141-7A5A-A9BBA6AD0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C38F5-3ABB-9F2E-FEDC-98D07832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0F578-08B8-56F4-CA9D-CDCFAD0D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820" y="2144385"/>
            <a:ext cx="4784073" cy="3348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422FDE-9E91-ED47-0B3E-3A877CB20CDC}"/>
              </a:ext>
            </a:extLst>
          </p:cNvPr>
          <p:cNvSpPr txBox="1"/>
          <p:nvPr/>
        </p:nvSpPr>
        <p:spPr>
          <a:xfrm>
            <a:off x="7608382" y="1605068"/>
            <a:ext cx="3510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Gradient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73914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44859" y="1130016"/>
            <a:ext cx="6668219" cy="2693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Gradient performance is in line with CM acceptance test measurements at FNAL and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No observable change in field emission onsets or magnitude from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Multipacting</a:t>
            </a:r>
            <a:r>
              <a:rPr lang="en-US" sz="2000" dirty="0">
                <a:solidFill>
                  <a:schemeClr val="tx1"/>
                </a:solidFill>
              </a:rPr>
              <a:t> processing resulted in ~3 MV/m gain in stable gradient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1605068"/>
            <a:ext cx="4866970" cy="34068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36801" y="5256497"/>
            <a:ext cx="3561057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Lato" panose="020B0604020202020204" charset="0"/>
              </a:rPr>
              <a:t>Admin limits: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18 MV/m in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B0604020202020204" charset="0"/>
              </a:rPr>
              <a:t>21 MV/m in acceptance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290" y="1101961"/>
            <a:ext cx="41836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B0604020202020204" charset="0"/>
              </a:rPr>
              <a:t>Comparison with Acceptance Test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9" y="3804186"/>
            <a:ext cx="4174903" cy="29224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−1±18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57565" y="3582378"/>
            <a:ext cx="19962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ato" panose="020B0604020202020204" charset="0"/>
              </a:rPr>
              <a:t>Change in FE Onset</a:t>
            </a:r>
          </a:p>
        </p:txBody>
      </p:sp>
    </p:spTree>
    <p:extLst>
      <p:ext uri="{BB962C8B-B14F-4D97-AF65-F5344CB8AC3E}">
        <p14:creationId xmlns:p14="http://schemas.microsoft.com/office/powerpoint/2010/main" val="31431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80E29-270F-7A26-24A8-F1C8A120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and FEL commissioning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1F81B-FA1A-9990-7860-08516F057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DA80A-3249-DE4B-CD07-F067B91DA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424" y="6282824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Google Shape;342;p3" descr="A picture containing text&#10;&#10;Description automatically generated">
            <a:extLst>
              <a:ext uri="{FF2B5EF4-FFF2-40B4-BE49-F238E27FC236}">
                <a16:creationId xmlns:a16="http://schemas.microsoft.com/office/drawing/2014/main" id="{3CBEF4BA-4396-029F-0D06-079B135112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567"/>
          <a:stretch/>
        </p:blipFill>
        <p:spPr>
          <a:xfrm>
            <a:off x="463295" y="994438"/>
            <a:ext cx="5403849" cy="35994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8" descr="A blue screen with a red circle&#10;&#10;Description automatically generated">
            <a:extLst>
              <a:ext uri="{FF2B5EF4-FFF2-40B4-BE49-F238E27FC236}">
                <a16:creationId xmlns:a16="http://schemas.microsoft.com/office/drawing/2014/main" id="{390ED775-B9EC-AB1F-2F4A-F52C47F58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634" y="994439"/>
            <a:ext cx="955510" cy="684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66A5E-A05C-B94E-795C-0ED9C726E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5" y="1013939"/>
            <a:ext cx="800822" cy="565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2BCF8-9D89-6717-0720-0750740FA46D}"/>
              </a:ext>
            </a:extLst>
          </p:cNvPr>
          <p:cNvSpPr txBox="1"/>
          <p:nvPr/>
        </p:nvSpPr>
        <p:spPr>
          <a:xfrm>
            <a:off x="463295" y="5983371"/>
            <a:ext cx="805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First lasing with SC-</a:t>
            </a:r>
            <a:r>
              <a:rPr lang="en-US" b="1" dirty="0" err="1"/>
              <a:t>linac</a:t>
            </a:r>
            <a:r>
              <a:rPr lang="en-US" b="1" dirty="0"/>
              <a:t> beam, </a:t>
            </a:r>
            <a:r>
              <a:rPr lang="en-US" b="1" dirty="0">
                <a:solidFill>
                  <a:srgbClr val="FF0000"/>
                </a:solidFill>
              </a:rPr>
              <a:t>SXR line, 8/23/2023; HXR line, 9/6/2023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27E68-D593-855A-2C1B-325960AEA92C}"/>
              </a:ext>
            </a:extLst>
          </p:cNvPr>
          <p:cNvSpPr txBox="1"/>
          <p:nvPr/>
        </p:nvSpPr>
        <p:spPr>
          <a:xfrm>
            <a:off x="570356" y="4212890"/>
            <a:ext cx="1516380" cy="369332"/>
          </a:xfrm>
          <a:prstGeom prst="rect">
            <a:avLst/>
          </a:prstGeom>
          <a:solidFill>
            <a:srgbClr val="00FA7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SXR undulator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67DA7E-E309-1426-7316-8EFC59977938}"/>
              </a:ext>
            </a:extLst>
          </p:cNvPr>
          <p:cNvSpPr txBox="1"/>
          <p:nvPr/>
        </p:nvSpPr>
        <p:spPr>
          <a:xfrm>
            <a:off x="4199763" y="4191277"/>
            <a:ext cx="1614848" cy="369332"/>
          </a:xfrm>
          <a:prstGeom prst="rect">
            <a:avLst/>
          </a:prstGeom>
          <a:solidFill>
            <a:srgbClr val="00FA78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HXR undulator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98C36-22ED-62DF-9643-D415583A7CB8}"/>
              </a:ext>
            </a:extLst>
          </p:cNvPr>
          <p:cNvSpPr txBox="1"/>
          <p:nvPr/>
        </p:nvSpPr>
        <p:spPr>
          <a:xfrm>
            <a:off x="463295" y="4708957"/>
            <a:ext cx="6156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Beam-based alignment with Cu-</a:t>
            </a:r>
            <a:r>
              <a:rPr lang="en-US" sz="2000" dirty="0" err="1"/>
              <a:t>linac</a:t>
            </a:r>
            <a:r>
              <a:rPr lang="en-US" sz="2000" dirty="0"/>
              <a:t> beam;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E-beam transverse and longitudinal optimization;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Beam loss control; Undulator tapering;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GMD, spectrometer, XTCAV measurement.</a:t>
            </a:r>
          </a:p>
          <a:p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24BA75-3D22-49D9-CBE9-2714A273055D}"/>
              </a:ext>
            </a:extLst>
          </p:cNvPr>
          <p:cNvGrpSpPr/>
          <p:nvPr/>
        </p:nvGrpSpPr>
        <p:grpSpPr>
          <a:xfrm>
            <a:off x="6219979" y="1407376"/>
            <a:ext cx="5696157" cy="4269598"/>
            <a:chOff x="6622103" y="1055180"/>
            <a:chExt cx="5209341" cy="3896374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FFB16468-7852-C799-9CAC-3E888EDA7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103" y="1055180"/>
              <a:ext cx="5209341" cy="34739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F4BE61-5359-90F8-4474-61D67ECA00B9}"/>
                </a:ext>
              </a:extLst>
            </p:cNvPr>
            <p:cNvSpPr txBox="1"/>
            <p:nvPr/>
          </p:nvSpPr>
          <p:spPr>
            <a:xfrm>
              <a:off x="6984268" y="4582222"/>
              <a:ext cx="4703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highlight>
                    <a:srgbClr val="FFFF00"/>
                  </a:highlight>
                </a:rPr>
                <a:t>XTCAV and XTCAVB to support 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7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3F71B-6F37-F486-B1CD-86910A7F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Beam Repetition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615B4-23DC-0140-2596-6B703E302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Achieved </a:t>
            </a:r>
            <a:r>
              <a:rPr lang="en-US" sz="2000" b="1" dirty="0"/>
              <a:t>10 kHz beam rate on 12/9/2022.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Achieved 93 kHz (6/7/2023) </a:t>
            </a:r>
          </a:p>
          <a:p>
            <a:pPr marL="752475" lvl="1" indent="-285750"/>
            <a:r>
              <a:rPr lang="en-US" sz="2000" b="1" dirty="0">
                <a:sym typeface="Wingdings" panose="05000000000000000000" pitchFamily="2" charset="2"/>
              </a:rPr>
              <a:t> Project</a:t>
            </a:r>
            <a:r>
              <a:rPr lang="en-US" sz="2000" b="1" dirty="0"/>
              <a:t> Threshold Milestone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Initial science program operates at 8.25 kHz.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While ramping up the beam rate:</a:t>
            </a:r>
          </a:p>
          <a:p>
            <a:pPr marL="752475" lvl="1" indent="-285750"/>
            <a:r>
              <a:rPr lang="en-US" sz="2000" dirty="0"/>
              <a:t>Diagnostic devices response</a:t>
            </a:r>
          </a:p>
          <a:p>
            <a:pPr marL="752475" lvl="1" indent="-285750"/>
            <a:r>
              <a:rPr lang="en-US" sz="2000" dirty="0"/>
              <a:t>Feedback system response</a:t>
            </a:r>
          </a:p>
          <a:p>
            <a:pPr marL="752475" lvl="1" indent="-285750"/>
            <a:r>
              <a:rPr lang="en-US" sz="2000" dirty="0"/>
              <a:t>Machine protection system</a:t>
            </a:r>
          </a:p>
          <a:p>
            <a:pPr marL="752475" lvl="1" indent="-285750"/>
            <a:r>
              <a:rPr lang="en-US" sz="2000" dirty="0"/>
              <a:t>Beam loss monitor display</a:t>
            </a:r>
          </a:p>
          <a:p>
            <a:pPr marL="752475" lvl="1" indent="-285750"/>
            <a:r>
              <a:rPr lang="en-US" sz="2000" dirty="0"/>
              <a:t>Beam dump and cooling water temperature response</a:t>
            </a:r>
          </a:p>
          <a:p>
            <a:pPr marL="752475" lvl="1" indent="-285750"/>
            <a:r>
              <a:rPr lang="en-US" sz="2000" dirty="0"/>
              <a:t>Verify actual beam rate with Toroid or BPM BSA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49723-DF5B-831A-B9AE-A8C86F79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640" y="944481"/>
            <a:ext cx="3885964" cy="545631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pic>
        <p:nvPicPr>
          <p:cNvPr id="2" name="Picture 1" descr="A graph with blue lines and red dots&#10;&#10;Description automatically generated">
            <a:extLst>
              <a:ext uri="{FF2B5EF4-FFF2-40B4-BE49-F238E27FC236}">
                <a16:creationId xmlns:a16="http://schemas.microsoft.com/office/drawing/2014/main" id="{E5E7F450-E692-6AAF-A387-E5AA2E7F3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634" y="3672640"/>
            <a:ext cx="3797976" cy="2855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B4D4-DDE2-8314-D4C7-68E9F38AB3FD}"/>
              </a:ext>
            </a:extLst>
          </p:cNvPr>
          <p:cNvSpPr txBox="1"/>
          <p:nvPr/>
        </p:nvSpPr>
        <p:spPr>
          <a:xfrm>
            <a:off x="10156760" y="1543301"/>
            <a:ext cx="881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10kHz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BE3555-5E2F-F2E8-9FFB-B52EF9CC23F3}"/>
              </a:ext>
            </a:extLst>
          </p:cNvPr>
          <p:cNvSpPr txBox="1"/>
          <p:nvPr/>
        </p:nvSpPr>
        <p:spPr>
          <a:xfrm>
            <a:off x="10252659" y="4271460"/>
            <a:ext cx="881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93kHz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8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BCC7-905F-B29B-6D28-7E2A12BA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BFF78D0-13DA-74AA-67DB-E5CBD2F5C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65CDDBA-F1EC-D74C-DA3B-0D4E9C52C4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Facility Overview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Cryogenic system &amp; Cooldown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SRF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Operational experience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Outlook &amp; 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BC698E7D-9B87-2639-F000-FEB93E01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7237E-DCDA-4CEE-EC02-DBFC42C04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244989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6642C9-88E6-13B4-4D8D-2634EDF6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Beam Stability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1FAE6-E80F-07E4-313F-F755E33FD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1B380-21F1-3385-8DCA-667A93E1365C}"/>
              </a:ext>
            </a:extLst>
          </p:cNvPr>
          <p:cNvSpPr txBox="1"/>
          <p:nvPr/>
        </p:nvSpPr>
        <p:spPr>
          <a:xfrm>
            <a:off x="3581401" y="6175211"/>
            <a:ext cx="259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With the 3</a:t>
            </a:r>
            <a:r>
              <a:rPr lang="en-US" baseline="30000" dirty="0"/>
              <a:t>rd</a:t>
            </a:r>
            <a:r>
              <a:rPr lang="en-US" dirty="0"/>
              <a:t> cathode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3F7B405-2250-7031-4F34-97E938C3A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2739" b="4469"/>
          <a:stretch/>
        </p:blipFill>
        <p:spPr bwMode="auto">
          <a:xfrm>
            <a:off x="417591" y="961377"/>
            <a:ext cx="8275513" cy="52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4C6596-F627-CA58-B48C-07B27B41E4AC}"/>
              </a:ext>
            </a:extLst>
          </p:cNvPr>
          <p:cNvSpPr txBox="1"/>
          <p:nvPr/>
        </p:nvSpPr>
        <p:spPr>
          <a:xfrm>
            <a:off x="9081053" y="4039846"/>
            <a:ext cx="252266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Design</a:t>
            </a:r>
            <a:r>
              <a:rPr lang="en-US" dirty="0"/>
              <a:t> jitter specs (rms):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charge jitter: 1.5%, </a:t>
            </a:r>
          </a:p>
          <a:p>
            <a:r>
              <a:rPr lang="en-US" dirty="0"/>
              <a:t>energy jitter: 1e-4, </a:t>
            </a:r>
          </a:p>
          <a:p>
            <a:r>
              <a:rPr lang="en-US" dirty="0"/>
              <a:t>peak current jitter: 4%, </a:t>
            </a:r>
          </a:p>
          <a:p>
            <a:r>
              <a:rPr lang="en-US" dirty="0"/>
              <a:t>arrival time jitter: 20 fs.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C2F8E-B14F-63B2-90D0-12EC9A9F5E5C}"/>
              </a:ext>
            </a:extLst>
          </p:cNvPr>
          <p:cNvSpPr txBox="1"/>
          <p:nvPr/>
        </p:nvSpPr>
        <p:spPr>
          <a:xfrm>
            <a:off x="8996701" y="1823018"/>
            <a:ext cx="269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6/23/2024</a:t>
            </a:r>
          </a:p>
          <a:p>
            <a:r>
              <a:rPr lang="en-US" dirty="0"/>
              <a:t>65pC, 8kHz, 530eV: operation data in 4 hours</a:t>
            </a:r>
          </a:p>
        </p:txBody>
      </p:sp>
    </p:spTree>
    <p:extLst>
      <p:ext uri="{BB962C8B-B14F-4D97-AF65-F5344CB8AC3E}">
        <p14:creationId xmlns:p14="http://schemas.microsoft.com/office/powerpoint/2010/main" val="76097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E2B4-D058-6FCA-504D-23EE0BFEA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availability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605068"/>
            <a:ext cx="637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initial commissioning only 3% of cavities non-operational (problems inside the CM that need room temperature warm-up)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additional cavities with problems inside cryomodule since then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new problems related to LLRF system, cables/connections or SSAs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 Solid State Amplifiers allow to take single cavities with intermittent problems offline for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Generally enough amplitude overhead to compensate for cavities being repaired while the </a:t>
            </a:r>
            <a:r>
              <a:rPr lang="en-US" dirty="0" err="1"/>
              <a:t>linac</a:t>
            </a:r>
            <a:r>
              <a:rPr lang="en-US" dirty="0"/>
              <a:t> is running or during maintenance periods</a:t>
            </a:r>
          </a:p>
          <a:p>
            <a:pPr marL="752475" lvl="1" indent="-28575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D34FF70-88FC-81E8-6F9F-59FD687C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004" y="1817712"/>
            <a:ext cx="4865314" cy="35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endParaRPr dirty="0"/>
          </a:p>
        </p:txBody>
      </p:sp>
      <p:sp>
        <p:nvSpPr>
          <p:cNvPr id="634" name="Google Shape;634;p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</a:pPr>
            <a:r>
              <a:rPr lang="en-US" dirty="0"/>
              <a:t>Offline cavities over time</a:t>
            </a:r>
            <a:endParaRPr dirty="0"/>
          </a:p>
        </p:txBody>
      </p:sp>
      <p:sp>
        <p:nvSpPr>
          <p:cNvPr id="635" name="Google Shape;635;p8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4668371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During operation cavities with problems are taken offline to be fixed later.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Repair during maintenance periods or parasitically (if possible)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9 cavities (3%) offline due to long term issues</a:t>
            </a:r>
            <a:endParaRPr dirty="0"/>
          </a:p>
          <a:p>
            <a:pPr marL="752475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</a:pPr>
            <a:r>
              <a:rPr lang="en-US" sz="1800" dirty="0"/>
              <a:t>power coupler: 2x</a:t>
            </a:r>
            <a:endParaRPr dirty="0"/>
          </a:p>
          <a:p>
            <a:pPr marL="752475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</a:pPr>
            <a:r>
              <a:rPr lang="en-US" sz="1800" dirty="0"/>
              <a:t>Tuner (stepper/piezo/limit switch): 7x</a:t>
            </a:r>
            <a:endParaRPr dirty="0"/>
          </a:p>
          <a:p>
            <a:pPr marL="752475" lvl="1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</a:pPr>
            <a:r>
              <a:rPr lang="en-US" sz="1800" dirty="0"/>
              <a:t>Will require </a:t>
            </a:r>
            <a:r>
              <a:rPr lang="en-US" sz="1800" dirty="0" err="1"/>
              <a:t>linac</a:t>
            </a:r>
            <a:r>
              <a:rPr lang="en-US" sz="1800" dirty="0"/>
              <a:t> warm-up</a:t>
            </a:r>
            <a:endParaRPr dirty="0"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/>
              <a:t>Remaining cavities mostly RF-system related</a:t>
            </a:r>
            <a:endParaRPr dirty="0"/>
          </a:p>
        </p:txBody>
      </p:sp>
      <p:sp>
        <p:nvSpPr>
          <p:cNvPr id="636" name="Google Shape;636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37" name="Google Shape;637;p8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S. Aderhold, LCLS-II SRF Commissioning &amp; Operations</a:t>
            </a:r>
            <a:endParaRPr/>
          </a:p>
        </p:txBody>
      </p:sp>
      <p:pic>
        <p:nvPicPr>
          <p:cNvPr id="638" name="Google Shape;638;p8" descr="A graph showing a line grap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259" y="1110216"/>
            <a:ext cx="6057247" cy="44528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E2B4-D058-6FCA-504D-23EE0BFEA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is very robust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5699312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 heaters on underside of cavity helium vessels to compensate for change in RF </a:t>
            </a:r>
            <a:r>
              <a:rPr lang="en-US" dirty="0" err="1"/>
              <a:t>heatload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loop regulates </a:t>
            </a:r>
            <a:r>
              <a:rPr lang="en-US" dirty="0" err="1"/>
              <a:t>linac</a:t>
            </a:r>
            <a:r>
              <a:rPr lang="en-US" dirty="0"/>
              <a:t> helium pressure by adjusting electric heaters to keep return pressure to cold compressors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in cases of sudden loss of all RF heat [e.g. shut-off by Personal Protection System (PPS)] feedback keeps cold compressors stable and recovers pressure within minutes</a:t>
            </a:r>
          </a:p>
          <a:p>
            <a:pPr lvl="1" indent="0">
              <a:buNone/>
            </a:pPr>
            <a:endParaRPr lang="en-US" dirty="0"/>
          </a:p>
          <a:p>
            <a:pPr marL="752475" lvl="1" indent="-28575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470D98-F01D-946A-B1AC-E43B0480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86511" y="2080483"/>
            <a:ext cx="5002860" cy="3502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57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045ED30-B1FB-7940-BED1-1E1140786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BCF0A88-C7AD-0A41-B67B-F2986CB126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Facility Overview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Cryogenic system &amp; Cooldown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SRF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Operational experience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Outlook &amp; 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A93850A8-D4D7-C04E-94A5-39E0AF52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3A990-A0EA-994B-5FD2-9E4CB12B5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1401435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B2CB9A-CC43-F032-BB73-F4459892F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 Setup GUI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development and automation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Push-button tool for initial set-up or to address cavities that have become unstable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heavily on software framework developed for and since initial </a:t>
            </a:r>
            <a:r>
              <a:rPr lang="en-US" dirty="0" err="1"/>
              <a:t>linac</a:t>
            </a:r>
            <a:r>
              <a:rPr lang="en-US" dirty="0"/>
              <a:t>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Simplified interface on top of expert screens for ease of operator use</a:t>
            </a:r>
          </a:p>
          <a:p>
            <a:pPr marL="752475" lvl="1" indent="-285750"/>
            <a:r>
              <a:rPr lang="en-US" dirty="0"/>
              <a:t>Automated sequence of steps, some level of </a:t>
            </a:r>
            <a:br>
              <a:rPr lang="en-US" dirty="0"/>
            </a:br>
            <a:r>
              <a:rPr lang="en-US" dirty="0"/>
              <a:t>error handling and checking if values are within </a:t>
            </a:r>
            <a:br>
              <a:rPr lang="en-US" dirty="0"/>
            </a:br>
            <a:r>
              <a:rPr lang="en-US" dirty="0"/>
              <a:t>set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of the whole </a:t>
            </a:r>
            <a:r>
              <a:rPr lang="en-US" dirty="0" err="1"/>
              <a:t>linac</a:t>
            </a:r>
            <a:r>
              <a:rPr lang="en-US" dirty="0"/>
              <a:t> (e.g. after maintenance days) </a:t>
            </a:r>
            <a:br>
              <a:rPr lang="en-US" dirty="0"/>
            </a:br>
            <a:r>
              <a:rPr lang="en-US" dirty="0"/>
              <a:t>CM by CM within 30min - 1h, depending on number </a:t>
            </a:r>
            <a:br>
              <a:rPr lang="en-US" dirty="0"/>
            </a:br>
            <a:r>
              <a:rPr lang="en-US" dirty="0"/>
              <a:t>of parallel instances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infrastructure improvement cut down to </a:t>
            </a:r>
            <a:br>
              <a:rPr lang="en-US" dirty="0"/>
            </a:br>
            <a:r>
              <a:rPr lang="en-US" dirty="0"/>
              <a:t>less than 5min, true single button</a:t>
            </a:r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A2F53-8F32-6596-70A3-B9C0D8FE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97" y="2993958"/>
            <a:ext cx="6183256" cy="30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B2CB9A-CC43-F032-BB73-F4459892F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4360AB-F991-C0AB-0501-1FD2D00B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A6D45-F40A-67F6-F52D-E643400F44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5174539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microphonics levels are very good</a:t>
            </a:r>
          </a:p>
          <a:p>
            <a:pPr marL="752475" lvl="1" indent="-285750"/>
            <a:r>
              <a:rPr lang="en-US" dirty="0"/>
              <a:t>94% of cavities within specification of +/-10Hz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two cavities are currently amplitude limited due to microphonics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Biggest source of excessive microphonics are cooldown valve leaks</a:t>
            </a:r>
          </a:p>
          <a:p>
            <a:pPr lvl="1" indent="0">
              <a:buNone/>
            </a:pPr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details by R. Porter at SRF2023: </a:t>
            </a:r>
            <a:br>
              <a:rPr lang="en-US" dirty="0"/>
            </a:br>
            <a:r>
              <a:rPr lang="en-US" dirty="0"/>
              <a:t>MOPMB081</a:t>
            </a:r>
            <a:endParaRPr lang="en-US" sz="1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5B0CC-93CF-2D3C-AA4A-83A6B2B23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DC9E1-C4F8-D79C-1CE7-37F2FB584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04E137-05EB-191E-A103-E4667A3DE608}"/>
              </a:ext>
            </a:extLst>
          </p:cNvPr>
          <p:cNvGrpSpPr/>
          <p:nvPr/>
        </p:nvGrpSpPr>
        <p:grpSpPr>
          <a:xfrm>
            <a:off x="5974639" y="1421356"/>
            <a:ext cx="5953239" cy="4820255"/>
            <a:chOff x="5633980" y="1406338"/>
            <a:chExt cx="5953239" cy="48202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0A054E-7CCD-8347-BDA5-8CB82C3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980" y="1406338"/>
              <a:ext cx="5953239" cy="476402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4AD164-A34D-C619-FD30-F8AAACACF4D5}"/>
                </a:ext>
              </a:extLst>
            </p:cNvPr>
            <p:cNvSpPr/>
            <p:nvPr/>
          </p:nvSpPr>
          <p:spPr>
            <a:xfrm>
              <a:off x="5633980" y="5909274"/>
              <a:ext cx="295835" cy="3173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704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7426F-3CC8-A092-E0E4-02F2E098D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Upstream </a:t>
            </a:r>
            <a:r>
              <a:rPr lang="en-US" dirty="0" err="1"/>
              <a:t>linac</a:t>
            </a:r>
            <a:r>
              <a:rPr lang="en-US" dirty="0"/>
              <a:t> section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6E4E-D2FD-18AF-F28B-1DDA829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insulating vacuum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83D34-4371-2571-86FF-F92129608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18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string is separated into section upstream and downstream of insulating vacuum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upstream string exhibits higher than expected static </a:t>
            </a:r>
            <a:r>
              <a:rPr lang="en-US" dirty="0" err="1"/>
              <a:t>heatload</a:t>
            </a:r>
            <a:r>
              <a:rPr lang="en-US" dirty="0"/>
              <a:t> and increased insulating vacuum pressure</a:t>
            </a:r>
          </a:p>
          <a:p>
            <a:pPr marL="752475" lvl="1" indent="-285750"/>
            <a:r>
              <a:rPr lang="en-US" dirty="0"/>
              <a:t>Suspect leak from helium process pipe into insulating vacuum space</a:t>
            </a:r>
          </a:p>
          <a:p>
            <a:pPr marL="752475" lvl="1" indent="-285750"/>
            <a:r>
              <a:rPr lang="en-US" dirty="0"/>
              <a:t>Partially mitigated by doubled pump capacity</a:t>
            </a:r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86F6-0F68-862E-5DA9-F8B0F4927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6E6E-3251-CC86-F819-11BC948B8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630CD043-FC35-366E-BD41-A439E27BB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101478"/>
              </p:ext>
            </p:extLst>
          </p:nvPr>
        </p:nvGraphicFramePr>
        <p:xfrm>
          <a:off x="1438742" y="3832978"/>
          <a:ext cx="8948335" cy="1771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824">
                  <a:extLst>
                    <a:ext uri="{9D8B030D-6E8A-4147-A177-3AD203B41FA5}">
                      <a16:colId xmlns:a16="http://schemas.microsoft.com/office/drawing/2014/main" val="3663755620"/>
                    </a:ext>
                  </a:extLst>
                </a:gridCol>
                <a:gridCol w="2639343">
                  <a:extLst>
                    <a:ext uri="{9D8B030D-6E8A-4147-A177-3AD203B41FA5}">
                      <a16:colId xmlns:a16="http://schemas.microsoft.com/office/drawing/2014/main" val="187402182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277859025"/>
                    </a:ext>
                  </a:extLst>
                </a:gridCol>
                <a:gridCol w="2237084">
                  <a:extLst>
                    <a:ext uri="{9D8B030D-6E8A-4147-A177-3AD203B41FA5}">
                      <a16:colId xmlns:a16="http://schemas.microsoft.com/office/drawing/2014/main" val="771298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EXPECTED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OBSERVED CM STATIC</a:t>
                      </a:r>
                      <a:br>
                        <a:rPr lang="en-US" sz="1400"/>
                      </a:br>
                      <a:r>
                        <a:rPr lang="en-US" sz="1400"/>
                        <a:t>(Initial)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OBSERVED CM STATIC</a:t>
                      </a:r>
                    </a:p>
                    <a:p>
                      <a:r>
                        <a:rPr lang="en-US" sz="1400"/>
                        <a:t>(with Additional Pump)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7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LO-L2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150 W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36480"/>
                  </a:ext>
                </a:extLst>
              </a:tr>
              <a:tr h="130868">
                <a:tc>
                  <a:txBody>
                    <a:bodyPr/>
                    <a:lstStyle/>
                    <a:p>
                      <a:r>
                        <a:rPr lang="en-US" sz="1400"/>
                        <a:t>L3-UPSTREAM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47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470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17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170 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88613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/>
                        <a:t>L3-DOWNSTREAM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90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16 W / CM </a:t>
                      </a:r>
                      <a:r>
                        <a:rPr lang="en-US" sz="140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 W / CM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160 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82116"/>
                  </a:ext>
                </a:extLst>
              </a:tr>
              <a:tr h="321830">
                <a:tc>
                  <a:txBody>
                    <a:bodyPr/>
                    <a:lstStyle/>
                    <a:p>
                      <a:r>
                        <a:rPr lang="en-US" sz="1400" b="1"/>
                        <a:t>TOTAL CM STATIC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/>
                        <a:t>330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</a:rPr>
                        <a:t>800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C66F18"/>
                          </a:solidFill>
                        </a:rPr>
                        <a:t>500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7093"/>
                  </a:ext>
                </a:extLst>
              </a:tr>
            </a:tbl>
          </a:graphicData>
        </a:graphic>
      </p:graphicFrame>
      <p:sp>
        <p:nvSpPr>
          <p:cNvPr id="12" name="Arrow: Right 7">
            <a:extLst>
              <a:ext uri="{FF2B5EF4-FFF2-40B4-BE49-F238E27FC236}">
                <a16:creationId xmlns:a16="http://schemas.microsoft.com/office/drawing/2014/main" id="{200D4115-A0E8-65AE-A0BF-A0362AA8F16B}"/>
              </a:ext>
            </a:extLst>
          </p:cNvPr>
          <p:cNvSpPr/>
          <p:nvPr/>
        </p:nvSpPr>
        <p:spPr>
          <a:xfrm>
            <a:off x="7403192" y="5550284"/>
            <a:ext cx="1411550" cy="430567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Added Pumps</a:t>
            </a:r>
          </a:p>
        </p:txBody>
      </p:sp>
    </p:spTree>
    <p:extLst>
      <p:ext uri="{BB962C8B-B14F-4D97-AF65-F5344CB8AC3E}">
        <p14:creationId xmlns:p14="http://schemas.microsoft.com/office/powerpoint/2010/main" val="2524363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67426F-3CC8-A092-E0E4-02F2E098D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Downstream section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C56E4E-D2FD-18AF-F28B-1DDA8290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insulating vacuum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83D34-4371-2571-86FF-F92129608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1816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L3 downstream string insulating vacuum pressure has oscillating behavior</a:t>
            </a:r>
          </a:p>
          <a:p>
            <a:pPr marL="752475" lvl="1" indent="-285750"/>
            <a:r>
              <a:rPr lang="en-US" dirty="0"/>
              <a:t>Oscillation period is dependent on whether RF is on (~1.5h) or off (~3h)</a:t>
            </a:r>
          </a:p>
          <a:p>
            <a:pPr marL="752475" lvl="1" indent="-285750"/>
            <a:r>
              <a:rPr lang="en-US" dirty="0"/>
              <a:t>Global heater feedback reacts in response to change in static </a:t>
            </a:r>
            <a:r>
              <a:rPr lang="en-US" dirty="0" err="1"/>
              <a:t>heatload</a:t>
            </a:r>
            <a:endParaRPr lang="en-US" dirty="0"/>
          </a:p>
          <a:p>
            <a:pPr marL="752475" lvl="1" indent="-285750"/>
            <a:r>
              <a:rPr lang="en-US" dirty="0"/>
              <a:t>Suspect leak in cooldown line of one of the later CMs (~CM33-34)</a:t>
            </a:r>
          </a:p>
          <a:p>
            <a:pPr marL="752475" lvl="1" indent="-285750"/>
            <a:r>
              <a:rPr lang="en-US" dirty="0"/>
              <a:t>Most notable consequence is HOM couplers on some cavities to start (over-) heating</a:t>
            </a:r>
          </a:p>
          <a:p>
            <a:pPr marL="1149350" lvl="2" indent="-285750"/>
            <a:r>
              <a:rPr lang="en-US" dirty="0"/>
              <a:t>Decreased cavity amplitudes slightly to accommodate</a:t>
            </a:r>
          </a:p>
          <a:p>
            <a:pPr marL="752475" lvl="1" indent="-285750"/>
            <a:endParaRPr lang="en-US" dirty="0"/>
          </a:p>
          <a:p>
            <a:pPr marL="752475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086F6-0F68-862E-5DA9-F8B0F4927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6E6E-3251-CC86-F819-11BC948B8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2945224-7761-5ECF-529F-059E360F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56" y="3763181"/>
            <a:ext cx="5091124" cy="24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45432-DB03-380E-D086-6E54FC844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25EF2-B9FB-A57A-44BE-550F3C1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Field Emission in CM01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75D4B-B8EF-B2C4-00FC-2F1090355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099" y="1605068"/>
            <a:ext cx="10459571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CM01 has specific cavity amplitude requirements for optimal injector performance and </a:t>
            </a:r>
            <a:r>
              <a:rPr lang="en-US" dirty="0" err="1"/>
              <a:t>linac</a:t>
            </a:r>
            <a:r>
              <a:rPr lang="en-US" dirty="0"/>
              <a:t> beam quality</a:t>
            </a:r>
          </a:p>
          <a:p>
            <a:pPr marL="752475" lvl="1" indent="-285750"/>
            <a:r>
              <a:rPr lang="en-US" dirty="0"/>
              <a:t>Cryomodule with high max amplitudes and without field emission was chosen for this location</a:t>
            </a:r>
          </a:p>
          <a:p>
            <a:pPr marL="752475" lvl="1" indent="-285750"/>
            <a:r>
              <a:rPr lang="en-US" dirty="0"/>
              <a:t>For best emittance preservation cavity 1 runs at low amplitude (6.5MV) and cavity 2 is chosen to be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Prompted by unexplained high signals on beam loss monitors in injector moved radiation monitors next to CM01 and re-characterized field emission</a:t>
            </a:r>
          </a:p>
          <a:p>
            <a:pPr marL="752475" lvl="1" indent="-285750"/>
            <a:r>
              <a:rPr lang="en-US" dirty="0"/>
              <a:t>Found field emission in cavities 2, 3, 4,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specific events in beamline vacuum that would explain particle migration or gas bursts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2B83-F2FC-7560-DD6A-905CBA5C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A064-CDE5-B4C2-FBB3-5776D5CE2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07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45432-DB03-380E-D086-6E54FC844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25EF2-B9FB-A57A-44BE-550F3C13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CM01: Path 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75D4B-B8EF-B2C4-00FC-2F1090355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keep monitoring field emission levels in CM01 on a regular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re-characterization campaign for all other CMs (moving one set of sensors every maintenance period)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Assessing impact on injector performance</a:t>
            </a:r>
          </a:p>
          <a:p>
            <a:pPr marL="752475" lvl="1" indent="-285750"/>
            <a:r>
              <a:rPr lang="en-US" dirty="0"/>
              <a:t>Just at the lower edge of required energy for laser heater operation while keeping cavities below 50mR/</a:t>
            </a:r>
            <a:r>
              <a:rPr lang="en-US" dirty="0" err="1"/>
              <a:t>hr</a:t>
            </a:r>
            <a:r>
              <a:rPr lang="en-US" dirty="0"/>
              <a:t>  when turning on cavity 2 </a:t>
            </a:r>
          </a:p>
          <a:p>
            <a:pPr marL="752475" lvl="1" indent="-285750"/>
            <a:r>
              <a:rPr lang="en-US" dirty="0"/>
              <a:t>Seems feasible as long as FE does not get worse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Looking for mechanisms that would explain pattern with highest radiation in the middle of the 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solutions (both would need room temperature warm-up and significant work):</a:t>
            </a:r>
          </a:p>
          <a:p>
            <a:pPr marL="752475" lvl="1" indent="-285750"/>
            <a:r>
              <a:rPr lang="en-US" dirty="0"/>
              <a:t>Replace cryomodule with spare</a:t>
            </a:r>
          </a:p>
          <a:p>
            <a:pPr marL="752475" lvl="1" indent="-285750"/>
            <a:r>
              <a:rPr lang="en-US" dirty="0"/>
              <a:t>Perform in-situ plasma processing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2B83-F2FC-7560-DD6A-905CBA5C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A064-CDE5-B4C2-FBB3-5776D5CE2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93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981083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</a:pPr>
            <a:r>
              <a:rPr lang="en-US" dirty="0"/>
              <a:t>Change in cavity amplitude limits due to Field Emission (FE)</a:t>
            </a:r>
            <a:endParaRPr dirty="0"/>
          </a:p>
        </p:txBody>
      </p:sp>
      <p:sp>
        <p:nvSpPr>
          <p:cNvPr id="275" name="Google Shape;275;p18"/>
          <p:cNvSpPr txBox="1">
            <a:spLocks noGrp="1"/>
          </p:cNvSpPr>
          <p:nvPr>
            <p:ph type="sldNum" idx="12"/>
          </p:nvPr>
        </p:nvSpPr>
        <p:spPr>
          <a:xfrm>
            <a:off x="8610600" y="63046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  <p:sp>
        <p:nvSpPr>
          <p:cNvPr id="5" name="Google Shape;274;p18">
            <a:extLst>
              <a:ext uri="{FF2B5EF4-FFF2-40B4-BE49-F238E27FC236}">
                <a16:creationId xmlns:a16="http://schemas.microsoft.com/office/drawing/2014/main" id="{A6E66DFA-C233-2E11-2A98-52A7C73E8C6E}"/>
              </a:ext>
            </a:extLst>
          </p:cNvPr>
          <p:cNvSpPr txBox="1">
            <a:spLocks/>
          </p:cNvSpPr>
          <p:nvPr/>
        </p:nvSpPr>
        <p:spPr>
          <a:xfrm>
            <a:off x="2501347" y="5729586"/>
            <a:ext cx="4846983" cy="63215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spcFirstLastPara="1" wrap="square" lIns="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/>
            <a:r>
              <a:rPr lang="en-US" dirty="0"/>
              <a:t>Total amplitude lost over whole </a:t>
            </a:r>
            <a:r>
              <a:rPr lang="en-US" dirty="0" err="1"/>
              <a:t>linac</a:t>
            </a:r>
            <a:r>
              <a:rPr lang="en-US" dirty="0"/>
              <a:t>: 47.4 MV</a:t>
            </a:r>
          </a:p>
          <a:p>
            <a:pPr marL="800100" lvl="1" indent="-342900">
              <a:spcBef>
                <a:spcPts val="1000"/>
              </a:spcBef>
              <a:buSzPts val="1600"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429CCB-F95C-8D31-AD21-D5D597A54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40166"/>
              </p:ext>
            </p:extLst>
          </p:nvPr>
        </p:nvGraphicFramePr>
        <p:xfrm>
          <a:off x="9004852" y="1720447"/>
          <a:ext cx="2951922" cy="36594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5829">
                  <a:extLst>
                    <a:ext uri="{9D8B030D-6E8A-4147-A177-3AD203B41FA5}">
                      <a16:colId xmlns:a16="http://schemas.microsoft.com/office/drawing/2014/main" val="1495827765"/>
                    </a:ext>
                  </a:extLst>
                </a:gridCol>
                <a:gridCol w="1226093">
                  <a:extLst>
                    <a:ext uri="{9D8B030D-6E8A-4147-A177-3AD203B41FA5}">
                      <a16:colId xmlns:a16="http://schemas.microsoft.com/office/drawing/2014/main" val="2472742238"/>
                    </a:ext>
                  </a:extLst>
                </a:gridCol>
              </a:tblGrid>
              <a:tr h="627024">
                <a:tc>
                  <a:txBody>
                    <a:bodyPr/>
                    <a:lstStyle/>
                    <a:p>
                      <a:r>
                        <a:rPr lang="en-US" sz="1200" dirty="0"/>
                        <a:t>Total cavities in </a:t>
                      </a:r>
                      <a:r>
                        <a:rPr lang="en-US" sz="1200" dirty="0" err="1"/>
                        <a:t>linac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41287"/>
                  </a:ext>
                </a:extLst>
              </a:tr>
              <a:tr h="876116">
                <a:tc>
                  <a:txBody>
                    <a:bodyPr/>
                    <a:lstStyle/>
                    <a:p>
                      <a:r>
                        <a:rPr lang="en-US" sz="1200" dirty="0"/>
                        <a:t>Cavities re-characterized for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192 (65%)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329633"/>
                  </a:ext>
                </a:extLst>
              </a:tr>
              <a:tr h="876116">
                <a:tc>
                  <a:txBody>
                    <a:bodyPr/>
                    <a:lstStyle/>
                    <a:p>
                      <a:r>
                        <a:rPr lang="en-US" sz="1200" dirty="0"/>
                        <a:t>Cavities with change in FE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968088"/>
                  </a:ext>
                </a:extLst>
              </a:tr>
              <a:tr h="627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Number of affected CMs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9 (out of 23 re-characterized)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728226"/>
                  </a:ext>
                </a:extLst>
              </a:tr>
              <a:tr h="627024">
                <a:tc>
                  <a:txBody>
                    <a:bodyPr/>
                    <a:lstStyle/>
                    <a:p>
                      <a:r>
                        <a:rPr lang="en-US" sz="1200" dirty="0"/>
                        <a:t>Cavities where the change impacts operational setpoint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(3%)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645699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DA10791-A05C-3A58-4D37-10C02A6651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884741"/>
              </p:ext>
            </p:extLst>
          </p:nvPr>
        </p:nvGraphicFramePr>
        <p:xfrm>
          <a:off x="800099" y="982196"/>
          <a:ext cx="7906579" cy="487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B5E88-728E-9B07-593A-FC2C10DD88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2461834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07F297-E32E-A78D-137E-30F44287D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9888B-4071-1EBE-53F3-70BB067B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Multipacting</a:t>
            </a:r>
            <a:r>
              <a:rPr lang="en-US" dirty="0"/>
              <a:t> processing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3B561-05D4-6D12-4D1E-8FCDED3BD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4855265" cy="44528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Repeated cavity quenches at increasing gradients</a:t>
            </a:r>
          </a:p>
          <a:p>
            <a:pPr marL="752475" lvl="1" indent="-285750"/>
            <a:r>
              <a:rPr lang="en-US" dirty="0"/>
              <a:t>“scrubbing” the inner cavity surface</a:t>
            </a:r>
          </a:p>
          <a:p>
            <a:pPr marL="752475" lvl="1" indent="-285750"/>
            <a:r>
              <a:rPr lang="en-US" dirty="0"/>
              <a:t>Redistribution of adsorbed gases, lowering the secondary electron emission yield</a:t>
            </a:r>
          </a:p>
          <a:p>
            <a:pPr marL="752475" lvl="1" indent="-285750"/>
            <a:r>
              <a:rPr lang="en-US" dirty="0"/>
              <a:t>Typically accompanied by a short x-ray burst</a:t>
            </a:r>
          </a:p>
          <a:p>
            <a:pPr marL="752475" lvl="1" indent="-285750"/>
            <a:r>
              <a:rPr lang="en-US" dirty="0"/>
              <a:t>Persistent effect until next room temperature cycle of the </a:t>
            </a:r>
            <a:r>
              <a:rPr lang="en-US" dirty="0" err="1"/>
              <a:t>linac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</a:t>
            </a:r>
          </a:p>
          <a:p>
            <a:pPr marL="752475" lvl="1" indent="-285750"/>
            <a:r>
              <a:rPr lang="en-US" dirty="0"/>
              <a:t>Gain more available amplitude towards 4GeV (and eventually 4.3GeV) operation of the SC </a:t>
            </a:r>
            <a:r>
              <a:rPr lang="en-US" dirty="0" err="1"/>
              <a:t>linac</a:t>
            </a:r>
            <a:endParaRPr lang="en-US" dirty="0"/>
          </a:p>
          <a:p>
            <a:pPr marL="752475" lvl="1" indent="-285750"/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AA97-73B1-BD8E-EBCA-804BFCA67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7A122-0909-276E-089D-7CFF3A8ED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Google Shape;677;p11">
            <a:extLst>
              <a:ext uri="{FF2B5EF4-FFF2-40B4-BE49-F238E27FC236}">
                <a16:creationId xmlns:a16="http://schemas.microsoft.com/office/drawing/2014/main" id="{7A93F9FE-56F8-507C-A12A-61766A0B39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5341" y="2026291"/>
            <a:ext cx="5157693" cy="36103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91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B41419-5E9B-4CA6-4153-CBE40B6E7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22BFF0-4C14-25CD-BDCC-0E51E748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and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F08B9-1A3A-3518-3981-B4E923E8EA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Completed 8 dedicated shifts over the last two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on two cryomodules in parallel, one cavity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47 cavities in 7 cryomodules in L3B were processed</a:t>
            </a:r>
          </a:p>
          <a:p>
            <a:pPr marL="752475" lvl="1" indent="-285750"/>
            <a:r>
              <a:rPr lang="en-US" dirty="0"/>
              <a:t>~2-3h per cavity </a:t>
            </a:r>
          </a:p>
          <a:p>
            <a:pPr marL="1149350" lvl="2" indent="-285750"/>
            <a:r>
              <a:rPr lang="en-US" dirty="0"/>
              <a:t>Initial estimate was 4h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at 16.6MV ramping amplitude up to 21.8MV in small steps</a:t>
            </a:r>
          </a:p>
          <a:p>
            <a:pPr marL="752475" lvl="1" indent="-285750"/>
            <a:r>
              <a:rPr lang="en-US" dirty="0"/>
              <a:t>When reaching 21.8MV, or other maximum amplitude below that, run for ~30min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Majority of  cavities reached 21.8MV</a:t>
            </a:r>
          </a:p>
          <a:p>
            <a:pPr marL="752475" lvl="1" indent="-285750"/>
            <a:r>
              <a:rPr lang="en-US" dirty="0"/>
              <a:t>Some “hard quenches” at lower gradients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9108-C21B-FEB4-0B45-8AECC9138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8A6AE-9A70-B27C-A304-3BBE9D70D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57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CB3F0D4-C906-ABCB-EB24-AA9A80A9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10216"/>
            <a:ext cx="7772400" cy="46809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515029-8E45-F44D-8DC3-9196E1975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90EEA-8689-3B46-AA04-8DE592B6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 processing gains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F9875-E972-1A4E-8A35-59CD747A57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4258917" cy="4452832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209.1MV total gain</a:t>
            </a:r>
          </a:p>
          <a:p>
            <a:pPr marL="752475" lvl="1" indent="-285750"/>
            <a:r>
              <a:rPr lang="en-US" dirty="0"/>
              <a:t>When considering up to 21.8MV max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96.8MV total gain </a:t>
            </a:r>
          </a:p>
          <a:p>
            <a:pPr marL="752475" lvl="1" indent="-285750"/>
            <a:r>
              <a:rPr lang="en-US" dirty="0"/>
              <a:t>When considering up to 18.7MV max amplitude </a:t>
            </a:r>
          </a:p>
          <a:p>
            <a:pPr marL="752475" lvl="1" indent="-285750"/>
            <a:r>
              <a:rPr lang="en-US" dirty="0"/>
              <a:t>Taking into account operational constraints (RF overhead, stability,…)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78ED3-7240-2A49-82A8-20E9CD36F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42FA9-5E89-7D41-A21C-2B75E7B3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0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66F08-8C1E-D51B-CA14-3EF80A60F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82"/>
          <a:stretch/>
        </p:blipFill>
        <p:spPr>
          <a:xfrm>
            <a:off x="-135064" y="27060"/>
            <a:ext cx="12327063" cy="68468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A390AA7-753A-17E3-7268-F91BB217AF65}"/>
              </a:ext>
            </a:extLst>
          </p:cNvPr>
          <p:cNvSpPr txBox="1"/>
          <p:nvPr/>
        </p:nvSpPr>
        <p:spPr>
          <a:xfrm>
            <a:off x="-69252" y="3908485"/>
            <a:ext cx="2370986" cy="2988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3DB3A-3801-C46B-E76A-B524239687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2B60363-7E9F-BF4A-894A-A30319D3939A}" type="slidenum">
              <a:rPr lang="en-US" smtClean="0"/>
              <a:pPr algn="ctr"/>
              <a:t>3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CFC8E5E-14B3-8F38-52AF-3D3B908C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252" y="3285817"/>
            <a:ext cx="2334008" cy="646331"/>
          </a:xfrm>
          <a:prstGeom prst="rect">
            <a:avLst/>
          </a:prstGeom>
          <a:solidFill>
            <a:srgbClr val="86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>
                <a:solidFill>
                  <a:schemeClr val="bg1"/>
                </a:solidFill>
              </a:rPr>
              <a:t>LCLS-II</a:t>
            </a:r>
            <a:endParaRPr lang="en-US" sz="3600" b="1" i="1">
              <a:solidFill>
                <a:schemeClr val="bg1"/>
              </a:solidFill>
            </a:endParaRPr>
          </a:p>
        </p:txBody>
      </p:sp>
      <p:sp>
        <p:nvSpPr>
          <p:cNvPr id="9" name="Line 20">
            <a:extLst>
              <a:ext uri="{FF2B5EF4-FFF2-40B4-BE49-F238E27FC236}">
                <a16:creationId xmlns:a16="http://schemas.microsoft.com/office/drawing/2014/main" id="{9458F903-E9F1-5FAE-58C2-5D47E7209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0326" y="3577128"/>
            <a:ext cx="969293" cy="111909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sz="1600"/>
          </a:p>
        </p:txBody>
      </p:sp>
      <p:sp>
        <p:nvSpPr>
          <p:cNvPr id="10" name="Line 27">
            <a:extLst>
              <a:ext uri="{FF2B5EF4-FFF2-40B4-BE49-F238E27FC236}">
                <a16:creationId xmlns:a16="http://schemas.microsoft.com/office/drawing/2014/main" id="{B3DB9B82-B64C-2A4D-BEF4-EE10483D2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508" y="4696222"/>
            <a:ext cx="1674957" cy="1860768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en-US" sz="1600"/>
          </a:p>
        </p:txBody>
      </p:sp>
      <p:sp>
        <p:nvSpPr>
          <p:cNvPr id="11" name="AutoShape 29">
            <a:extLst>
              <a:ext uri="{FF2B5EF4-FFF2-40B4-BE49-F238E27FC236}">
                <a16:creationId xmlns:a16="http://schemas.microsoft.com/office/drawing/2014/main" id="{7014D054-FB2A-92BB-55FF-FFE28EF1AE0C}"/>
              </a:ext>
            </a:extLst>
          </p:cNvPr>
          <p:cNvSpPr>
            <a:spLocks noChangeArrowheads="1"/>
          </p:cNvSpPr>
          <p:nvPr/>
        </p:nvSpPr>
        <p:spPr bwMode="auto">
          <a:xfrm rot="1957416">
            <a:off x="7764162" y="6839746"/>
            <a:ext cx="1702781" cy="227475"/>
          </a:xfrm>
          <a:prstGeom prst="parallelogram">
            <a:avLst>
              <a:gd name="adj" fmla="val 124443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" name="Line 32">
            <a:extLst>
              <a:ext uri="{FF2B5EF4-FFF2-40B4-BE49-F238E27FC236}">
                <a16:creationId xmlns:a16="http://schemas.microsoft.com/office/drawing/2014/main" id="{ECB45844-BD90-E029-BC3E-4E840F561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5313" y="2148001"/>
            <a:ext cx="1057142" cy="1418159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sz="160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235524C-182D-8C7E-609F-2C261EACEAA7}"/>
              </a:ext>
            </a:extLst>
          </p:cNvPr>
          <p:cNvSpPr/>
          <p:nvPr/>
        </p:nvSpPr>
        <p:spPr>
          <a:xfrm rot="13300830">
            <a:off x="6203451" y="4642311"/>
            <a:ext cx="739264" cy="319177"/>
          </a:xfrm>
          <a:prstGeom prst="parallelogram">
            <a:avLst>
              <a:gd name="adj" fmla="val 97620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ADF1B06-E7A8-7CFF-EF3F-7ED982FD6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90" y="778497"/>
            <a:ext cx="3376481" cy="584775"/>
          </a:xfrm>
          <a:prstGeom prst="rect">
            <a:avLst/>
          </a:prstGeom>
          <a:solidFill>
            <a:schemeClr val="bg1">
              <a:lumMod val="85000"/>
              <a:alpha val="32004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B0F0"/>
                </a:solidFill>
              </a:rPr>
              <a:t>New Injector and</a:t>
            </a:r>
          </a:p>
          <a:p>
            <a:pPr algn="ctr" eaLnBrk="0" hangingPunct="0"/>
            <a:r>
              <a:rPr lang="en-US" sz="1600" b="1" dirty="0">
                <a:solidFill>
                  <a:srgbClr val="00B0F0"/>
                </a:solidFill>
              </a:rPr>
              <a:t>New Superconducting </a:t>
            </a:r>
            <a:r>
              <a:rPr lang="en-US" sz="1600" b="1" dirty="0" err="1">
                <a:solidFill>
                  <a:srgbClr val="00B0F0"/>
                </a:solidFill>
              </a:rPr>
              <a:t>Linac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39014912-AE8C-F353-947A-9B50C2A15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78261"/>
            <a:ext cx="2932174" cy="338554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Existing Bypass Line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28FCD557-813E-2366-AF8E-6E280294E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50" y="2677834"/>
            <a:ext cx="2820481" cy="338554"/>
          </a:xfrm>
          <a:prstGeom prst="rect">
            <a:avLst/>
          </a:prstGeom>
          <a:solidFill>
            <a:schemeClr val="tx1">
              <a:lumMod val="50000"/>
              <a:lumOff val="50000"/>
              <a:alpha val="39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FF9933"/>
                </a:solidFill>
              </a:rPr>
              <a:t>New Transport Line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3056FF6-94BD-D83C-90D0-740EEE745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865" y="3908485"/>
            <a:ext cx="3105540" cy="584775"/>
          </a:xfrm>
          <a:prstGeom prst="rect">
            <a:avLst/>
          </a:prstGeom>
          <a:solidFill>
            <a:srgbClr val="000000">
              <a:alpha val="25882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1600">
                <a:solidFill>
                  <a:srgbClr val="FFFF00"/>
                </a:solidFill>
              </a:rPr>
              <a:t>Two New Undulators</a:t>
            </a:r>
          </a:p>
          <a:p>
            <a:pPr algn="r" eaLnBrk="0" hangingPunct="0"/>
            <a:r>
              <a:rPr lang="en-US" sz="1600">
                <a:solidFill>
                  <a:srgbClr val="FFFF00"/>
                </a:solidFill>
              </a:rPr>
              <a:t>And X-Ray Transport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0232727-495F-9DEF-1F85-02A1CF716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109" y="4282429"/>
            <a:ext cx="1935729" cy="584775"/>
          </a:xfrm>
          <a:prstGeom prst="rect">
            <a:avLst/>
          </a:prstGeom>
          <a:solidFill>
            <a:schemeClr val="bg1">
              <a:alpha val="88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B050"/>
                </a:solidFill>
              </a:rPr>
              <a:t>Reconfigure Near Experiment Hall</a:t>
            </a:r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F43B68C1-523C-2EFF-4E37-43F6C9EE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1954" y="1118349"/>
            <a:ext cx="830385" cy="102958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sz="160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06E84388-6DF5-7680-A4BD-73E6FB54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974" y="245032"/>
            <a:ext cx="1904872" cy="338554"/>
          </a:xfrm>
          <a:prstGeom prst="rect">
            <a:avLst/>
          </a:prstGeom>
          <a:solidFill>
            <a:schemeClr val="accent4">
              <a:alpha val="48772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</a:rPr>
              <a:t>New Cryoplant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9EE9F7-17A4-2A87-5DFB-9AAB7B66499F}"/>
              </a:ext>
            </a:extLst>
          </p:cNvPr>
          <p:cNvSpPr/>
          <p:nvPr/>
        </p:nvSpPr>
        <p:spPr>
          <a:xfrm rot="3080984">
            <a:off x="2986934" y="541101"/>
            <a:ext cx="243713" cy="146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3C6D86-CEB4-A83F-E27E-B6F840FE57FB}"/>
              </a:ext>
            </a:extLst>
          </p:cNvPr>
          <p:cNvSpPr/>
          <p:nvPr/>
        </p:nvSpPr>
        <p:spPr>
          <a:xfrm>
            <a:off x="-12671" y="27060"/>
            <a:ext cx="2498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Remove SLAC Linac from Sectors 0-10</a:t>
            </a:r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9FB68CC6-837E-31BA-E6AD-AD3C68D0A1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4308" y="518547"/>
            <a:ext cx="468967" cy="599804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endParaRPr lang="en-US" sz="1600"/>
          </a:p>
        </p:txBody>
      </p:sp>
      <p:pic>
        <p:nvPicPr>
          <p:cNvPr id="5" name="Picture 4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5C5346F7-0284-8E72-63A3-B709BF3C3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80" y="3983494"/>
            <a:ext cx="499885" cy="621982"/>
          </a:xfrm>
          <a:prstGeom prst="rect">
            <a:avLst/>
          </a:prstGeom>
        </p:spPr>
      </p:pic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56B511E5-61EB-49B7-57F9-08E573E0E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51" y="4592799"/>
            <a:ext cx="1435001" cy="306731"/>
          </a:xfrm>
          <a:prstGeom prst="rect">
            <a:avLst/>
          </a:prstGeom>
        </p:spPr>
      </p:pic>
      <p:pic>
        <p:nvPicPr>
          <p:cNvPr id="26" name="Picture 25" descr="A logo with a red circle&#10;&#10;Description automatically generated">
            <a:extLst>
              <a:ext uri="{FF2B5EF4-FFF2-40B4-BE49-F238E27FC236}">
                <a16:creationId xmlns:a16="http://schemas.microsoft.com/office/drawing/2014/main" id="{02A8888E-33C6-7949-CA5E-FBC367420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63" y="5204169"/>
            <a:ext cx="1170432" cy="365760"/>
          </a:xfrm>
          <a:prstGeom prst="rect">
            <a:avLst/>
          </a:prstGeom>
        </p:spPr>
      </p:pic>
      <p:pic>
        <p:nvPicPr>
          <p:cNvPr id="28" name="Picture 27" descr="A red and white logo&#10;&#10;Description automatically generated">
            <a:extLst>
              <a:ext uri="{FF2B5EF4-FFF2-40B4-BE49-F238E27FC236}">
                <a16:creationId xmlns:a16="http://schemas.microsoft.com/office/drawing/2014/main" id="{C0FB0B61-C216-2806-BE40-B70F85ED1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63" y="5613896"/>
            <a:ext cx="1295110" cy="214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B02232-68E2-5659-EE7D-1A58BE952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96" y="6474425"/>
            <a:ext cx="2164080" cy="3657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5661777-8946-BA8A-4C79-C3A12185F4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03" y="4867711"/>
            <a:ext cx="1175192" cy="365760"/>
          </a:xfrm>
          <a:prstGeom prst="rect">
            <a:avLst/>
          </a:prstGeom>
          <a:ln>
            <a:noFill/>
          </a:ln>
        </p:spPr>
      </p:pic>
      <p:pic>
        <p:nvPicPr>
          <p:cNvPr id="35" name="Picture 10" descr="http://4.bp.blogspot.com/_V1hbANfFpgg/TAWuMWFbqgI/AAAAAAAABDA/VEand1O8oMs/s400/cornell+university+2.gif">
            <a:extLst>
              <a:ext uri="{FF2B5EF4-FFF2-40B4-BE49-F238E27FC236}">
                <a16:creationId xmlns:a16="http://schemas.microsoft.com/office/drawing/2014/main" id="{3EE92D19-E994-CA0A-5FE3-5D7DBAF5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33" y="5964987"/>
            <a:ext cx="468091" cy="4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F5F18-0AEA-7C07-2046-9018FE552B9E}"/>
              </a:ext>
            </a:extLst>
          </p:cNvPr>
          <p:cNvSpPr txBox="1"/>
          <p:nvPr/>
        </p:nvSpPr>
        <p:spPr>
          <a:xfrm>
            <a:off x="9283121" y="319447"/>
            <a:ext cx="2869742" cy="40457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FFFF00"/>
                </a:solidFill>
                <a:highlight>
                  <a:srgbClr val="0000FF"/>
                </a:highlight>
              </a:rPr>
              <a:t>LCLS-II design features: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CW VHF gun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CW SRF </a:t>
            </a:r>
            <a:r>
              <a:rPr lang="en-US" sz="2000" i="1" dirty="0" err="1"/>
              <a:t>linac</a:t>
            </a:r>
            <a:endParaRPr lang="en-US" sz="2000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Support MHz-rate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Two undulator 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Pulsed magnetic kicker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Long (2km) bypass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Machine protection and beam loss control</a:t>
            </a:r>
          </a:p>
        </p:txBody>
      </p:sp>
    </p:spTree>
    <p:extLst>
      <p:ext uri="{BB962C8B-B14F-4D97-AF65-F5344CB8AC3E}">
        <p14:creationId xmlns:p14="http://schemas.microsoft.com/office/powerpoint/2010/main" val="20825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0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AA4F9-AE28-69DC-9C1C-2548EBAE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5AB91F2-C1ED-117E-B7ED-06BCD40B5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31FB2E2-C694-4809-3172-BBF954C8463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Facility Overview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Cryogenic system &amp; Cooldown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SRF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Operational experience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Outlook &amp; 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866EA305-F473-12E4-9CBA-A812B4C8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69593-1119-5490-42C0-E8BF1C299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559472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Ramp-up Plan for 500 kHz FEL Operation – 120 kW Limit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148" y="996781"/>
            <a:ext cx="4468764" cy="471384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lIns="82296" tIns="41148" rIns="82296" bIns="41148" rtlCol="0" anchor="t">
            <a:noAutofit/>
          </a:bodyPr>
          <a:lstStyle/>
          <a:p>
            <a:pPr marL="257176" indent="-257176" defTabSz="822960">
              <a:spcAft>
                <a:spcPts val="1620"/>
              </a:spcAft>
              <a:buFont typeface="Arial" panose="020B0604020202020204" pitchFamily="34" charset="0"/>
              <a:buChar char="•"/>
            </a:pPr>
            <a:r>
              <a:rPr lang="en-US" sz="1620" dirty="0">
                <a:latin typeface="Lato"/>
              </a:rPr>
              <a:t>Current beam power limit is 5 kW (safety system limitation)</a:t>
            </a:r>
          </a:p>
          <a:p>
            <a:pPr marL="257176" indent="-257176" defTabSz="822960">
              <a:spcAft>
                <a:spcPts val="1620"/>
              </a:spcAft>
              <a:buFont typeface="Arial" panose="020B0604020202020204" pitchFamily="34" charset="0"/>
              <a:buChar char="•"/>
            </a:pPr>
            <a:r>
              <a:rPr lang="en-US" sz="1620" dirty="0">
                <a:latin typeface="Lato"/>
              </a:rPr>
              <a:t>Ramp – up to full performance is governed by safety system functionality, RP surveys, beam loss minimization.</a:t>
            </a:r>
          </a:p>
          <a:p>
            <a:pPr marL="257176" indent="-257176" defTabSz="822960">
              <a:spcAft>
                <a:spcPts val="1620"/>
              </a:spcAft>
              <a:buFont typeface="Arial" panose="020B0604020202020204" pitchFamily="34" charset="0"/>
              <a:buChar char="•"/>
            </a:pPr>
            <a:r>
              <a:rPr lang="en-US" sz="1620" dirty="0">
                <a:latin typeface="Lato"/>
              </a:rPr>
              <a:t>Process to achieve KPP’s will take 2-3 (+) years and will be integrated into user program.</a:t>
            </a:r>
            <a:endParaRPr lang="en-US" sz="1620" dirty="0">
              <a:latin typeface="Lato"/>
              <a:ea typeface="Lato"/>
              <a:cs typeface="Lato"/>
            </a:endParaRPr>
          </a:p>
          <a:p>
            <a:pPr marL="257176" indent="-257176" defTabSz="822960">
              <a:spcAft>
                <a:spcPts val="1620"/>
              </a:spcAft>
              <a:buFont typeface="Arial" panose="020B0604020202020204" pitchFamily="34" charset="0"/>
              <a:buChar char="•"/>
            </a:pPr>
            <a:r>
              <a:rPr lang="en-US" sz="1620" dirty="0">
                <a:latin typeface="Lato"/>
              </a:rPr>
              <a:t>Repetition Rate and Bunch charge can be traded to maintain a specific beam power.</a:t>
            </a:r>
            <a:endParaRPr lang="en-US" sz="1620" dirty="0">
              <a:latin typeface="Lato"/>
              <a:ea typeface="Lato"/>
              <a:cs typeface="Lato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85D5FFE-C8C2-487D-B6B1-5D3C00ADB533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255319" y="996781"/>
          <a:ext cx="6298778" cy="453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32298" y="2030696"/>
            <a:ext cx="1457866" cy="12741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2-3 (++) years to objective KPPs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3622" y="1090787"/>
            <a:ext cx="6298778" cy="4619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09133" y="5889715"/>
            <a:ext cx="1005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2960">
              <a:spcAft>
                <a:spcPts val="1620"/>
              </a:spcAft>
            </a:pPr>
            <a:r>
              <a:rPr lang="en-US" sz="2000" b="1" dirty="0">
                <a:latin typeface="Lato"/>
              </a:rPr>
              <a:t>Ramp-up is governed by beam power considerations, management of beam losses.</a:t>
            </a:r>
            <a:endParaRPr lang="en-US" sz="2000" b="1" dirty="0">
              <a:latin typeface="Lato"/>
              <a:ea typeface="Lato"/>
              <a:cs typeface="Lat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2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B05E2-374E-4995-DBA3-552FA6C318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0E57BB-9B46-FB31-BDBF-374ED054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29850-A5CA-5CD4-2AD3-E70F5D315A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LCLS-II SRF commissioning has been a successfully completed and threshold key performance parameters have been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operations of SRF systems are going well (beam stability, microphonics, cavity availability) with some issues (new field emission in CM01, insulating vacuum in L3 string)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year will be spent delivering beam to users in parallel to further beam performance improvement and beam power ramp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Getting ready of LCLS-II-HE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18075-1C53-8314-88CE-4645FA15E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6BAEA-BCF6-EEBA-DCBC-F34CA60F8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4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"/>
          <p:cNvSpPr txBox="1">
            <a:spLocks noGrp="1"/>
          </p:cNvSpPr>
          <p:nvPr>
            <p:ph type="title"/>
          </p:nvPr>
        </p:nvSpPr>
        <p:spPr>
          <a:xfrm>
            <a:off x="793750" y="182880"/>
            <a:ext cx="11013020" cy="732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667"/>
              <a:buFont typeface="Lato"/>
              <a:buNone/>
            </a:pPr>
            <a:r>
              <a:rPr lang="en-US" sz="2400"/>
              <a:t>LCLS FEL complex based on normal and superconducting Accelerators</a:t>
            </a:r>
            <a:endParaRPr sz="2400"/>
          </a:p>
        </p:txBody>
      </p:sp>
      <p:sp>
        <p:nvSpPr>
          <p:cNvPr id="331" name="Google Shape;331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4</a:t>
            </a:fld>
            <a:endParaRPr sz="1100" b="0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2" name="Google Shape;332;p3" descr="V:\LCLS\LCLS_II\Undulator\Screenshots\HGVPU Undulator\HGVPU_Perspective2_1112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7917" y="2092621"/>
            <a:ext cx="1573107" cy="81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" descr="LCLS2_Tunnel_Layout_Line_Powerpoint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5333" y="1417091"/>
            <a:ext cx="1681068" cy="84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961169"/>
            <a:ext cx="12192000" cy="168028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"/>
          <p:cNvSpPr/>
          <p:nvPr/>
        </p:nvSpPr>
        <p:spPr>
          <a:xfrm rot="-5400000">
            <a:off x="992427" y="2250962"/>
            <a:ext cx="485333" cy="2006020"/>
          </a:xfrm>
          <a:prstGeom prst="rightBrace">
            <a:avLst>
              <a:gd name="adj1" fmla="val 20893"/>
              <a:gd name="adj2" fmla="val 50000"/>
            </a:avLst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"/>
          <p:cNvSpPr/>
          <p:nvPr/>
        </p:nvSpPr>
        <p:spPr>
          <a:xfrm rot="5400000">
            <a:off x="7961881" y="3769443"/>
            <a:ext cx="504708" cy="223519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"/>
          <p:cNvSpPr/>
          <p:nvPr/>
        </p:nvSpPr>
        <p:spPr>
          <a:xfrm>
            <a:off x="240549" y="4381247"/>
            <a:ext cx="9411451" cy="21925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ED74"/>
              </a:gs>
              <a:gs pos="35000">
                <a:srgbClr val="FFF09F"/>
              </a:gs>
              <a:gs pos="100000">
                <a:srgbClr val="FFF9D6"/>
              </a:gs>
            </a:gsLst>
            <a:lin ang="16200000" scaled="0"/>
          </a:gradFill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"/>
          <p:cNvSpPr/>
          <p:nvPr/>
        </p:nvSpPr>
        <p:spPr>
          <a:xfrm>
            <a:off x="89584" y="1393865"/>
            <a:ext cx="5904817" cy="1533119"/>
          </a:xfrm>
          <a:prstGeom prst="rect">
            <a:avLst/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Superconducting Linac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 GeV, High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rep-rate, CW RF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"/>
          <p:cNvSpPr/>
          <p:nvPr/>
        </p:nvSpPr>
        <p:spPr>
          <a:xfrm>
            <a:off x="4665133" y="5210409"/>
            <a:ext cx="6123239" cy="1533119"/>
          </a:xfrm>
          <a:prstGeom prst="rect">
            <a:avLst/>
          </a:prstGeom>
          <a:gradFill>
            <a:gsLst>
              <a:gs pos="0">
                <a:srgbClr val="FFAF82"/>
              </a:gs>
              <a:gs pos="35000">
                <a:srgbClr val="FFC5A7"/>
              </a:gs>
              <a:gs pos="100000">
                <a:srgbClr val="FFE8DA"/>
              </a:gs>
            </a:gsLst>
            <a:lin ang="16200000" scaled="0"/>
          </a:gradFill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Normal Conducting </a:t>
            </a:r>
            <a:r>
              <a:rPr lang="en-US" sz="2133" b="1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Linac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3.5-17 GeV,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120 Hz Pulsed RF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"/>
          <p:cNvSpPr/>
          <p:nvPr/>
        </p:nvSpPr>
        <p:spPr>
          <a:xfrm>
            <a:off x="6299201" y="1393863"/>
            <a:ext cx="5775384" cy="1533119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Soft and Hard X-ray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Variable Gap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US" sz="2133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Undulators (VGUs)</a:t>
            </a:r>
            <a:endParaRPr sz="2133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"/>
          <p:cNvSpPr/>
          <p:nvPr/>
        </p:nvSpPr>
        <p:spPr>
          <a:xfrm rot="-5400000">
            <a:off x="11210339" y="2631671"/>
            <a:ext cx="485333" cy="132926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3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50567"/>
          <a:stretch/>
        </p:blipFill>
        <p:spPr>
          <a:xfrm>
            <a:off x="6502401" y="1484631"/>
            <a:ext cx="2069620" cy="13962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3" name="Google Shape;3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28449" y="1484631"/>
            <a:ext cx="2083905" cy="13884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4" name="Google Shape;34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8567" y="5274107"/>
            <a:ext cx="2139609" cy="140572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"/>
          <p:cNvSpPr txBox="1"/>
          <p:nvPr/>
        </p:nvSpPr>
        <p:spPr>
          <a:xfrm>
            <a:off x="9652001" y="4348874"/>
            <a:ext cx="63030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 km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3"/>
          <p:cNvGrpSpPr/>
          <p:nvPr/>
        </p:nvGrpSpPr>
        <p:grpSpPr>
          <a:xfrm>
            <a:off x="345225" y="4758445"/>
            <a:ext cx="3538865" cy="1985083"/>
            <a:chOff x="258918" y="3568834"/>
            <a:chExt cx="2654149" cy="1488812"/>
          </a:xfrm>
        </p:grpSpPr>
        <p:pic>
          <p:nvPicPr>
            <p:cNvPr id="347" name="Google Shape;347;p3" descr="A train traveling down a dirt roa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8918" y="3568834"/>
              <a:ext cx="2654149" cy="148881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8" name="Google Shape;348;p3"/>
            <p:cNvSpPr/>
            <p:nvPr/>
          </p:nvSpPr>
          <p:spPr>
            <a:xfrm rot="-4433252">
              <a:off x="1535920" y="4444127"/>
              <a:ext cx="1015543" cy="163481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ED74"/>
                </a:gs>
                <a:gs pos="35000">
                  <a:srgbClr val="FFF09F"/>
                </a:gs>
                <a:gs pos="100000">
                  <a:srgbClr val="FFF9D6"/>
                </a:gs>
              </a:gsLst>
              <a:lin ang="16200000" scaled="0"/>
            </a:gradFill>
            <a:ln w="9525" cap="flat" cmpd="sng">
              <a:solidFill>
                <a:srgbClr val="FFBE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3"/>
          <p:cNvSpPr txBox="1"/>
          <p:nvPr/>
        </p:nvSpPr>
        <p:spPr>
          <a:xfrm>
            <a:off x="281190" y="4736831"/>
            <a:ext cx="3602900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Arial"/>
              <a:buNone/>
            </a:pPr>
            <a:r>
              <a:rPr lang="en-US" sz="1467" b="1" i="1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Linac gallery and new cryoplant viewed from Sector 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"/>
          <p:cNvSpPr/>
          <p:nvPr/>
        </p:nvSpPr>
        <p:spPr>
          <a:xfrm>
            <a:off x="2352524" y="3690257"/>
            <a:ext cx="680237" cy="13655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"/>
          <p:cNvSpPr/>
          <p:nvPr/>
        </p:nvSpPr>
        <p:spPr>
          <a:xfrm rot="-5400000">
            <a:off x="2464971" y="2889532"/>
            <a:ext cx="485333" cy="710225"/>
          </a:xfrm>
          <a:prstGeom prst="rightBrace">
            <a:avLst>
              <a:gd name="adj1" fmla="val 20893"/>
              <a:gd name="adj2" fmla="val 50000"/>
            </a:avLst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"/>
          <p:cNvSpPr txBox="1"/>
          <p:nvPr/>
        </p:nvSpPr>
        <p:spPr>
          <a:xfrm>
            <a:off x="2114657" y="2161840"/>
            <a:ext cx="1198091" cy="738664"/>
          </a:xfrm>
          <a:prstGeom prst="rect">
            <a:avLst/>
          </a:prstGeom>
          <a:noFill/>
          <a:ln w="349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 8 GeV extension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(LCLS-II-HE)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Key Performance Parameters - KPPs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43252" y="6400800"/>
            <a:ext cx="596348" cy="457200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BF602E-8C7E-467C-4A9E-87E81166B6DD}"/>
              </a:ext>
            </a:extLst>
          </p:cNvPr>
          <p:cNvGraphicFramePr>
            <a:graphicFrameLocks noGrp="1"/>
          </p:cNvGraphicFramePr>
          <p:nvPr/>
        </p:nvGraphicFramePr>
        <p:xfrm>
          <a:off x="587513" y="1359378"/>
          <a:ext cx="10972800" cy="4771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9664">
                  <a:extLst>
                    <a:ext uri="{9D8B030D-6E8A-4147-A177-3AD203B41FA5}">
                      <a16:colId xmlns:a16="http://schemas.microsoft.com/office/drawing/2014/main" val="2099221432"/>
                    </a:ext>
                  </a:extLst>
                </a:gridCol>
                <a:gridCol w="2304288">
                  <a:extLst>
                    <a:ext uri="{9D8B030D-6E8A-4147-A177-3AD203B41FA5}">
                      <a16:colId xmlns:a16="http://schemas.microsoft.com/office/drawing/2014/main" val="1897100916"/>
                    </a:ext>
                  </a:extLst>
                </a:gridCol>
                <a:gridCol w="2084832">
                  <a:extLst>
                    <a:ext uri="{9D8B030D-6E8A-4147-A177-3AD203B41FA5}">
                      <a16:colId xmlns:a16="http://schemas.microsoft.com/office/drawing/2014/main" val="540354929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1943000031"/>
                    </a:ext>
                  </a:extLst>
                </a:gridCol>
              </a:tblGrid>
              <a:tr h="325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Performance Measure</a:t>
                      </a:r>
                    </a:p>
                  </a:txBody>
                  <a:tcPr marL="45720" marR="4572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Threshold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(5 kW beam)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Objective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(120 kW beam)</a:t>
                      </a:r>
                      <a:endParaRPr lang="en-US" sz="1500" b="1">
                        <a:solidFill>
                          <a:schemeClr val="bg1"/>
                        </a:solidFill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Measurements</a:t>
                      </a:r>
                    </a:p>
                  </a:txBody>
                  <a:tcPr marL="45720" marR="45720" marT="0" marB="0"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95595"/>
                  </a:ext>
                </a:extLst>
              </a:tr>
              <a:tr h="2404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Variable gap undulators</a:t>
                      </a:r>
                      <a:endParaRPr lang="en-US" sz="15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2 (soft and hard x‑ray)</a:t>
                      </a:r>
                      <a:endParaRPr lang="en-US" sz="15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2 (soft and hard x‑ray)</a:t>
                      </a:r>
                      <a:endParaRPr lang="en-US" sz="15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1885903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Lato"/>
                          <a:ea typeface="Lato"/>
                          <a:cs typeface="Lato"/>
                        </a:rPr>
                        <a:t>Superconducting linac-based FEL system</a:t>
                      </a:r>
                    </a:p>
                  </a:txBody>
                  <a:tcPr marL="45720" marR="4572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5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717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Superconducting linac electron beam energy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3.5 GeV</a:t>
                      </a: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≥ 4 GeV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Spectrometer bend (magnet strength, screen)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9359957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Electron bunch repetition rate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93 kHz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929 kHz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BPM’s, laser rate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2126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Superconducting linac charge per bunch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0.02 nC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0.1 nC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Toroid, Faraday cup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35741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Photon beam energy range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250–3,800 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200–5,000 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Absorption edges, spectrometer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1659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High repetition rate capable end stations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≥ 1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≥ 2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67732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FEL photon quantity (10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-3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BW) per bunch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5x10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8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(10x spontaneous) @2,500 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C8E7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&gt; 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11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@ 3,800 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Gas energy monitor, GMD, Spectrometer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408898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Lato"/>
                          <a:ea typeface="Lato"/>
                          <a:cs typeface="Lato"/>
                        </a:rPr>
                        <a:t>Normal conducting linac-based system</a:t>
                      </a:r>
                    </a:p>
                  </a:txBody>
                  <a:tcPr marL="45720" marR="4572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693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Normal conducting linac electron beam energy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13.6 GeV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15 GeV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Spectrometer bend (magnet strength, screen)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91495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Electron bunch repetition rate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120 Hz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120 Hz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BPM’s, laser rate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47963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Normal conducting linac charge per bunch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0.1 nC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0.25 nC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Toroid, Faraday cup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64661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Photon beam energy range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1–15 keV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1–25k 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Absorption edges, spectrometer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0257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Low repetition rate capable end stations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≥ 2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≥ 3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Lato"/>
                          <a:ea typeface="Lato"/>
                          <a:cs typeface="Lato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19515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FEL photon quantity (10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-3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BW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a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) per bunch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10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(lasing @ 15 keV)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&gt; 10</a:t>
                      </a:r>
                      <a:r>
                        <a:rPr lang="en-US" sz="1200" baseline="30000">
                          <a:effectLst/>
                          <a:latin typeface="Lato"/>
                          <a:ea typeface="Lato"/>
                          <a:cs typeface="Lato"/>
                        </a:rPr>
                        <a:t>12</a:t>
                      </a: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 @ 15 keV</a:t>
                      </a:r>
                      <a:endParaRPr lang="en-US" sz="1900">
                        <a:effectLst/>
                        <a:latin typeface="Lato"/>
                        <a:ea typeface="Lato"/>
                        <a:cs typeface="Lato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1200">
                          <a:effectLst/>
                          <a:latin typeface="Lato"/>
                          <a:ea typeface="Lato"/>
                          <a:cs typeface="Lato"/>
                        </a:rPr>
                        <a:t>Gas energy monitor, GMD, Spectrometer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9515474"/>
                  </a:ext>
                </a:extLst>
              </a:tr>
            </a:tbl>
          </a:graphicData>
        </a:graphic>
      </p:graphicFrame>
      <p:pic>
        <p:nvPicPr>
          <p:cNvPr id="8" name="Graphic 19" descr="Checkbox Checked with solid fill">
            <a:extLst>
              <a:ext uri="{FF2B5EF4-FFF2-40B4-BE49-F238E27FC236}">
                <a16:creationId xmlns:a16="http://schemas.microsoft.com/office/drawing/2014/main" id="{88545622-CFAF-FD21-DDF7-8810247C8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7867" y="2703896"/>
            <a:ext cx="413598" cy="413598"/>
          </a:xfrm>
          <a:prstGeom prst="rect">
            <a:avLst/>
          </a:prstGeom>
        </p:spPr>
      </p:pic>
      <p:pic>
        <p:nvPicPr>
          <p:cNvPr id="9" name="Graphic 20" descr="Checkbox Checked with solid fill">
            <a:extLst>
              <a:ext uri="{FF2B5EF4-FFF2-40B4-BE49-F238E27FC236}">
                <a16:creationId xmlns:a16="http://schemas.microsoft.com/office/drawing/2014/main" id="{90A48546-EE6D-1605-1FD7-961362605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7867" y="2166610"/>
            <a:ext cx="413598" cy="413598"/>
          </a:xfrm>
          <a:prstGeom prst="rect">
            <a:avLst/>
          </a:prstGeom>
        </p:spPr>
      </p:pic>
      <p:pic>
        <p:nvPicPr>
          <p:cNvPr id="11" name="Graphic 6" descr="Checkbox Checked with solid fill">
            <a:extLst>
              <a:ext uri="{FF2B5EF4-FFF2-40B4-BE49-F238E27FC236}">
                <a16:creationId xmlns:a16="http://schemas.microsoft.com/office/drawing/2014/main" id="{BD671909-D5CC-5D79-183D-26D5D5C48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4275022"/>
            <a:ext cx="413598" cy="413598"/>
          </a:xfrm>
          <a:prstGeom prst="rect">
            <a:avLst/>
          </a:prstGeom>
        </p:spPr>
      </p:pic>
      <p:pic>
        <p:nvPicPr>
          <p:cNvPr id="12" name="Graphic 8" descr="Checkbox Checked with solid fill">
            <a:extLst>
              <a:ext uri="{FF2B5EF4-FFF2-40B4-BE49-F238E27FC236}">
                <a16:creationId xmlns:a16="http://schemas.microsoft.com/office/drawing/2014/main" id="{5DEB4AE4-7D5E-E97C-ADB5-E9E405A48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4599358"/>
            <a:ext cx="413598" cy="413598"/>
          </a:xfrm>
          <a:prstGeom prst="rect">
            <a:avLst/>
          </a:prstGeom>
        </p:spPr>
      </p:pic>
      <p:pic>
        <p:nvPicPr>
          <p:cNvPr id="13" name="Graphic 9" descr="Checkbox Checked with solid fill">
            <a:extLst>
              <a:ext uri="{FF2B5EF4-FFF2-40B4-BE49-F238E27FC236}">
                <a16:creationId xmlns:a16="http://schemas.microsoft.com/office/drawing/2014/main" id="{822C06CC-3860-EE0A-36E1-957D30A1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4865968"/>
            <a:ext cx="413598" cy="413598"/>
          </a:xfrm>
          <a:prstGeom prst="rect">
            <a:avLst/>
          </a:prstGeom>
        </p:spPr>
      </p:pic>
      <p:pic>
        <p:nvPicPr>
          <p:cNvPr id="14" name="Graphic 10" descr="Checkbox Checked with solid fill">
            <a:extLst>
              <a:ext uri="{FF2B5EF4-FFF2-40B4-BE49-F238E27FC236}">
                <a16:creationId xmlns:a16="http://schemas.microsoft.com/office/drawing/2014/main" id="{E06A8A1F-9F9F-B2C5-6B33-7620717D6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5155880"/>
            <a:ext cx="413598" cy="413598"/>
          </a:xfrm>
          <a:prstGeom prst="rect">
            <a:avLst/>
          </a:prstGeom>
        </p:spPr>
      </p:pic>
      <p:pic>
        <p:nvPicPr>
          <p:cNvPr id="15" name="Graphic 11" descr="Checkbox Checked with solid fill">
            <a:extLst>
              <a:ext uri="{FF2B5EF4-FFF2-40B4-BE49-F238E27FC236}">
                <a16:creationId xmlns:a16="http://schemas.microsoft.com/office/drawing/2014/main" id="{E65A079C-464B-33B4-4A89-A917EDE28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5403252"/>
            <a:ext cx="413598" cy="413598"/>
          </a:xfrm>
          <a:prstGeom prst="rect">
            <a:avLst/>
          </a:prstGeom>
        </p:spPr>
      </p:pic>
      <p:pic>
        <p:nvPicPr>
          <p:cNvPr id="16" name="Graphic 12" descr="Checkbox Checked with solid fill">
            <a:extLst>
              <a:ext uri="{FF2B5EF4-FFF2-40B4-BE49-F238E27FC236}">
                <a16:creationId xmlns:a16="http://schemas.microsoft.com/office/drawing/2014/main" id="{698CE8D7-C8DE-D462-789E-FF4B6AEE3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5750056"/>
            <a:ext cx="413598" cy="413598"/>
          </a:xfrm>
          <a:prstGeom prst="rect">
            <a:avLst/>
          </a:prstGeom>
        </p:spPr>
      </p:pic>
      <p:pic>
        <p:nvPicPr>
          <p:cNvPr id="17" name="Graphic 13" descr="Checkbox Checked with solid fill">
            <a:extLst>
              <a:ext uri="{FF2B5EF4-FFF2-40B4-BE49-F238E27FC236}">
                <a16:creationId xmlns:a16="http://schemas.microsoft.com/office/drawing/2014/main" id="{2A0C6847-E5EB-D877-18FD-63643BD5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4238344"/>
            <a:ext cx="413598" cy="413598"/>
          </a:xfrm>
          <a:prstGeom prst="rect">
            <a:avLst/>
          </a:prstGeom>
        </p:spPr>
      </p:pic>
      <p:pic>
        <p:nvPicPr>
          <p:cNvPr id="18" name="Graphic 15" descr="Checkbox Checked with solid fill">
            <a:extLst>
              <a:ext uri="{FF2B5EF4-FFF2-40B4-BE49-F238E27FC236}">
                <a16:creationId xmlns:a16="http://schemas.microsoft.com/office/drawing/2014/main" id="{7EAA401C-3EF7-AD87-0D0B-6C0D628DA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4592257"/>
            <a:ext cx="413598" cy="413598"/>
          </a:xfrm>
          <a:prstGeom prst="rect">
            <a:avLst/>
          </a:prstGeom>
        </p:spPr>
      </p:pic>
      <p:pic>
        <p:nvPicPr>
          <p:cNvPr id="19" name="Graphic 16" descr="Checkbox Checked with solid fill">
            <a:extLst>
              <a:ext uri="{FF2B5EF4-FFF2-40B4-BE49-F238E27FC236}">
                <a16:creationId xmlns:a16="http://schemas.microsoft.com/office/drawing/2014/main" id="{8CBB8567-EFF2-9EEE-6D92-24766EEB8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4852478"/>
            <a:ext cx="413598" cy="413598"/>
          </a:xfrm>
          <a:prstGeom prst="rect">
            <a:avLst/>
          </a:prstGeom>
        </p:spPr>
      </p:pic>
      <p:pic>
        <p:nvPicPr>
          <p:cNvPr id="20" name="Graphic 17" descr="Checkbox Checked with solid fill">
            <a:extLst>
              <a:ext uri="{FF2B5EF4-FFF2-40B4-BE49-F238E27FC236}">
                <a16:creationId xmlns:a16="http://schemas.microsoft.com/office/drawing/2014/main" id="{7156AE5D-2538-B0E4-5AAC-CD437A076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5119762"/>
            <a:ext cx="413598" cy="413598"/>
          </a:xfrm>
          <a:prstGeom prst="rect">
            <a:avLst/>
          </a:prstGeom>
        </p:spPr>
      </p:pic>
      <p:pic>
        <p:nvPicPr>
          <p:cNvPr id="21" name="Graphic 18" descr="Checkbox Checked with solid fill">
            <a:extLst>
              <a:ext uri="{FF2B5EF4-FFF2-40B4-BE49-F238E27FC236}">
                <a16:creationId xmlns:a16="http://schemas.microsoft.com/office/drawing/2014/main" id="{E6C50A5B-B3BF-9D23-EBCD-C6E5E13C0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5403252"/>
            <a:ext cx="413598" cy="413598"/>
          </a:xfrm>
          <a:prstGeom prst="rect">
            <a:avLst/>
          </a:prstGeom>
        </p:spPr>
      </p:pic>
      <p:pic>
        <p:nvPicPr>
          <p:cNvPr id="5" name="Graphic 20" descr="Checkbox Checked with solid fill">
            <a:extLst>
              <a:ext uri="{FF2B5EF4-FFF2-40B4-BE49-F238E27FC236}">
                <a16:creationId xmlns:a16="http://schemas.microsoft.com/office/drawing/2014/main" id="{9D5AD718-ED9B-DD19-AAF5-25B8441D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7867" y="2466857"/>
            <a:ext cx="413598" cy="413598"/>
          </a:xfrm>
          <a:prstGeom prst="rect">
            <a:avLst/>
          </a:prstGeom>
        </p:spPr>
      </p:pic>
      <p:pic>
        <p:nvPicPr>
          <p:cNvPr id="7" name="Graphic 20" descr="Checkbox Checked with solid fill">
            <a:extLst>
              <a:ext uri="{FF2B5EF4-FFF2-40B4-BE49-F238E27FC236}">
                <a16:creationId xmlns:a16="http://schemas.microsoft.com/office/drawing/2014/main" id="{7491A595-6297-174E-FEA2-A8FFDB767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3015282"/>
            <a:ext cx="413598" cy="413598"/>
          </a:xfrm>
          <a:prstGeom prst="rect">
            <a:avLst/>
          </a:prstGeom>
        </p:spPr>
      </p:pic>
      <p:pic>
        <p:nvPicPr>
          <p:cNvPr id="22" name="Graphic 20" descr="Checkbox Checked with solid fill">
            <a:extLst>
              <a:ext uri="{FF2B5EF4-FFF2-40B4-BE49-F238E27FC236}">
                <a16:creationId xmlns:a16="http://schemas.microsoft.com/office/drawing/2014/main" id="{92E247C7-2137-FF0C-1424-96B864D2E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3309557"/>
            <a:ext cx="413598" cy="413598"/>
          </a:xfrm>
          <a:prstGeom prst="rect">
            <a:avLst/>
          </a:prstGeom>
        </p:spPr>
      </p:pic>
      <p:pic>
        <p:nvPicPr>
          <p:cNvPr id="23" name="Graphic 20" descr="Checkbox Checked with solid fill">
            <a:extLst>
              <a:ext uri="{FF2B5EF4-FFF2-40B4-BE49-F238E27FC236}">
                <a16:creationId xmlns:a16="http://schemas.microsoft.com/office/drawing/2014/main" id="{4876A2AA-8652-5095-DAB0-12ECD9FD0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864" y="3699556"/>
            <a:ext cx="413598" cy="413598"/>
          </a:xfrm>
          <a:prstGeom prst="rect">
            <a:avLst/>
          </a:prstGeom>
        </p:spPr>
      </p:pic>
      <p:pic>
        <p:nvPicPr>
          <p:cNvPr id="10" name="Graphic 20" descr="Checkbox Checked with solid fill">
            <a:extLst>
              <a:ext uri="{FF2B5EF4-FFF2-40B4-BE49-F238E27FC236}">
                <a16:creationId xmlns:a16="http://schemas.microsoft.com/office/drawing/2014/main" id="{10FA4321-28A1-49A3-257B-730443D1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3295465"/>
            <a:ext cx="413598" cy="413598"/>
          </a:xfrm>
          <a:prstGeom prst="rect">
            <a:avLst/>
          </a:prstGeom>
        </p:spPr>
      </p:pic>
      <p:pic>
        <p:nvPicPr>
          <p:cNvPr id="24" name="Graphic 20" descr="Checkbox Checked with solid fill">
            <a:extLst>
              <a:ext uri="{FF2B5EF4-FFF2-40B4-BE49-F238E27FC236}">
                <a16:creationId xmlns:a16="http://schemas.microsoft.com/office/drawing/2014/main" id="{1F63AD21-BF22-1116-DDB2-CDE138757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2327" y="2768145"/>
            <a:ext cx="413598" cy="4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1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9430D-DCD9-ECFB-7344-EABC5F17F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4CF095A-1858-71A3-4C90-A2BEA4F37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285DCF7-1074-C2F5-0AAA-054F789E7A5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62925" y="461807"/>
            <a:ext cx="9029075" cy="58210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Facility Overview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/>
              <a:t>Cryogenic system &amp; Cooldown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SRF commissioning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/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Operational experience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Outlook &amp; Summary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1" name="Title 19">
            <a:extLst>
              <a:ext uri="{FF2B5EF4-FFF2-40B4-BE49-F238E27FC236}">
                <a16:creationId xmlns:a16="http://schemas.microsoft.com/office/drawing/2014/main" id="{BDF77274-5ACF-4135-F46C-34BCD8DE9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" y="590366"/>
            <a:ext cx="3411930" cy="111601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C2432-C5FD-6AB7-6BB5-EF98B7294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SRF Commissioning &amp; Operations</a:t>
            </a:r>
          </a:p>
        </p:txBody>
      </p:sp>
    </p:spTree>
    <p:extLst>
      <p:ext uri="{BB962C8B-B14F-4D97-AF65-F5344CB8AC3E}">
        <p14:creationId xmlns:p14="http://schemas.microsoft.com/office/powerpoint/2010/main" val="385638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pic>
        <p:nvPicPr>
          <p:cNvPr id="4" name="Content Placeholder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55"/>
            <a:ext cx="12191999" cy="684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6" y="1122751"/>
            <a:ext cx="11313393" cy="4000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85533" y="1122751"/>
            <a:ext cx="2985571" cy="1036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805" y="5587740"/>
            <a:ext cx="11313393" cy="64008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Plan to fully commission and operate LCLS-II with 1 of 2 installed </a:t>
            </a:r>
            <a:r>
              <a:rPr lang="en-US" sz="2800" b="1" dirty="0" err="1">
                <a:solidFill>
                  <a:schemeClr val="bg1"/>
                </a:solidFill>
              </a:rPr>
              <a:t>cryoplants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7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Cryoplant</a:t>
            </a:r>
            <a:r>
              <a:rPr lang="en-US" dirty="0"/>
              <a:t> Commissioning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>
            <a:off x="157142" y="1123949"/>
            <a:ext cx="11531754" cy="737870"/>
          </a:xfrm>
          <a:prstGeom prst="rightArrow">
            <a:avLst/>
          </a:prstGeom>
          <a:solidFill>
            <a:srgbClr val="00B050">
              <a:alpha val="50000"/>
            </a:srgbClr>
          </a:soli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 anchorCtr="0"/>
          <a:lstStyle/>
          <a:p>
            <a:pPr algn="ctr"/>
            <a:r>
              <a:rPr lang="en-US" sz="2000" b="1" dirty="0"/>
              <a:t>~ 30 Months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87048B7-6177-436B-AA12-125250F95231}"/>
              </a:ext>
            </a:extLst>
          </p:cNvPr>
          <p:cNvSpPr/>
          <p:nvPr/>
        </p:nvSpPr>
        <p:spPr>
          <a:xfrm>
            <a:off x="3778390" y="5917250"/>
            <a:ext cx="1074904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10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CA0F2F-7A47-4660-97B3-76778F9EE8F0}"/>
              </a:ext>
            </a:extLst>
          </p:cNvPr>
          <p:cNvSpPr/>
          <p:nvPr/>
        </p:nvSpPr>
        <p:spPr>
          <a:xfrm>
            <a:off x="536530" y="5917250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4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B57AF3-788B-4DC2-8F17-ECEF82EEBB47}"/>
              </a:ext>
            </a:extLst>
          </p:cNvPr>
          <p:cNvSpPr/>
          <p:nvPr/>
        </p:nvSpPr>
        <p:spPr>
          <a:xfrm>
            <a:off x="2156303" y="5917250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3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5542A89-F2C1-405B-B2AF-DC934920AD2D}"/>
              </a:ext>
            </a:extLst>
          </p:cNvPr>
          <p:cNvSpPr/>
          <p:nvPr/>
        </p:nvSpPr>
        <p:spPr>
          <a:xfrm>
            <a:off x="5536382" y="5897302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7 </a:t>
            </a:r>
            <a:r>
              <a:rPr lang="en-US" b="1" dirty="0" err="1"/>
              <a:t>mths</a:t>
            </a:r>
            <a:endParaRPr lang="en-US" b="1" dirty="0"/>
          </a:p>
        </p:txBody>
      </p:sp>
      <p:pic>
        <p:nvPicPr>
          <p:cNvPr id="62" name="Picture 2" descr="What do you call the disease caused by the novel coronavirus? Covid-19">
            <a:extLst>
              <a:ext uri="{FF2B5EF4-FFF2-40B4-BE49-F238E27FC236}">
                <a16:creationId xmlns:a16="http://schemas.microsoft.com/office/drawing/2014/main" id="{C6453657-59A6-4075-95DA-79844439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40" y="4768617"/>
            <a:ext cx="464276" cy="6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499C05F-AD67-4EBF-902B-AA909AE43A77}"/>
              </a:ext>
            </a:extLst>
          </p:cNvPr>
          <p:cNvSpPr/>
          <p:nvPr/>
        </p:nvSpPr>
        <p:spPr>
          <a:xfrm>
            <a:off x="7146790" y="5923559"/>
            <a:ext cx="106431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2.5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127490-AA5D-45F4-B335-2CA484EEB10C}"/>
              </a:ext>
            </a:extLst>
          </p:cNvPr>
          <p:cNvSpPr/>
          <p:nvPr/>
        </p:nvSpPr>
        <p:spPr>
          <a:xfrm>
            <a:off x="8787443" y="5923559"/>
            <a:ext cx="938267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3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C9DFA5E-0E68-4679-9755-B06A36167FC2}"/>
              </a:ext>
            </a:extLst>
          </p:cNvPr>
          <p:cNvSpPr/>
          <p:nvPr/>
        </p:nvSpPr>
        <p:spPr>
          <a:xfrm>
            <a:off x="10434557" y="5923559"/>
            <a:ext cx="1112135" cy="364654"/>
          </a:xfrm>
          <a:prstGeom prst="rect">
            <a:avLst/>
          </a:prstGeom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1.5 </a:t>
            </a:r>
            <a:r>
              <a:rPr lang="en-US" b="1" dirty="0" err="1"/>
              <a:t>mths</a:t>
            </a:r>
            <a:endParaRPr lang="en-US" b="1" dirty="0"/>
          </a:p>
        </p:txBody>
      </p:sp>
      <p:sp>
        <p:nvSpPr>
          <p:cNvPr id="77" name="Right Arrow 76"/>
          <p:cNvSpPr/>
          <p:nvPr/>
        </p:nvSpPr>
        <p:spPr>
          <a:xfrm>
            <a:off x="157142" y="1592137"/>
            <a:ext cx="1707555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UTILITIES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Control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Helium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1864697" y="2036806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AUXILIARIES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Recovery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Gas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Purifier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510617" y="2481475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COMPRESSORS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156537" y="2926144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4K Cold Box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</p:txBody>
      </p:sp>
      <p:sp>
        <p:nvSpPr>
          <p:cNvPr id="82" name="Right Arrow 81"/>
          <p:cNvSpPr/>
          <p:nvPr/>
        </p:nvSpPr>
        <p:spPr>
          <a:xfrm>
            <a:off x="6802457" y="3370813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Ready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sp>
        <p:nvSpPr>
          <p:cNvPr id="83" name="Right Arrow 82"/>
          <p:cNvSpPr/>
          <p:nvPr/>
        </p:nvSpPr>
        <p:spPr>
          <a:xfrm>
            <a:off x="10094297" y="4260150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@ 2 K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F4D"/>
                </a:solidFill>
              </a:rPr>
              <a:t>2 K Pump </a:t>
            </a:r>
            <a:br>
              <a:rPr lang="en-US" dirty="0">
                <a:solidFill>
                  <a:srgbClr val="00AF4D"/>
                </a:solidFill>
              </a:rPr>
            </a:br>
            <a:r>
              <a:rPr lang="en-US" dirty="0">
                <a:solidFill>
                  <a:srgbClr val="00AF4D"/>
                </a:solidFill>
              </a:rPr>
              <a:t>Down</a:t>
            </a:r>
            <a:endParaRPr lang="en-US" b="1" dirty="0">
              <a:solidFill>
                <a:srgbClr val="00AF4D"/>
              </a:solidFill>
            </a:endParaRPr>
          </a:p>
        </p:txBody>
      </p:sp>
      <p:sp>
        <p:nvSpPr>
          <p:cNvPr id="84" name="Right Arrow 83"/>
          <p:cNvSpPr/>
          <p:nvPr/>
        </p:nvSpPr>
        <p:spPr>
          <a:xfrm>
            <a:off x="8448377" y="3815482"/>
            <a:ext cx="1645920" cy="766718"/>
          </a:xfrm>
          <a:prstGeom prst="rightArrow">
            <a:avLst/>
          </a:prstGeom>
          <a:gradFill flip="none" rotWithShape="1">
            <a:gsLst>
              <a:gs pos="100000">
                <a:srgbClr val="00B050">
                  <a:alpha val="50000"/>
                </a:srgbClr>
              </a:gs>
              <a:gs pos="100000">
                <a:srgbClr val="00B050">
                  <a:alpha val="50000"/>
                </a:srgbClr>
              </a:gs>
            </a:gsLst>
            <a:lin ang="0" scaled="1"/>
            <a:tileRect/>
          </a:gradFill>
          <a:ln w="444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t" anchorCtr="0"/>
          <a:lstStyle/>
          <a:p>
            <a:pPr algn="ctr"/>
            <a:r>
              <a:rPr lang="en-US" sz="1600" b="1" dirty="0"/>
              <a:t>LINAC @ 4 K</a:t>
            </a:r>
          </a:p>
          <a:p>
            <a:pPr algn="ctr"/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AF4D"/>
              </a:solidFill>
            </a:endParaRPr>
          </a:p>
          <a:p>
            <a:r>
              <a:rPr lang="en-US" dirty="0">
                <a:solidFill>
                  <a:srgbClr val="00AF4D"/>
                </a:solidFill>
              </a:rPr>
              <a:t>Cool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AF4D"/>
              </a:solidFill>
            </a:endParaRP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>
          <a:xfrm>
            <a:off x="153552" y="1784701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 rot="16200000">
            <a:off x="-671042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Aug. 15</a:t>
            </a:r>
            <a:r>
              <a:rPr lang="en-US" b="1" baseline="30000" dirty="0"/>
              <a:t>th</a:t>
            </a:r>
            <a:r>
              <a:rPr lang="en-US" b="1" dirty="0"/>
              <a:t> 2019</a:t>
            </a:r>
          </a:p>
        </p:txBody>
      </p: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1864698" y="2330006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 rot="16200000">
            <a:off x="984876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Dec. 15</a:t>
            </a:r>
            <a:r>
              <a:rPr lang="en-US" b="1" baseline="30000" dirty="0"/>
              <a:t>th</a:t>
            </a:r>
            <a:r>
              <a:rPr lang="en-US" b="1" dirty="0"/>
              <a:t> 2019</a:t>
            </a:r>
          </a:p>
        </p:txBody>
      </p: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3504059" y="2820526"/>
            <a:ext cx="0" cy="301752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 rot="16200000">
            <a:off x="2640794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Mar. 15</a:t>
            </a:r>
            <a:r>
              <a:rPr lang="en-US" b="1" baseline="30000" dirty="0"/>
              <a:t>th</a:t>
            </a:r>
            <a:r>
              <a:rPr lang="en-US" b="1" dirty="0"/>
              <a:t> 2020</a:t>
            </a:r>
          </a:p>
        </p:txBody>
      </p: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143620" y="3117773"/>
            <a:ext cx="0" cy="2698983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 rot="16200000">
            <a:off x="4296712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Jan. 15</a:t>
            </a:r>
            <a:r>
              <a:rPr lang="en-US" b="1" baseline="30000" dirty="0"/>
              <a:t>th</a:t>
            </a:r>
            <a:r>
              <a:rPr lang="en-US" b="1" dirty="0"/>
              <a:t> 2021</a:t>
            </a:r>
          </a:p>
        </p:txBody>
      </p:sp>
      <p:cxnSp>
        <p:nvCxnSpPr>
          <p:cNvPr id="95" name="Straight Connector 94"/>
          <p:cNvCxnSpPr>
            <a:cxnSpLocks/>
          </p:cNvCxnSpPr>
          <p:nvPr/>
        </p:nvCxnSpPr>
        <p:spPr>
          <a:xfrm>
            <a:off x="6799178" y="3525398"/>
            <a:ext cx="0" cy="228680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 rot="16200000">
            <a:off x="5952630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Oct. 15</a:t>
            </a:r>
            <a:r>
              <a:rPr lang="en-US" b="1" baseline="30000" dirty="0"/>
              <a:t>th</a:t>
            </a:r>
            <a:r>
              <a:rPr lang="en-US" b="1" dirty="0"/>
              <a:t> 2021</a:t>
            </a:r>
          </a:p>
        </p:txBody>
      </p:sp>
      <p:cxnSp>
        <p:nvCxnSpPr>
          <p:cNvPr id="97" name="Straight Connector 96"/>
          <p:cNvCxnSpPr>
            <a:cxnSpLocks/>
          </p:cNvCxnSpPr>
          <p:nvPr/>
        </p:nvCxnSpPr>
        <p:spPr>
          <a:xfrm>
            <a:off x="8449035" y="3988106"/>
            <a:ext cx="0" cy="185607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 rot="16200000">
            <a:off x="7608548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Jan. 1</a:t>
            </a:r>
            <a:r>
              <a:rPr lang="en-US" b="1" baseline="30000" dirty="0"/>
              <a:t>st</a:t>
            </a:r>
            <a:r>
              <a:rPr lang="en-US" b="1" dirty="0"/>
              <a:t> 2022</a:t>
            </a:r>
          </a:p>
        </p:txBody>
      </p:sp>
      <p:cxnSp>
        <p:nvCxnSpPr>
          <p:cNvPr id="99" name="Straight Connector 98"/>
          <p:cNvCxnSpPr>
            <a:cxnSpLocks/>
          </p:cNvCxnSpPr>
          <p:nvPr/>
        </p:nvCxnSpPr>
        <p:spPr>
          <a:xfrm>
            <a:off x="10094297" y="4467264"/>
            <a:ext cx="5254" cy="1893277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 rot="16200000">
            <a:off x="9264464" y="5703769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Mar. 30</a:t>
            </a:r>
            <a:r>
              <a:rPr lang="en-US" b="1" baseline="30000" dirty="0"/>
              <a:t>th</a:t>
            </a:r>
            <a:r>
              <a:rPr lang="en-US" b="1" dirty="0"/>
              <a:t> 2022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11762374" y="4637285"/>
            <a:ext cx="0" cy="1281774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 rot="16200000">
            <a:off x="10921887" y="5723567"/>
            <a:ext cx="1716849" cy="32345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b="1" dirty="0"/>
              <a:t>May 15</a:t>
            </a:r>
            <a:r>
              <a:rPr lang="en-US" b="1" baseline="30000" dirty="0"/>
              <a:t>th</a:t>
            </a:r>
            <a:r>
              <a:rPr lang="en-US" b="1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6545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62291" y="1386763"/>
            <a:ext cx="5915204" cy="4727276"/>
          </a:xfrm>
        </p:spPr>
        <p:txBody>
          <a:bodyPr/>
          <a:lstStyle/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of the entire linac was completed in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~5 days!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rate of 2-3 K/hour was maintained over that duration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Cool down was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near-fully automated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by the cryogenic controls system</a:t>
            </a: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After multiple attempts, stable operation at 2 K was achieved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only 11 days later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 Down &amp; Pump Down to 2 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Aderhold, LCLS-II SRF Commissioning &amp; Operations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8" y="1725190"/>
            <a:ext cx="5447081" cy="38129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 rot="2520913">
            <a:off x="1759788" y="3355667"/>
            <a:ext cx="1794294" cy="327804"/>
          </a:xfrm>
          <a:prstGeom prst="rightArrow">
            <a:avLst/>
          </a:prstGeom>
          <a:solidFill>
            <a:srgbClr val="B83A4B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24950" y="3519569"/>
            <a:ext cx="152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2-3 K/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hr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5245" y="1291753"/>
            <a:ext cx="23940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C1515"/>
                </a:solidFill>
                <a:latin typeface="Lato" panose="020B0604020202020204" charset="0"/>
              </a:rPr>
              <a:t>Cavity Temperatures During Cool Down</a:t>
            </a:r>
          </a:p>
        </p:txBody>
      </p:sp>
    </p:spTree>
    <p:extLst>
      <p:ext uri="{BB962C8B-B14F-4D97-AF65-F5344CB8AC3E}">
        <p14:creationId xmlns:p14="http://schemas.microsoft.com/office/powerpoint/2010/main" val="2350125357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14239</TotalTime>
  <Words>2427</Words>
  <Application>Microsoft Macintosh PowerPoint</Application>
  <PresentationFormat>Widescreen</PresentationFormat>
  <Paragraphs>463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Lato</vt:lpstr>
      <vt:lpstr>Cambria Math</vt:lpstr>
      <vt:lpstr>Calibri</vt:lpstr>
      <vt:lpstr>Wingdings</vt:lpstr>
      <vt:lpstr>Arial</vt:lpstr>
      <vt:lpstr>Lato Black</vt:lpstr>
      <vt:lpstr>Montserrat</vt:lpstr>
      <vt:lpstr>SLAC Covers/Title Slides</vt:lpstr>
      <vt:lpstr>SLAC Interior Slides</vt:lpstr>
      <vt:lpstr>PowerPoint Presentation</vt:lpstr>
      <vt:lpstr>Outline</vt:lpstr>
      <vt:lpstr>PowerPoint Presentation</vt:lpstr>
      <vt:lpstr>LCLS FEL complex based on normal and superconducting Accelerators</vt:lpstr>
      <vt:lpstr>LCLS-II Key Performance Parameters - KPPs</vt:lpstr>
      <vt:lpstr>Outline</vt:lpstr>
      <vt:lpstr>PowerPoint Presentation</vt:lpstr>
      <vt:lpstr>Cryoplant Commissioning Process</vt:lpstr>
      <vt:lpstr>Cool Down &amp; Pump Down to 2 K</vt:lpstr>
      <vt:lpstr>Outline</vt:lpstr>
      <vt:lpstr>SRF Commissioning</vt:lpstr>
      <vt:lpstr>Gradient Performance</vt:lpstr>
      <vt:lpstr>Undulator and FEL commissioning</vt:lpstr>
      <vt:lpstr>Beam Repetition Rate</vt:lpstr>
      <vt:lpstr>Outline</vt:lpstr>
      <vt:lpstr>Beam Stability</vt:lpstr>
      <vt:lpstr>Cavity availability</vt:lpstr>
      <vt:lpstr>Offline cavities over time</vt:lpstr>
      <vt:lpstr>Cryogenic system is very robust</vt:lpstr>
      <vt:lpstr>Software development and automation</vt:lpstr>
      <vt:lpstr>Microphonics</vt:lpstr>
      <vt:lpstr>L3 insulating vacuum</vt:lpstr>
      <vt:lpstr>L3 insulating vacuum</vt:lpstr>
      <vt:lpstr>New Field Emission in CM01</vt:lpstr>
      <vt:lpstr>CM01: Path forward</vt:lpstr>
      <vt:lpstr>Change in cavity amplitude limits due to Field Emission (FE)</vt:lpstr>
      <vt:lpstr>Multipacting processing</vt:lpstr>
      <vt:lpstr>Timeline and process</vt:lpstr>
      <vt:lpstr>MP processing gains</vt:lpstr>
      <vt:lpstr>Outline</vt:lpstr>
      <vt:lpstr>Ramp-up Plan for 500 kHz FEL Operation – 120 kW Limit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Aderhold, Sebastian C.</dc:creator>
  <cp:keywords/>
  <dc:description/>
  <cp:lastModifiedBy>Aderhold, Sebastian C.</cp:lastModifiedBy>
  <cp:revision>16</cp:revision>
  <dcterms:created xsi:type="dcterms:W3CDTF">2022-10-03T21:21:20Z</dcterms:created>
  <dcterms:modified xsi:type="dcterms:W3CDTF">2024-12-05T02:27:01Z</dcterms:modified>
  <cp:category/>
</cp:coreProperties>
</file>