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257" r:id="rId5"/>
    <p:sldId id="2922" r:id="rId6"/>
    <p:sldId id="2913" r:id="rId7"/>
    <p:sldId id="2923" r:id="rId8"/>
    <p:sldId id="2912" r:id="rId9"/>
    <p:sldId id="2845" r:id="rId10"/>
    <p:sldId id="2375" r:id="rId11"/>
    <p:sldId id="2930" r:id="rId12"/>
    <p:sldId id="2346" r:id="rId13"/>
    <p:sldId id="2345" r:id="rId14"/>
    <p:sldId id="2347" r:id="rId15"/>
    <p:sldId id="2322" r:id="rId16"/>
    <p:sldId id="286" r:id="rId17"/>
    <p:sldId id="2925" r:id="rId18"/>
    <p:sldId id="2323" r:id="rId19"/>
    <p:sldId id="2348" r:id="rId20"/>
    <p:sldId id="2326" r:id="rId21"/>
    <p:sldId id="2349" r:id="rId22"/>
    <p:sldId id="2329" r:id="rId23"/>
    <p:sldId id="2932" r:id="rId24"/>
    <p:sldId id="2330" r:id="rId25"/>
    <p:sldId id="2334" r:id="rId26"/>
    <p:sldId id="2333" r:id="rId27"/>
    <p:sldId id="2335" r:id="rId28"/>
    <p:sldId id="2337" r:id="rId29"/>
    <p:sldId id="2338" r:id="rId30"/>
    <p:sldId id="2841" r:id="rId31"/>
    <p:sldId id="2935" r:id="rId32"/>
    <p:sldId id="2934" r:id="rId33"/>
    <p:sldId id="2370" r:id="rId34"/>
    <p:sldId id="2369" r:id="rId35"/>
    <p:sldId id="2927" r:id="rId36"/>
    <p:sldId id="2377" r:id="rId37"/>
    <p:sldId id="2867" r:id="rId38"/>
    <p:sldId id="2852" r:id="rId39"/>
    <p:sldId id="2842" r:id="rId40"/>
    <p:sldId id="2378" r:id="rId41"/>
    <p:sldId id="2862" r:id="rId42"/>
    <p:sldId id="2870" r:id="rId43"/>
    <p:sldId id="2861" r:id="rId44"/>
    <p:sldId id="2931" r:id="rId45"/>
    <p:sldId id="287" r:id="rId46"/>
    <p:sldId id="2909" r:id="rId47"/>
  </p:sldIdLst>
  <p:sldSz cx="12192000" cy="6858000"/>
  <p:notesSz cx="6950075" cy="9236075"/>
  <p:embeddedFontLst>
    <p:embeddedFont>
      <p:font typeface="Lato" panose="020F0502020204030203" pitchFamily="34" charset="0"/>
      <p:regular r:id="rId50"/>
      <p:bold r:id="rId51"/>
      <p:italic r:id="rId52"/>
      <p:boldItalic r:id="rId53"/>
    </p:embeddedFont>
    <p:embeddedFont>
      <p:font typeface="Source Sans Pro" panose="020B0503030403020204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536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E8CBCB"/>
    <a:srgbClr val="F4E7E7"/>
    <a:srgbClr val="970BE5"/>
    <a:srgbClr val="F5F4F4"/>
    <a:srgbClr val="FF6600"/>
    <a:srgbClr val="CCE0FF"/>
    <a:srgbClr val="99C2FF"/>
    <a:srgbClr val="0033CC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A28B92-8E3A-4A65-83CF-3980FEA95553}" v="3020" dt="2024-12-05T18:23:43.533"/>
    <p1510:client id="{7488FB57-F4A8-4E59-BBE2-411DBFE8FA10}" v="363" dt="2024-12-05T18:41:08.5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2160"/>
        <p:guide pos="7536"/>
        <p:guide pos="14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4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5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8525D4-E4E5-6E45-BFBF-755A0F7A75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2"/>
            <a:ext cx="3011698" cy="463408"/>
          </a:xfrm>
          <a:prstGeom prst="rect">
            <a:avLst/>
          </a:prstGeom>
        </p:spPr>
        <p:txBody>
          <a:bodyPr vert="horz" lIns="92480" tIns="46239" rIns="92480" bIns="4623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E07B5-71C0-1E4A-9609-69B224A346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9" y="2"/>
            <a:ext cx="3011698" cy="463408"/>
          </a:xfrm>
          <a:prstGeom prst="rect">
            <a:avLst/>
          </a:prstGeom>
        </p:spPr>
        <p:txBody>
          <a:bodyPr vert="horz" lIns="92480" tIns="46239" rIns="92480" bIns="46239" rtlCol="0"/>
          <a:lstStyle>
            <a:lvl1pPr algn="r">
              <a:defRPr sz="1300"/>
            </a:lvl1pPr>
          </a:lstStyle>
          <a:p>
            <a:fld id="{8508A84D-9016-7B4D-AE65-909C2A7514BF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E2EBD-498C-D449-B6F4-FFA039BB1E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8772672"/>
            <a:ext cx="3011698" cy="463405"/>
          </a:xfrm>
          <a:prstGeom prst="rect">
            <a:avLst/>
          </a:prstGeom>
        </p:spPr>
        <p:txBody>
          <a:bodyPr vert="horz" lIns="92480" tIns="46239" rIns="92480" bIns="4623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BEE4D-F77F-5149-AA40-7A0562E845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 vert="horz" lIns="92480" tIns="46239" rIns="92480" bIns="46239" rtlCol="0" anchor="b"/>
          <a:lstStyle>
            <a:lvl1pPr algn="r">
              <a:defRPr sz="1300"/>
            </a:lvl1pPr>
          </a:lstStyle>
          <a:p>
            <a:fld id="{D3B44D06-E9C5-794B-8F2E-AE51760E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72"/>
            <a:ext cx="3011698" cy="463405"/>
          </a:xfrm>
          <a:prstGeom prst="rect">
            <a:avLst/>
          </a:prstGeom>
        </p:spPr>
        <p:txBody>
          <a:bodyPr vert="horz" lIns="92480" tIns="46239" rIns="92480" bIns="4623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AA0B16-0F44-AB23-2A1F-BC2C908F24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4ED5F-9A8E-493A-9C2C-A2E46F4360D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44E67D90-AC57-F2B8-CF00-C6873BD9DB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7171" y="177800"/>
            <a:ext cx="6132352" cy="4094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Notes Placeholder 9">
            <a:extLst>
              <a:ext uri="{FF2B5EF4-FFF2-40B4-BE49-F238E27FC236}">
                <a16:creationId xmlns:a16="http://schemas.microsoft.com/office/drawing/2014/main" id="{997A790D-03ED-CB44-1227-1A57BDFC7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7172" y="4445000"/>
            <a:ext cx="6132352" cy="41621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lac.sharepoint.com/sites/pub/Publications/Forms/LCLSIIHEDesign%20Reports.aspx?id=%2Fsites%2Fpub%2FPublications%2FLCLS%2DII%2DHE%20Final%20Design%20Report%2Epdf&amp;parent=%2Fsites%2Fpub%2FPublication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5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88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Cable plant- for efficiency we need the bulk of this done, but we can come back and pull cables</a:t>
            </a:r>
          </a:p>
          <a:p>
            <a:r>
              <a:rPr lang="en-US"/>
              <a:t>CDS can come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9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22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Helium gas return pipe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34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2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Add a full-scale system test to prevent so vac leaks in the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47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Pipes filled to 22 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26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67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92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74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several connection to controls to keep everything going.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4ED5F-9A8E-493A-9C2C-A2E46F4360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56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205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Used to inform outgassing rates and ceramic factor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69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6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86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r>
              <a:rPr lang="en-US">
                <a:cs typeface="Calibri"/>
              </a:rPr>
              <a:t>AD doc that covers accelerators</a:t>
            </a:r>
          </a:p>
          <a:p>
            <a:r>
              <a:rPr lang="en-US">
                <a:cs typeface="Calibri"/>
              </a:rPr>
              <a:t>Vacuum pressure upper limit mainly pertains to switches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92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Welding needs to happen first before vacuum connection due to space constraints in interconnect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716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Cryomodules?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4ED5F-9A8E-493A-9C2C-A2E46F4360D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53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Stacked animated with fade in timing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327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Second animation- welding to follow CM’s coming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58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Going from 4 GeV to 8 GeV</a:t>
            </a:r>
          </a:p>
          <a:p>
            <a:r>
              <a:rPr lang="en-US"/>
              <a:t>Design Report: </a:t>
            </a:r>
            <a:r>
              <a:rPr lang="en-US">
                <a:hlinkClick r:id="rId3"/>
              </a:rPr>
              <a:t>Published - LCLS-II-HE Final Design Report.pdf - LCLS-II-HE-Design Reports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4ED5F-9A8E-493A-9C2C-A2E46F4360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683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976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262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590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Recap of 1.3 GHz CM parameters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Drives installation procedures and layout of Cryomodules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954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318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r>
              <a:rPr lang="en-US">
                <a:cs typeface="Calibri"/>
              </a:rPr>
              <a:t>What’s included here- mad deck positions and stands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507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242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Welding needs to happen first before vacuum connection due to space constraints in interconnect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60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82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65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Cryomodules?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4ED5F-9A8E-493A-9C2C-A2E46F4360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73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Welding needs to happen first before vacuum connection due to space constraints in interconnect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67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94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56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52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itle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2915" y="647701"/>
            <a:ext cx="7104228" cy="2246574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 High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8365" y="4636952"/>
            <a:ext cx="7106503" cy="375870"/>
          </a:xfrm>
        </p:spPr>
        <p:txBody>
          <a:bodyPr anchor="t">
            <a:noAutofit/>
          </a:bodyPr>
          <a:lstStyle>
            <a:lvl1pPr>
              <a:defRPr sz="2000">
                <a:solidFill>
                  <a:srgbClr val="5F574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| Title | Department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0B93FCF-4DBA-0C20-40ED-D13E1728E8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641" y="3051579"/>
            <a:ext cx="7106503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931E12A1-5B61-81B4-62B2-658E1E6E59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637" y="5055690"/>
            <a:ext cx="7104227" cy="374251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5F574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00 Month 20xx</a:t>
            </a:r>
          </a:p>
        </p:txBody>
      </p:sp>
      <p:pic>
        <p:nvPicPr>
          <p:cNvPr id="18" name="Picture 17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F5D34F9D-AC22-FBCB-B9BB-4265343422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5" y="647706"/>
            <a:ext cx="3795215" cy="107947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C7C190-7167-4D5E-E8C1-467D94321D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134178"/>
            <a:ext cx="12192000" cy="723265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/>
          </a:p>
        </p:txBody>
      </p:sp>
      <p:pic>
        <p:nvPicPr>
          <p:cNvPr id="15" name="Graphic 12">
            <a:extLst>
              <a:ext uri="{FF2B5EF4-FFF2-40B4-BE49-F238E27FC236}">
                <a16:creationId xmlns:a16="http://schemas.microsoft.com/office/drawing/2014/main" id="{775F71FC-B827-B1EA-AC78-71CEACE43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0920" y="6350072"/>
            <a:ext cx="1746885" cy="290830"/>
          </a:xfrm>
          <a:prstGeom prst="rect">
            <a:avLst/>
          </a:prstGeom>
        </p:spPr>
      </p:pic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0300B569-5C74-D4CF-4EA0-321E25A8C5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291" y="6276418"/>
            <a:ext cx="1610360" cy="438785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ED5B17-1F0B-42AB-5D7C-0167076EFB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53974" y="6350713"/>
            <a:ext cx="1358265" cy="290195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8864A33F-CF64-FEB3-BBD2-EF9AD1E372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323083" y="6219897"/>
            <a:ext cx="1840231" cy="551180"/>
          </a:xfrm>
          <a:prstGeom prst="rect">
            <a:avLst/>
          </a:prstGeom>
        </p:spPr>
      </p:pic>
      <p:pic>
        <p:nvPicPr>
          <p:cNvPr id="27" name="Picture 26" descr="A picture containing text, wheel, transport, gear&#10;&#10;Description automatically generated">
            <a:extLst>
              <a:ext uri="{FF2B5EF4-FFF2-40B4-BE49-F238E27FC236}">
                <a16:creationId xmlns:a16="http://schemas.microsoft.com/office/drawing/2014/main" id="{C8D69213-ACB5-3DBD-42B3-848C34D6EF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097523" y="6379923"/>
            <a:ext cx="1403351" cy="231775"/>
          </a:xfrm>
          <a:prstGeom prst="rect">
            <a:avLst/>
          </a:prstGeom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8E15BEF5-C898-3D5E-BE13-8B2A555520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rcRect/>
          <a:stretch/>
        </p:blipFill>
        <p:spPr>
          <a:xfrm>
            <a:off x="6566536" y="6318957"/>
            <a:ext cx="1126491" cy="35306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712700-0C4F-784D-B4E4-5B2A2CE750CD}"/>
              </a:ext>
            </a:extLst>
          </p:cNvPr>
          <p:cNvCxnSpPr>
            <a:cxnSpLocks/>
          </p:cNvCxnSpPr>
          <p:nvPr userDrawn="1"/>
        </p:nvCxnSpPr>
        <p:spPr>
          <a:xfrm flipV="1">
            <a:off x="538361" y="3624580"/>
            <a:ext cx="7154664" cy="10332"/>
          </a:xfrm>
          <a:prstGeom prst="line">
            <a:avLst/>
          </a:prstGeom>
          <a:ln w="2857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161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/>
            </a:br>
            <a:br>
              <a:rPr lang="en-CA"/>
            </a:br>
            <a:br>
              <a:rPr lang="en-CA"/>
            </a:br>
            <a:br>
              <a:rPr lang="en-CA"/>
            </a:br>
            <a:br>
              <a:rPr lang="en-CA"/>
            </a:br>
            <a:br>
              <a:rPr lang="en-CA"/>
            </a:br>
            <a:r>
              <a:rPr lang="en-CA"/>
              <a:t>***INSTRUCTIONS ON HOW TO APPLY IMAGE MASKING TO SLIDE LAYOUT***</a:t>
            </a:r>
            <a:br>
              <a:rPr lang="en-CA"/>
            </a:br>
            <a:r>
              <a:rPr lang="en-CA"/>
              <a:t>STEP 1: Click icon to insert image</a:t>
            </a:r>
            <a:br>
              <a:rPr lang="en-CA"/>
            </a:br>
            <a:r>
              <a:rPr lang="en-CA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F45BB1-B0E1-F64B-907F-5BD8294A1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LCLS-II-HE L3 L4 and L4ext FDR – January 2023 – D. White, L. Young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40E471-2825-3F40-845E-B0BCC60F4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45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3"/>
            <a:ext cx="10972800" cy="535278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CEA499F-5B11-2F23-8FA5-FE89E5912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575939"/>
            <a:ext cx="10532301" cy="278155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Date | Name of Review |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1774900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One Column_Bullet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One-</a:t>
            </a:r>
            <a:r>
              <a:rPr lang="en-US" err="1"/>
              <a:t>Column_Bullets_Text</a:t>
            </a:r>
            <a:r>
              <a:rPr lang="en-US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972800" cy="537156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64177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CLS-II-HE_One 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One-</a:t>
            </a:r>
            <a:r>
              <a:rPr lang="en-US" err="1"/>
              <a:t>Column_Numerical_Text</a:t>
            </a:r>
            <a:r>
              <a:rPr lang="en-US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972800" cy="537156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800092" indent="-457200">
              <a:buClr>
                <a:srgbClr val="8C1515"/>
              </a:buClr>
              <a:buSzPct val="90000"/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86" indent="-342900">
              <a:buClr>
                <a:srgbClr val="8C1515"/>
              </a:buClr>
              <a:buSzPct val="90000"/>
              <a:buFont typeface="+mj-lt"/>
              <a:buAutoNum type="alphaLcPeriod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142980" indent="-342900">
              <a:buClr>
                <a:srgbClr val="8C1515"/>
              </a:buClr>
              <a:buSzPct val="90000"/>
              <a:buFont typeface="+mj-lt"/>
              <a:buAutoNum type="arabicParenR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77925" indent="-342900">
              <a:buClr>
                <a:srgbClr val="8C1515"/>
              </a:buClr>
              <a:buSzPct val="90000"/>
              <a:buFont typeface="+mj-lt"/>
              <a:buAutoNum type="alphaLcParenR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23406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ake Away_One Column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Take </a:t>
            </a:r>
            <a:r>
              <a:rPr lang="en-US" err="1"/>
              <a:t>Away_One-Column_Bullets_Text</a:t>
            </a:r>
            <a:r>
              <a:rPr lang="en-US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456790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EC63A-33D2-1C9B-7DCB-81780BFC942E}"/>
              </a:ext>
            </a:extLst>
          </p:cNvPr>
          <p:cNvSpPr/>
          <p:nvPr userDrawn="1"/>
        </p:nvSpPr>
        <p:spPr>
          <a:xfrm>
            <a:off x="609600" y="5791200"/>
            <a:ext cx="10972800" cy="632152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62473F6-5119-03C7-0AC5-1A0C683C94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03876"/>
            <a:ext cx="10972800" cy="398482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Take Away (if needed)</a:t>
            </a:r>
          </a:p>
        </p:txBody>
      </p:sp>
    </p:spTree>
    <p:extLst>
      <p:ext uri="{BB962C8B-B14F-4D97-AF65-F5344CB8AC3E}">
        <p14:creationId xmlns:p14="http://schemas.microsoft.com/office/powerpoint/2010/main" val="421551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CLS-II-HE Take Away_One-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Take </a:t>
            </a:r>
            <a:r>
              <a:rPr lang="en-US" err="1"/>
              <a:t>Away_One-Column_Numerical_Text</a:t>
            </a:r>
            <a:r>
              <a:rPr lang="en-US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456790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800092" indent="-457200">
              <a:buClr>
                <a:srgbClr val="8C1515"/>
              </a:buClr>
              <a:buSzPct val="90000"/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86" indent="-342900">
              <a:buClr>
                <a:srgbClr val="8C1515"/>
              </a:buClr>
              <a:buSzPct val="90000"/>
              <a:buFont typeface="+mj-lt"/>
              <a:buAutoNum type="alphaLcPeriod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142980" indent="-342900">
              <a:buClr>
                <a:srgbClr val="8C1515"/>
              </a:buClr>
              <a:buSzPct val="90000"/>
              <a:buFont typeface="+mj-lt"/>
              <a:buAutoNum type="arabicParenR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77925" indent="-342900">
              <a:buClr>
                <a:srgbClr val="8C1515"/>
              </a:buClr>
              <a:buSzPct val="90000"/>
              <a:buFont typeface="+mj-lt"/>
              <a:buAutoNum type="alphaLcParenR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pPr lvl="0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EC63A-33D2-1C9B-7DCB-81780BFC942E}"/>
              </a:ext>
            </a:extLst>
          </p:cNvPr>
          <p:cNvSpPr/>
          <p:nvPr userDrawn="1"/>
        </p:nvSpPr>
        <p:spPr>
          <a:xfrm>
            <a:off x="609600" y="5791200"/>
            <a:ext cx="10972800" cy="632152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62473F6-5119-03C7-0AC5-1A0C683C94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03876"/>
            <a:ext cx="10972800" cy="398482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Take Away (if needed)</a:t>
            </a:r>
          </a:p>
        </p:txBody>
      </p:sp>
    </p:spTree>
    <p:extLst>
      <p:ext uri="{BB962C8B-B14F-4D97-AF65-F5344CB8AC3E}">
        <p14:creationId xmlns:p14="http://schemas.microsoft.com/office/powerpoint/2010/main" val="4046245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E85F4AE-8C31-4DC0-B0F0-1CF63A6BB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Two-Column Text Slide –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BA3048-A13F-4292-9A2E-11D4117D5B07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4120259-0FA4-4A76-90B1-F00606DC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1DC9EE3-392F-415F-A850-42E2B809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5334000" cy="543420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4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FFE774F-FADD-4813-F2E7-F9CACB38EE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8400" y="1066801"/>
            <a:ext cx="5334000" cy="543420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4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74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On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5" y="1107626"/>
            <a:ext cx="6929879" cy="539338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9051" y="1107621"/>
            <a:ext cx="3713351" cy="39848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21CDA69-321C-44F8-8792-49CF7CDB2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Picture Slide –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C9877-C055-4691-8C6D-2AD61E840EC3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D4D98FE-9D3E-4384-A871-87C9B47FC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9F804B0-4B47-F364-E7FF-3EC05894D7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69048" y="1617028"/>
            <a:ext cx="3713352" cy="488397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0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5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47D6A6E-644D-3D6A-FBF2-30D7EDA4D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914377" rtl="0" eaLnBrk="1" latinLnBrk="0" hangingPunct="1">
              <a:defRPr sz="11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9B69E-56AF-14F6-DD13-C77B0FAD64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" y="2161315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 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855074-782E-32A5-608B-7C4D5E8CAB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4693" y="6016717"/>
            <a:ext cx="1747163" cy="291194"/>
          </a:xfrm>
          <a:prstGeom prst="rect">
            <a:avLst/>
          </a:prstGeom>
        </p:spPr>
      </p:pic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E0F044E-F3D7-2D92-9151-DD5148D6A5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3548" y="5942774"/>
            <a:ext cx="1610701" cy="439080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F259E46-05ED-3A4F-8B92-83D5D47F94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92949" y="6017140"/>
            <a:ext cx="1358416" cy="290361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D48170E-CFD9-4F9F-4DDC-D378BE59CA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200070" y="5886585"/>
            <a:ext cx="1840727" cy="551458"/>
          </a:xfrm>
          <a:prstGeom prst="rect">
            <a:avLst/>
          </a:prstGeom>
        </p:spPr>
      </p:pic>
      <p:pic>
        <p:nvPicPr>
          <p:cNvPr id="12" name="Picture 11" descr="A picture containing text, wheel, transport, gear&#10;&#10;Description automatically generated">
            <a:extLst>
              <a:ext uri="{FF2B5EF4-FFF2-40B4-BE49-F238E27FC236}">
                <a16:creationId xmlns:a16="http://schemas.microsoft.com/office/drawing/2014/main" id="{3D4333D8-E8F6-F7BA-68A6-91FFE611A4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142097" y="6046367"/>
            <a:ext cx="1403897" cy="231907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C56F2AB-5991-0AB0-32E1-026AA8A3C6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9"/>
          <a:srcRect l="43913" t="32797" r="37361" b="25323"/>
          <a:stretch/>
        </p:blipFill>
        <p:spPr>
          <a:xfrm>
            <a:off x="6389493" y="5948619"/>
            <a:ext cx="1403899" cy="427403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2B1086-E559-068F-0502-48D87B59E5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575939"/>
            <a:ext cx="10532301" cy="278155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Date | Name of Review |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654637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3" y="405678"/>
            <a:ext cx="10553700" cy="69345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3" y="1403933"/>
            <a:ext cx="10553700" cy="459152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9" r:id="rId2"/>
    <p:sldLayoutId id="2147483705" r:id="rId3"/>
    <p:sldLayoutId id="2147483708" r:id="rId4"/>
    <p:sldLayoutId id="2147483707" r:id="rId5"/>
    <p:sldLayoutId id="2147483709" r:id="rId6"/>
    <p:sldLayoutId id="2147483700" r:id="rId7"/>
    <p:sldLayoutId id="2147483701" r:id="rId8"/>
    <p:sldLayoutId id="2147483706" r:id="rId9"/>
    <p:sldLayoutId id="2147483710" r:id="rId10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2400" kern="1200">
          <a:solidFill>
            <a:srgbClr val="8C1515"/>
          </a:solidFill>
          <a:latin typeface="Lato" panose="020F0502020204030203" pitchFamily="34" charset="77"/>
          <a:ea typeface="+mn-ea"/>
          <a:cs typeface="+mn-cs"/>
        </a:defRPr>
      </a:lvl1pPr>
      <a:lvl2pPr marL="457189" marR="0" indent="-168270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627063" marR="0" indent="-166688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Lato" panose="020F0502020204030203" pitchFamily="34" charset="0"/>
        <a:buChar char="-"/>
        <a:tabLst/>
        <a:defRPr sz="18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801688" indent="-166688" algn="l" defTabSz="914377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971550" indent="-169863" algn="l" defTabSz="914377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Lato" panose="020F0502020204030203" pitchFamily="34" charset="0"/>
        <a:buChar char="-"/>
        <a:tabLst/>
        <a:defRPr sz="16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lac.sharepoint.com/sites/pub/Publications/Forms/CUIR%20Templates.aspx?id=%2Fsites%2Fpub%2FPublications%2FLinac%20and%20FEL%20Facility%20Vacuum%20Specifications%2Epdf&amp;parent=%2Fsites%2Fpub%2FPublication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slac.sharepoint.com/sites/pub/Publications/Linac%20Particle-Free%20Engineering%20Specifications.pdf" TargetMode="External"/><Relationship Id="rId3" Type="http://schemas.openxmlformats.org/officeDocument/2006/relationships/hyperlink" Target="https://slac.sharepoint.com/sites/pub/Publications/Forms/LCLSIIHE%20Physics%20Requirements.aspx?id=%2Fsites%2Fpub%2FPublications%2FLCLSII%2DHE%2D1%2E1%2DPR%2D0018%2Epdf&amp;parent=%2Fsites%2Fpub%2FPublications" TargetMode="External"/><Relationship Id="rId7" Type="http://schemas.openxmlformats.org/officeDocument/2006/relationships/hyperlink" Target="https://slac.sharepoint.com/sites/pub/Publications/Forms/CUIR%20Templates.aspx?id=%2Fsites%2Fpub%2FPublications%2FLinac%20and%20FEL%20Facility%20Vacuum%20Specifications%2Epdf&amp;parent=%2Fsites%2Fpub%2FPublication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raweb.slac.stanford.edu/apex/slacdev/f?p=436:600:15933491979715:::::" TargetMode="External"/><Relationship Id="rId11" Type="http://schemas.openxmlformats.org/officeDocument/2006/relationships/hyperlink" Target="https://slac.sharepoint.com/sites/pub/Publications/LCLSII-HE-1.3-IC-0906.pdf" TargetMode="External"/><Relationship Id="rId5" Type="http://schemas.openxmlformats.org/officeDocument/2006/relationships/hyperlink" Target="https://slac.sharepoint.com/sites/pub/Publications/Forms/LCLSIIHE%20Physics%20Requirements.aspx?id=%2Fsites%2Fpub%2FPublications%2FLCLSII%2DHE%2D1%2E2%2DPR%2D0029%2Epdf&amp;parent=%2Fsites%2Fpub%2FPublications" TargetMode="External"/><Relationship Id="rId10" Type="http://schemas.openxmlformats.org/officeDocument/2006/relationships/hyperlink" Target="https://slac.sharepoint.com/sites/pub/Publications/Forms/LCLSIIHE%20Room%20Data%20Sheet.aspx?id=%2Fsites%2Fpub%2FPublications%2FLCLSII%2DHE%2D1%2E6%2DRD%2D0290%2Epdf&amp;parent=%2Fsites%2Fpub%2FPublications" TargetMode="External"/><Relationship Id="rId4" Type="http://schemas.openxmlformats.org/officeDocument/2006/relationships/hyperlink" Target="https://slac.sharepoint.com/sites/pub/Publications/Forms/LCLSIIHE%20Physics%20Requirements.aspx?id=%2Fsites%2Fpub%2FPublications%2FLCLSII%2DHE%2D1%2E1%2DPR%2D0039%2Epdf&amp;parent=%2Fsites%2Fpub%2FPublications" TargetMode="External"/><Relationship Id="rId9" Type="http://schemas.openxmlformats.org/officeDocument/2006/relationships/hyperlink" Target="https://slac.sharepoint.com/sites/pub/Publications/1.3_GHz_Cryomodule_Interfaces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lac.sharepoint.com/sites/pub/Publications/Forms/LCLSIIHE%20Physics%20Requirements.aspx?id=%2Fsites%2Fpub%2FPublications%2FLCLSII%2DHE%2D1%2E1%2DPR%2D0018%2Epdf&amp;parent=%2Fsites%2Fpub%2FPublications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lac.sharepoint.com/sites/pub/Publications/Forms/LCLSIIHE%20Physics%20Requirements.aspx?id=%2Fsites%2Fpub%2FPublications%2FLCLSII%2DHE%2D1%2E2%2DPR%2D0029%2Epdf&amp;parent=%2Fsites%2Fpub%2FPublication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slac.sharepoint.com/sites/pub/Publications/Forms/LCLSIIHE%20Engineering%20Notes.aspx?FilterField1=Originator&amp;FilterValue1=Coy%2C%20Robert&amp;FilterType1=UserMulti&amp;id=%2Fsites%2Fpub%2FPublications%2FLCLSII%2DHE%2D1%2E3%2DEN%2D0938%2Epdf&amp;viewid=18ae62d8%2Dc272%2D43ea%2Db4bf%2D19277e0c7241&amp;parent=%2Fsites%2Fpub%2FPublications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0E69B-112E-CCE1-52C0-8F0195F24D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2914" y="647701"/>
            <a:ext cx="8591357" cy="2246574"/>
          </a:xfrm>
        </p:spPr>
        <p:txBody>
          <a:bodyPr/>
          <a:lstStyle/>
          <a:p>
            <a:r>
              <a:rPr lang="en-US"/>
              <a:t>Cryomodule Installation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2B0BF-D694-DFC0-9E63-E1CEF41E7F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Dominique White | Cryomodule Integration Lead | 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FDDBC-F04D-947D-D71E-362769C6D1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 </a:t>
            </a:r>
            <a:r>
              <a:rPr lang="en-US" err="1"/>
              <a:t>Linac</a:t>
            </a:r>
            <a:r>
              <a:rPr lang="en-US"/>
              <a:t> Installation Workshop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EF970-2E57-5414-962E-6AA6F2C6B6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December 4, 2024</a:t>
            </a:r>
          </a:p>
        </p:txBody>
      </p:sp>
    </p:spTree>
    <p:extLst>
      <p:ext uri="{BB962C8B-B14F-4D97-AF65-F5344CB8AC3E}">
        <p14:creationId xmlns:p14="http://schemas.microsoft.com/office/powerpoint/2010/main" val="2849378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Stand Installation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9C9DEC-F1AA-D6A8-BB7E-5609DAC05859}"/>
              </a:ext>
            </a:extLst>
          </p:cNvPr>
          <p:cNvGrpSpPr/>
          <p:nvPr/>
        </p:nvGrpSpPr>
        <p:grpSpPr>
          <a:xfrm>
            <a:off x="10564749" y="248038"/>
            <a:ext cx="1017651" cy="639712"/>
            <a:chOff x="10564749" y="248038"/>
            <a:chExt cx="1017651" cy="639712"/>
          </a:xfrm>
        </p:grpSpPr>
        <p:sp>
          <p:nvSpPr>
            <p:cNvPr id="7" name="Pentagon 45">
              <a:extLst>
                <a:ext uri="{FF2B5EF4-FFF2-40B4-BE49-F238E27FC236}">
                  <a16:creationId xmlns:a16="http://schemas.microsoft.com/office/drawing/2014/main" id="{45C04029-A84B-F2CA-4618-0CF3A8A54B07}"/>
                </a:ext>
              </a:extLst>
            </p:cNvPr>
            <p:cNvSpPr/>
            <p:nvPr/>
          </p:nvSpPr>
          <p:spPr>
            <a:xfrm>
              <a:off x="10564749" y="248038"/>
              <a:ext cx="1017651" cy="639712"/>
            </a:xfrm>
            <a:prstGeom prst="homePlate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Pentagon 4">
              <a:extLst>
                <a:ext uri="{FF2B5EF4-FFF2-40B4-BE49-F238E27FC236}">
                  <a16:creationId xmlns:a16="http://schemas.microsoft.com/office/drawing/2014/main" id="{365C96E8-E873-9E5E-4B8C-3425FE22A407}"/>
                </a:ext>
              </a:extLst>
            </p:cNvPr>
            <p:cNvSpPr txBox="1"/>
            <p:nvPr/>
          </p:nvSpPr>
          <p:spPr>
            <a:xfrm>
              <a:off x="10571919" y="396482"/>
              <a:ext cx="839918" cy="35401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Stand Install</a:t>
              </a:r>
              <a:endParaRPr lang="en-US" sz="900" b="1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8DD7556-C665-3B20-27E3-894C036D1A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503" y="1132793"/>
            <a:ext cx="5501798" cy="5240298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Cryomodules sit on two stands, fixed and sliding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California has seismic considerations- may be room for optimization</a:t>
            </a:r>
          </a:p>
          <a:p>
            <a:pPr marL="342900" indent="-342900">
              <a:spcBef>
                <a:spcPts val="1200"/>
              </a:spcBef>
            </a:pPr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757F58-D65B-5DFA-89B3-069031CC8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4267" l="3749" r="96049">
                        <a14:foregroundMark x1="8713" y1="17467" x2="5471" y2="38267"/>
                        <a14:foregroundMark x1="5471" y1="38267" x2="18946" y2="40667"/>
                        <a14:foregroundMark x1="18946" y1="40667" x2="56738" y2="66667"/>
                        <a14:foregroundMark x1="56738" y1="66667" x2="81054" y2="71333"/>
                        <a14:foregroundMark x1="81054" y1="71333" x2="91895" y2="79333"/>
                        <a14:foregroundMark x1="91895" y1="79333" x2="90476" y2="86133"/>
                        <a14:foregroundMark x1="83789" y1="89200" x2="22391" y2="72000"/>
                        <a14:foregroundMark x1="22391" y1="72000" x2="22290" y2="53467"/>
                        <a14:foregroundMark x1="22290" y1="53467" x2="39818" y2="67467"/>
                        <a14:foregroundMark x1="39818" y1="67467" x2="82877" y2="78133"/>
                        <a14:foregroundMark x1="76900" y1="83333" x2="35360" y2="79067"/>
                        <a14:foregroundMark x1="35360" y1="79067" x2="17123" y2="62267"/>
                        <a14:foregroundMark x1="17123" y1="62267" x2="6484" y2="44133"/>
                        <a14:foregroundMark x1="6484" y1="44133" x2="6282" y2="25333"/>
                        <a14:foregroundMark x1="6282" y1="25333" x2="30091" y2="9733"/>
                        <a14:foregroundMark x1="30091" y1="9733" x2="55522" y2="8667"/>
                        <a14:foregroundMark x1="55522" y1="8667" x2="80446" y2="25200"/>
                        <a14:foregroundMark x1="80446" y1="25200" x2="97467" y2="52800"/>
                        <a14:foregroundMark x1="97467" y1="52800" x2="97467" y2="67600"/>
                        <a14:foregroundMark x1="97467" y1="67600" x2="85309" y2="91200"/>
                        <a14:foregroundMark x1="85309" y1="91200" x2="70922" y2="88800"/>
                        <a14:foregroundMark x1="70922" y1="88800" x2="62513" y2="84133"/>
                        <a14:foregroundMark x1="62513" y1="84133" x2="62209" y2="84133"/>
                        <a14:foregroundMark x1="88855" y1="98400" x2="55218" y2="94533"/>
                        <a14:foregroundMark x1="55218" y1="94533" x2="19149" y2="74933"/>
                        <a14:foregroundMark x1="19149" y1="74933" x2="9726" y2="62133"/>
                        <a14:foregroundMark x1="9726" y1="62133" x2="3343" y2="33600"/>
                        <a14:foregroundMark x1="3343" y1="33600" x2="4053" y2="18800"/>
                        <a14:foregroundMark x1="4053" y1="18800" x2="7396" y2="8533"/>
                        <a14:foregroundMark x1="7396" y1="8533" x2="12867" y2="1067"/>
                        <a14:foregroundMark x1="12867" y1="1067" x2="13779" y2="667"/>
                        <a14:foregroundMark x1="7599" y1="25733" x2="3242" y2="37600"/>
                        <a14:foregroundMark x1="3242" y1="37600" x2="7396" y2="52267"/>
                        <a14:foregroundMark x1="7396" y1="52267" x2="9017" y2="53733"/>
                        <a14:foregroundMark x1="66363" y1="92667" x2="74772" y2="98533"/>
                        <a14:foregroundMark x1="74772" y1="98533" x2="85917" y2="98000"/>
                        <a14:foregroundMark x1="85917" y1="98000" x2="92097" y2="91600"/>
                        <a14:foregroundMark x1="92097" y1="91600" x2="97568" y2="81467"/>
                        <a14:foregroundMark x1="97568" y1="81467" x2="98987" y2="70133"/>
                        <a14:foregroundMark x1="98987" y1="70133" x2="96049" y2="57467"/>
                        <a14:foregroundMark x1="96049" y1="57467" x2="93820" y2="56133"/>
                        <a14:foregroundMark x1="87234" y1="94133" x2="78419" y2="98800"/>
                        <a14:foregroundMark x1="78419" y1="98800" x2="85816" y2="93200"/>
                        <a14:foregroundMark x1="85816" y1="93200" x2="86930" y2="94267"/>
                        <a14:foregroundMark x1="81054" y1="29067" x2="75076" y2="19600"/>
                        <a14:foregroundMark x1="75076" y1="19600" x2="42148" y2="7200"/>
                        <a14:foregroundMark x1="42148" y1="7200" x2="21682" y2="14533"/>
                        <a14:foregroundMark x1="21682" y1="14533" x2="25836" y2="50133"/>
                        <a14:foregroundMark x1="25836" y1="50133" x2="52584" y2="74400"/>
                        <a14:foregroundMark x1="52584" y1="74400" x2="76190" y2="70933"/>
                        <a14:foregroundMark x1="76190" y1="70933" x2="82067" y2="48400"/>
                        <a14:foregroundMark x1="82067" y1="48400" x2="79027" y2="21733"/>
                        <a14:foregroundMark x1="81155" y1="40133" x2="77609" y2="30400"/>
                        <a14:foregroundMark x1="77609" y1="30400" x2="60993" y2="16267"/>
                        <a14:foregroundMark x1="60993" y1="16267" x2="42958" y2="17067"/>
                        <a14:foregroundMark x1="42958" y1="17067" x2="36373" y2="35467"/>
                        <a14:foregroundMark x1="36373" y1="35467" x2="50557" y2="40000"/>
                        <a14:foregroundMark x1="50557" y1="40000" x2="59878" y2="48667"/>
                        <a14:foregroundMark x1="59878" y1="48667" x2="71429" y2="49600"/>
                        <a14:foregroundMark x1="71429" y1="49600" x2="80547" y2="48133"/>
                        <a14:foregroundMark x1="80547" y1="48133" x2="80547" y2="49067"/>
                        <a14:foregroundMark x1="4863" y1="38533" x2="3749" y2="44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996" y="2814048"/>
            <a:ext cx="4950647" cy="37618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971C104-A14C-51EA-3FA8-F60305BBD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7" b="11010"/>
          <a:stretch/>
        </p:blipFill>
        <p:spPr bwMode="auto">
          <a:xfrm>
            <a:off x="6447935" y="1156543"/>
            <a:ext cx="4778808" cy="514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856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Cryomodule Transport and Unload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D8FD1F1-CDB0-E112-3183-79BB6A04A5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502" y="1132793"/>
            <a:ext cx="6181582" cy="5064807"/>
          </a:xfrm>
        </p:spPr>
        <p:txBody>
          <a:bodyPr/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Cryomodules shipped from FNL and </a:t>
            </a:r>
            <a:r>
              <a:rPr lang="en-US" err="1">
                <a:solidFill>
                  <a:schemeClr val="tx1"/>
                </a:solidFill>
              </a:rPr>
              <a:t>JLab</a:t>
            </a:r>
            <a:r>
              <a:rPr lang="en-US">
                <a:solidFill>
                  <a:schemeClr val="tx1"/>
                </a:solidFill>
              </a:rPr>
              <a:t> in special trailer with springs to avoid damage from shocks.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They are lifted from above with a spreader bar and moved with custom dollies.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Internals are protected with M-mounts, tie downs, and shipping caps. Trips are monitored with slam sticks.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Configuration for moving across site has fewer restraints.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16A6BE-9FC3-C655-9108-80D09EFCD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8"/>
          <a:stretch/>
        </p:blipFill>
        <p:spPr bwMode="auto">
          <a:xfrm>
            <a:off x="6927762" y="1176372"/>
            <a:ext cx="4633965" cy="497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978FACD-66C9-B353-A488-1ED1AD7D796C}"/>
              </a:ext>
            </a:extLst>
          </p:cNvPr>
          <p:cNvGrpSpPr/>
          <p:nvPr/>
        </p:nvGrpSpPr>
        <p:grpSpPr>
          <a:xfrm>
            <a:off x="10346237" y="212108"/>
            <a:ext cx="1134115" cy="645144"/>
            <a:chOff x="463802" y="1063533"/>
            <a:chExt cx="928066" cy="514533"/>
          </a:xfrm>
          <a:solidFill>
            <a:srgbClr val="FF0000"/>
          </a:solidFill>
        </p:grpSpPr>
        <p:sp>
          <p:nvSpPr>
            <p:cNvPr id="15" name="Chevron 30">
              <a:extLst>
                <a:ext uri="{FF2B5EF4-FFF2-40B4-BE49-F238E27FC236}">
                  <a16:creationId xmlns:a16="http://schemas.microsoft.com/office/drawing/2014/main" id="{87B75DBF-D3EF-175F-9AB9-6E21E398E69B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Chevron 6">
              <a:extLst>
                <a:ext uri="{FF2B5EF4-FFF2-40B4-BE49-F238E27FC236}">
                  <a16:creationId xmlns:a16="http://schemas.microsoft.com/office/drawing/2014/main" id="{90E74467-1654-03DA-41D5-F2F47E83FA43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Unload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9244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Cryomodule Transport and Unload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BC202C-EC11-9BA5-6A8A-B10FACC6C9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971"/>
          <a:stretch/>
        </p:blipFill>
        <p:spPr>
          <a:xfrm>
            <a:off x="6599366" y="2582249"/>
            <a:ext cx="5173538" cy="28093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AA9051-4EE4-5CA0-DE7A-8B46FD6421E3}"/>
              </a:ext>
            </a:extLst>
          </p:cNvPr>
          <p:cNvSpPr txBox="1"/>
          <p:nvPr/>
        </p:nvSpPr>
        <p:spPr>
          <a:xfrm>
            <a:off x="320512" y="1411986"/>
            <a:ext cx="57022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Use two dollies per Cryomodule and tow one Cryomodule at a time by tugger.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Attached with ratchet straps and used with a wooden hard stop on each end.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Use pneumatic jacks for a soft landing and to raise the Cryomodules into place over stands.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Detachable design allows dolly to roll into place under Cryomodule.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Need to be careful with placement. Ratchet straps need to avoid couplers.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A5E27-B990-97D1-28B8-9A8C792ECA7B}"/>
              </a:ext>
            </a:extLst>
          </p:cNvPr>
          <p:cNvSpPr txBox="1"/>
          <p:nvPr/>
        </p:nvSpPr>
        <p:spPr>
          <a:xfrm>
            <a:off x="6836623" y="1895937"/>
            <a:ext cx="20778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Detachable Saddle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08EF3C-7A35-D39B-E087-3CA6079CAE08}"/>
              </a:ext>
            </a:extLst>
          </p:cNvPr>
          <p:cNvSpPr txBox="1"/>
          <p:nvPr/>
        </p:nvSpPr>
        <p:spPr>
          <a:xfrm>
            <a:off x="9695091" y="5708613"/>
            <a:ext cx="15552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Guide wheels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BD8F611-7C0D-6B7E-46D3-C4E3299B2F01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7875530" y="2265269"/>
            <a:ext cx="326867" cy="456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286ED75-D377-6311-ED4F-3609B60A8DFE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9695091" y="5280864"/>
            <a:ext cx="604018" cy="427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A9E6DDB-D10D-B2F0-1ECB-CE476F960777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0299109" y="4747150"/>
            <a:ext cx="750183" cy="961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3037CA-4A31-C049-8529-18D4A68A1859}"/>
              </a:ext>
            </a:extLst>
          </p:cNvPr>
          <p:cNvGrpSpPr/>
          <p:nvPr/>
        </p:nvGrpSpPr>
        <p:grpSpPr>
          <a:xfrm>
            <a:off x="10346237" y="212108"/>
            <a:ext cx="1134115" cy="645144"/>
            <a:chOff x="463802" y="1063533"/>
            <a:chExt cx="928066" cy="514533"/>
          </a:xfrm>
          <a:solidFill>
            <a:srgbClr val="FF0000"/>
          </a:solidFill>
        </p:grpSpPr>
        <p:sp>
          <p:nvSpPr>
            <p:cNvPr id="30" name="Chevron 30">
              <a:extLst>
                <a:ext uri="{FF2B5EF4-FFF2-40B4-BE49-F238E27FC236}">
                  <a16:creationId xmlns:a16="http://schemas.microsoft.com/office/drawing/2014/main" id="{9B9C2243-B043-B81E-56C2-8E7FF73E1B33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Chevron 6">
              <a:extLst>
                <a:ext uri="{FF2B5EF4-FFF2-40B4-BE49-F238E27FC236}">
                  <a16:creationId xmlns:a16="http://schemas.microsoft.com/office/drawing/2014/main" id="{10B206F7-FB45-1299-D665-B85CDA4401F1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Unload</a:t>
              </a:r>
            </a:p>
          </p:txBody>
        </p:sp>
      </p:grpSp>
      <p:pic>
        <p:nvPicPr>
          <p:cNvPr id="6" name="Picture 5" descr="A large orange tube with a plastic cover&#10;&#10;Description automatically generated">
            <a:extLst>
              <a:ext uri="{FF2B5EF4-FFF2-40B4-BE49-F238E27FC236}">
                <a16:creationId xmlns:a16="http://schemas.microsoft.com/office/drawing/2014/main" id="{233B6A7A-6137-C68F-D38D-30A389827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331" y="1097910"/>
            <a:ext cx="4018570" cy="535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6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  <a:latin typeface="Lato"/>
                <a:ea typeface="Lato"/>
                <a:cs typeface="Lato"/>
              </a:rPr>
              <a:t>Cryomodule Physical Installation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17C08-9D56-61B1-0998-4AB79FF493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149" y="1225485"/>
            <a:ext cx="6666851" cy="4930218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Some installation is required before we place Cryomodules due to size of housing and risk of working above Cryomodules:</a:t>
            </a:r>
          </a:p>
          <a:p>
            <a:pPr marL="914386" lvl="1" indent="-342900">
              <a:spcBef>
                <a:spcPts val="1200"/>
              </a:spcBef>
              <a:buClrTx/>
            </a:pPr>
            <a:r>
              <a:rPr lang="en-US" sz="2400">
                <a:solidFill>
                  <a:schemeClr val="tx1"/>
                </a:solidFill>
                <a:latin typeface="+mn-lt"/>
              </a:rPr>
              <a:t>All utilities and infrastructure- He Guard, Compressed Dry Air, </a:t>
            </a:r>
            <a:r>
              <a:rPr lang="en-US" sz="2400" err="1">
                <a:solidFill>
                  <a:schemeClr val="tx1"/>
                </a:solidFill>
                <a:latin typeface="+mn-lt"/>
              </a:rPr>
              <a:t>etc</a:t>
            </a:r>
            <a:endParaRPr lang="en-US" sz="2400">
              <a:solidFill>
                <a:schemeClr val="tx1"/>
              </a:solidFill>
              <a:latin typeface="+mn-lt"/>
            </a:endParaRPr>
          </a:p>
          <a:p>
            <a:pPr marL="914386" lvl="1" indent="-342900">
              <a:spcBef>
                <a:spcPts val="1200"/>
              </a:spcBef>
              <a:buClrTx/>
            </a:pPr>
            <a:r>
              <a:rPr lang="en-US" sz="2400">
                <a:solidFill>
                  <a:schemeClr val="tx1"/>
                </a:solidFill>
                <a:latin typeface="+mn-lt"/>
              </a:rPr>
              <a:t>Cryomodule stands in place</a:t>
            </a:r>
          </a:p>
          <a:p>
            <a:pPr marL="914386" lvl="1" indent="-342900">
              <a:spcBef>
                <a:spcPts val="1200"/>
              </a:spcBef>
              <a:buClrTx/>
            </a:pPr>
            <a:r>
              <a:rPr lang="en-US" sz="2400">
                <a:solidFill>
                  <a:schemeClr val="tx1"/>
                </a:solidFill>
                <a:latin typeface="+mn-lt"/>
              </a:rPr>
              <a:t>Cable Plant Work- pulled cables coiled out of the way</a:t>
            </a:r>
          </a:p>
          <a:p>
            <a:pPr marL="914386" lvl="1" indent="-342900">
              <a:spcBef>
                <a:spcPts val="1200"/>
              </a:spcBef>
              <a:buClrTx/>
            </a:pPr>
            <a:r>
              <a:rPr lang="en-US" sz="2400">
                <a:solidFill>
                  <a:schemeClr val="tx1"/>
                </a:solidFill>
                <a:latin typeface="+mn-lt"/>
              </a:rPr>
              <a:t>Ceiling and penetration waveguide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C8AC790-8975-42C8-5CF4-8907E2CD0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778" y="1010290"/>
            <a:ext cx="4236249" cy="564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4323A81-1B22-80BA-6516-2C52F7E09B90}"/>
              </a:ext>
            </a:extLst>
          </p:cNvPr>
          <p:cNvGrpSpPr/>
          <p:nvPr/>
        </p:nvGrpSpPr>
        <p:grpSpPr>
          <a:xfrm>
            <a:off x="9517776" y="212106"/>
            <a:ext cx="1134115" cy="645144"/>
            <a:chOff x="463802" y="1063533"/>
            <a:chExt cx="928066" cy="51453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7" name="Chevron 30">
              <a:extLst>
                <a:ext uri="{FF2B5EF4-FFF2-40B4-BE49-F238E27FC236}">
                  <a16:creationId xmlns:a16="http://schemas.microsoft.com/office/drawing/2014/main" id="{916D54CE-6CDB-3F29-CE03-001942D8400B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Chevron 6">
              <a:extLst>
                <a:ext uri="{FF2B5EF4-FFF2-40B4-BE49-F238E27FC236}">
                  <a16:creationId xmlns:a16="http://schemas.microsoft.com/office/drawing/2014/main" id="{1FA61A95-8E3E-446A-54DE-A258D458919C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Physical Install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F79D304-6AE3-A815-3F9B-462CF5D1EF6A}"/>
              </a:ext>
            </a:extLst>
          </p:cNvPr>
          <p:cNvGrpSpPr/>
          <p:nvPr/>
        </p:nvGrpSpPr>
        <p:grpSpPr>
          <a:xfrm>
            <a:off x="10359393" y="209169"/>
            <a:ext cx="1134115" cy="645144"/>
            <a:chOff x="463802" y="1063533"/>
            <a:chExt cx="928066" cy="514533"/>
          </a:xfrm>
          <a:solidFill>
            <a:srgbClr val="FFC000"/>
          </a:solidFill>
        </p:grpSpPr>
        <p:sp>
          <p:nvSpPr>
            <p:cNvPr id="10" name="Chevron 30">
              <a:extLst>
                <a:ext uri="{FF2B5EF4-FFF2-40B4-BE49-F238E27FC236}">
                  <a16:creationId xmlns:a16="http://schemas.microsoft.com/office/drawing/2014/main" id="{BB18385C-A1AC-DAC6-46B1-4E485A0D180F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Chevron 6">
              <a:extLst>
                <a:ext uri="{FF2B5EF4-FFF2-40B4-BE49-F238E27FC236}">
                  <a16:creationId xmlns:a16="http://schemas.microsoft.com/office/drawing/2014/main" id="{8A9F472B-FDC1-177E-B062-13F59C4B7A74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Align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6929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  <a:latin typeface="Lato"/>
                <a:ea typeface="Lato"/>
                <a:cs typeface="Lato"/>
              </a:rPr>
              <a:t>Cryomodule Physical Installation</a:t>
            </a:r>
            <a:endParaRPr lang="en-US">
              <a:solidFill>
                <a:srgbClr val="B83A4B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17C08-9D56-61B1-0998-4AB79FF493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6897" y="1362589"/>
            <a:ext cx="6342115" cy="4797222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Cryomodules take up a lot of room</a:t>
            </a:r>
          </a:p>
          <a:p>
            <a:pPr marL="914386" lvl="1" indent="-342900">
              <a:spcBef>
                <a:spcPts val="120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Access to housing and is completely blocked during CM moves to the housing.</a:t>
            </a:r>
          </a:p>
          <a:p>
            <a:pPr marL="914386" lvl="1" indent="-342900">
              <a:spcBef>
                <a:spcPts val="120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Once on stands, the working space of the tunnel is cut in half. </a:t>
            </a:r>
          </a:p>
          <a:p>
            <a:pPr marL="914386" lvl="1" indent="-342900">
              <a:spcBef>
                <a:spcPts val="120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Cryomodules are sensitive to shocks and dust from surrounding work. Once in place, no work can happen above them.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Particle free installation and welding equipment limit access for other groups. Careful coordination with other groups is crucial.</a:t>
            </a:r>
            <a:endParaRPr lang="en-US" sz="1800">
              <a:solidFill>
                <a:schemeClr val="tx1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AC68CB-6512-27CC-4120-1B931F6EF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9" t="13106"/>
          <a:stretch/>
        </p:blipFill>
        <p:spPr>
          <a:xfrm>
            <a:off x="6753208" y="987392"/>
            <a:ext cx="5277921" cy="55476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DB59FAF-736D-62C3-7505-8E21BEC84839}"/>
              </a:ext>
            </a:extLst>
          </p:cNvPr>
          <p:cNvGrpSpPr/>
          <p:nvPr/>
        </p:nvGrpSpPr>
        <p:grpSpPr>
          <a:xfrm>
            <a:off x="9517776" y="212106"/>
            <a:ext cx="1134115" cy="645144"/>
            <a:chOff x="463802" y="1063533"/>
            <a:chExt cx="928066" cy="51453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8" name="Chevron 30">
              <a:extLst>
                <a:ext uri="{FF2B5EF4-FFF2-40B4-BE49-F238E27FC236}">
                  <a16:creationId xmlns:a16="http://schemas.microsoft.com/office/drawing/2014/main" id="{C3F6DE07-29E6-72C4-687C-9A7C8A8F1B1E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Chevron 6">
              <a:extLst>
                <a:ext uri="{FF2B5EF4-FFF2-40B4-BE49-F238E27FC236}">
                  <a16:creationId xmlns:a16="http://schemas.microsoft.com/office/drawing/2014/main" id="{9C48B5CD-EB82-313C-6BEB-0145DB711E99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Physical Install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4A54F3-23ED-3FD5-E458-CC0A4C3CE5A1}"/>
              </a:ext>
            </a:extLst>
          </p:cNvPr>
          <p:cNvGrpSpPr/>
          <p:nvPr/>
        </p:nvGrpSpPr>
        <p:grpSpPr>
          <a:xfrm>
            <a:off x="10359393" y="209169"/>
            <a:ext cx="1134115" cy="645144"/>
            <a:chOff x="463802" y="1063533"/>
            <a:chExt cx="928066" cy="514533"/>
          </a:xfrm>
          <a:solidFill>
            <a:srgbClr val="FFC000"/>
          </a:solidFill>
        </p:grpSpPr>
        <p:sp>
          <p:nvSpPr>
            <p:cNvPr id="11" name="Chevron 30">
              <a:extLst>
                <a:ext uri="{FF2B5EF4-FFF2-40B4-BE49-F238E27FC236}">
                  <a16:creationId xmlns:a16="http://schemas.microsoft.com/office/drawing/2014/main" id="{0D3D00A6-091E-C15C-4BAB-E14AC9371F67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Chevron 6">
              <a:extLst>
                <a:ext uri="{FF2B5EF4-FFF2-40B4-BE49-F238E27FC236}">
                  <a16:creationId xmlns:a16="http://schemas.microsoft.com/office/drawing/2014/main" id="{B33685B8-415E-4FEC-7C27-990E32E58704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Align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D8C9DF4-B047-9375-5DE3-9A31407F57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0449" y="1032815"/>
            <a:ext cx="4674654" cy="543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9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Welding and Leak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D8FD1F1-CDB0-E112-3183-79BB6A04A5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1600" y="1168924"/>
            <a:ext cx="6179065" cy="5159684"/>
          </a:xfrm>
        </p:spPr>
        <p:txBody>
          <a:bodyPr/>
          <a:lstStyle/>
          <a:p>
            <a:pPr fontAlgn="auto">
              <a:buClr>
                <a:srgbClr val="981E32"/>
              </a:buClr>
            </a:pPr>
            <a:r>
              <a:rPr lang="en-US">
                <a:solidFill>
                  <a:schemeClr val="tx1"/>
                </a:solidFill>
                <a:latin typeface="+mn-lt"/>
              </a:rPr>
              <a:t>He process pipes are welded together with orbital weld machine.</a:t>
            </a:r>
          </a:p>
          <a:p>
            <a:pPr marL="914386" lvl="1" indent="-342900" fontAlgn="auto">
              <a:spcBef>
                <a:spcPts val="120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HGRP connected with collar</a:t>
            </a:r>
          </a:p>
          <a:p>
            <a:pPr marL="914386" lvl="1" indent="-342900" fontAlgn="auto">
              <a:spcBef>
                <a:spcPts val="120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2” Lines connected with bellows</a:t>
            </a:r>
          </a:p>
          <a:p>
            <a:pPr marL="914386" lvl="1" indent="-342900" fontAlgn="auto">
              <a:spcBef>
                <a:spcPts val="120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Must be welded from the inside out</a:t>
            </a:r>
          </a:p>
          <a:p>
            <a:pPr fontAlgn="auto">
              <a:buClr>
                <a:srgbClr val="981E32"/>
              </a:buClr>
            </a:pPr>
            <a:r>
              <a:rPr lang="en-US">
                <a:solidFill>
                  <a:schemeClr val="tx1"/>
                </a:solidFill>
                <a:latin typeface="+mn-lt"/>
                <a:cs typeface="+mn-cs"/>
              </a:rPr>
              <a:t>Important to ma</a:t>
            </a:r>
            <a:r>
              <a:rPr lang="en-US">
                <a:solidFill>
                  <a:schemeClr val="tx1"/>
                </a:solidFill>
                <a:latin typeface="+mn-lt"/>
              </a:rPr>
              <a:t>tch the metallurgy of </a:t>
            </a:r>
            <a:r>
              <a:rPr lang="en-US" err="1">
                <a:solidFill>
                  <a:schemeClr val="tx1"/>
                </a:solidFill>
                <a:latin typeface="+mn-lt"/>
              </a:rPr>
              <a:t>cryo</a:t>
            </a:r>
            <a:r>
              <a:rPr lang="en-US">
                <a:solidFill>
                  <a:schemeClr val="tx1"/>
                </a:solidFill>
                <a:latin typeface="+mn-lt"/>
              </a:rPr>
              <a:t> pipes at weld interfaces</a:t>
            </a:r>
          </a:p>
          <a:p>
            <a:pPr marL="914386" lvl="1" indent="-342900">
              <a:spcBef>
                <a:spcPts val="120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Sulfur content can affect pathway of weld and programming of orbital welder</a:t>
            </a:r>
          </a:p>
          <a:p>
            <a:pPr marL="914386" lvl="1" indent="-342900">
              <a:spcBef>
                <a:spcPts val="120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Use pipes from same batch of metal where possible</a:t>
            </a:r>
          </a:p>
          <a:p>
            <a:pPr marL="914386" lvl="1" indent="-342900">
              <a:spcBef>
                <a:spcPts val="120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Take care to standardize pipes between CM and CDS components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D885515-531C-6FFF-631B-FF1EC8B902E2}"/>
              </a:ext>
            </a:extLst>
          </p:cNvPr>
          <p:cNvGrpSpPr/>
          <p:nvPr/>
        </p:nvGrpSpPr>
        <p:grpSpPr>
          <a:xfrm>
            <a:off x="6490665" y="1658626"/>
            <a:ext cx="5303416" cy="4303335"/>
            <a:chOff x="1393687" y="3560284"/>
            <a:chExt cx="3833902" cy="298966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79CE1FB-3CE4-AEFD-26C8-070729562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13" t="7455" r="913" b="1280"/>
            <a:stretch/>
          </p:blipFill>
          <p:spPr>
            <a:xfrm>
              <a:off x="1393687" y="3560284"/>
              <a:ext cx="3833902" cy="2989664"/>
            </a:xfrm>
            <a:prstGeom prst="rect">
              <a:avLst/>
            </a:prstGeom>
            <a:ln>
              <a:noFill/>
            </a:ln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C435B97-251F-2330-B819-C476D05902F5}"/>
                </a:ext>
              </a:extLst>
            </p:cNvPr>
            <p:cNvSpPr/>
            <p:nvPr/>
          </p:nvSpPr>
          <p:spPr>
            <a:xfrm>
              <a:off x="2973788" y="4429158"/>
              <a:ext cx="683813" cy="7315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41B724B-E9E4-4747-9F15-AC20535780B8}"/>
                </a:ext>
              </a:extLst>
            </p:cNvPr>
            <p:cNvSpPr/>
            <p:nvPr/>
          </p:nvSpPr>
          <p:spPr>
            <a:xfrm>
              <a:off x="2393342" y="4755865"/>
              <a:ext cx="229776" cy="222383"/>
            </a:xfrm>
            <a:prstGeom prst="ellipse">
              <a:avLst/>
            </a:prstGeom>
            <a:noFill/>
            <a:ln w="28575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C2205F3-16A4-8097-3215-195EF7F8DED2}"/>
                </a:ext>
              </a:extLst>
            </p:cNvPr>
            <p:cNvSpPr/>
            <p:nvPr/>
          </p:nvSpPr>
          <p:spPr>
            <a:xfrm>
              <a:off x="2653891" y="5009731"/>
              <a:ext cx="229776" cy="222383"/>
            </a:xfrm>
            <a:prstGeom prst="ellipse">
              <a:avLst/>
            </a:prstGeom>
            <a:noFill/>
            <a:ln w="28575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22FAF1E-2C6F-1E98-FE36-C8D74CB44679}"/>
                </a:ext>
              </a:extLst>
            </p:cNvPr>
            <p:cNvSpPr/>
            <p:nvPr/>
          </p:nvSpPr>
          <p:spPr>
            <a:xfrm>
              <a:off x="3706636" y="4669727"/>
              <a:ext cx="229776" cy="222383"/>
            </a:xfrm>
            <a:prstGeom prst="ellipse">
              <a:avLst/>
            </a:prstGeom>
            <a:noFill/>
            <a:ln w="28575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080AC9-57CD-BB59-790C-72BD6873425C}"/>
                </a:ext>
              </a:extLst>
            </p:cNvPr>
            <p:cNvSpPr/>
            <p:nvPr/>
          </p:nvSpPr>
          <p:spPr>
            <a:xfrm>
              <a:off x="4002157" y="4758518"/>
              <a:ext cx="229776" cy="222383"/>
            </a:xfrm>
            <a:prstGeom prst="ellipse">
              <a:avLst/>
            </a:prstGeom>
            <a:noFill/>
            <a:ln w="28575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81453A2-C046-F406-9FA9-2C88375EE737}"/>
                </a:ext>
              </a:extLst>
            </p:cNvPr>
            <p:cNvSpPr/>
            <p:nvPr/>
          </p:nvSpPr>
          <p:spPr>
            <a:xfrm>
              <a:off x="3700011" y="4400709"/>
              <a:ext cx="229776" cy="222383"/>
            </a:xfrm>
            <a:prstGeom prst="ellipse">
              <a:avLst/>
            </a:prstGeom>
            <a:noFill/>
            <a:ln w="28575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77E8822-B5FE-0BDF-DCE4-13429D4D0A47}"/>
              </a:ext>
            </a:extLst>
          </p:cNvPr>
          <p:cNvGrpSpPr/>
          <p:nvPr/>
        </p:nvGrpSpPr>
        <p:grpSpPr>
          <a:xfrm>
            <a:off x="10448285" y="222193"/>
            <a:ext cx="1134115" cy="645144"/>
            <a:chOff x="463802" y="1063533"/>
            <a:chExt cx="928066" cy="514533"/>
          </a:xfrm>
          <a:solidFill>
            <a:srgbClr val="A9D18E"/>
          </a:solidFill>
        </p:grpSpPr>
        <p:sp>
          <p:nvSpPr>
            <p:cNvPr id="54" name="Chevron 30">
              <a:extLst>
                <a:ext uri="{FF2B5EF4-FFF2-40B4-BE49-F238E27FC236}">
                  <a16:creationId xmlns:a16="http://schemas.microsoft.com/office/drawing/2014/main" id="{8B3E5185-8823-D3ED-5F36-9627F7DA9CEC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Chevron 6">
              <a:extLst>
                <a:ext uri="{FF2B5EF4-FFF2-40B4-BE49-F238E27FC236}">
                  <a16:creationId xmlns:a16="http://schemas.microsoft.com/office/drawing/2014/main" id="{AB84D022-7D88-BB39-E11B-C6DAE0F1B83D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err="1">
                  <a:solidFill>
                    <a:schemeClr val="tx1"/>
                  </a:solidFill>
                </a:rPr>
                <a:t>Cryo</a:t>
              </a:r>
              <a:r>
                <a:rPr lang="en-US" sz="900" b="1">
                  <a:solidFill>
                    <a:schemeClr val="tx1"/>
                  </a:solidFill>
                </a:rPr>
                <a:t> Pipe Leak Test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1715A14-CF8F-83FF-1649-382EE6F96A5A}"/>
              </a:ext>
            </a:extLst>
          </p:cNvPr>
          <p:cNvGrpSpPr/>
          <p:nvPr/>
        </p:nvGrpSpPr>
        <p:grpSpPr>
          <a:xfrm>
            <a:off x="8766089" y="221645"/>
            <a:ext cx="1134115" cy="645144"/>
            <a:chOff x="463802" y="1063533"/>
            <a:chExt cx="928066" cy="514533"/>
          </a:xfrm>
          <a:solidFill>
            <a:srgbClr val="E2F0D9"/>
          </a:solidFill>
        </p:grpSpPr>
        <p:sp>
          <p:nvSpPr>
            <p:cNvPr id="57" name="Chevron 30">
              <a:extLst>
                <a:ext uri="{FF2B5EF4-FFF2-40B4-BE49-F238E27FC236}">
                  <a16:creationId xmlns:a16="http://schemas.microsoft.com/office/drawing/2014/main" id="{F87E2E5F-B26C-D639-7D4A-37D76C85ED26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Chevron 6">
              <a:extLst>
                <a:ext uri="{FF2B5EF4-FFF2-40B4-BE49-F238E27FC236}">
                  <a16:creationId xmlns:a16="http://schemas.microsoft.com/office/drawing/2014/main" id="{891AA86F-6A6D-72B8-2FE5-7FABBCAECC4F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HGRP Weld &amp; Exam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222E82F-54E7-C165-96CE-7C420F8644AB}"/>
              </a:ext>
            </a:extLst>
          </p:cNvPr>
          <p:cNvGrpSpPr/>
          <p:nvPr/>
        </p:nvGrpSpPr>
        <p:grpSpPr>
          <a:xfrm>
            <a:off x="9606173" y="221643"/>
            <a:ext cx="1134115" cy="645144"/>
            <a:chOff x="463802" y="1063533"/>
            <a:chExt cx="928066" cy="514533"/>
          </a:xfrm>
          <a:solidFill>
            <a:srgbClr val="C5E0B4"/>
          </a:solidFill>
        </p:grpSpPr>
        <p:sp>
          <p:nvSpPr>
            <p:cNvPr id="60" name="Chevron 30">
              <a:extLst>
                <a:ext uri="{FF2B5EF4-FFF2-40B4-BE49-F238E27FC236}">
                  <a16:creationId xmlns:a16="http://schemas.microsoft.com/office/drawing/2014/main" id="{5428B3AC-2872-1903-0F36-9E10465644DE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1" name="Chevron 6">
              <a:extLst>
                <a:ext uri="{FF2B5EF4-FFF2-40B4-BE49-F238E27FC236}">
                  <a16:creationId xmlns:a16="http://schemas.microsoft.com/office/drawing/2014/main" id="{E4F4AB1C-2423-251A-7107-4F9AF42CF403}"/>
                </a:ext>
              </a:extLst>
            </p:cNvPr>
            <p:cNvSpPr txBox="1"/>
            <p:nvPr/>
          </p:nvSpPr>
          <p:spPr>
            <a:xfrm>
              <a:off x="691901" y="1110930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2” Pipe Weld &amp; Exam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2612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Welding and Leak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72B1299-7F15-AF6A-4523-E28F77C828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74" y="1349947"/>
            <a:ext cx="4218499" cy="477489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E7D385F-218A-DB86-9843-A88110A75222}"/>
              </a:ext>
            </a:extLst>
          </p:cNvPr>
          <p:cNvGrpSpPr/>
          <p:nvPr/>
        </p:nvGrpSpPr>
        <p:grpSpPr>
          <a:xfrm>
            <a:off x="10448285" y="222193"/>
            <a:ext cx="1134115" cy="645144"/>
            <a:chOff x="463802" y="1063533"/>
            <a:chExt cx="928066" cy="514533"/>
          </a:xfrm>
          <a:solidFill>
            <a:srgbClr val="A9D18E"/>
          </a:solidFill>
        </p:grpSpPr>
        <p:sp>
          <p:nvSpPr>
            <p:cNvPr id="10" name="Chevron 30">
              <a:extLst>
                <a:ext uri="{FF2B5EF4-FFF2-40B4-BE49-F238E27FC236}">
                  <a16:creationId xmlns:a16="http://schemas.microsoft.com/office/drawing/2014/main" id="{BC91C052-E486-D727-86A2-7828FE1ECCAB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Chevron 6">
              <a:extLst>
                <a:ext uri="{FF2B5EF4-FFF2-40B4-BE49-F238E27FC236}">
                  <a16:creationId xmlns:a16="http://schemas.microsoft.com/office/drawing/2014/main" id="{ED32524B-1559-E758-E475-9A3CF53735F7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err="1">
                  <a:solidFill>
                    <a:schemeClr val="tx1"/>
                  </a:solidFill>
                </a:rPr>
                <a:t>Cryo</a:t>
              </a:r>
              <a:r>
                <a:rPr lang="en-US" sz="900" b="1">
                  <a:solidFill>
                    <a:schemeClr val="tx1"/>
                  </a:solidFill>
                </a:rPr>
                <a:t> Pipe Leak Test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B9868A-F061-0BD8-3250-F50568B5B51B}"/>
              </a:ext>
            </a:extLst>
          </p:cNvPr>
          <p:cNvGrpSpPr/>
          <p:nvPr/>
        </p:nvGrpSpPr>
        <p:grpSpPr>
          <a:xfrm>
            <a:off x="8766089" y="221645"/>
            <a:ext cx="1134115" cy="645144"/>
            <a:chOff x="463802" y="1063533"/>
            <a:chExt cx="928066" cy="514533"/>
          </a:xfrm>
          <a:solidFill>
            <a:srgbClr val="E2F0D9"/>
          </a:solidFill>
        </p:grpSpPr>
        <p:sp>
          <p:nvSpPr>
            <p:cNvPr id="13" name="Chevron 30">
              <a:extLst>
                <a:ext uri="{FF2B5EF4-FFF2-40B4-BE49-F238E27FC236}">
                  <a16:creationId xmlns:a16="http://schemas.microsoft.com/office/drawing/2014/main" id="{6D428085-924C-31F1-3050-EFD3A48F39AF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Chevron 6">
              <a:extLst>
                <a:ext uri="{FF2B5EF4-FFF2-40B4-BE49-F238E27FC236}">
                  <a16:creationId xmlns:a16="http://schemas.microsoft.com/office/drawing/2014/main" id="{EB8122F7-C3B5-AA8B-8093-D3600F47852D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HGRP Weld &amp; Exam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4A205AC-B704-FC54-4C85-1ED99D81189F}"/>
              </a:ext>
            </a:extLst>
          </p:cNvPr>
          <p:cNvGrpSpPr/>
          <p:nvPr/>
        </p:nvGrpSpPr>
        <p:grpSpPr>
          <a:xfrm>
            <a:off x="9606173" y="221643"/>
            <a:ext cx="1134115" cy="645144"/>
            <a:chOff x="463802" y="1063533"/>
            <a:chExt cx="928066" cy="514533"/>
          </a:xfrm>
          <a:solidFill>
            <a:srgbClr val="C5E0B4"/>
          </a:solidFill>
        </p:grpSpPr>
        <p:sp>
          <p:nvSpPr>
            <p:cNvPr id="19" name="Chevron 30">
              <a:extLst>
                <a:ext uri="{FF2B5EF4-FFF2-40B4-BE49-F238E27FC236}">
                  <a16:creationId xmlns:a16="http://schemas.microsoft.com/office/drawing/2014/main" id="{3024D36A-E340-3FFF-2EC6-3B50558A4BF9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Chevron 6">
              <a:extLst>
                <a:ext uri="{FF2B5EF4-FFF2-40B4-BE49-F238E27FC236}">
                  <a16:creationId xmlns:a16="http://schemas.microsoft.com/office/drawing/2014/main" id="{1B658E90-ACE0-5233-31B8-75B98E861F17}"/>
                </a:ext>
              </a:extLst>
            </p:cNvPr>
            <p:cNvSpPr txBox="1"/>
            <p:nvPr/>
          </p:nvSpPr>
          <p:spPr>
            <a:xfrm>
              <a:off x="691901" y="1110930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2” Pipe Weld &amp; Exam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BA14F09-10F2-3429-4446-D6635366DF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06" t="3387" r="1851"/>
          <a:stretch/>
        </p:blipFill>
        <p:spPr>
          <a:xfrm>
            <a:off x="5314811" y="1821044"/>
            <a:ext cx="6115193" cy="394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49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Welding and Leak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68FF3A-A406-CF9C-E395-05C92E6864AC}"/>
              </a:ext>
            </a:extLst>
          </p:cNvPr>
          <p:cNvSpPr txBox="1">
            <a:spLocks/>
          </p:cNvSpPr>
          <p:nvPr/>
        </p:nvSpPr>
        <p:spPr>
          <a:xfrm>
            <a:off x="325507" y="1340529"/>
            <a:ext cx="5770493" cy="4768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2200">
                <a:latin typeface="+mn-lt"/>
              </a:rPr>
              <a:t>Several checks after welds are complete:</a:t>
            </a:r>
          </a:p>
          <a:p>
            <a:pPr marL="342900" indent="-342900" fontAlgn="auto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Visual examination- external and with borescope</a:t>
            </a:r>
          </a:p>
          <a:p>
            <a:pPr marL="742944" lvl="1" indent="-285744">
              <a:buClrTx/>
            </a:pPr>
            <a:r>
              <a:rPr lang="en-US" sz="1800">
                <a:latin typeface="+mn-lt"/>
                <a:cs typeface="+mn-cs"/>
              </a:rPr>
              <a:t>Internal completed with special long borescope</a:t>
            </a:r>
          </a:p>
          <a:p>
            <a:pPr marL="342900" indent="-342900" fontAlgn="auto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Helium Mass Spectrometry Leak Test</a:t>
            </a:r>
          </a:p>
          <a:p>
            <a:pPr marL="742944" lvl="1" indent="-285744">
              <a:buClrTx/>
            </a:pPr>
            <a:r>
              <a:rPr lang="en-US" sz="1800" err="1">
                <a:latin typeface="+mn-lt"/>
                <a:cs typeface="+mn-cs"/>
              </a:rPr>
              <a:t>Cryo</a:t>
            </a:r>
            <a:r>
              <a:rPr lang="en-US" sz="1800">
                <a:latin typeface="+mn-lt"/>
                <a:cs typeface="+mn-cs"/>
              </a:rPr>
              <a:t> lines are filled with helium and checked for leaks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Ultrasonic Examination</a:t>
            </a:r>
          </a:p>
          <a:p>
            <a:pPr marL="742944" lvl="1" indent="-285744">
              <a:buClrTx/>
            </a:pPr>
            <a:r>
              <a:rPr lang="en-US" sz="1800">
                <a:latin typeface="+mn-lt"/>
                <a:cs typeface="+mn-cs"/>
              </a:rPr>
              <a:t>Outside contractor</a:t>
            </a:r>
          </a:p>
          <a:p>
            <a:pPr marL="742944" lvl="1" indent="-285744">
              <a:buClrTx/>
            </a:pPr>
            <a:r>
              <a:rPr lang="en-US" sz="1800">
                <a:latin typeface="+mn-lt"/>
                <a:cs typeface="+mn-cs"/>
              </a:rPr>
              <a:t>Sample % of each welder’s joints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1FC9EB-EEF3-0CBD-DD14-852D9FFC2253}"/>
              </a:ext>
            </a:extLst>
          </p:cNvPr>
          <p:cNvGrpSpPr/>
          <p:nvPr/>
        </p:nvGrpSpPr>
        <p:grpSpPr>
          <a:xfrm>
            <a:off x="10448285" y="222193"/>
            <a:ext cx="1134115" cy="645144"/>
            <a:chOff x="463802" y="1063533"/>
            <a:chExt cx="928066" cy="514533"/>
          </a:xfrm>
          <a:solidFill>
            <a:srgbClr val="A9D18E"/>
          </a:solidFill>
        </p:grpSpPr>
        <p:sp>
          <p:nvSpPr>
            <p:cNvPr id="13" name="Chevron 30">
              <a:extLst>
                <a:ext uri="{FF2B5EF4-FFF2-40B4-BE49-F238E27FC236}">
                  <a16:creationId xmlns:a16="http://schemas.microsoft.com/office/drawing/2014/main" id="{518610D7-9A73-57E6-0047-F1F7EED09828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Chevron 6">
              <a:extLst>
                <a:ext uri="{FF2B5EF4-FFF2-40B4-BE49-F238E27FC236}">
                  <a16:creationId xmlns:a16="http://schemas.microsoft.com/office/drawing/2014/main" id="{E2C2A9A2-21BF-EF47-3C02-357039D308D0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err="1">
                  <a:solidFill>
                    <a:schemeClr val="tx1"/>
                  </a:solidFill>
                </a:rPr>
                <a:t>Cryo</a:t>
              </a:r>
              <a:r>
                <a:rPr lang="en-US" sz="900" b="1">
                  <a:solidFill>
                    <a:schemeClr val="tx1"/>
                  </a:solidFill>
                </a:rPr>
                <a:t> Pipe Leak Test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DE972DE-2B53-683D-B6CD-E39308D26B34}"/>
              </a:ext>
            </a:extLst>
          </p:cNvPr>
          <p:cNvGrpSpPr/>
          <p:nvPr/>
        </p:nvGrpSpPr>
        <p:grpSpPr>
          <a:xfrm>
            <a:off x="8766089" y="221645"/>
            <a:ext cx="1134115" cy="645144"/>
            <a:chOff x="463802" y="1063533"/>
            <a:chExt cx="928066" cy="514533"/>
          </a:xfrm>
          <a:solidFill>
            <a:srgbClr val="E2F0D9"/>
          </a:solidFill>
        </p:grpSpPr>
        <p:sp>
          <p:nvSpPr>
            <p:cNvPr id="18" name="Chevron 30">
              <a:extLst>
                <a:ext uri="{FF2B5EF4-FFF2-40B4-BE49-F238E27FC236}">
                  <a16:creationId xmlns:a16="http://schemas.microsoft.com/office/drawing/2014/main" id="{A6F5827B-D44B-9ADC-C4E3-66E9A14A87C6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Chevron 6">
              <a:extLst>
                <a:ext uri="{FF2B5EF4-FFF2-40B4-BE49-F238E27FC236}">
                  <a16:creationId xmlns:a16="http://schemas.microsoft.com/office/drawing/2014/main" id="{72827FAF-AA23-E000-D650-C3373233A137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HGRP Weld &amp; Exam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DEA126-82A3-83CA-B54C-E5770F044FCA}"/>
              </a:ext>
            </a:extLst>
          </p:cNvPr>
          <p:cNvGrpSpPr/>
          <p:nvPr/>
        </p:nvGrpSpPr>
        <p:grpSpPr>
          <a:xfrm>
            <a:off x="9606173" y="221643"/>
            <a:ext cx="1134115" cy="645144"/>
            <a:chOff x="463802" y="1063533"/>
            <a:chExt cx="928066" cy="514533"/>
          </a:xfrm>
          <a:solidFill>
            <a:srgbClr val="C5E0B4"/>
          </a:solidFill>
        </p:grpSpPr>
        <p:sp>
          <p:nvSpPr>
            <p:cNvPr id="27" name="Chevron 30">
              <a:extLst>
                <a:ext uri="{FF2B5EF4-FFF2-40B4-BE49-F238E27FC236}">
                  <a16:creationId xmlns:a16="http://schemas.microsoft.com/office/drawing/2014/main" id="{B05005B6-E621-99EF-C6B8-0DB390A7754D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Chevron 6">
              <a:extLst>
                <a:ext uri="{FF2B5EF4-FFF2-40B4-BE49-F238E27FC236}">
                  <a16:creationId xmlns:a16="http://schemas.microsoft.com/office/drawing/2014/main" id="{B34680D8-83F2-25DF-04FE-516919F721B0}"/>
                </a:ext>
              </a:extLst>
            </p:cNvPr>
            <p:cNvSpPr txBox="1"/>
            <p:nvPr/>
          </p:nvSpPr>
          <p:spPr>
            <a:xfrm>
              <a:off x="691901" y="1110930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2” Pipe Weld &amp; Exam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F8C1552-C182-C55B-2318-855A5901FE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2" t="5978" r="2957"/>
          <a:stretch/>
        </p:blipFill>
        <p:spPr>
          <a:xfrm>
            <a:off x="4241672" y="4430598"/>
            <a:ext cx="3588854" cy="2119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721FF-AD8C-5F58-FB6F-BC2631ED21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1" t="4885" b="12633"/>
          <a:stretch/>
        </p:blipFill>
        <p:spPr>
          <a:xfrm>
            <a:off x="7871187" y="1366223"/>
            <a:ext cx="3751874" cy="2478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88B78E-58DB-1F20-F0F8-96DD59ABB4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550" b="15261"/>
          <a:stretch/>
        </p:blipFill>
        <p:spPr>
          <a:xfrm>
            <a:off x="7830526" y="4099968"/>
            <a:ext cx="3916165" cy="251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0B07AF-ED81-2632-D24F-06B15961C918}"/>
              </a:ext>
            </a:extLst>
          </p:cNvPr>
          <p:cNvSpPr txBox="1"/>
          <p:nvPr/>
        </p:nvSpPr>
        <p:spPr>
          <a:xfrm>
            <a:off x="10199273" y="3485471"/>
            <a:ext cx="142378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Internal Exam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60F1A4-4277-EBD0-E396-23DD0E6BC56B}"/>
              </a:ext>
            </a:extLst>
          </p:cNvPr>
          <p:cNvSpPr txBox="1"/>
          <p:nvPr/>
        </p:nvSpPr>
        <p:spPr>
          <a:xfrm>
            <a:off x="10617558" y="6252745"/>
            <a:ext cx="10486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Clamshell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2BC9C6-4153-1654-1266-48DF245C9824}"/>
              </a:ext>
            </a:extLst>
          </p:cNvPr>
          <p:cNvSpPr txBox="1"/>
          <p:nvPr/>
        </p:nvSpPr>
        <p:spPr>
          <a:xfrm>
            <a:off x="6127386" y="6252745"/>
            <a:ext cx="164660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Ultrasonic Exam</a:t>
            </a:r>
          </a:p>
        </p:txBody>
      </p:sp>
    </p:spTree>
    <p:extLst>
      <p:ext uri="{BB962C8B-B14F-4D97-AF65-F5344CB8AC3E}">
        <p14:creationId xmlns:p14="http://schemas.microsoft.com/office/powerpoint/2010/main" val="340945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Pressure Test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25D744-407F-0327-2C3E-FFEA64D6121D}"/>
              </a:ext>
            </a:extLst>
          </p:cNvPr>
          <p:cNvGrpSpPr/>
          <p:nvPr/>
        </p:nvGrpSpPr>
        <p:grpSpPr>
          <a:xfrm>
            <a:off x="10307816" y="218621"/>
            <a:ext cx="1233992" cy="649843"/>
            <a:chOff x="463802" y="1063533"/>
            <a:chExt cx="928066" cy="514533"/>
          </a:xfrm>
          <a:solidFill>
            <a:schemeClr val="accent6">
              <a:lumMod val="75000"/>
            </a:schemeClr>
          </a:solidFill>
        </p:grpSpPr>
        <p:sp>
          <p:nvSpPr>
            <p:cNvPr id="8" name="Chevron 30">
              <a:extLst>
                <a:ext uri="{FF2B5EF4-FFF2-40B4-BE49-F238E27FC236}">
                  <a16:creationId xmlns:a16="http://schemas.microsoft.com/office/drawing/2014/main" id="{7D03EA30-A00C-6F52-A288-44C4BADF0E78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Chevron 6">
              <a:extLst>
                <a:ext uri="{FF2B5EF4-FFF2-40B4-BE49-F238E27FC236}">
                  <a16:creationId xmlns:a16="http://schemas.microsoft.com/office/drawing/2014/main" id="{667F2ADA-14DF-237C-F58F-0502325188EB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Pressure Test - Full String</a:t>
              </a: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4E0A2A2-B8A1-4F1E-DF31-AFDCDB9F24AA}"/>
              </a:ext>
            </a:extLst>
          </p:cNvPr>
          <p:cNvSpPr txBox="1">
            <a:spLocks/>
          </p:cNvSpPr>
          <p:nvPr/>
        </p:nvSpPr>
        <p:spPr>
          <a:xfrm>
            <a:off x="325507" y="1272619"/>
            <a:ext cx="5770493" cy="4870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3838">
              <a:lnSpc>
                <a:spcPct val="100000"/>
              </a:lnSpc>
              <a:buClrTx/>
            </a:pPr>
            <a:r>
              <a:rPr lang="en-US">
                <a:latin typeface="+mn-lt"/>
                <a:cs typeface="+mn-cs"/>
              </a:rPr>
              <a:t>Pressure test of entire string once all welds are completed</a:t>
            </a:r>
          </a:p>
          <a:p>
            <a:pPr marL="576262" lvl="1" indent="-342900">
              <a:lnSpc>
                <a:spcPct val="100000"/>
              </a:lnSpc>
              <a:buClrTx/>
            </a:pPr>
            <a:r>
              <a:rPr lang="en-US">
                <a:latin typeface="+mn-lt"/>
                <a:cs typeface="+mn-cs"/>
              </a:rPr>
              <a:t>Fill all pipes with a mixture of Air and 5% Helium through Vertical Transfer line</a:t>
            </a:r>
          </a:p>
          <a:p>
            <a:pPr marL="576262" lvl="1" indent="-342900">
              <a:lnSpc>
                <a:spcPct val="100000"/>
              </a:lnSpc>
              <a:buClrTx/>
            </a:pPr>
            <a:r>
              <a:rPr lang="en-US">
                <a:latin typeface="+mn-lt"/>
                <a:cs typeface="+mn-cs"/>
              </a:rPr>
              <a:t>Joints are tested with a sniffer probe</a:t>
            </a:r>
          </a:p>
          <a:p>
            <a:pPr marL="576262" lvl="1" indent="-342900">
              <a:lnSpc>
                <a:spcPct val="100000"/>
              </a:lnSpc>
              <a:buClrTx/>
            </a:pPr>
            <a:r>
              <a:rPr lang="en-US">
                <a:latin typeface="+mn-lt"/>
                <a:cs typeface="+mn-cs"/>
              </a:rPr>
              <a:t>Completed over a weekend for reduced access and used SLAC’s LOTO for secure access</a:t>
            </a:r>
            <a:endParaRPr lang="en-US" sz="1600">
              <a:latin typeface="+mn-lt"/>
              <a:cs typeface="+mn-cs"/>
            </a:endParaRPr>
          </a:p>
          <a:p>
            <a:pPr fontAlgn="auto"/>
            <a:endParaRPr lang="en-US" sz="2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10CFE0-6A34-BA87-FC05-FB1F9AAE4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8" t="42606" r="11915" b="45818"/>
          <a:stretch/>
        </p:blipFill>
        <p:spPr>
          <a:xfrm>
            <a:off x="6096000" y="1159789"/>
            <a:ext cx="5541893" cy="1875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5FF7BC-0E0B-5410-CEF5-3B1E3F6FDD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01" r="11953" b="7926"/>
          <a:stretch/>
        </p:blipFill>
        <p:spPr>
          <a:xfrm>
            <a:off x="7103318" y="3126842"/>
            <a:ext cx="3821494" cy="3449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CB324D-A76C-C747-F6F0-DB390D163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850" y="4292595"/>
            <a:ext cx="49149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79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BLA Installation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66FF86D-6FD9-7541-89DB-176B3952D8B7}"/>
              </a:ext>
            </a:extLst>
          </p:cNvPr>
          <p:cNvSpPr txBox="1">
            <a:spLocks/>
          </p:cNvSpPr>
          <p:nvPr/>
        </p:nvSpPr>
        <p:spPr>
          <a:xfrm>
            <a:off x="238444" y="1072589"/>
            <a:ext cx="6077515" cy="50265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>
                <a:latin typeface="+mn-lt"/>
              </a:rPr>
              <a:t>Particle-free operation to connect CM cavity strings</a:t>
            </a:r>
          </a:p>
          <a:p>
            <a:pPr lvl="1">
              <a:buClrTx/>
            </a:pPr>
            <a:r>
              <a:rPr lang="en-US">
                <a:latin typeface="+mn-lt"/>
              </a:rPr>
              <a:t>Install Spools and Beamline Absorbers (BLA) with aluminum gaskets</a:t>
            </a:r>
          </a:p>
          <a:p>
            <a:pPr lvl="1">
              <a:buClrTx/>
            </a:pPr>
            <a:r>
              <a:rPr lang="en-US">
                <a:latin typeface="+mn-lt"/>
              </a:rPr>
              <a:t>Spacing is tight and ergonomics are challenging</a:t>
            </a:r>
          </a:p>
          <a:p>
            <a:pPr lvl="1">
              <a:buClrTx/>
            </a:pPr>
            <a:r>
              <a:rPr lang="en-US" err="1">
                <a:latin typeface="+mn-lt"/>
              </a:rPr>
              <a:t>Cryo</a:t>
            </a:r>
            <a:r>
              <a:rPr lang="en-US">
                <a:latin typeface="+mn-lt"/>
              </a:rPr>
              <a:t> pipes on top of the BLA hinder any laminar flow from above</a:t>
            </a:r>
          </a:p>
          <a:p>
            <a:pPr lvl="1">
              <a:buClrTx/>
            </a:pPr>
            <a:r>
              <a:rPr lang="en-US">
                <a:latin typeface="+mn-lt"/>
              </a:rPr>
              <a:t>Use custom clean zone and supplemental clean bench for more working space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5682FA-EB35-9649-F5EE-8F532218EE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0624" y="1725674"/>
            <a:ext cx="5302932" cy="340665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437E702-5941-C18D-8FB0-3564EC196264}"/>
              </a:ext>
            </a:extLst>
          </p:cNvPr>
          <p:cNvGrpSpPr/>
          <p:nvPr/>
        </p:nvGrpSpPr>
        <p:grpSpPr>
          <a:xfrm>
            <a:off x="9636068" y="227057"/>
            <a:ext cx="1134115" cy="645144"/>
            <a:chOff x="463802" y="1063533"/>
            <a:chExt cx="928066" cy="514533"/>
          </a:xfrm>
          <a:solidFill>
            <a:srgbClr val="CCE0FF"/>
          </a:solidFill>
        </p:grpSpPr>
        <p:sp>
          <p:nvSpPr>
            <p:cNvPr id="28" name="Chevron 30">
              <a:extLst>
                <a:ext uri="{FF2B5EF4-FFF2-40B4-BE49-F238E27FC236}">
                  <a16:creationId xmlns:a16="http://schemas.microsoft.com/office/drawing/2014/main" id="{F32279B2-0925-4558-2940-2C34D57E6E19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Chevron 6">
              <a:extLst>
                <a:ext uri="{FF2B5EF4-FFF2-40B4-BE49-F238E27FC236}">
                  <a16:creationId xmlns:a16="http://schemas.microsoft.com/office/drawing/2014/main" id="{9FA5BFA5-FDF1-E5F2-5E95-4886ACC837AD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BLA Install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D2337F3-0E7D-327E-5F9A-F1EB78DCCE45}"/>
              </a:ext>
            </a:extLst>
          </p:cNvPr>
          <p:cNvGrpSpPr/>
          <p:nvPr/>
        </p:nvGrpSpPr>
        <p:grpSpPr>
          <a:xfrm>
            <a:off x="10477686" y="224120"/>
            <a:ext cx="1134115" cy="645144"/>
            <a:chOff x="463802" y="1063533"/>
            <a:chExt cx="928066" cy="514533"/>
          </a:xfrm>
          <a:solidFill>
            <a:srgbClr val="99C2FF"/>
          </a:solidFill>
        </p:grpSpPr>
        <p:sp>
          <p:nvSpPr>
            <p:cNvPr id="31" name="Chevron 30">
              <a:extLst>
                <a:ext uri="{FF2B5EF4-FFF2-40B4-BE49-F238E27FC236}">
                  <a16:creationId xmlns:a16="http://schemas.microsoft.com/office/drawing/2014/main" id="{178B3370-9A5D-72F4-EEA8-BD7AA67D5D16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Chevron 6">
              <a:extLst>
                <a:ext uri="{FF2B5EF4-FFF2-40B4-BE49-F238E27FC236}">
                  <a16:creationId xmlns:a16="http://schemas.microsoft.com/office/drawing/2014/main" id="{8452DABD-DB8B-C4A0-200C-CBE434319B04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BLA Pump Down &amp; Leak Test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6901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FAF08-0CAF-C665-7B9D-C82FD347A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91440" bIns="45720" rtlCol="0" anchor="b">
            <a:normAutofit/>
          </a:bodyPr>
          <a:lstStyle/>
          <a:p>
            <a:r>
              <a:rPr lang="en-US">
                <a:solidFill>
                  <a:srgbClr val="B83A4B"/>
                </a:solidFill>
              </a:rPr>
              <a:t>What’s in a Cryomodule?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15A0DF-1A8F-0631-D29A-19DE54F98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AAE9BC-72D9-BDD0-B8DA-079D2428E5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A23FE1-D49F-4FA3-FC4F-77F44CD96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5" t="10134" r="1175" b="7803"/>
          <a:stretch/>
        </p:blipFill>
        <p:spPr>
          <a:xfrm>
            <a:off x="1772567" y="1340283"/>
            <a:ext cx="8206365" cy="1584478"/>
          </a:xfrm>
          <a:prstGeom prst="rect">
            <a:avLst/>
          </a:prstGeom>
        </p:spPr>
      </p:pic>
      <p:pic>
        <p:nvPicPr>
          <p:cNvPr id="9" name="Picture 8" descr="RDR_Machine Overview_v5-1_Page_03">
            <a:extLst>
              <a:ext uri="{FF2B5EF4-FFF2-40B4-BE49-F238E27FC236}">
                <a16:creationId xmlns:a16="http://schemas.microsoft.com/office/drawing/2014/main" id="{35E1811B-0D55-E155-C692-1811B8F73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r="3652" b="10054"/>
          <a:stretch/>
        </p:blipFill>
        <p:spPr>
          <a:xfrm>
            <a:off x="170164" y="4034672"/>
            <a:ext cx="3615400" cy="121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4A3DFB-E655-3427-2597-E633D9E8F0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" r="2950" b="6976"/>
          <a:stretch/>
        </p:blipFill>
        <p:spPr>
          <a:xfrm>
            <a:off x="3848386" y="4094815"/>
            <a:ext cx="4101583" cy="1846221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B05B23F-37D7-09A8-2158-49A84DF5F6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4820" y="3524613"/>
            <a:ext cx="2586087" cy="570201"/>
          </a:xfrm>
        </p:spPr>
        <p:txBody>
          <a:bodyPr/>
          <a:lstStyle/>
          <a:p>
            <a:r>
              <a:rPr lang="en-US"/>
              <a:t>Beamline Cavities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5E6D05E-4BD3-B5D5-F781-3C87598DE823}"/>
              </a:ext>
            </a:extLst>
          </p:cNvPr>
          <p:cNvSpPr txBox="1">
            <a:spLocks/>
          </p:cNvSpPr>
          <p:nvPr/>
        </p:nvSpPr>
        <p:spPr>
          <a:xfrm>
            <a:off x="4802956" y="3563576"/>
            <a:ext cx="2586087" cy="57020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R="0" indent="0" defTabSz="91437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4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 marL="571486" marR="0" indent="-228594" defTabSz="91437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2pPr>
            <a:lvl3pPr marL="800080" marR="0" indent="-228594" defTabSz="91437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3pPr>
            <a:lvl4pPr marL="1028674" indent="-228594" defTabSz="914377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4pPr>
            <a:lvl5pPr marL="1203295" indent="-168270" defTabSz="914377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b="0" i="1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He Process Pipes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2B0677-492F-BA47-89D5-21F4DD58FF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4985" y="4115906"/>
            <a:ext cx="3902168" cy="1825130"/>
          </a:xfrm>
          <a:prstGeom prst="rect">
            <a:avLst/>
          </a:prstGeom>
          <a:ln>
            <a:noFill/>
          </a:ln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741167A-21BB-0AFA-D8D1-E787FA72C633}"/>
              </a:ext>
            </a:extLst>
          </p:cNvPr>
          <p:cNvSpPr txBox="1">
            <a:spLocks/>
          </p:cNvSpPr>
          <p:nvPr/>
        </p:nvSpPr>
        <p:spPr>
          <a:xfrm>
            <a:off x="8044985" y="3524614"/>
            <a:ext cx="4069140" cy="57020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R="0" indent="0" defTabSz="91437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4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 marL="571486" marR="0" indent="-228594" defTabSz="91437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2pPr>
            <a:lvl3pPr marL="800080" marR="0" indent="-228594" defTabSz="91437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3pPr>
            <a:lvl4pPr marL="1028674" indent="-228594" defTabSz="914377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4pPr>
            <a:lvl5pPr marL="1203295" indent="-168270" defTabSz="914377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b="0" i="1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US"/>
              <a:t>Fundamental Power Couplers</a:t>
            </a:r>
          </a:p>
        </p:txBody>
      </p:sp>
    </p:spTree>
    <p:extLst>
      <p:ext uri="{BB962C8B-B14F-4D97-AF65-F5344CB8AC3E}">
        <p14:creationId xmlns:p14="http://schemas.microsoft.com/office/powerpoint/2010/main" val="2953532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BLA Installation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37E702-5941-C18D-8FB0-3564EC196264}"/>
              </a:ext>
            </a:extLst>
          </p:cNvPr>
          <p:cNvGrpSpPr/>
          <p:nvPr/>
        </p:nvGrpSpPr>
        <p:grpSpPr>
          <a:xfrm>
            <a:off x="9636068" y="227057"/>
            <a:ext cx="1134115" cy="645144"/>
            <a:chOff x="463802" y="1063533"/>
            <a:chExt cx="928066" cy="514533"/>
          </a:xfrm>
          <a:solidFill>
            <a:srgbClr val="CCE0FF"/>
          </a:solidFill>
        </p:grpSpPr>
        <p:sp>
          <p:nvSpPr>
            <p:cNvPr id="28" name="Chevron 30">
              <a:extLst>
                <a:ext uri="{FF2B5EF4-FFF2-40B4-BE49-F238E27FC236}">
                  <a16:creationId xmlns:a16="http://schemas.microsoft.com/office/drawing/2014/main" id="{F32279B2-0925-4558-2940-2C34D57E6E19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Chevron 6">
              <a:extLst>
                <a:ext uri="{FF2B5EF4-FFF2-40B4-BE49-F238E27FC236}">
                  <a16:creationId xmlns:a16="http://schemas.microsoft.com/office/drawing/2014/main" id="{9FA5BFA5-FDF1-E5F2-5E95-4886ACC837AD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BLA Install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D2337F3-0E7D-327E-5F9A-F1EB78DCCE45}"/>
              </a:ext>
            </a:extLst>
          </p:cNvPr>
          <p:cNvGrpSpPr/>
          <p:nvPr/>
        </p:nvGrpSpPr>
        <p:grpSpPr>
          <a:xfrm>
            <a:off x="10477686" y="224120"/>
            <a:ext cx="1134115" cy="645144"/>
            <a:chOff x="463802" y="1063533"/>
            <a:chExt cx="928066" cy="514533"/>
          </a:xfrm>
          <a:solidFill>
            <a:srgbClr val="99C2FF"/>
          </a:solidFill>
        </p:grpSpPr>
        <p:sp>
          <p:nvSpPr>
            <p:cNvPr id="31" name="Chevron 30">
              <a:extLst>
                <a:ext uri="{FF2B5EF4-FFF2-40B4-BE49-F238E27FC236}">
                  <a16:creationId xmlns:a16="http://schemas.microsoft.com/office/drawing/2014/main" id="{178B3370-9A5D-72F4-EEA8-BD7AA67D5D16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Chevron 6">
              <a:extLst>
                <a:ext uri="{FF2B5EF4-FFF2-40B4-BE49-F238E27FC236}">
                  <a16:creationId xmlns:a16="http://schemas.microsoft.com/office/drawing/2014/main" id="{8452DABD-DB8B-C4A0-200C-CBE434319B04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BLA Pump Down &amp; Leak Test</a:t>
              </a:r>
            </a:p>
          </p:txBody>
        </p:sp>
      </p:grp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2FCF058-E4F7-D5DB-7A58-7DA3A7EB2C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768" y="1098244"/>
            <a:ext cx="6268453" cy="517934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E380C7A-02EB-EF0D-8F3E-74D309428973}"/>
              </a:ext>
            </a:extLst>
          </p:cNvPr>
          <p:cNvCxnSpPr/>
          <p:nvPr/>
        </p:nvCxnSpPr>
        <p:spPr>
          <a:xfrm flipH="1" flipV="1">
            <a:off x="5979897" y="2066535"/>
            <a:ext cx="174457" cy="62564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1BC5DFD-33AD-520F-E66F-76F960920347}"/>
              </a:ext>
            </a:extLst>
          </p:cNvPr>
          <p:cNvSpPr txBox="1"/>
          <p:nvPr/>
        </p:nvSpPr>
        <p:spPr>
          <a:xfrm>
            <a:off x="5530032" y="2692177"/>
            <a:ext cx="10741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FF00"/>
                </a:solidFill>
              </a:rPr>
              <a:t>Handle for transport.</a:t>
            </a:r>
          </a:p>
          <a:p>
            <a:r>
              <a:rPr lang="en-US" sz="1400" b="1">
                <a:solidFill>
                  <a:srgbClr val="FFFF00"/>
                </a:solidFill>
              </a:rPr>
              <a:t>Remove for operation.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973FDA-EC86-CF19-249E-40288F53BFBB}"/>
              </a:ext>
            </a:extLst>
          </p:cNvPr>
          <p:cNvCxnSpPr/>
          <p:nvPr/>
        </p:nvCxnSpPr>
        <p:spPr>
          <a:xfrm>
            <a:off x="2669895" y="1453071"/>
            <a:ext cx="264695" cy="33678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4079A0C-891D-557B-A3C0-AFB7CD3E905A}"/>
              </a:ext>
            </a:extLst>
          </p:cNvPr>
          <p:cNvSpPr txBox="1"/>
          <p:nvPr/>
        </p:nvSpPr>
        <p:spPr>
          <a:xfrm>
            <a:off x="973944" y="1098244"/>
            <a:ext cx="2213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FF00"/>
                </a:solidFill>
              </a:rPr>
              <a:t>Protective top for transport</a:t>
            </a:r>
          </a:p>
          <a:p>
            <a:r>
              <a:rPr lang="en-US" sz="1400" b="1">
                <a:solidFill>
                  <a:srgbClr val="FFFF00"/>
                </a:solidFill>
              </a:rPr>
              <a:t>Remove for operation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8412F0-8866-0B99-5117-69AA9F9F4F7A}"/>
              </a:ext>
            </a:extLst>
          </p:cNvPr>
          <p:cNvSpPr txBox="1"/>
          <p:nvPr/>
        </p:nvSpPr>
        <p:spPr>
          <a:xfrm>
            <a:off x="5530031" y="5579754"/>
            <a:ext cx="107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Levelling feet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8810FB8-572F-C7D6-9E01-2A0A726DC6C6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5340905" y="5688040"/>
            <a:ext cx="189126" cy="15332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EA2D851-057D-6508-1074-CC68B090D1BC}"/>
              </a:ext>
            </a:extLst>
          </p:cNvPr>
          <p:cNvSpPr txBox="1"/>
          <p:nvPr/>
        </p:nvSpPr>
        <p:spPr>
          <a:xfrm>
            <a:off x="2349368" y="5716576"/>
            <a:ext cx="1246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Fan filter unit (FFU)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94DA4C-F606-7EE0-FBA6-906E974B2390}"/>
              </a:ext>
            </a:extLst>
          </p:cNvPr>
          <p:cNvCxnSpPr>
            <a:stCxn id="16" idx="0"/>
          </p:cNvCxnSpPr>
          <p:nvPr/>
        </p:nvCxnSpPr>
        <p:spPr>
          <a:xfrm flipH="1" flipV="1">
            <a:off x="2802242" y="5426430"/>
            <a:ext cx="170605" cy="29014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BCA95B-7710-D114-4EF4-E40724C83CBB}"/>
              </a:ext>
            </a:extLst>
          </p:cNvPr>
          <p:cNvCxnSpPr/>
          <p:nvPr/>
        </p:nvCxnSpPr>
        <p:spPr>
          <a:xfrm flipV="1">
            <a:off x="730646" y="2968903"/>
            <a:ext cx="1205322" cy="90236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C590C7C-0211-3DB4-5D10-3AC21115257E}"/>
              </a:ext>
            </a:extLst>
          </p:cNvPr>
          <p:cNvSpPr txBox="1"/>
          <p:nvPr/>
        </p:nvSpPr>
        <p:spPr>
          <a:xfrm>
            <a:off x="335767" y="3687915"/>
            <a:ext cx="7897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BLA stage holder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D53AFB0-1AD0-5AE7-900D-439D5DFA178A}"/>
              </a:ext>
            </a:extLst>
          </p:cNvPr>
          <p:cNvCxnSpPr/>
          <p:nvPr/>
        </p:nvCxnSpPr>
        <p:spPr>
          <a:xfrm flipH="1" flipV="1">
            <a:off x="3954267" y="3963309"/>
            <a:ext cx="1715630" cy="9332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E565382-F7FC-E31B-6798-84BC7DE7EBDD}"/>
              </a:ext>
            </a:extLst>
          </p:cNvPr>
          <p:cNvSpPr txBox="1"/>
          <p:nvPr/>
        </p:nvSpPr>
        <p:spPr>
          <a:xfrm>
            <a:off x="5669897" y="4775600"/>
            <a:ext cx="79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FF00"/>
                </a:solidFill>
              </a:rPr>
              <a:t>CLEAN ZONE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1E13B7-DE36-BFE3-E2CD-8C3314DCFE89}"/>
              </a:ext>
            </a:extLst>
          </p:cNvPr>
          <p:cNvSpPr txBox="1"/>
          <p:nvPr/>
        </p:nvSpPr>
        <p:spPr>
          <a:xfrm>
            <a:off x="331069" y="4775600"/>
            <a:ext cx="79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FF00"/>
                </a:solidFill>
              </a:rPr>
              <a:t>Wall</a:t>
            </a:r>
          </a:p>
          <a:p>
            <a:r>
              <a:rPr lang="en-US" sz="1400" b="1">
                <a:solidFill>
                  <a:srgbClr val="FFFF00"/>
                </a:solidFill>
              </a:rPr>
              <a:t>side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675233-3CF4-7C4D-B1B1-F6C3148FE812}"/>
              </a:ext>
            </a:extLst>
          </p:cNvPr>
          <p:cNvSpPr txBox="1"/>
          <p:nvPr/>
        </p:nvSpPr>
        <p:spPr>
          <a:xfrm>
            <a:off x="4179599" y="1115760"/>
            <a:ext cx="99890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>
                <a:solidFill>
                  <a:srgbClr val="FFFF00"/>
                </a:solidFill>
                <a:cs typeface="Calibri"/>
              </a:rPr>
              <a:t>Top Door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AF37396-09A9-B68C-86CB-78A7DB1CA79F}"/>
              </a:ext>
            </a:extLst>
          </p:cNvPr>
          <p:cNvCxnSpPr>
            <a:cxnSpLocks/>
          </p:cNvCxnSpPr>
          <p:nvPr/>
        </p:nvCxnSpPr>
        <p:spPr>
          <a:xfrm flipH="1">
            <a:off x="4309693" y="1470588"/>
            <a:ext cx="164477" cy="41561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5CB32402-B806-A800-B635-F1BD76E2DC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38" t="6624"/>
          <a:stretch/>
        </p:blipFill>
        <p:spPr>
          <a:xfrm>
            <a:off x="6738026" y="1430140"/>
            <a:ext cx="5023397" cy="467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21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BLA Installation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3E7EC9-F1C5-BC2A-6127-A520FE5D4677}"/>
              </a:ext>
            </a:extLst>
          </p:cNvPr>
          <p:cNvSpPr txBox="1">
            <a:spLocks/>
          </p:cNvSpPr>
          <p:nvPr/>
        </p:nvSpPr>
        <p:spPr>
          <a:xfrm>
            <a:off x="203201" y="1270001"/>
            <a:ext cx="6502401" cy="451387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8C1515"/>
                </a:solidFill>
                <a:latin typeface="+mn-lt"/>
                <a:cs typeface="+mn-cs"/>
              </a:rPr>
              <a:t>Particle-free set-up blocks </a:t>
            </a:r>
            <a:r>
              <a:rPr lang="en-US" sz="2400" err="1">
                <a:solidFill>
                  <a:srgbClr val="8C1515"/>
                </a:solidFill>
                <a:latin typeface="+mn-lt"/>
                <a:cs typeface="+mn-cs"/>
              </a:rPr>
              <a:t>Linac</a:t>
            </a:r>
            <a:r>
              <a:rPr lang="en-US" sz="2400">
                <a:solidFill>
                  <a:srgbClr val="8C1515"/>
                </a:solidFill>
                <a:latin typeface="+mn-lt"/>
                <a:cs typeface="+mn-cs"/>
              </a:rPr>
              <a:t> access for other groups/ people</a:t>
            </a:r>
            <a:endParaRPr lang="en-US">
              <a:latin typeface="+mn-lt"/>
            </a:endParaRPr>
          </a:p>
          <a:p>
            <a:pPr fontAlgn="auto"/>
            <a:r>
              <a:rPr lang="en-US">
                <a:latin typeface="+mn-lt"/>
              </a:rPr>
              <a:t>Equipment:</a:t>
            </a:r>
          </a:p>
          <a:p>
            <a:pPr lvl="1" fontAlgn="auto">
              <a:buClrTx/>
            </a:pPr>
            <a:r>
              <a:rPr lang="en-US" sz="2000">
                <a:latin typeface="+mn-lt"/>
                <a:cs typeface="+mn-cs"/>
              </a:rPr>
              <a:t>Particle-free pump carts</a:t>
            </a:r>
          </a:p>
          <a:p>
            <a:pPr lvl="1" fontAlgn="auto">
              <a:buClrTx/>
            </a:pPr>
            <a:r>
              <a:rPr lang="en-US" sz="2000">
                <a:latin typeface="+mn-lt"/>
                <a:cs typeface="+mn-cs"/>
              </a:rPr>
              <a:t>Interconnect Clean zones for each kind of interconnect (FC-CM and VBB-CM, CM-CM)</a:t>
            </a:r>
          </a:p>
          <a:p>
            <a:pPr lvl="1" fontAlgn="auto">
              <a:buClrTx/>
            </a:pPr>
            <a:r>
              <a:rPr lang="en-US" sz="2000">
                <a:latin typeface="+mn-lt"/>
                <a:cs typeface="+mn-cs"/>
              </a:rPr>
              <a:t>Laminar flow benches</a:t>
            </a:r>
          </a:p>
          <a:p>
            <a:pPr lvl="1" fontAlgn="auto">
              <a:buClrTx/>
            </a:pPr>
            <a:r>
              <a:rPr lang="en-US" sz="2000">
                <a:latin typeface="+mn-lt"/>
                <a:cs typeface="+mn-cs"/>
              </a:rPr>
              <a:t>Ergonomic Equipment</a:t>
            </a:r>
            <a:endParaRPr lang="en-US">
              <a:latin typeface="+mn-lt"/>
            </a:endParaRPr>
          </a:p>
          <a:p>
            <a:pPr defTabSz="914377" fontAlgn="auto">
              <a:spcBef>
                <a:spcPts val="500"/>
              </a:spcBef>
              <a:spcAft>
                <a:spcPts val="0"/>
              </a:spcAft>
              <a:buClr>
                <a:srgbClr val="981E32"/>
              </a:buClr>
            </a:pPr>
            <a:r>
              <a:rPr lang="en-US" sz="2300">
                <a:solidFill>
                  <a:srgbClr val="8C1515"/>
                </a:solidFill>
                <a:latin typeface="+mn-lt"/>
                <a:cs typeface="+mn-cs"/>
              </a:rPr>
              <a:t>One CM in interconnect MUST be open to an ion pump with gauge and controller installed to monitor beamline vacuum before BLA installation can take place</a:t>
            </a:r>
          </a:p>
          <a:p>
            <a:pPr lvl="1">
              <a:buClrTx/>
            </a:pPr>
            <a:r>
              <a:rPr lang="en-US" sz="2000">
                <a:latin typeface="+mn-lt"/>
                <a:cs typeface="+mn-cs"/>
              </a:rPr>
              <a:t>Ion pumps at VBB and valve extensions</a:t>
            </a:r>
          </a:p>
          <a:p>
            <a:pPr lvl="1">
              <a:buClrTx/>
            </a:pPr>
            <a:r>
              <a:rPr lang="en-US" sz="2000">
                <a:latin typeface="+mn-lt"/>
                <a:cs typeface="+mn-cs"/>
              </a:rPr>
              <a:t>Can use local controllers to monitor</a:t>
            </a:r>
          </a:p>
        </p:txBody>
      </p:sp>
      <p:pic>
        <p:nvPicPr>
          <p:cNvPr id="7" name="Picture 6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FE5CA621-76BE-C71F-D62C-F4983A0F9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821" y="1639157"/>
            <a:ext cx="5034083" cy="37755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18B5ECD-16F7-78C5-77FD-93E609844575}"/>
              </a:ext>
            </a:extLst>
          </p:cNvPr>
          <p:cNvGrpSpPr/>
          <p:nvPr/>
        </p:nvGrpSpPr>
        <p:grpSpPr>
          <a:xfrm>
            <a:off x="9636068" y="227057"/>
            <a:ext cx="1134115" cy="645144"/>
            <a:chOff x="463802" y="1063533"/>
            <a:chExt cx="928066" cy="514533"/>
          </a:xfrm>
          <a:solidFill>
            <a:srgbClr val="CCE0FF"/>
          </a:solidFill>
        </p:grpSpPr>
        <p:sp>
          <p:nvSpPr>
            <p:cNvPr id="14" name="Chevron 30">
              <a:extLst>
                <a:ext uri="{FF2B5EF4-FFF2-40B4-BE49-F238E27FC236}">
                  <a16:creationId xmlns:a16="http://schemas.microsoft.com/office/drawing/2014/main" id="{27B9C86D-5EBF-A356-1035-B4F63DBA0C1E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Chevron 6">
              <a:extLst>
                <a:ext uri="{FF2B5EF4-FFF2-40B4-BE49-F238E27FC236}">
                  <a16:creationId xmlns:a16="http://schemas.microsoft.com/office/drawing/2014/main" id="{1B3DC779-4756-17CE-BD99-DF34AC3B0A0D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BLA Install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0BBD59-A0A5-65B8-9C23-B370B8772158}"/>
              </a:ext>
            </a:extLst>
          </p:cNvPr>
          <p:cNvGrpSpPr/>
          <p:nvPr/>
        </p:nvGrpSpPr>
        <p:grpSpPr>
          <a:xfrm>
            <a:off x="10477686" y="224120"/>
            <a:ext cx="1134115" cy="645144"/>
            <a:chOff x="463802" y="1063533"/>
            <a:chExt cx="928066" cy="514533"/>
          </a:xfrm>
          <a:solidFill>
            <a:srgbClr val="99C2FF"/>
          </a:solidFill>
        </p:grpSpPr>
        <p:sp>
          <p:nvSpPr>
            <p:cNvPr id="17" name="Chevron 30">
              <a:extLst>
                <a:ext uri="{FF2B5EF4-FFF2-40B4-BE49-F238E27FC236}">
                  <a16:creationId xmlns:a16="http://schemas.microsoft.com/office/drawing/2014/main" id="{0C205AE2-17A8-2D1B-0CFF-2EFD65B9E558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Chevron 6">
              <a:extLst>
                <a:ext uri="{FF2B5EF4-FFF2-40B4-BE49-F238E27FC236}">
                  <a16:creationId xmlns:a16="http://schemas.microsoft.com/office/drawing/2014/main" id="{51C3E52E-02A8-00A8-07A0-85D1DCD5B16B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BLA Pump Down &amp; Leak Test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4787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BLA Pump Down and Leak Test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4DB52-E2CA-8560-720F-0C6F109A84B7}"/>
              </a:ext>
            </a:extLst>
          </p:cNvPr>
          <p:cNvSpPr txBox="1"/>
          <p:nvPr/>
        </p:nvSpPr>
        <p:spPr>
          <a:xfrm>
            <a:off x="685581" y="4617788"/>
            <a:ext cx="10227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/>
              <a:t>Gauge tree removed before Cryomodules are installed. Cryomodule vacuum is unknown when PF connections are made.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/>
              <a:t>Need to start PF connections at a side of the string with a gauge to monitor beamline during installation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/>
              <a:t>Always open to Cryomodule with unknown vacuum first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4A1454-8488-38C6-A463-503AF63AC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397" y="1498601"/>
            <a:ext cx="8441207" cy="273394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DD3C6E1-72B4-CC8B-FE64-0A615E05DC40}"/>
              </a:ext>
            </a:extLst>
          </p:cNvPr>
          <p:cNvGrpSpPr/>
          <p:nvPr/>
        </p:nvGrpSpPr>
        <p:grpSpPr>
          <a:xfrm>
            <a:off x="9636068" y="227057"/>
            <a:ext cx="1134115" cy="645144"/>
            <a:chOff x="463802" y="1063533"/>
            <a:chExt cx="928066" cy="514533"/>
          </a:xfrm>
          <a:solidFill>
            <a:srgbClr val="CCE0FF"/>
          </a:solidFill>
        </p:grpSpPr>
        <p:sp>
          <p:nvSpPr>
            <p:cNvPr id="14" name="Chevron 30">
              <a:extLst>
                <a:ext uri="{FF2B5EF4-FFF2-40B4-BE49-F238E27FC236}">
                  <a16:creationId xmlns:a16="http://schemas.microsoft.com/office/drawing/2014/main" id="{F531E5D3-2448-38FB-268D-E7401F7C3AC5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Chevron 6">
              <a:extLst>
                <a:ext uri="{FF2B5EF4-FFF2-40B4-BE49-F238E27FC236}">
                  <a16:creationId xmlns:a16="http://schemas.microsoft.com/office/drawing/2014/main" id="{D67DFAE1-3072-1E26-D44D-D883086E1206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BLA Install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02BE66-6CF2-93DE-2BB9-C21B6B9230A0}"/>
              </a:ext>
            </a:extLst>
          </p:cNvPr>
          <p:cNvGrpSpPr/>
          <p:nvPr/>
        </p:nvGrpSpPr>
        <p:grpSpPr>
          <a:xfrm>
            <a:off x="10477686" y="224120"/>
            <a:ext cx="1134115" cy="645144"/>
            <a:chOff x="463802" y="1063533"/>
            <a:chExt cx="928066" cy="514533"/>
          </a:xfrm>
          <a:solidFill>
            <a:srgbClr val="99C2FF"/>
          </a:solidFill>
        </p:grpSpPr>
        <p:sp>
          <p:nvSpPr>
            <p:cNvPr id="17" name="Chevron 30">
              <a:extLst>
                <a:ext uri="{FF2B5EF4-FFF2-40B4-BE49-F238E27FC236}">
                  <a16:creationId xmlns:a16="http://schemas.microsoft.com/office/drawing/2014/main" id="{ACACF822-EB58-5C7A-5D93-7DD1CDB6C498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Chevron 6">
              <a:extLst>
                <a:ext uri="{FF2B5EF4-FFF2-40B4-BE49-F238E27FC236}">
                  <a16:creationId xmlns:a16="http://schemas.microsoft.com/office/drawing/2014/main" id="{41C30FCA-21FC-84E2-5A6E-7906EF25A4DC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BLA Pump Down &amp; Leak Test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986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BLA Installation vs Welding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7D5DD9-4F10-F312-36CA-9696FA1E67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239" r="2365" b="2504"/>
          <a:stretch/>
        </p:blipFill>
        <p:spPr>
          <a:xfrm>
            <a:off x="2366003" y="2242247"/>
            <a:ext cx="7019493" cy="1422120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6E4A78FF-9E63-6C0E-3F04-C7DF7CAACC44}"/>
              </a:ext>
            </a:extLst>
          </p:cNvPr>
          <p:cNvSpPr/>
          <p:nvPr/>
        </p:nvSpPr>
        <p:spPr>
          <a:xfrm>
            <a:off x="3178803" y="1327847"/>
            <a:ext cx="203200" cy="10160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DEE152-B0E5-472E-2F81-19AC2F36502F}"/>
              </a:ext>
            </a:extLst>
          </p:cNvPr>
          <p:cNvSpPr txBox="1"/>
          <p:nvPr/>
        </p:nvSpPr>
        <p:spPr>
          <a:xfrm>
            <a:off x="3382003" y="1327848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Welding wants to start here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16CFEC54-80F8-C744-647E-660689F70134}"/>
              </a:ext>
            </a:extLst>
          </p:cNvPr>
          <p:cNvSpPr/>
          <p:nvPr/>
        </p:nvSpPr>
        <p:spPr>
          <a:xfrm rot="10800000">
            <a:off x="2975603" y="3239478"/>
            <a:ext cx="203200" cy="10160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404938-ECFF-1E31-9E11-2D99A9071B58}"/>
              </a:ext>
            </a:extLst>
          </p:cNvPr>
          <p:cNvSpPr txBox="1"/>
          <p:nvPr/>
        </p:nvSpPr>
        <p:spPr>
          <a:xfrm>
            <a:off x="3153403" y="3856480"/>
            <a:ext cx="347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BLA’s want to start here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918C61-997A-95BA-F4C0-C9AB2DF1CC2C}"/>
              </a:ext>
            </a:extLst>
          </p:cNvPr>
          <p:cNvSpPr/>
          <p:nvPr/>
        </p:nvSpPr>
        <p:spPr>
          <a:xfrm>
            <a:off x="5922003" y="2242247"/>
            <a:ext cx="508000" cy="115205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D1783A23-E4AA-A36E-14C6-09697D0AB19C}"/>
              </a:ext>
            </a:extLst>
          </p:cNvPr>
          <p:cNvSpPr/>
          <p:nvPr/>
        </p:nvSpPr>
        <p:spPr>
          <a:xfrm rot="5400000">
            <a:off x="5164550" y="3043260"/>
            <a:ext cx="203200" cy="10160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AAF09329-B9A3-B587-DFA7-BB1D4A18951F}"/>
              </a:ext>
            </a:extLst>
          </p:cNvPr>
          <p:cNvSpPr/>
          <p:nvPr/>
        </p:nvSpPr>
        <p:spPr>
          <a:xfrm rot="16200000">
            <a:off x="6938316" y="3028495"/>
            <a:ext cx="203200" cy="10160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D6DA0E-465B-D8DB-33B3-29927F1A0C6A}"/>
              </a:ext>
            </a:extLst>
          </p:cNvPr>
          <p:cNvSpPr txBox="1"/>
          <p:nvPr/>
        </p:nvSpPr>
        <p:spPr>
          <a:xfrm>
            <a:off x="5744047" y="3346076"/>
            <a:ext cx="86391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/>
              <a:t>BLA’s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D10FCB4-C9B6-9485-DADE-6DD548430010}"/>
              </a:ext>
            </a:extLst>
          </p:cNvPr>
          <p:cNvGrpSpPr/>
          <p:nvPr/>
        </p:nvGrpSpPr>
        <p:grpSpPr>
          <a:xfrm>
            <a:off x="9636068" y="227057"/>
            <a:ext cx="1134115" cy="645144"/>
            <a:chOff x="463802" y="1063533"/>
            <a:chExt cx="928066" cy="514533"/>
          </a:xfrm>
          <a:solidFill>
            <a:srgbClr val="CCE0FF"/>
          </a:solidFill>
        </p:grpSpPr>
        <p:sp>
          <p:nvSpPr>
            <p:cNvPr id="21" name="Chevron 30">
              <a:extLst>
                <a:ext uri="{FF2B5EF4-FFF2-40B4-BE49-F238E27FC236}">
                  <a16:creationId xmlns:a16="http://schemas.microsoft.com/office/drawing/2014/main" id="{4530C3BB-3C90-83EE-8A4B-E33E6D21AC6B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Chevron 6">
              <a:extLst>
                <a:ext uri="{FF2B5EF4-FFF2-40B4-BE49-F238E27FC236}">
                  <a16:creationId xmlns:a16="http://schemas.microsoft.com/office/drawing/2014/main" id="{0F9C86D2-A5FE-0B76-3646-6150D1ACC22B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BLA Install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B00E5D-D71E-5FA3-0671-183E1D374F7E}"/>
              </a:ext>
            </a:extLst>
          </p:cNvPr>
          <p:cNvGrpSpPr/>
          <p:nvPr/>
        </p:nvGrpSpPr>
        <p:grpSpPr>
          <a:xfrm>
            <a:off x="10477686" y="224120"/>
            <a:ext cx="1134115" cy="645144"/>
            <a:chOff x="463802" y="1063533"/>
            <a:chExt cx="928066" cy="514533"/>
          </a:xfrm>
          <a:solidFill>
            <a:srgbClr val="99C2FF"/>
          </a:solidFill>
        </p:grpSpPr>
        <p:sp>
          <p:nvSpPr>
            <p:cNvPr id="24" name="Chevron 30">
              <a:extLst>
                <a:ext uri="{FF2B5EF4-FFF2-40B4-BE49-F238E27FC236}">
                  <a16:creationId xmlns:a16="http://schemas.microsoft.com/office/drawing/2014/main" id="{2078498B-C9EC-7FE7-D5F2-6785C9BA45C7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Chevron 6">
              <a:extLst>
                <a:ext uri="{FF2B5EF4-FFF2-40B4-BE49-F238E27FC236}">
                  <a16:creationId xmlns:a16="http://schemas.microsoft.com/office/drawing/2014/main" id="{5CD68D97-F630-C4C6-FB36-91C55B8164C7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BLA Pump Down &amp; Leak Test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FF6AAE2-A336-E1AE-3428-834996C6DD93}"/>
              </a:ext>
            </a:extLst>
          </p:cNvPr>
          <p:cNvSpPr/>
          <p:nvPr/>
        </p:nvSpPr>
        <p:spPr>
          <a:xfrm>
            <a:off x="2184400" y="2731594"/>
            <a:ext cx="613547" cy="31640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Pump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76326D-20BC-6CC8-EA62-EEFBEE8DCCC4}"/>
              </a:ext>
            </a:extLst>
          </p:cNvPr>
          <p:cNvSpPr txBox="1"/>
          <p:nvPr/>
        </p:nvSpPr>
        <p:spPr>
          <a:xfrm>
            <a:off x="685581" y="4868113"/>
            <a:ext cx="10658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/>
              <a:t>Welding needs to happen before vacuum connections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/>
              <a:t>Welding wants to start one interconnect removed from EC and FC for more efficient purge of lines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/>
              <a:t>BLA installation needs to start with ion pump to monitor and maintain beamline vacuum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/>
              <a:t>Pumps are located at FC, EC, and VBB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C00000"/>
                </a:solidFill>
              </a:rPr>
              <a:t>This conflict is overcome by use of the VBB in the middle of the CM string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37EEF15-597C-8C44-338A-95FE26C073E1}"/>
              </a:ext>
            </a:extLst>
          </p:cNvPr>
          <p:cNvSpPr/>
          <p:nvPr/>
        </p:nvSpPr>
        <p:spPr>
          <a:xfrm>
            <a:off x="9294220" y="2683847"/>
            <a:ext cx="613547" cy="31640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Pump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68FFB80-A9CD-09DE-CE1E-7A56322904C3}"/>
              </a:ext>
            </a:extLst>
          </p:cNvPr>
          <p:cNvSpPr/>
          <p:nvPr/>
        </p:nvSpPr>
        <p:spPr>
          <a:xfrm>
            <a:off x="5557636" y="2142330"/>
            <a:ext cx="613547" cy="31640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Pump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05012C3-A5A1-4A30-A8C0-020659EDE5E0}"/>
              </a:ext>
            </a:extLst>
          </p:cNvPr>
          <p:cNvSpPr/>
          <p:nvPr/>
        </p:nvSpPr>
        <p:spPr>
          <a:xfrm>
            <a:off x="6199285" y="2142330"/>
            <a:ext cx="613547" cy="31640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Pump</a:t>
            </a:r>
          </a:p>
        </p:txBody>
      </p:sp>
    </p:spTree>
    <p:extLst>
      <p:ext uri="{BB962C8B-B14F-4D97-AF65-F5344CB8AC3E}">
        <p14:creationId xmlns:p14="http://schemas.microsoft.com/office/powerpoint/2010/main" val="52372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Beamline Pump Down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F8957-7735-3B7E-82B2-745FE7FD7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424"/>
          <a:stretch/>
        </p:blipFill>
        <p:spPr>
          <a:xfrm>
            <a:off x="203200" y="2216321"/>
            <a:ext cx="11391731" cy="425989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BF55B8-350D-8C5B-9A59-08AA2DA5F9C3}"/>
              </a:ext>
            </a:extLst>
          </p:cNvPr>
          <p:cNvSpPr txBox="1">
            <a:spLocks/>
          </p:cNvSpPr>
          <p:nvPr/>
        </p:nvSpPr>
        <p:spPr>
          <a:xfrm>
            <a:off x="593963" y="1312881"/>
            <a:ext cx="10515600" cy="75303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ClrTx/>
              <a:buFont typeface="Arial" panose="020B0604020202020204" pitchFamily="34" charset="0"/>
              <a:buChar char="•"/>
            </a:pPr>
            <a:r>
              <a:rPr lang="en-US" sz="3200">
                <a:latin typeface="+mn-lt"/>
              </a:rPr>
              <a:t>Beamline needs to be less than 1e-8 Torr on the ends before cool down</a:t>
            </a:r>
          </a:p>
          <a:p>
            <a:pPr marL="457189" indent="-457189">
              <a:buClrTx/>
              <a:buFont typeface="Arial" panose="020B0604020202020204" pitchFamily="34" charset="0"/>
              <a:buChar char="•"/>
            </a:pPr>
            <a:r>
              <a:rPr lang="en-US" sz="3200">
                <a:latin typeface="+mn-lt"/>
              </a:rPr>
              <a:t>Data from LCLS-II suggests this takes about 3 months to achieve for a string of 12 Cryomodules</a:t>
            </a:r>
          </a:p>
        </p:txBody>
      </p:sp>
      <p:sp>
        <p:nvSpPr>
          <p:cNvPr id="14" name="5-Point Star 5">
            <a:extLst>
              <a:ext uri="{FF2B5EF4-FFF2-40B4-BE49-F238E27FC236}">
                <a16:creationId xmlns:a16="http://schemas.microsoft.com/office/drawing/2014/main" id="{115A59FC-C98C-F1DB-A47E-03A45C232235}"/>
              </a:ext>
            </a:extLst>
          </p:cNvPr>
          <p:cNvSpPr/>
          <p:nvPr/>
        </p:nvSpPr>
        <p:spPr>
          <a:xfrm>
            <a:off x="1435852" y="5179580"/>
            <a:ext cx="248167" cy="20216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5">
            <a:extLst>
              <a:ext uri="{FF2B5EF4-FFF2-40B4-BE49-F238E27FC236}">
                <a16:creationId xmlns:a16="http://schemas.microsoft.com/office/drawing/2014/main" id="{0D3C7DF7-5A16-236F-1FE1-6622572FFE2B}"/>
              </a:ext>
            </a:extLst>
          </p:cNvPr>
          <p:cNvSpPr/>
          <p:nvPr/>
        </p:nvSpPr>
        <p:spPr>
          <a:xfrm>
            <a:off x="9097364" y="5179580"/>
            <a:ext cx="248167" cy="20216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C318E7-4135-8AD7-6ADD-A3602300E890}"/>
              </a:ext>
            </a:extLst>
          </p:cNvPr>
          <p:cNvGrpSpPr/>
          <p:nvPr/>
        </p:nvGrpSpPr>
        <p:grpSpPr>
          <a:xfrm>
            <a:off x="9636068" y="227057"/>
            <a:ext cx="1134115" cy="645144"/>
            <a:chOff x="463802" y="1063533"/>
            <a:chExt cx="928066" cy="514533"/>
          </a:xfrm>
          <a:solidFill>
            <a:srgbClr val="CCE0FF"/>
          </a:solidFill>
        </p:grpSpPr>
        <p:sp>
          <p:nvSpPr>
            <p:cNvPr id="17" name="Chevron 30">
              <a:extLst>
                <a:ext uri="{FF2B5EF4-FFF2-40B4-BE49-F238E27FC236}">
                  <a16:creationId xmlns:a16="http://schemas.microsoft.com/office/drawing/2014/main" id="{B5072F0D-D651-393A-D421-78FFB06DBE71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Chevron 6">
              <a:extLst>
                <a:ext uri="{FF2B5EF4-FFF2-40B4-BE49-F238E27FC236}">
                  <a16:creationId xmlns:a16="http://schemas.microsoft.com/office/drawing/2014/main" id="{84594C46-9F2D-E7D2-5BB7-9914D7940576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BLA Install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92A66B-CAAA-47B0-66CE-35D975F57554}"/>
              </a:ext>
            </a:extLst>
          </p:cNvPr>
          <p:cNvGrpSpPr/>
          <p:nvPr/>
        </p:nvGrpSpPr>
        <p:grpSpPr>
          <a:xfrm>
            <a:off x="10477686" y="224120"/>
            <a:ext cx="1134115" cy="645144"/>
            <a:chOff x="463802" y="1063533"/>
            <a:chExt cx="928066" cy="514533"/>
          </a:xfrm>
          <a:solidFill>
            <a:srgbClr val="99C2FF"/>
          </a:solidFill>
        </p:grpSpPr>
        <p:sp>
          <p:nvSpPr>
            <p:cNvPr id="20" name="Chevron 30">
              <a:extLst>
                <a:ext uri="{FF2B5EF4-FFF2-40B4-BE49-F238E27FC236}">
                  <a16:creationId xmlns:a16="http://schemas.microsoft.com/office/drawing/2014/main" id="{FFF97676-661E-F2E4-9D15-528EC403CAF3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Chevron 6">
              <a:extLst>
                <a:ext uri="{FF2B5EF4-FFF2-40B4-BE49-F238E27FC236}">
                  <a16:creationId xmlns:a16="http://schemas.microsoft.com/office/drawing/2014/main" id="{77980250-DBE6-E9EA-5657-D067BD83F65D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BLA Pump Down &amp; Leak Test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781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MLI and Interconnect Completion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F9211E-735B-F95F-5717-05BF364204CB}"/>
              </a:ext>
            </a:extLst>
          </p:cNvPr>
          <p:cNvGrpSpPr/>
          <p:nvPr/>
        </p:nvGrpSpPr>
        <p:grpSpPr>
          <a:xfrm>
            <a:off x="10363232" y="176849"/>
            <a:ext cx="1117600" cy="657515"/>
            <a:chOff x="203200" y="176849"/>
            <a:chExt cx="1117600" cy="657515"/>
          </a:xfrm>
        </p:grpSpPr>
        <p:sp>
          <p:nvSpPr>
            <p:cNvPr id="13" name="Chevron 39">
              <a:extLst>
                <a:ext uri="{FF2B5EF4-FFF2-40B4-BE49-F238E27FC236}">
                  <a16:creationId xmlns:a16="http://schemas.microsoft.com/office/drawing/2014/main" id="{87BAA18C-948A-E9B4-800D-D87524E05DD8}"/>
                </a:ext>
              </a:extLst>
            </p:cNvPr>
            <p:cNvSpPr/>
            <p:nvPr/>
          </p:nvSpPr>
          <p:spPr>
            <a:xfrm>
              <a:off x="203200" y="176849"/>
              <a:ext cx="1117600" cy="657515"/>
            </a:xfrm>
            <a:prstGeom prst="chevron">
              <a:avLst/>
            </a:prstGeom>
            <a:solidFill>
              <a:srgbClr val="0033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Chevron 6">
              <a:extLst>
                <a:ext uri="{FF2B5EF4-FFF2-40B4-BE49-F238E27FC236}">
                  <a16:creationId xmlns:a16="http://schemas.microsoft.com/office/drawing/2014/main" id="{5D3EE6F6-D562-5510-530E-70A0C1E2D9CC}"/>
                </a:ext>
              </a:extLst>
            </p:cNvPr>
            <p:cNvSpPr txBox="1"/>
            <p:nvPr/>
          </p:nvSpPr>
          <p:spPr>
            <a:xfrm>
              <a:off x="541935" y="249499"/>
              <a:ext cx="485752" cy="52631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/>
                <a:t>MLI &amp; Heat Shield Install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082C70F-2A2E-B7AE-802D-28A45863433D}"/>
              </a:ext>
            </a:extLst>
          </p:cNvPr>
          <p:cNvSpPr txBox="1">
            <a:spLocks/>
          </p:cNvSpPr>
          <p:nvPr/>
        </p:nvSpPr>
        <p:spPr>
          <a:xfrm>
            <a:off x="345223" y="1200151"/>
            <a:ext cx="6648599" cy="43522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400" kern="1200">
                <a:solidFill>
                  <a:srgbClr val="8C1515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189" marR="0" indent="-16827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627063" marR="0" indent="-16668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801688" indent="-166688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971550" indent="-16986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/>
              <a:defRPr sz="16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latin typeface="+mn-lt"/>
              </a:rPr>
              <a:t>Interconnect completion:</a:t>
            </a:r>
          </a:p>
          <a:p>
            <a:pPr marL="285744" lvl="1" indent="-285744"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Wrap with MLI</a:t>
            </a:r>
          </a:p>
          <a:p>
            <a:pPr marL="285744" lvl="1" indent="-285744"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Install remaining equipment (heat strap, BLA spring support)</a:t>
            </a:r>
          </a:p>
          <a:p>
            <a:pPr marL="285744" lvl="1" indent="-285744"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Close up large bellows</a:t>
            </a:r>
          </a:p>
          <a:p>
            <a:pPr marL="285744" lvl="1" indent="-285744"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Install gauges and gate valves</a:t>
            </a:r>
          </a:p>
          <a:p>
            <a:pPr marL="285744" lvl="1" indent="-285744"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Take pictures of interconnect before close-up</a:t>
            </a:r>
          </a:p>
          <a:p>
            <a:endParaRPr lang="en-US">
              <a:solidFill>
                <a:schemeClr val="tx1"/>
              </a:solidFill>
              <a:latin typeface="+mn-lt"/>
            </a:endParaRPr>
          </a:p>
          <a:p>
            <a:endParaRPr lang="en-US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F0FC7C-4FF4-6831-E37D-84B35DAB19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602" b="9152"/>
          <a:stretch/>
        </p:blipFill>
        <p:spPr>
          <a:xfrm>
            <a:off x="2262785" y="3594816"/>
            <a:ext cx="4425819" cy="2916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57FB30-4AEA-32D4-EA68-26686E3B9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053" y="1117400"/>
            <a:ext cx="4055516" cy="2428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274721-CABD-CD7A-16BA-47B188B40E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34" t="3638" r="6504" b="6221"/>
          <a:stretch/>
        </p:blipFill>
        <p:spPr>
          <a:xfrm>
            <a:off x="6812605" y="3594816"/>
            <a:ext cx="4668227" cy="291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22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Cryomodule Insulating Pump Down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sp>
        <p:nvSpPr>
          <p:cNvPr id="13" name="Chevron 6">
            <a:extLst>
              <a:ext uri="{FF2B5EF4-FFF2-40B4-BE49-F238E27FC236}">
                <a16:creationId xmlns:a16="http://schemas.microsoft.com/office/drawing/2014/main" id="{49B2C927-561E-0647-BFC4-892A9A151662}"/>
              </a:ext>
            </a:extLst>
          </p:cNvPr>
          <p:cNvSpPr txBox="1"/>
          <p:nvPr/>
        </p:nvSpPr>
        <p:spPr>
          <a:xfrm>
            <a:off x="10545719" y="310148"/>
            <a:ext cx="809573" cy="53476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0005" tIns="26671" rIns="13335" bIns="26671" numCol="1" spcCol="1270" anchor="ctr" anchorCtr="0">
            <a:noAutofit/>
          </a:bodyPr>
          <a:lstStyle/>
          <a:p>
            <a:pPr algn="ctr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900" b="1"/>
              <a:t>Insulation Vac Pump and Leak Test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C80E8F7-D9BF-FBA0-F58A-005EB77E6DCE}"/>
              </a:ext>
            </a:extLst>
          </p:cNvPr>
          <p:cNvSpPr txBox="1">
            <a:spLocks/>
          </p:cNvSpPr>
          <p:nvPr/>
        </p:nvSpPr>
        <p:spPr>
          <a:xfrm>
            <a:off x="333373" y="1243584"/>
            <a:ext cx="6057901" cy="506552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400" kern="1200">
                <a:solidFill>
                  <a:srgbClr val="8C1515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189" marR="0" indent="-16827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627063" marR="0" indent="-16668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801688" indent="-166688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971550" indent="-16986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/>
              <a:defRPr sz="16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lvl="1" indent="-285744">
              <a:buClrTx/>
            </a:pPr>
            <a:r>
              <a:rPr lang="en-US">
                <a:solidFill>
                  <a:schemeClr val="tx1"/>
                </a:solidFill>
                <a:latin typeface="+mn-lt"/>
              </a:rPr>
              <a:t>Divided into L4 US and DS at VBB for easier management </a:t>
            </a:r>
          </a:p>
          <a:p>
            <a:pPr marL="285744" lvl="1" indent="-285744">
              <a:buClrTx/>
            </a:pPr>
            <a:r>
              <a:rPr lang="en-US">
                <a:solidFill>
                  <a:schemeClr val="tx1"/>
                </a:solidFill>
                <a:latin typeface="+mn-lt"/>
              </a:rPr>
              <a:t>Each insulating vacuum space needs to be pumped to 1x10-4 Torr. Expect 2-3 months to reach spec.</a:t>
            </a:r>
          </a:p>
          <a:p>
            <a:pPr marL="285744" lvl="1" indent="-285744">
              <a:buClrTx/>
            </a:pPr>
            <a:r>
              <a:rPr lang="en-US">
                <a:solidFill>
                  <a:schemeClr val="tx1"/>
                </a:solidFill>
                <a:latin typeface="+mn-lt"/>
              </a:rPr>
              <a:t>Pump and purge each insulating vacuum space three times with nitrogen and check seals of big bellows.</a:t>
            </a:r>
          </a:p>
          <a:p>
            <a:pPr marL="285744" lvl="1" indent="-285744">
              <a:buClrTx/>
            </a:pPr>
            <a:r>
              <a:rPr lang="en-US">
                <a:solidFill>
                  <a:schemeClr val="tx1"/>
                </a:solidFill>
                <a:latin typeface="+mn-lt"/>
              </a:rPr>
              <a:t>Roughing is completed with MU 600 pump </a:t>
            </a:r>
          </a:p>
          <a:p>
            <a:pPr marL="285744" lvl="1" indent="-285744">
              <a:buClrTx/>
            </a:pPr>
            <a:r>
              <a:rPr lang="en-US">
                <a:solidFill>
                  <a:schemeClr val="tx1"/>
                </a:solidFill>
                <a:latin typeface="+mn-lt"/>
              </a:rPr>
              <a:t>Use He </a:t>
            </a:r>
            <a:r>
              <a:rPr lang="en-US" err="1">
                <a:solidFill>
                  <a:schemeClr val="tx1"/>
                </a:solidFill>
                <a:latin typeface="+mn-lt"/>
              </a:rPr>
              <a:t>Scav</a:t>
            </a:r>
            <a:r>
              <a:rPr lang="en-US">
                <a:solidFill>
                  <a:schemeClr val="tx1"/>
                </a:solidFill>
                <a:latin typeface="+mn-lt"/>
              </a:rPr>
              <a:t> Pumps (permanent) and aux pumps (temporary) to meet spec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9D2FE4-7FBA-E403-B15D-E9203E5C92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86"/>
          <a:stretch/>
        </p:blipFill>
        <p:spPr>
          <a:xfrm>
            <a:off x="6604001" y="1307148"/>
            <a:ext cx="4447684" cy="508306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B61E04E-60D7-8CF9-A0C0-1D77F88BB45D}"/>
              </a:ext>
            </a:extLst>
          </p:cNvPr>
          <p:cNvGrpSpPr/>
          <p:nvPr/>
        </p:nvGrpSpPr>
        <p:grpSpPr>
          <a:xfrm>
            <a:off x="10448285" y="199765"/>
            <a:ext cx="1134115" cy="645144"/>
            <a:chOff x="463802" y="1063533"/>
            <a:chExt cx="928066" cy="514533"/>
          </a:xfrm>
          <a:solidFill>
            <a:srgbClr val="002060"/>
          </a:solidFill>
        </p:grpSpPr>
        <p:sp>
          <p:nvSpPr>
            <p:cNvPr id="19" name="Chevron 30">
              <a:extLst>
                <a:ext uri="{FF2B5EF4-FFF2-40B4-BE49-F238E27FC236}">
                  <a16:creationId xmlns:a16="http://schemas.microsoft.com/office/drawing/2014/main" id="{7F015E35-0239-6B76-68F8-64D293D49EB9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Chevron 6">
              <a:extLst>
                <a:ext uri="{FF2B5EF4-FFF2-40B4-BE49-F238E27FC236}">
                  <a16:creationId xmlns:a16="http://schemas.microsoft.com/office/drawing/2014/main" id="{CCF5177B-0247-46B4-37F1-283132052EED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bg1"/>
                  </a:solidFill>
                </a:rPr>
                <a:t>Insulation Vac Pump and Leak Test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0475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Requirements and Specifications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17C08-9D56-61B1-0998-4AB79FF493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499" y="992289"/>
            <a:ext cx="11257901" cy="734911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hlinkClick r:id="rId3"/>
              </a:rPr>
              <a:t>SLAC-I-020-101-007-00</a:t>
            </a:r>
            <a:r>
              <a:rPr lang="en-US"/>
              <a:t> </a:t>
            </a:r>
            <a:r>
              <a:rPr lang="en-US">
                <a:solidFill>
                  <a:schemeClr val="tx1"/>
                </a:solidFill>
                <a:latin typeface="+mn-lt"/>
              </a:rPr>
              <a:t>- </a:t>
            </a:r>
            <a:r>
              <a:rPr lang="en-US" err="1">
                <a:solidFill>
                  <a:schemeClr val="tx1"/>
                </a:solidFill>
                <a:latin typeface="+mn-lt"/>
              </a:rPr>
              <a:t>Linac</a:t>
            </a:r>
            <a:r>
              <a:rPr lang="en-US">
                <a:solidFill>
                  <a:schemeClr val="tx1"/>
                </a:solidFill>
                <a:latin typeface="+mn-lt"/>
              </a:rPr>
              <a:t> &amp; FEL Facility Vacuum Specifications</a:t>
            </a:r>
          </a:p>
          <a:p>
            <a:pPr>
              <a:spcBef>
                <a:spcPts val="1200"/>
              </a:spcBef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18 September 2023 | L4 String and Beam Tube FDR | Dominique White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289C5-8F93-18DC-24C5-AACA54085424}"/>
              </a:ext>
            </a:extLst>
          </p:cNvPr>
          <p:cNvGrpSpPr/>
          <p:nvPr/>
        </p:nvGrpSpPr>
        <p:grpSpPr>
          <a:xfrm>
            <a:off x="66680" y="1651045"/>
            <a:ext cx="12058640" cy="4552724"/>
            <a:chOff x="66680" y="1983554"/>
            <a:chExt cx="12058640" cy="45527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6D07DC-E261-7EFF-C959-289F22FB24DC}"/>
                </a:ext>
              </a:extLst>
            </p:cNvPr>
            <p:cNvGrpSpPr/>
            <p:nvPr/>
          </p:nvGrpSpPr>
          <p:grpSpPr>
            <a:xfrm>
              <a:off x="66680" y="1983554"/>
              <a:ext cx="12049125" cy="2890891"/>
              <a:chOff x="71437" y="2059800"/>
              <a:chExt cx="12049125" cy="289089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75E4BB3-9CAE-8E69-ED67-B91E9EAF85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8687"/>
              <a:stretch/>
            </p:blipFill>
            <p:spPr>
              <a:xfrm>
                <a:off x="71437" y="2059800"/>
                <a:ext cx="12049125" cy="73491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24A549B-B67B-5EB4-9235-479368BB57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7226" b="41873"/>
              <a:stretch/>
            </p:blipFill>
            <p:spPr>
              <a:xfrm>
                <a:off x="71437" y="2780144"/>
                <a:ext cx="12049125" cy="135774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3275B04-3EBB-712B-42B0-741A082A93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78165" b="365"/>
              <a:stretch/>
            </p:blipFill>
            <p:spPr>
              <a:xfrm>
                <a:off x="71437" y="3556000"/>
                <a:ext cx="12049125" cy="1394691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23C7F8-6D18-8302-D2F3-53E961062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820" y="4859878"/>
              <a:ext cx="12001500" cy="167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3479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Installation Sequence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B7FCD6-24DA-533C-A46D-EDE44A63E3FC}"/>
              </a:ext>
            </a:extLst>
          </p:cNvPr>
          <p:cNvSpPr/>
          <p:nvPr/>
        </p:nvSpPr>
        <p:spPr>
          <a:xfrm>
            <a:off x="4585825" y="4245807"/>
            <a:ext cx="2245248" cy="195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1" name="Text Placeholder 3">
            <a:extLst>
              <a:ext uri="{FF2B5EF4-FFF2-40B4-BE49-F238E27FC236}">
                <a16:creationId xmlns:a16="http://schemas.microsoft.com/office/drawing/2014/main" id="{F45EC6FA-BC9C-7289-6400-3580010A9E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54313" y="3187800"/>
            <a:ext cx="4528087" cy="2311632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6 Major Install Phases</a:t>
            </a:r>
          </a:p>
          <a:p>
            <a:pPr marL="914386" lvl="1" indent="-342900">
              <a:spcBef>
                <a:spcPts val="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Unloading</a:t>
            </a:r>
          </a:p>
          <a:p>
            <a:pPr marL="914386" lvl="1" indent="-342900">
              <a:spcBef>
                <a:spcPts val="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Receiving / acceptance testing</a:t>
            </a:r>
          </a:p>
          <a:p>
            <a:pPr marL="914386" lvl="1" indent="-342900">
              <a:spcBef>
                <a:spcPts val="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Physical install / alignment</a:t>
            </a:r>
          </a:p>
          <a:p>
            <a:pPr marL="914386" lvl="1" indent="-342900">
              <a:spcBef>
                <a:spcPts val="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Welding </a:t>
            </a:r>
            <a:r>
              <a:rPr lang="en-US" sz="1800" err="1">
                <a:solidFill>
                  <a:schemeClr val="tx1"/>
                </a:solidFill>
                <a:latin typeface="+mn-lt"/>
              </a:rPr>
              <a:t>cryo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 pipes</a:t>
            </a:r>
          </a:p>
          <a:p>
            <a:pPr marL="914386" lvl="1" indent="-342900">
              <a:spcBef>
                <a:spcPts val="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Particle free beamline install</a:t>
            </a:r>
          </a:p>
          <a:p>
            <a:pPr marL="914386" lvl="1" indent="-342900">
              <a:spcBef>
                <a:spcPts val="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Insulation vacuum / </a:t>
            </a:r>
            <a:r>
              <a:rPr lang="en-US" sz="1800" err="1">
                <a:solidFill>
                  <a:schemeClr val="tx1"/>
                </a:solidFill>
                <a:latin typeface="+mn-lt"/>
              </a:rPr>
              <a:t>cryo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 equip.</a:t>
            </a:r>
          </a:p>
          <a:p>
            <a:pPr>
              <a:spcBef>
                <a:spcPts val="1200"/>
              </a:spcBef>
            </a:pPr>
            <a:endParaRPr lang="en-US" sz="2000">
              <a:solidFill>
                <a:schemeClr val="tx1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72" name="Content Placeholder 7">
            <a:extLst>
              <a:ext uri="{FF2B5EF4-FFF2-40B4-BE49-F238E27FC236}">
                <a16:creationId xmlns:a16="http://schemas.microsoft.com/office/drawing/2014/main" id="{BF0BA362-BE0D-35E8-F76A-EB8736096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5"/>
          <a:stretch/>
        </p:blipFill>
        <p:spPr>
          <a:xfrm>
            <a:off x="635962" y="2152583"/>
            <a:ext cx="5799945" cy="4186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3C91F8-A003-2921-CBF4-AD43779CC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81" y="1047487"/>
            <a:ext cx="11689237" cy="83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18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black and red background&#10;&#10;Description automatically generated">
            <a:extLst>
              <a:ext uri="{FF2B5EF4-FFF2-40B4-BE49-F238E27FC236}">
                <a16:creationId xmlns:a16="http://schemas.microsoft.com/office/drawing/2014/main" id="{4EA96D7C-930A-8D29-C2F3-E8BB17D525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FDC841-827E-3B64-3A71-E102B14A5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2735550"/>
            <a:ext cx="10553700" cy="693450"/>
          </a:xfrm>
        </p:spPr>
        <p:txBody>
          <a:bodyPr vert="horz" lIns="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lang="en-US" sz="4000" b="1">
                <a:solidFill>
                  <a:srgbClr val="8C1515"/>
                </a:solidFill>
                <a:ea typeface="+mn-ea"/>
                <a:cs typeface="+mn-cs"/>
              </a:rPr>
              <a:t>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624CE-5054-C01C-F303-3D5FBDD1C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F09AD-8CC4-ED4D-D606-229F56B6E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98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967A-2FE7-3316-0213-87065273D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91440" bIns="45720" rtlCol="0" anchor="b">
            <a:normAutofit/>
          </a:bodyPr>
          <a:lstStyle/>
          <a:p>
            <a:r>
              <a:rPr lang="en-US">
                <a:solidFill>
                  <a:srgbClr val="B83A4B"/>
                </a:solidFill>
              </a:rPr>
              <a:t>Cryomodules Have Interfaces to Each Other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B33165-3D66-0F84-1AB4-156266BB4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B11AC4-091E-0F81-79EC-37DF34B95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0" y="2913845"/>
            <a:ext cx="5906630" cy="2339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B094FD-90EB-B649-AB67-0DB56C7A9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639" y="3429000"/>
            <a:ext cx="5273560" cy="32079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E71F08-C360-0829-81EF-DE963D775989}"/>
              </a:ext>
            </a:extLst>
          </p:cNvPr>
          <p:cNvSpPr txBox="1"/>
          <p:nvPr/>
        </p:nvSpPr>
        <p:spPr>
          <a:xfrm>
            <a:off x="1622787" y="923896"/>
            <a:ext cx="2741456" cy="49164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R="0" indent="0" defTabSz="91437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4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 marL="571486" marR="0" indent="-228594" defTabSz="91437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2pPr>
            <a:lvl3pPr marL="800080" marR="0" indent="-228594" defTabSz="91437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3pPr>
            <a:lvl4pPr marL="1028674" indent="-228594" defTabSz="914377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4pPr>
            <a:lvl5pPr marL="1203295" indent="-168270" defTabSz="914377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b="0" i="1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US"/>
              <a:t>Vacuum Systems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071A45-86BF-4BCB-0545-D59B737BCB51}"/>
              </a:ext>
            </a:extLst>
          </p:cNvPr>
          <p:cNvSpPr txBox="1"/>
          <p:nvPr/>
        </p:nvSpPr>
        <p:spPr>
          <a:xfrm>
            <a:off x="7362754" y="935894"/>
            <a:ext cx="3085329" cy="46166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defPPr>
              <a:defRPr lang="en-US"/>
            </a:defPPr>
            <a:lvl1pPr marR="0" indent="0" defTabSz="91437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4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 marL="571486" marR="0" indent="-228594" defTabSz="91437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2pPr>
            <a:lvl3pPr marL="800080" marR="0" indent="-228594" defTabSz="91437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3pPr>
            <a:lvl4pPr marL="1028674" indent="-228594" defTabSz="914377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4pPr>
            <a:lvl5pPr marL="1203295" indent="-168270" defTabSz="914377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b="0" i="1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Helium Process Pipes</a:t>
            </a:r>
          </a:p>
        </p:txBody>
      </p:sp>
      <p:pic>
        <p:nvPicPr>
          <p:cNvPr id="12" name="Picture 11" descr="RDR_Machine Overview_v5-1_Page_03">
            <a:extLst>
              <a:ext uri="{FF2B5EF4-FFF2-40B4-BE49-F238E27FC236}">
                <a16:creationId xmlns:a16="http://schemas.microsoft.com/office/drawing/2014/main" id="{491BA411-1A37-BB2C-32F0-E28601ADA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4"/>
          <a:stretch/>
        </p:blipFill>
        <p:spPr>
          <a:xfrm>
            <a:off x="1904987" y="1550181"/>
            <a:ext cx="4141148" cy="130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7347C2-0625-86EF-A66E-5D682A936F39}"/>
              </a:ext>
            </a:extLst>
          </p:cNvPr>
          <p:cNvCxnSpPr>
            <a:cxnSpLocks/>
          </p:cNvCxnSpPr>
          <p:nvPr/>
        </p:nvCxnSpPr>
        <p:spPr>
          <a:xfrm>
            <a:off x="6107734" y="927134"/>
            <a:ext cx="0" cy="559621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C208F72-584A-A777-F0BA-FA6D42C95FA9}"/>
              </a:ext>
            </a:extLst>
          </p:cNvPr>
          <p:cNvSpPr txBox="1"/>
          <p:nvPr/>
        </p:nvSpPr>
        <p:spPr>
          <a:xfrm>
            <a:off x="286234" y="1833766"/>
            <a:ext cx="1623143" cy="81980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R="0" indent="0" defTabSz="91437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4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 marL="571486" marR="0" indent="-228594" defTabSz="91437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2pPr>
            <a:lvl3pPr marL="800080" marR="0" indent="-228594" defTabSz="91437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3pPr>
            <a:lvl4pPr marL="1028674" indent="-228594" defTabSz="914377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4pPr>
            <a:lvl5pPr marL="1203295" indent="-168270" defTabSz="914377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b="0" i="1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US" sz="2000">
                <a:solidFill>
                  <a:schemeClr val="tx1"/>
                </a:solidFill>
              </a:rPr>
              <a:t>Beamline Vacuum</a:t>
            </a:r>
          </a:p>
          <a:p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5D2545-0A78-9FDC-9CB3-5999F15D51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5" t="10134" r="1175" b="7803"/>
          <a:stretch/>
        </p:blipFill>
        <p:spPr>
          <a:xfrm>
            <a:off x="1718517" y="5342704"/>
            <a:ext cx="4242776" cy="8191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C33B4CB-71A0-3E44-1DBC-496BC6C44FB3}"/>
              </a:ext>
            </a:extLst>
          </p:cNvPr>
          <p:cNvSpPr txBox="1"/>
          <p:nvPr/>
        </p:nvSpPr>
        <p:spPr>
          <a:xfrm>
            <a:off x="220245" y="5400774"/>
            <a:ext cx="1623143" cy="81980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R="0" indent="0" defTabSz="91437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4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 marL="571486" marR="0" indent="-228594" defTabSz="91437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2pPr>
            <a:lvl3pPr marL="800080" marR="0" indent="-228594" defTabSz="91437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3pPr>
            <a:lvl4pPr marL="1028674" indent="-228594" defTabSz="914377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4pPr>
            <a:lvl5pPr marL="1203295" indent="-168270" defTabSz="914377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b="0" i="1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US" sz="2000">
                <a:solidFill>
                  <a:schemeClr val="tx1"/>
                </a:solidFill>
              </a:rPr>
              <a:t>Insulating Vacuum</a:t>
            </a:r>
          </a:p>
          <a:p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59C00B9-993C-E843-831D-8EB17DF7C6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"/>
          <a:stretch/>
        </p:blipFill>
        <p:spPr>
          <a:xfrm>
            <a:off x="7329059" y="1388614"/>
            <a:ext cx="3152720" cy="2121032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3389C97-59A2-D1FF-4420-DF01420DFB50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097806" y="2653572"/>
            <a:ext cx="203093" cy="17487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B8D4D5B-A266-BF22-4918-FE28E78A3D25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1031817" y="4662591"/>
            <a:ext cx="714277" cy="73818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557A455D-8B15-CE31-4E84-4005AC3B80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575425"/>
            <a:ext cx="10533063" cy="279400"/>
          </a:xfrm>
        </p:spPr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</p:spTree>
    <p:extLst>
      <p:ext uri="{BB962C8B-B14F-4D97-AF65-F5344CB8AC3E}">
        <p14:creationId xmlns:p14="http://schemas.microsoft.com/office/powerpoint/2010/main" val="1034988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Schedule – CM 47-59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Nov 2024 | Cryomodule Installation | Dominique White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852962-6E2D-4B44-AC85-500705B04B2C}"/>
              </a:ext>
            </a:extLst>
          </p:cNvPr>
          <p:cNvSpPr txBox="1"/>
          <p:nvPr/>
        </p:nvSpPr>
        <p:spPr>
          <a:xfrm>
            <a:off x="5244387" y="2131603"/>
            <a:ext cx="1305927" cy="307777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en-US"/>
              <a:t>CM Start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D196A17-D403-F160-A029-A17B2C8B316C}"/>
              </a:ext>
            </a:extLst>
          </p:cNvPr>
          <p:cNvSpPr/>
          <p:nvPr/>
        </p:nvSpPr>
        <p:spPr>
          <a:xfrm>
            <a:off x="6812553" y="4080110"/>
            <a:ext cx="1457811" cy="17587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9B77773-6966-A280-3E79-718343CF0E37}"/>
              </a:ext>
            </a:extLst>
          </p:cNvPr>
          <p:cNvSpPr/>
          <p:nvPr/>
        </p:nvSpPr>
        <p:spPr>
          <a:xfrm rot="10800000">
            <a:off x="5524499" y="4038861"/>
            <a:ext cx="579436" cy="23686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EB4A3A1-E673-E6F8-5823-FB483122E9A5}"/>
              </a:ext>
            </a:extLst>
          </p:cNvPr>
          <p:cNvSpPr/>
          <p:nvPr/>
        </p:nvSpPr>
        <p:spPr>
          <a:xfrm>
            <a:off x="6550313" y="2221311"/>
            <a:ext cx="852256" cy="175877"/>
          </a:xfrm>
          <a:prstGeom prst="rightArrow">
            <a:avLst/>
          </a:prstGeom>
          <a:solidFill>
            <a:srgbClr val="FF66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23C97-AAA8-0A10-F4AA-19F856A86D73}"/>
              </a:ext>
            </a:extLst>
          </p:cNvPr>
          <p:cNvSpPr txBox="1"/>
          <p:nvPr/>
        </p:nvSpPr>
        <p:spPr>
          <a:xfrm>
            <a:off x="5600700" y="2547969"/>
            <a:ext cx="1305927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en-US"/>
              <a:t>Weld Start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5785570-7C0A-9BCE-02B0-BC03F5400CA4}"/>
              </a:ext>
            </a:extLst>
          </p:cNvPr>
          <p:cNvSpPr/>
          <p:nvPr/>
        </p:nvSpPr>
        <p:spPr>
          <a:xfrm>
            <a:off x="6922808" y="2626775"/>
            <a:ext cx="852256" cy="17587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7A4C5A-6BB9-6C68-BA91-D7BF6B9995E5}"/>
              </a:ext>
            </a:extLst>
          </p:cNvPr>
          <p:cNvSpPr txBox="1"/>
          <p:nvPr/>
        </p:nvSpPr>
        <p:spPr>
          <a:xfrm>
            <a:off x="6113305" y="3976243"/>
            <a:ext cx="699248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50"/>
            </a:lvl1pPr>
          </a:lstStyle>
          <a:p>
            <a:r>
              <a:rPr lang="en-US" sz="1400"/>
              <a:t>BLA Start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57F16B-3722-6391-3ED1-51227B5AE425}"/>
              </a:ext>
            </a:extLst>
          </p:cNvPr>
          <p:cNvSpPr txBox="1"/>
          <p:nvPr/>
        </p:nvSpPr>
        <p:spPr>
          <a:xfrm>
            <a:off x="488486" y="4887927"/>
            <a:ext cx="110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/>
              <a:t>First group of CM’s brought in - 47 to 59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/>
              <a:t>Welding and BLA teams follow immediately behind. Welding and vacuum work for the first CM’s can happen while CM’s are being brought downstream. Equipment won’t block CM installation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/>
              <a:t>Particle free work start from the VBB when welding for each interconnect is complete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E235BC-1318-0BE2-8747-DD16D137C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2988598"/>
            <a:ext cx="11849100" cy="898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763482-B067-611D-EAA6-00C4363CC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393" y="2998123"/>
            <a:ext cx="380386" cy="8785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E9D81F-EE0A-5E10-4D23-EAC555460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393" y="2998122"/>
            <a:ext cx="808443" cy="8891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04BB6C-8BCA-01E4-BB37-8E49DAFA3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393" y="3016121"/>
            <a:ext cx="1745907" cy="8605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EEDEF1-77BE-8C00-C269-28BE1A344A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0528" y="3006527"/>
            <a:ext cx="2210755" cy="8701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E05132-48C1-9564-E40C-CF3C3B2854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0529" y="2995497"/>
            <a:ext cx="2664266" cy="8785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7CBA8C8-52E5-5F16-27CF-37AA99F95D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0527" y="3005529"/>
            <a:ext cx="3123849" cy="8616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AEB45E7-48F0-4AB1-BE70-D00A6CD973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0526" y="3005529"/>
            <a:ext cx="3583169" cy="860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C7681-5262-DCC4-F334-D36672E01D4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986"/>
          <a:stretch/>
        </p:blipFill>
        <p:spPr>
          <a:xfrm>
            <a:off x="7050368" y="3002903"/>
            <a:ext cx="4963832" cy="8577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3E5332-EE52-34AE-244D-E91716E4547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822"/>
          <a:stretch/>
        </p:blipFill>
        <p:spPr>
          <a:xfrm>
            <a:off x="7050368" y="2988598"/>
            <a:ext cx="4950444" cy="89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6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E235BC-1318-0BE2-8747-DD16D137C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2988598"/>
            <a:ext cx="11849100" cy="8986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Schedule – CM 37-47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Nov 2024 | Cryomodule Installation | Dominique White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852962-6E2D-4B44-AC85-500705B04B2C}"/>
              </a:ext>
            </a:extLst>
          </p:cNvPr>
          <p:cNvSpPr txBox="1"/>
          <p:nvPr/>
        </p:nvSpPr>
        <p:spPr>
          <a:xfrm>
            <a:off x="609600" y="2167188"/>
            <a:ext cx="1305927" cy="307777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en-US"/>
              <a:t>CM Start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D196A17-D403-F160-A029-A17B2C8B316C}"/>
              </a:ext>
            </a:extLst>
          </p:cNvPr>
          <p:cNvSpPr/>
          <p:nvPr/>
        </p:nvSpPr>
        <p:spPr>
          <a:xfrm>
            <a:off x="1240428" y="4080110"/>
            <a:ext cx="1457811" cy="17587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EB4A3A1-E673-E6F8-5823-FB483122E9A5}"/>
              </a:ext>
            </a:extLst>
          </p:cNvPr>
          <p:cNvSpPr/>
          <p:nvPr/>
        </p:nvSpPr>
        <p:spPr>
          <a:xfrm>
            <a:off x="1915526" y="2256896"/>
            <a:ext cx="852256" cy="175877"/>
          </a:xfrm>
          <a:prstGeom prst="rightArrow">
            <a:avLst/>
          </a:prstGeom>
          <a:solidFill>
            <a:srgbClr val="FF66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23C97-AAA8-0A10-F4AA-19F856A86D73}"/>
              </a:ext>
            </a:extLst>
          </p:cNvPr>
          <p:cNvSpPr txBox="1"/>
          <p:nvPr/>
        </p:nvSpPr>
        <p:spPr>
          <a:xfrm>
            <a:off x="1019175" y="2567019"/>
            <a:ext cx="1305927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en-US"/>
              <a:t>Weld Start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5785570-7C0A-9BCE-02B0-BC03F5400CA4}"/>
              </a:ext>
            </a:extLst>
          </p:cNvPr>
          <p:cNvSpPr/>
          <p:nvPr/>
        </p:nvSpPr>
        <p:spPr>
          <a:xfrm>
            <a:off x="2341283" y="2645825"/>
            <a:ext cx="852256" cy="17587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7A4C5A-6BB9-6C68-BA91-D7BF6B9995E5}"/>
              </a:ext>
            </a:extLst>
          </p:cNvPr>
          <p:cNvSpPr txBox="1"/>
          <p:nvPr/>
        </p:nvSpPr>
        <p:spPr>
          <a:xfrm>
            <a:off x="541180" y="3976243"/>
            <a:ext cx="699248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50"/>
            </a:lvl1pPr>
          </a:lstStyle>
          <a:p>
            <a:r>
              <a:rPr lang="en-US" sz="1400"/>
              <a:t>BLA Start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57F16B-3722-6391-3ED1-51227B5AE425}"/>
              </a:ext>
            </a:extLst>
          </p:cNvPr>
          <p:cNvSpPr txBox="1"/>
          <p:nvPr/>
        </p:nvSpPr>
        <p:spPr>
          <a:xfrm>
            <a:off x="538400" y="4588440"/>
            <a:ext cx="11044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/>
              <a:t>Once 58-59 welding is complete, bring in CM 37-46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/>
              <a:t>Welding starts from 37-38 and works downstream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/>
              <a:t>Once FC-7-CM 37 is complete, BLA work can resume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/>
              <a:t>Pressure test of helium process pipes follows welding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/>
              <a:t>Once BLA and process pipes are complete, interconnects are closed, and insulating vacuum pump down can begin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/>
              <a:t>Other interface connections can be made (RF, Controls, Utilities)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C91159-4DEA-58D1-222C-3956C0DDC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2992291"/>
            <a:ext cx="5412045" cy="894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2C0304-439A-2E56-5C8B-FAF8D48DE3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781"/>
          <a:stretch/>
        </p:blipFill>
        <p:spPr>
          <a:xfrm>
            <a:off x="171450" y="2978663"/>
            <a:ext cx="4936835" cy="9086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AE8E22-464C-EA82-7F81-D34C40CD3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0" y="2978396"/>
            <a:ext cx="836354" cy="8898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C5D6335-B50C-5B88-C05E-957B9556FA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101"/>
          <a:stretch/>
        </p:blipFill>
        <p:spPr>
          <a:xfrm>
            <a:off x="152401" y="2998533"/>
            <a:ext cx="4936835" cy="888733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31AA20FA-3246-2A1F-3EA1-A57AB88156FC}"/>
              </a:ext>
            </a:extLst>
          </p:cNvPr>
          <p:cNvSpPr/>
          <p:nvPr/>
        </p:nvSpPr>
        <p:spPr>
          <a:xfrm>
            <a:off x="342900" y="2821702"/>
            <a:ext cx="514350" cy="11545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3E8C98-2B7F-56BB-A112-1DFF70D13DC2}"/>
              </a:ext>
            </a:extLst>
          </p:cNvPr>
          <p:cNvSpPr txBox="1"/>
          <p:nvPr/>
        </p:nvSpPr>
        <p:spPr>
          <a:xfrm>
            <a:off x="6872016" y="1432542"/>
            <a:ext cx="29787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/>
              <a:t>Last two welds to complete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71515AD-D14F-A821-9491-CB57F5BC78E5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5140333" y="1801874"/>
            <a:ext cx="3221034" cy="11684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A055D8D-043C-21A0-FD04-A6B4D73982C0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8361367" y="1801874"/>
            <a:ext cx="3221033" cy="11765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E6FDDF7-8393-69D2-1A96-434582FC0A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0526" y="3005529"/>
            <a:ext cx="3583169" cy="8605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3E5332-EE52-34AE-244D-E91716E454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1"/>
          <a:stretch/>
        </p:blipFill>
        <p:spPr>
          <a:xfrm>
            <a:off x="5686425" y="2991831"/>
            <a:ext cx="6303705" cy="89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4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Overall Schedule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17C08-9D56-61B1-0998-4AB79FF493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9658" y="1071662"/>
            <a:ext cx="11102502" cy="516222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+mn-lt"/>
              </a:rPr>
              <a:t>How does this play out with other groups? To the color block!! and MSP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Nov 2024 | Cryomodule Installation | Dominique White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01503-D3CA-4CC2-16DB-3100585B0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720" y="1606698"/>
            <a:ext cx="7036059" cy="49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26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black and red background&#10;&#10;Description automatically generated">
            <a:extLst>
              <a:ext uri="{FF2B5EF4-FFF2-40B4-BE49-F238E27FC236}">
                <a16:creationId xmlns:a16="http://schemas.microsoft.com/office/drawing/2014/main" id="{4EA96D7C-930A-8D29-C2F3-E8BB17D525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FDC841-827E-3B64-3A71-E102B14A5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2735550"/>
            <a:ext cx="10553700" cy="693450"/>
          </a:xfrm>
        </p:spPr>
        <p:txBody>
          <a:bodyPr vert="horz" lIns="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lang="en-US" sz="4000" b="1">
                <a:solidFill>
                  <a:srgbClr val="8C1515"/>
                </a:solidFill>
                <a:ea typeface="+mn-ea"/>
                <a:cs typeface="+mn-cs"/>
              </a:rPr>
              <a:t>Bonus: </a:t>
            </a:r>
            <a:br>
              <a:rPr lang="en-US" sz="4000" b="1">
                <a:solidFill>
                  <a:srgbClr val="8C1515"/>
                </a:solidFill>
                <a:ea typeface="+mn-ea"/>
                <a:cs typeface="+mn-cs"/>
              </a:rPr>
            </a:br>
            <a:r>
              <a:rPr lang="en-US" sz="4000" b="1">
                <a:solidFill>
                  <a:srgbClr val="8C1515"/>
                </a:solidFill>
                <a:ea typeface="+mn-ea"/>
                <a:cs typeface="+mn-cs"/>
              </a:rPr>
              <a:t>Requirements and Interfaces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624CE-5054-C01C-F303-3D5FBDD1C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F09AD-8CC4-ED4D-D606-229F56B6E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09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Requirements and Specifications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18 September 2023 | L4 String and Beam Tube FDR | Dominique White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6741054-CC62-D9C8-9639-245C49143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39634"/>
              </p:ext>
            </p:extLst>
          </p:nvPr>
        </p:nvGraphicFramePr>
        <p:xfrm>
          <a:off x="251817" y="2054423"/>
          <a:ext cx="11688366" cy="37338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87417">
                  <a:extLst>
                    <a:ext uri="{9D8B030D-6E8A-4147-A177-3AD203B41FA5}">
                      <a16:colId xmlns:a16="http://schemas.microsoft.com/office/drawing/2014/main" val="2414514128"/>
                    </a:ext>
                  </a:extLst>
                </a:gridCol>
                <a:gridCol w="2687782">
                  <a:extLst>
                    <a:ext uri="{9D8B030D-6E8A-4147-A177-3AD203B41FA5}">
                      <a16:colId xmlns:a16="http://schemas.microsoft.com/office/drawing/2014/main" val="2742753395"/>
                    </a:ext>
                  </a:extLst>
                </a:gridCol>
                <a:gridCol w="6913167">
                  <a:extLst>
                    <a:ext uri="{9D8B030D-6E8A-4147-A177-3AD203B41FA5}">
                      <a16:colId xmlns:a16="http://schemas.microsoft.com/office/drawing/2014/main" val="2210944138"/>
                    </a:ext>
                  </a:extLst>
                </a:gridCol>
              </a:tblGrid>
              <a:tr h="256969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Doc Number</a:t>
                      </a: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487933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Physics Requirements and MAD Deck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B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hlinkClick r:id="rId3"/>
                        </a:rPr>
                        <a:t>LCLSII-HE-1.1-PR-0018</a:t>
                      </a:r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LCLS-II-HE </a:t>
                      </a:r>
                      <a:r>
                        <a:rPr lang="en-US" sz="1600" err="1">
                          <a:solidFill>
                            <a:schemeClr val="tx1"/>
                          </a:solidFill>
                        </a:rPr>
                        <a:t>Linac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 Requirements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2758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hlinkClick r:id="rId4"/>
                        </a:rPr>
                        <a:t>LCLSII-HE-1.1-PR-0039</a:t>
                      </a:r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LCLS-II-HE Parameters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6155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hlinkClick r:id="rId5"/>
                        </a:rPr>
                        <a:t>LCLSII-HE-1.2-PR-0029</a:t>
                      </a:r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LCLS-II-HE SCRF 1.3 GHz CM</a:t>
                      </a: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4363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>
                          <a:hlinkClick r:id="rId6"/>
                        </a:rPr>
                        <a:t>MADdeck</a:t>
                      </a:r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March 2023</a:t>
                      </a: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92031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Vacuum System Specifications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hlinkClick r:id="rId7"/>
                        </a:rPr>
                        <a:t>SLAC-I-020-101-007</a:t>
                      </a:r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err="1">
                          <a:solidFill>
                            <a:schemeClr val="tx1"/>
                          </a:solidFill>
                        </a:rPr>
                        <a:t>Linac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 &amp; FEL Facility Vacuum Specifications</a:t>
                      </a:r>
                      <a:endParaRPr lang="en-U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3167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hlinkClick r:id="rId8"/>
                        </a:rPr>
                        <a:t>SLAC-I-020-101-008</a:t>
                      </a:r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err="1">
                          <a:solidFill>
                            <a:schemeClr val="tx1"/>
                          </a:solidFill>
                        </a:rPr>
                        <a:t>Linac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 Particle-Free Engineering Specifications</a:t>
                      </a:r>
                      <a:endParaRPr lang="en-U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906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Physical Interface</a:t>
                      </a: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B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hlinkClick r:id="rId9"/>
                        </a:rPr>
                        <a:t>LCLSII-4.5-IC-0661</a:t>
                      </a:r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BC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1.3 GHz Cryomodule Physical Interfaces</a:t>
                      </a:r>
                      <a:endParaRPr lang="en-U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055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Housing RDS</a:t>
                      </a: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hlinkClick r:id="rId10"/>
                        </a:rPr>
                        <a:t>LCLSII-HE-1.6-RD-0290</a:t>
                      </a:r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HE </a:t>
                      </a:r>
                      <a:r>
                        <a:rPr lang="en-US" sz="1600" err="1">
                          <a:solidFill>
                            <a:schemeClr val="tx1"/>
                          </a:solidFill>
                        </a:rPr>
                        <a:t>Linac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 Housing Sectors 0-10 for infrastructure requirements</a:t>
                      </a: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120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**ICD**</a:t>
                      </a: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B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hlinkClick r:id="rId11"/>
                        </a:rPr>
                        <a:t>LCLSII-HE-1.3-IC-0906</a:t>
                      </a:r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HE L4 Cryomodule String to Controls, Infrastructure, and CM Systems ICD</a:t>
                      </a:r>
                      <a:endParaRPr lang="en-U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815732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C09F3968-A183-83C6-B8F4-0EB584571214}"/>
              </a:ext>
            </a:extLst>
          </p:cNvPr>
          <p:cNvSpPr/>
          <p:nvPr/>
        </p:nvSpPr>
        <p:spPr>
          <a:xfrm>
            <a:off x="269423" y="2438392"/>
            <a:ext cx="11657156" cy="149629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4026B6-6CCE-8C30-F81D-C5C34395C4EE}"/>
              </a:ext>
            </a:extLst>
          </p:cNvPr>
          <p:cNvSpPr/>
          <p:nvPr/>
        </p:nvSpPr>
        <p:spPr>
          <a:xfrm>
            <a:off x="273791" y="3934683"/>
            <a:ext cx="11657156" cy="7342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D6D9B9-DAE4-2DEC-25EA-EC31E8B91AE8}"/>
              </a:ext>
            </a:extLst>
          </p:cNvPr>
          <p:cNvSpPr/>
          <p:nvPr/>
        </p:nvSpPr>
        <p:spPr>
          <a:xfrm>
            <a:off x="260620" y="5430974"/>
            <a:ext cx="11657156" cy="3397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8B9C6B-8EB2-1F7A-73DE-C6A514502FC3}"/>
              </a:ext>
            </a:extLst>
          </p:cNvPr>
          <p:cNvSpPr/>
          <p:nvPr/>
        </p:nvSpPr>
        <p:spPr>
          <a:xfrm>
            <a:off x="267422" y="4668970"/>
            <a:ext cx="11657156" cy="37872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6B5B37-FF60-73B6-49E6-41A079B0CEA1}"/>
              </a:ext>
            </a:extLst>
          </p:cNvPr>
          <p:cNvSpPr/>
          <p:nvPr/>
        </p:nvSpPr>
        <p:spPr>
          <a:xfrm>
            <a:off x="267422" y="5052252"/>
            <a:ext cx="11657156" cy="37872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Curved Right 18">
            <a:extLst>
              <a:ext uri="{FF2B5EF4-FFF2-40B4-BE49-F238E27FC236}">
                <a16:creationId xmlns:a16="http://schemas.microsoft.com/office/drawing/2014/main" id="{B533AD28-6712-C079-A805-F8B6F1C69982}"/>
              </a:ext>
            </a:extLst>
          </p:cNvPr>
          <p:cNvSpPr/>
          <p:nvPr/>
        </p:nvSpPr>
        <p:spPr>
          <a:xfrm>
            <a:off x="162320" y="5532581"/>
            <a:ext cx="659716" cy="814445"/>
          </a:xfrm>
          <a:prstGeom prst="curved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6DEEA3-DC1D-04DD-A550-82047867885A}"/>
              </a:ext>
            </a:extLst>
          </p:cNvPr>
          <p:cNvSpPr txBox="1"/>
          <p:nvPr/>
        </p:nvSpPr>
        <p:spPr>
          <a:xfrm>
            <a:off x="822036" y="6007047"/>
            <a:ext cx="5666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Provides all information on interfaces between groups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7D32E24-DB27-896C-3E11-A12954F69B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499" y="992289"/>
            <a:ext cx="11257901" cy="1071059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Following docs list requirements for L4 Cryomodule String design</a:t>
            </a:r>
          </a:p>
          <a:p>
            <a:pPr marL="342900" indent="-342900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All are released</a:t>
            </a:r>
          </a:p>
          <a:p>
            <a:pPr>
              <a:spcBef>
                <a:spcPts val="1200"/>
              </a:spcBef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C1286-7240-38C5-26EC-2DE99C05D58E}"/>
              </a:ext>
            </a:extLst>
          </p:cNvPr>
          <p:cNvSpPr txBox="1"/>
          <p:nvPr/>
        </p:nvSpPr>
        <p:spPr>
          <a:xfrm>
            <a:off x="10039150" y="500513"/>
            <a:ext cx="1043934" cy="369332"/>
          </a:xfrm>
          <a:prstGeom prst="rect">
            <a:avLst/>
          </a:prstGeom>
          <a:solidFill>
            <a:srgbClr val="FF00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Delete?</a:t>
            </a:r>
          </a:p>
        </p:txBody>
      </p:sp>
    </p:spTree>
    <p:extLst>
      <p:ext uri="{BB962C8B-B14F-4D97-AF65-F5344CB8AC3E}">
        <p14:creationId xmlns:p14="http://schemas.microsoft.com/office/powerpoint/2010/main" val="3141597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Requirements and Specifications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17C08-9D56-61B1-0998-4AB79FF493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499" y="992289"/>
            <a:ext cx="11257901" cy="531711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hlinkClick r:id="rId3"/>
              </a:rPr>
              <a:t>LCLSII-HE-1.1-PR-0018</a:t>
            </a:r>
            <a:r>
              <a:rPr lang="en-US"/>
              <a:t> </a:t>
            </a:r>
            <a:r>
              <a:rPr lang="en-US">
                <a:solidFill>
                  <a:schemeClr val="tx1"/>
                </a:solidFill>
                <a:latin typeface="+mn-lt"/>
              </a:rPr>
              <a:t>- LCLS-II-HE </a:t>
            </a:r>
            <a:r>
              <a:rPr lang="en-US" err="1">
                <a:solidFill>
                  <a:schemeClr val="tx1"/>
                </a:solidFill>
                <a:latin typeface="+mn-lt"/>
              </a:rPr>
              <a:t>Linac</a:t>
            </a:r>
            <a:r>
              <a:rPr lang="en-US">
                <a:solidFill>
                  <a:schemeClr val="tx1"/>
                </a:solidFill>
                <a:latin typeface="+mn-lt"/>
              </a:rPr>
              <a:t> Requirements</a:t>
            </a:r>
          </a:p>
          <a:p>
            <a:pPr>
              <a:spcBef>
                <a:spcPts val="1200"/>
              </a:spcBef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18 September 2023 | L4 String and Beam Tube FDR | Dominique White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004D17-1010-96D2-3B0D-32CC9A292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089" y="1524000"/>
            <a:ext cx="8385321" cy="47506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BA1B0F-F546-C660-120D-B4D08B7EC2EC}"/>
              </a:ext>
            </a:extLst>
          </p:cNvPr>
          <p:cNvSpPr/>
          <p:nvPr/>
        </p:nvSpPr>
        <p:spPr>
          <a:xfrm>
            <a:off x="1597891" y="5696972"/>
            <a:ext cx="8544399" cy="58688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46420085-65AE-112C-9A2E-C94BAEED243F}"/>
              </a:ext>
            </a:extLst>
          </p:cNvPr>
          <p:cNvSpPr/>
          <p:nvPr/>
        </p:nvSpPr>
        <p:spPr>
          <a:xfrm>
            <a:off x="1163780" y="3075709"/>
            <a:ext cx="517237" cy="2612027"/>
          </a:xfrm>
          <a:prstGeom prst="leftBrace">
            <a:avLst>
              <a:gd name="adj1" fmla="val 42261"/>
              <a:gd name="adj2" fmla="val 50000"/>
            </a:avLst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C532B-0F8D-FB8C-8DC1-06FF088CA753}"/>
              </a:ext>
            </a:extLst>
          </p:cNvPr>
          <p:cNvSpPr txBox="1"/>
          <p:nvPr/>
        </p:nvSpPr>
        <p:spPr>
          <a:xfrm>
            <a:off x="175867" y="4197056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LCLS-II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4C77DC-0F25-1685-3673-FD9BD2102432}"/>
              </a:ext>
            </a:extLst>
          </p:cNvPr>
          <p:cNvSpPr txBox="1"/>
          <p:nvPr/>
        </p:nvSpPr>
        <p:spPr>
          <a:xfrm>
            <a:off x="175867" y="5762505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LCLS-II 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3F6B7-CD0C-34E9-D6AF-E37A0C87BE5A}"/>
              </a:ext>
            </a:extLst>
          </p:cNvPr>
          <p:cNvSpPr txBox="1"/>
          <p:nvPr/>
        </p:nvSpPr>
        <p:spPr>
          <a:xfrm>
            <a:off x="10039150" y="500513"/>
            <a:ext cx="1043934" cy="369332"/>
          </a:xfrm>
          <a:prstGeom prst="rect">
            <a:avLst/>
          </a:prstGeom>
          <a:solidFill>
            <a:srgbClr val="FF00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Delete?</a:t>
            </a:r>
          </a:p>
        </p:txBody>
      </p:sp>
    </p:spTree>
    <p:extLst>
      <p:ext uri="{BB962C8B-B14F-4D97-AF65-F5344CB8AC3E}">
        <p14:creationId xmlns:p14="http://schemas.microsoft.com/office/powerpoint/2010/main" val="2232336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Requirements and Specifications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17C08-9D56-61B1-0998-4AB79FF493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499" y="992289"/>
            <a:ext cx="11257901" cy="531711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hlinkClick r:id="rId3"/>
              </a:rPr>
              <a:t>LCLSII-HE-1.2-PR-0029</a:t>
            </a:r>
            <a:r>
              <a:rPr lang="en-US"/>
              <a:t> </a:t>
            </a:r>
            <a:r>
              <a:rPr lang="en-US">
                <a:solidFill>
                  <a:schemeClr val="tx1"/>
                </a:solidFill>
                <a:latin typeface="+mn-lt"/>
              </a:rPr>
              <a:t>- LCLS-II-HE SCRF 1.3 GHz CM</a:t>
            </a:r>
          </a:p>
          <a:p>
            <a:pPr>
              <a:spcBef>
                <a:spcPts val="1200"/>
              </a:spcBef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18 September 2023 | L4 String and Beam Tube FDR | Dominique White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E12C8D-BDF5-B252-17CD-1A3BFC36E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927" y="1524000"/>
            <a:ext cx="6493645" cy="4751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BA6F99-3C93-A6BD-AF43-6D6A99CAC35D}"/>
              </a:ext>
            </a:extLst>
          </p:cNvPr>
          <p:cNvSpPr txBox="1"/>
          <p:nvPr/>
        </p:nvSpPr>
        <p:spPr>
          <a:xfrm>
            <a:off x="10039150" y="500513"/>
            <a:ext cx="1043934" cy="369332"/>
          </a:xfrm>
          <a:prstGeom prst="rect">
            <a:avLst/>
          </a:prstGeom>
          <a:solidFill>
            <a:srgbClr val="FF00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Delete?</a:t>
            </a:r>
          </a:p>
        </p:txBody>
      </p:sp>
    </p:spTree>
    <p:extLst>
      <p:ext uri="{BB962C8B-B14F-4D97-AF65-F5344CB8AC3E}">
        <p14:creationId xmlns:p14="http://schemas.microsoft.com/office/powerpoint/2010/main" val="4199643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black and red background&#10;&#10;Description automatically generated">
            <a:extLst>
              <a:ext uri="{FF2B5EF4-FFF2-40B4-BE49-F238E27FC236}">
                <a16:creationId xmlns:a16="http://schemas.microsoft.com/office/drawing/2014/main" id="{4EA96D7C-930A-8D29-C2F3-E8BB17D525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FDC841-827E-3B64-3A71-E102B14A5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2735550"/>
            <a:ext cx="10553700" cy="693450"/>
          </a:xfrm>
        </p:spPr>
        <p:txBody>
          <a:bodyPr vert="horz" lIns="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lang="en-US" sz="4000" b="1">
                <a:solidFill>
                  <a:srgbClr val="8C1515"/>
                </a:solidFill>
                <a:ea typeface="+mn-ea"/>
                <a:cs typeface="+mn-cs"/>
              </a:rPr>
              <a:t>Layout and Technical Analysis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624CE-5054-C01C-F303-3D5FBDD1C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F09AD-8CC4-ED4D-D606-229F56B6E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48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Drawings and Schematics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17C08-9D56-61B1-0998-4AB79FF493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499" y="992289"/>
            <a:ext cx="11257901" cy="1084162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In addition to partner lab drawings, SLAC team has released drawings of CM string and vacuum schematics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1200"/>
              </a:spcBef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18 September 2023 | L4 String and Beam Tube FDR | Dominique White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4DE6149-D2DE-C01F-5179-BC2064F81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419371"/>
              </p:ext>
            </p:extLst>
          </p:nvPr>
        </p:nvGraphicFramePr>
        <p:xfrm>
          <a:off x="2108033" y="2076451"/>
          <a:ext cx="7535433" cy="246888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010932">
                  <a:extLst>
                    <a:ext uri="{9D8B030D-6E8A-4147-A177-3AD203B41FA5}">
                      <a16:colId xmlns:a16="http://schemas.microsoft.com/office/drawing/2014/main" val="1320301104"/>
                    </a:ext>
                  </a:extLst>
                </a:gridCol>
                <a:gridCol w="4010025">
                  <a:extLst>
                    <a:ext uri="{9D8B030D-6E8A-4147-A177-3AD203B41FA5}">
                      <a16:colId xmlns:a16="http://schemas.microsoft.com/office/drawing/2014/main" val="1593099103"/>
                    </a:ext>
                  </a:extLst>
                </a:gridCol>
                <a:gridCol w="1514476">
                  <a:extLst>
                    <a:ext uri="{9D8B030D-6E8A-4147-A177-3AD203B41FA5}">
                      <a16:colId xmlns:a16="http://schemas.microsoft.com/office/drawing/2014/main" val="14951659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Drawing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 panose="020F0502020204030204" pitchFamily="34" charset="0"/>
                        </a:rPr>
                        <a:t>Description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 panose="020F0502020204030204" pitchFamily="34" charset="0"/>
                        </a:rPr>
                        <a:t>Status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2008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defTabSz="914377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DSG-000063012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 panose="020F0502020204030204" pitchFamily="34" charset="0"/>
                        </a:rPr>
                        <a:t>Vacuum Schematic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 panose="020F0502020204030204" pitchFamily="34" charset="0"/>
                        </a:rPr>
                        <a:t>Released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4033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defTabSz="914377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DSG-000007866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effectLst/>
                          <a:latin typeface="Calibri"/>
                          <a:ea typeface="Calibri" panose="020F0502020204030204" pitchFamily="34" charset="0"/>
                        </a:rPr>
                        <a:t>L4A Cryomodule String Layout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>
                          <a:effectLst/>
                          <a:latin typeface="Calibri"/>
                          <a:ea typeface="Calibri" panose="020F0502020204030204" pitchFamily="34" charset="0"/>
                        </a:rPr>
                        <a:t>Final Review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6928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defTabSz="914377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DSG-000007867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L4B Cryomodule String Layout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Final Review</a:t>
                      </a:r>
                      <a:endParaRPr lang="en-US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5842232"/>
                  </a:ext>
                </a:extLst>
              </a:tr>
              <a:tr h="124838">
                <a:tc>
                  <a:txBody>
                    <a:bodyPr/>
                    <a:lstStyle/>
                    <a:p>
                      <a:pPr marL="0" marR="0" algn="ctr" defTabSz="914377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DSG-000048432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effectLst/>
                          <a:latin typeface="Calibri"/>
                          <a:ea typeface="Calibri" panose="020F0502020204030204" pitchFamily="34" charset="0"/>
                        </a:rPr>
                        <a:t>ASSY, CM, 1.3GHz, HE, LCLS2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Released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1670161"/>
                  </a:ext>
                </a:extLst>
              </a:tr>
              <a:tr h="124838">
                <a:tc>
                  <a:txBody>
                    <a:bodyPr/>
                    <a:lstStyle/>
                    <a:p>
                      <a:pPr marL="0" marR="0" algn="ctr" defTabSz="914377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DSG-000056783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effectLst/>
                          <a:latin typeface="Calibri"/>
                          <a:ea typeface="Calibri" panose="020F0502020204030204" pitchFamily="34" charset="0"/>
                        </a:rPr>
                        <a:t>CM Stand Installation Hardware Kit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Released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3881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defTabSz="914377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DSG-000066051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 panose="020F0502020204030204" pitchFamily="34" charset="0"/>
                        </a:rPr>
                        <a:t>CM Fixed Sliding Stand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Released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0391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defTabSz="914377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DSG-000066048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 panose="020F0502020204030204" pitchFamily="34" charset="0"/>
                        </a:rPr>
                        <a:t>CM Adjustable Sliding Stand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Released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1737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defTabSz="914377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ID-375-240-01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 panose="020F0502020204030204" pitchFamily="34" charset="0"/>
                        </a:rPr>
                        <a:t>Helium </a:t>
                      </a:r>
                      <a:r>
                        <a:rPr lang="en-US" sz="180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Scav</a:t>
                      </a:r>
                      <a:r>
                        <a:rPr lang="en-US" sz="1800">
                          <a:effectLst/>
                          <a:latin typeface="Calibri"/>
                          <a:ea typeface="Calibri" panose="020F0502020204030204" pitchFamily="34" charset="0"/>
                        </a:rPr>
                        <a:t> Pump Installation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Released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7087065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0C5915EF-697C-D050-D426-4D3FF2787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4533325"/>
            <a:ext cx="1158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292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Drawings and Schematics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18 September 2023 | L4 String and Beam Tube FDR | Dominique White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89AD20-23AD-6BC3-8D34-8EA43E8AC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8" t="10784" r="2045" b="221"/>
          <a:stretch/>
        </p:blipFill>
        <p:spPr>
          <a:xfrm>
            <a:off x="27708" y="1835033"/>
            <a:ext cx="12088097" cy="13921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86AD7D-4AC6-A31A-7F6F-8BA9A2F40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8" y="3540853"/>
            <a:ext cx="12115805" cy="13331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2FA649-F3DD-8E76-9422-DCD9A53C5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9369" y="1042460"/>
            <a:ext cx="2423535" cy="9578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68B391-6F7F-5BFE-A4EA-BF84CE1D8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9465" y="4765186"/>
            <a:ext cx="2433439" cy="95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77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967A-2FE7-3316-0213-87065273D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91440" bIns="45720" rtlCol="0" anchor="b">
            <a:normAutofit/>
          </a:bodyPr>
          <a:lstStyle/>
          <a:p>
            <a:r>
              <a:rPr lang="en-US">
                <a:solidFill>
                  <a:srgbClr val="B83A4B"/>
                </a:solidFill>
              </a:rPr>
              <a:t>And Interfaces to Other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B33165-3D66-0F84-1AB4-156266BB4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6E2DCDE-D3F0-845F-2BFA-BF1C0338D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5" t="10134" r="1175" b="7803"/>
          <a:stretch/>
        </p:blipFill>
        <p:spPr>
          <a:xfrm>
            <a:off x="363661" y="2378000"/>
            <a:ext cx="11841020" cy="228625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0787777-8306-2F63-BDD3-201FF73B1935}"/>
              </a:ext>
            </a:extLst>
          </p:cNvPr>
          <p:cNvSpPr txBox="1"/>
          <p:nvPr/>
        </p:nvSpPr>
        <p:spPr>
          <a:xfrm>
            <a:off x="8522704" y="5265659"/>
            <a:ext cx="24828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Instrumentation Ports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D53914-5BDE-A21E-22F9-BFCCB02A5343}"/>
              </a:ext>
            </a:extLst>
          </p:cNvPr>
          <p:cNvSpPr txBox="1"/>
          <p:nvPr/>
        </p:nvSpPr>
        <p:spPr>
          <a:xfrm>
            <a:off x="9127464" y="1279133"/>
            <a:ext cx="294984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Magnet Current Leads Port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D6F830-5D98-9408-9504-6C3012643307}"/>
              </a:ext>
            </a:extLst>
          </p:cNvPr>
          <p:cNvSpPr txBox="1"/>
          <p:nvPr/>
        </p:nvSpPr>
        <p:spPr>
          <a:xfrm>
            <a:off x="75529" y="5256463"/>
            <a:ext cx="440697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Coupler Vacuum Manifold, Pump, Gauges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7957BC9-5B8C-02BC-AED8-121D074D3791}"/>
              </a:ext>
            </a:extLst>
          </p:cNvPr>
          <p:cNvCxnSpPr>
            <a:cxnSpLocks/>
            <a:stCxn id="34" idx="0"/>
          </p:cNvCxnSpPr>
          <p:nvPr/>
        </p:nvCxnSpPr>
        <p:spPr>
          <a:xfrm flipH="1" flipV="1">
            <a:off x="9077714" y="4481438"/>
            <a:ext cx="686392" cy="7842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971EFC4-4C08-B386-6ACF-E7F08CA76080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10602387" y="1648465"/>
            <a:ext cx="1115724" cy="14421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5F4F98A-EF55-8A22-5EBD-7FD557CFEBDF}"/>
              </a:ext>
            </a:extLst>
          </p:cNvPr>
          <p:cNvSpPr/>
          <p:nvPr/>
        </p:nvSpPr>
        <p:spPr>
          <a:xfrm>
            <a:off x="8650741" y="4075518"/>
            <a:ext cx="426973" cy="4092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F7B7E6-DFA2-FFA6-BDED-09D06E7B3EF0}"/>
              </a:ext>
            </a:extLst>
          </p:cNvPr>
          <p:cNvSpPr txBox="1"/>
          <p:nvPr/>
        </p:nvSpPr>
        <p:spPr>
          <a:xfrm>
            <a:off x="4922981" y="1601127"/>
            <a:ext cx="139653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err="1"/>
              <a:t>Cryo</a:t>
            </a:r>
            <a:r>
              <a:rPr lang="en-US"/>
              <a:t> Valves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C955E1B-3285-4829-3695-4238B6A0CAA6}"/>
              </a:ext>
            </a:extLst>
          </p:cNvPr>
          <p:cNvCxnSpPr>
            <a:cxnSpLocks/>
            <a:stCxn id="42" idx="2"/>
            <a:endCxn id="33" idx="0"/>
          </p:cNvCxnSpPr>
          <p:nvPr/>
        </p:nvCxnSpPr>
        <p:spPr>
          <a:xfrm>
            <a:off x="5621249" y="1970459"/>
            <a:ext cx="662922" cy="4075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CB5FBCC-540D-3A75-E3EE-E75C3AC6CCC6}"/>
              </a:ext>
            </a:extLst>
          </p:cNvPr>
          <p:cNvSpPr txBox="1"/>
          <p:nvPr/>
        </p:nvSpPr>
        <p:spPr>
          <a:xfrm>
            <a:off x="7750129" y="2327448"/>
            <a:ext cx="182133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He Guard Ports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8B9A2BB-63C0-33C5-4751-D08F73C85ECC}"/>
              </a:ext>
            </a:extLst>
          </p:cNvPr>
          <p:cNvCxnSpPr>
            <a:cxnSpLocks/>
          </p:cNvCxnSpPr>
          <p:nvPr/>
        </p:nvCxnSpPr>
        <p:spPr>
          <a:xfrm>
            <a:off x="9556040" y="2519708"/>
            <a:ext cx="714796" cy="4103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1D0D447F-71DA-D74C-76F5-B1F81F820366}"/>
              </a:ext>
            </a:extLst>
          </p:cNvPr>
          <p:cNvSpPr/>
          <p:nvPr/>
        </p:nvSpPr>
        <p:spPr>
          <a:xfrm>
            <a:off x="10208527" y="2758280"/>
            <a:ext cx="250793" cy="34348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8E3DE59-D3F9-13B9-5530-9CA7C9F9DE40}"/>
              </a:ext>
            </a:extLst>
          </p:cNvPr>
          <p:cNvSpPr/>
          <p:nvPr/>
        </p:nvSpPr>
        <p:spPr>
          <a:xfrm>
            <a:off x="6158774" y="2414795"/>
            <a:ext cx="611069" cy="34348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D2CC112-FBFE-2ECD-7EA0-FBED4CFBD770}"/>
              </a:ext>
            </a:extLst>
          </p:cNvPr>
          <p:cNvSpPr txBox="1"/>
          <p:nvPr/>
        </p:nvSpPr>
        <p:spPr>
          <a:xfrm>
            <a:off x="956971" y="1663691"/>
            <a:ext cx="222528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Iso Vac Gauges and </a:t>
            </a:r>
          </a:p>
          <a:p>
            <a:r>
              <a:rPr lang="en-US" err="1"/>
              <a:t>Scav</a:t>
            </a:r>
            <a:r>
              <a:rPr lang="en-US"/>
              <a:t> Pumps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13B5D28-95F0-72AF-FF92-F929DBD966F9}"/>
              </a:ext>
            </a:extLst>
          </p:cNvPr>
          <p:cNvCxnSpPr>
            <a:cxnSpLocks/>
            <a:stCxn id="48" idx="2"/>
            <a:endCxn id="50" idx="3"/>
          </p:cNvCxnSpPr>
          <p:nvPr/>
        </p:nvCxnSpPr>
        <p:spPr>
          <a:xfrm flipH="1">
            <a:off x="1459347" y="2310022"/>
            <a:ext cx="610269" cy="4645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DC146B34-91BC-8B79-DDCA-22E5569D1CD4}"/>
              </a:ext>
            </a:extLst>
          </p:cNvPr>
          <p:cNvSpPr/>
          <p:nvPr/>
        </p:nvSpPr>
        <p:spPr>
          <a:xfrm>
            <a:off x="1135183" y="2602863"/>
            <a:ext cx="324164" cy="34348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86033D7-EA2D-8FA1-FC46-9E55F003B918}"/>
              </a:ext>
            </a:extLst>
          </p:cNvPr>
          <p:cNvSpPr txBox="1"/>
          <p:nvPr/>
        </p:nvSpPr>
        <p:spPr>
          <a:xfrm>
            <a:off x="2940444" y="2363708"/>
            <a:ext cx="230383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Waveguide Interface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22CFBBE-DF30-0D0A-A26F-FA853115DAF1}"/>
              </a:ext>
            </a:extLst>
          </p:cNvPr>
          <p:cNvCxnSpPr>
            <a:cxnSpLocks/>
            <a:stCxn id="53" idx="2"/>
            <a:endCxn id="55" idx="0"/>
          </p:cNvCxnSpPr>
          <p:nvPr/>
        </p:nvCxnSpPr>
        <p:spPr>
          <a:xfrm flipH="1">
            <a:off x="3031309" y="2733040"/>
            <a:ext cx="1061053" cy="8776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C2F27206-1C62-3631-403D-CDD6FDF6CFFE}"/>
              </a:ext>
            </a:extLst>
          </p:cNvPr>
          <p:cNvSpPr/>
          <p:nvPr/>
        </p:nvSpPr>
        <p:spPr>
          <a:xfrm>
            <a:off x="2757776" y="3610690"/>
            <a:ext cx="547066" cy="51587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24DB2AB-A5D1-4052-13AD-F94FD2620C04}"/>
              </a:ext>
            </a:extLst>
          </p:cNvPr>
          <p:cNvCxnSpPr>
            <a:cxnSpLocks/>
          </p:cNvCxnSpPr>
          <p:nvPr/>
        </p:nvCxnSpPr>
        <p:spPr>
          <a:xfrm flipH="1" flipV="1">
            <a:off x="4368757" y="4380602"/>
            <a:ext cx="1641641" cy="7531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444AD336-E5BE-5C3A-DED0-DB1CFF2A82A0}"/>
              </a:ext>
            </a:extLst>
          </p:cNvPr>
          <p:cNvSpPr/>
          <p:nvPr/>
        </p:nvSpPr>
        <p:spPr>
          <a:xfrm>
            <a:off x="3821691" y="4052998"/>
            <a:ext cx="547066" cy="4337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FE21537-DC5C-B6BF-FEE4-BE946F3A7CD1}"/>
              </a:ext>
            </a:extLst>
          </p:cNvPr>
          <p:cNvSpPr txBox="1"/>
          <p:nvPr/>
        </p:nvSpPr>
        <p:spPr>
          <a:xfrm>
            <a:off x="5189577" y="5133778"/>
            <a:ext cx="244150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RF Monitoring and Instrumentation Ports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D231F27-23A6-0309-9556-60D209E9CCCD}"/>
              </a:ext>
            </a:extLst>
          </p:cNvPr>
          <p:cNvSpPr txBox="1"/>
          <p:nvPr/>
        </p:nvSpPr>
        <p:spPr>
          <a:xfrm>
            <a:off x="4922981" y="1192033"/>
            <a:ext cx="229582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CDA for </a:t>
            </a:r>
            <a:r>
              <a:rPr lang="en-US" err="1"/>
              <a:t>Cryo</a:t>
            </a:r>
            <a:r>
              <a:rPr lang="en-US"/>
              <a:t> Valves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1A49D71-3D1E-EFA3-A98D-05C81F0044A8}"/>
              </a:ext>
            </a:extLst>
          </p:cNvPr>
          <p:cNvSpPr txBox="1"/>
          <p:nvPr/>
        </p:nvSpPr>
        <p:spPr>
          <a:xfrm>
            <a:off x="7747925" y="1915069"/>
            <a:ext cx="28055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Helium for Guard System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2483124-7252-D3A9-51E6-E158CB8B3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23" b="90389" l="10000" r="92449">
                        <a14:foregroundMark x1="51633" y1="7551" x2="51633" y2="7551"/>
                        <a14:foregroundMark x1="89184" y1="60412" x2="89184" y2="60412"/>
                        <a14:foregroundMark x1="90204" y1="52860" x2="90204" y2="52860"/>
                        <a14:foregroundMark x1="92653" y1="71167" x2="92653" y2="71167"/>
                        <a14:foregroundMark x1="76122" y1="90389" x2="76122" y2="90389"/>
                        <a14:backgroundMark x1="39592" y1="31808" x2="39592" y2="31808"/>
                        <a14:backgroundMark x1="39592" y1="40046" x2="40816" y2="31808"/>
                        <a14:backgroundMark x1="39592" y1="33181" x2="42245" y2="23799"/>
                        <a14:backgroundMark x1="43265" y1="58124" x2="40816" y2="41648"/>
                        <a14:backgroundMark x1="38980" y1="33867" x2="41837" y2="22654"/>
                        <a14:backgroundMark x1="43265" y1="21053" x2="43265" y2="21053"/>
                        <a14:backgroundMark x1="41429" y1="21739" x2="41429" y2="21739"/>
                        <a14:backgroundMark x1="40408" y1="21739" x2="40408" y2="21739"/>
                        <a14:backgroundMark x1="35918" y1="35698" x2="37347" y2="28375"/>
                        <a14:backgroundMark x1="37347" y1="28375" x2="41633" y2="18307"/>
                        <a14:backgroundMark x1="41837" y1="17620" x2="41837" y2="17620"/>
                        <a14:backgroundMark x1="41429" y1="17162" x2="41429" y2="17162"/>
                        <a14:backgroundMark x1="40612" y1="61098" x2="35306" y2="40046"/>
                        <a14:backgroundMark x1="35306" y1="40046" x2="38163" y2="215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10" y="2790832"/>
            <a:ext cx="2556168" cy="228625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F514EC39-8B4E-AF92-966D-22C2945122C1}"/>
              </a:ext>
            </a:extLst>
          </p:cNvPr>
          <p:cNvSpPr/>
          <p:nvPr/>
        </p:nvSpPr>
        <p:spPr>
          <a:xfrm>
            <a:off x="1588746" y="3848064"/>
            <a:ext cx="324164" cy="34348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DBE2CA7-502A-118B-8CBA-138D1F344BA6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2279017" y="4481438"/>
            <a:ext cx="224796" cy="7750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E97B1EB-1C55-FDD3-646D-DC7D2BF9E921}"/>
              </a:ext>
            </a:extLst>
          </p:cNvPr>
          <p:cNvCxnSpPr>
            <a:cxnSpLocks/>
            <a:stCxn id="48" idx="2"/>
            <a:endCxn id="51" idx="0"/>
          </p:cNvCxnSpPr>
          <p:nvPr/>
        </p:nvCxnSpPr>
        <p:spPr>
          <a:xfrm flipH="1">
            <a:off x="1750828" y="2310022"/>
            <a:ext cx="318788" cy="15380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786D6ABA-D6D6-3B73-F24E-CF8B8E607556}"/>
              </a:ext>
            </a:extLst>
          </p:cNvPr>
          <p:cNvSpPr txBox="1"/>
          <p:nvPr/>
        </p:nvSpPr>
        <p:spPr>
          <a:xfrm>
            <a:off x="956971" y="1223201"/>
            <a:ext cx="229742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CDA for </a:t>
            </a:r>
            <a:r>
              <a:rPr lang="en-US" err="1"/>
              <a:t>Scav</a:t>
            </a:r>
            <a:r>
              <a:rPr lang="en-US"/>
              <a:t> Pumps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A180BE6-DDB3-865E-8066-8B60C6315969}"/>
              </a:ext>
            </a:extLst>
          </p:cNvPr>
          <p:cNvSpPr/>
          <p:nvPr/>
        </p:nvSpPr>
        <p:spPr>
          <a:xfrm>
            <a:off x="2427700" y="4059122"/>
            <a:ext cx="355422" cy="4092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AF97760-72D7-B81A-EA31-EE451654DA26}"/>
              </a:ext>
            </a:extLst>
          </p:cNvPr>
          <p:cNvSpPr txBox="1"/>
          <p:nvPr/>
        </p:nvSpPr>
        <p:spPr>
          <a:xfrm>
            <a:off x="3957361" y="6177019"/>
            <a:ext cx="105028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Controls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7D131BC-32C0-9620-5FEF-1E6C615907A7}"/>
              </a:ext>
            </a:extLst>
          </p:cNvPr>
          <p:cNvSpPr txBox="1"/>
          <p:nvPr/>
        </p:nvSpPr>
        <p:spPr>
          <a:xfrm>
            <a:off x="5119170" y="6177019"/>
            <a:ext cx="45878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r>
              <a:rPr lang="en-US"/>
              <a:t>RF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9127C6B-A17A-A984-2B23-285617956B57}"/>
              </a:ext>
            </a:extLst>
          </p:cNvPr>
          <p:cNvSpPr txBox="1"/>
          <p:nvPr/>
        </p:nvSpPr>
        <p:spPr>
          <a:xfrm>
            <a:off x="5689471" y="6171874"/>
            <a:ext cx="246253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r>
              <a:rPr lang="en-US"/>
              <a:t>Infrastructure/Utilities</a:t>
            </a: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3DA1D976-9A2F-0646-6814-267F22EBE5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575425"/>
            <a:ext cx="10533063" cy="279400"/>
          </a:xfrm>
        </p:spPr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</p:spTree>
    <p:extLst>
      <p:ext uri="{BB962C8B-B14F-4D97-AF65-F5344CB8AC3E}">
        <p14:creationId xmlns:p14="http://schemas.microsoft.com/office/powerpoint/2010/main" val="39875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41" grpId="0" animBg="1"/>
      <p:bldP spid="42" grpId="0" animBg="1"/>
      <p:bldP spid="44" grpId="0" animBg="1"/>
      <p:bldP spid="46" grpId="0" animBg="1"/>
      <p:bldP spid="47" grpId="0" animBg="1"/>
      <p:bldP spid="48" grpId="0" animBg="1"/>
      <p:bldP spid="50" grpId="0" animBg="1"/>
      <p:bldP spid="53" grpId="0" animBg="1"/>
      <p:bldP spid="55" grpId="0" animBg="1"/>
      <p:bldP spid="57" grpId="0" animBg="1"/>
      <p:bldP spid="58" grpId="0" animBg="1"/>
      <p:bldP spid="59" grpId="0" animBg="1"/>
      <p:bldP spid="60" grpId="0" animBg="1"/>
      <p:bldP spid="51" grpId="0" animBg="1"/>
      <p:bldP spid="67" grpId="0" animBg="1"/>
      <p:bldP spid="4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Vacuum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17C08-9D56-61B1-0998-4AB79FF493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499" y="2450699"/>
            <a:ext cx="5532291" cy="3837559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hlinkClick r:id="rId3"/>
              </a:rPr>
              <a:t>LCLSII-HE-1.3-EN-0938</a:t>
            </a:r>
            <a:r>
              <a:rPr lang="en-US"/>
              <a:t> - </a:t>
            </a:r>
            <a:r>
              <a:rPr lang="en-US">
                <a:solidFill>
                  <a:schemeClr val="tx1"/>
                </a:solidFill>
                <a:latin typeface="+mn-lt"/>
              </a:rPr>
              <a:t>LCLS-II-HE Vacuum Analysis for L4B</a:t>
            </a:r>
          </a:p>
          <a:p>
            <a:pPr marL="914386" lvl="1" indent="-342900">
              <a:spcBef>
                <a:spcPts val="1200"/>
              </a:spcBef>
              <a:buClrTx/>
            </a:pPr>
            <a:r>
              <a:rPr lang="en-US">
                <a:solidFill>
                  <a:schemeClr val="tx1"/>
                </a:solidFill>
                <a:latin typeface="+mn-lt"/>
              </a:rPr>
              <a:t>Updated outgassing rates for CM’s, BLA’s, and beam tubes to determine beamline vacuum</a:t>
            </a:r>
          </a:p>
          <a:p>
            <a:pPr marL="914386" lvl="1" indent="-342900">
              <a:spcBef>
                <a:spcPts val="1200"/>
              </a:spcBef>
              <a:buClrTx/>
            </a:pPr>
            <a:r>
              <a:rPr lang="en-US">
                <a:solidFill>
                  <a:schemeClr val="tx1"/>
                </a:solidFill>
                <a:latin typeface="+mn-lt"/>
              </a:rPr>
              <a:t>Planned pumping is sufficient to meet requirements for cool down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18 September 2023 | L4 String and Beam Tube FDR | Dominique White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152D45-1C68-928A-9309-0C776D4492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42"/>
          <a:stretch/>
        </p:blipFill>
        <p:spPr>
          <a:xfrm>
            <a:off x="5949767" y="2439122"/>
            <a:ext cx="5935266" cy="36473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D1DDBE7-6C7E-89FE-4CFB-DB6293E3C8AB}"/>
              </a:ext>
            </a:extLst>
          </p:cNvPr>
          <p:cNvGrpSpPr/>
          <p:nvPr/>
        </p:nvGrpSpPr>
        <p:grpSpPr>
          <a:xfrm>
            <a:off x="69450" y="1235277"/>
            <a:ext cx="12049125" cy="960332"/>
            <a:chOff x="0" y="2461272"/>
            <a:chExt cx="12049125" cy="9603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DC6630-9895-95E4-8B1B-C3FA357DE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88687"/>
            <a:stretch/>
          </p:blipFill>
          <p:spPr>
            <a:xfrm>
              <a:off x="0" y="2461272"/>
              <a:ext cx="12049125" cy="73491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D3A9E4-8BD8-A6E9-2317-2F110CDC6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3044" b="53145"/>
            <a:stretch/>
          </p:blipFill>
          <p:spPr>
            <a:xfrm>
              <a:off x="0" y="3174061"/>
              <a:ext cx="12049125" cy="24754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E9BB79F-E6F9-430D-5BAE-9B641BE5B40B}"/>
              </a:ext>
            </a:extLst>
          </p:cNvPr>
          <p:cNvSpPr txBox="1"/>
          <p:nvPr/>
        </p:nvSpPr>
        <p:spPr>
          <a:xfrm>
            <a:off x="7032910" y="6042741"/>
            <a:ext cx="3768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Pressure estimate when warm after 3 months</a:t>
            </a:r>
          </a:p>
        </p:txBody>
      </p:sp>
    </p:spTree>
    <p:extLst>
      <p:ext uri="{BB962C8B-B14F-4D97-AF65-F5344CB8AC3E}">
        <p14:creationId xmlns:p14="http://schemas.microsoft.com/office/powerpoint/2010/main" val="2038003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black and red background&#10;&#10;Description automatically generated">
            <a:extLst>
              <a:ext uri="{FF2B5EF4-FFF2-40B4-BE49-F238E27FC236}">
                <a16:creationId xmlns:a16="http://schemas.microsoft.com/office/drawing/2014/main" id="{4EA96D7C-930A-8D29-C2F3-E8BB17D525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FDC841-827E-3B64-3A71-E102B14A5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2735550"/>
            <a:ext cx="10553700" cy="693450"/>
          </a:xfrm>
        </p:spPr>
        <p:txBody>
          <a:bodyPr vert="horz" lIns="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lang="en-US" sz="4000" b="1">
                <a:solidFill>
                  <a:srgbClr val="8C1515"/>
                </a:solidFill>
                <a:ea typeface="+mn-ea"/>
                <a:cs typeface="+mn-cs"/>
              </a:rPr>
              <a:t>To Delete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624CE-5054-C01C-F303-3D5FBDD1C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F09AD-8CC4-ED4D-D606-229F56B6E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44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Installation Sequence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Nov 2024 | Cryomodule Installation | Dominique White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B7FCD6-24DA-533C-A46D-EDE44A63E3FC}"/>
              </a:ext>
            </a:extLst>
          </p:cNvPr>
          <p:cNvSpPr/>
          <p:nvPr/>
        </p:nvSpPr>
        <p:spPr>
          <a:xfrm>
            <a:off x="4585825" y="4245807"/>
            <a:ext cx="2245248" cy="195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1" name="Text Placeholder 3">
            <a:extLst>
              <a:ext uri="{FF2B5EF4-FFF2-40B4-BE49-F238E27FC236}">
                <a16:creationId xmlns:a16="http://schemas.microsoft.com/office/drawing/2014/main" id="{F45EC6FA-BC9C-7289-6400-3580010A9E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03122" y="2442240"/>
            <a:ext cx="3926397" cy="1973520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+mn-lt"/>
              </a:rPr>
              <a:t>6 Major Install Phases</a:t>
            </a:r>
          </a:p>
          <a:p>
            <a:pPr marL="914386" lvl="1" indent="-342900">
              <a:spcBef>
                <a:spcPts val="0"/>
              </a:spcBef>
              <a:buClrTx/>
            </a:pPr>
            <a:r>
              <a:rPr lang="en-US" sz="1600">
                <a:solidFill>
                  <a:schemeClr val="tx1"/>
                </a:solidFill>
                <a:latin typeface="+mn-lt"/>
              </a:rPr>
              <a:t>Unloading</a:t>
            </a:r>
          </a:p>
          <a:p>
            <a:pPr marL="914386" lvl="1" indent="-342900">
              <a:spcBef>
                <a:spcPts val="0"/>
              </a:spcBef>
              <a:buClrTx/>
            </a:pPr>
            <a:r>
              <a:rPr lang="en-US" sz="1600">
                <a:solidFill>
                  <a:schemeClr val="tx1"/>
                </a:solidFill>
                <a:latin typeface="+mn-lt"/>
              </a:rPr>
              <a:t>Receiving / acceptance testing</a:t>
            </a:r>
          </a:p>
          <a:p>
            <a:pPr marL="914386" lvl="1" indent="-342900">
              <a:spcBef>
                <a:spcPts val="0"/>
              </a:spcBef>
              <a:buClrTx/>
            </a:pPr>
            <a:r>
              <a:rPr lang="en-US" sz="1600">
                <a:solidFill>
                  <a:schemeClr val="tx1"/>
                </a:solidFill>
                <a:latin typeface="+mn-lt"/>
              </a:rPr>
              <a:t>Physical install / alignment</a:t>
            </a:r>
          </a:p>
          <a:p>
            <a:pPr marL="914386" lvl="1" indent="-342900">
              <a:spcBef>
                <a:spcPts val="0"/>
              </a:spcBef>
              <a:buClrTx/>
            </a:pPr>
            <a:r>
              <a:rPr lang="en-US" sz="1600">
                <a:solidFill>
                  <a:schemeClr val="tx1"/>
                </a:solidFill>
                <a:latin typeface="+mn-lt"/>
              </a:rPr>
              <a:t>Welding </a:t>
            </a:r>
            <a:r>
              <a:rPr lang="en-US" sz="1600" err="1">
                <a:solidFill>
                  <a:schemeClr val="tx1"/>
                </a:solidFill>
                <a:latin typeface="+mn-lt"/>
              </a:rPr>
              <a:t>cryo</a:t>
            </a:r>
            <a:r>
              <a:rPr lang="en-US" sz="1600">
                <a:solidFill>
                  <a:schemeClr val="tx1"/>
                </a:solidFill>
                <a:latin typeface="+mn-lt"/>
              </a:rPr>
              <a:t> pipes</a:t>
            </a:r>
          </a:p>
          <a:p>
            <a:pPr marL="914386" lvl="1" indent="-342900">
              <a:spcBef>
                <a:spcPts val="0"/>
              </a:spcBef>
              <a:buClrTx/>
            </a:pPr>
            <a:r>
              <a:rPr lang="en-US" sz="1600">
                <a:solidFill>
                  <a:schemeClr val="tx1"/>
                </a:solidFill>
                <a:latin typeface="+mn-lt"/>
              </a:rPr>
              <a:t>Particle free beamline install</a:t>
            </a:r>
          </a:p>
          <a:p>
            <a:pPr marL="914386" lvl="1" indent="-342900">
              <a:spcBef>
                <a:spcPts val="0"/>
              </a:spcBef>
              <a:buClrTx/>
            </a:pPr>
            <a:r>
              <a:rPr lang="en-US" sz="1600">
                <a:solidFill>
                  <a:schemeClr val="tx1"/>
                </a:solidFill>
                <a:latin typeface="+mn-lt"/>
              </a:rPr>
              <a:t>Insulation vacuum / </a:t>
            </a:r>
            <a:r>
              <a:rPr lang="en-US" sz="1600" err="1">
                <a:solidFill>
                  <a:schemeClr val="tx1"/>
                </a:solidFill>
                <a:latin typeface="+mn-lt"/>
              </a:rPr>
              <a:t>cryo</a:t>
            </a:r>
            <a:r>
              <a:rPr lang="en-US" sz="1600">
                <a:solidFill>
                  <a:schemeClr val="tx1"/>
                </a:solidFill>
                <a:latin typeface="+mn-lt"/>
              </a:rPr>
              <a:t> equip.</a:t>
            </a:r>
          </a:p>
          <a:p>
            <a:pPr>
              <a:spcBef>
                <a:spcPts val="1200"/>
              </a:spcBef>
            </a:pPr>
            <a:endParaRPr lang="en-US" sz="2000">
              <a:solidFill>
                <a:schemeClr val="tx1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72" name="Content Placeholder 7">
            <a:extLst>
              <a:ext uri="{FF2B5EF4-FFF2-40B4-BE49-F238E27FC236}">
                <a16:creationId xmlns:a16="http://schemas.microsoft.com/office/drawing/2014/main" id="{BF0BA362-BE0D-35E8-F76A-EB8736096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5"/>
          <a:stretch/>
        </p:blipFill>
        <p:spPr>
          <a:xfrm>
            <a:off x="641557" y="2572580"/>
            <a:ext cx="5454443" cy="3937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FECC89-35D3-AED9-09DE-B209679B3727}"/>
              </a:ext>
            </a:extLst>
          </p:cNvPr>
          <p:cNvSpPr txBox="1"/>
          <p:nvPr/>
        </p:nvSpPr>
        <p:spPr>
          <a:xfrm>
            <a:off x="6172074" y="4659482"/>
            <a:ext cx="56008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C00000"/>
                </a:solidFill>
              </a:rPr>
              <a:t>The time for one CM is ~15.75 days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Duration is how long it will take a group to finish a defined task for one Cryomodule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Pressure test and pump down include multiple Cryomodules at once.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212AE2-2281-59A8-C6FE-4E03F25CE5CD}"/>
              </a:ext>
            </a:extLst>
          </p:cNvPr>
          <p:cNvGrpSpPr/>
          <p:nvPr/>
        </p:nvGrpSpPr>
        <p:grpSpPr>
          <a:xfrm>
            <a:off x="6286276" y="1023767"/>
            <a:ext cx="1134115" cy="645144"/>
            <a:chOff x="463802" y="1063533"/>
            <a:chExt cx="928066" cy="514533"/>
          </a:xfrm>
          <a:solidFill>
            <a:srgbClr val="A9D18E"/>
          </a:solidFill>
        </p:grpSpPr>
        <p:sp>
          <p:nvSpPr>
            <p:cNvPr id="10" name="Chevron 30">
              <a:extLst>
                <a:ext uri="{FF2B5EF4-FFF2-40B4-BE49-F238E27FC236}">
                  <a16:creationId xmlns:a16="http://schemas.microsoft.com/office/drawing/2014/main" id="{7CBB3196-4AD4-33C6-21A9-F9EB6F05ED1F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Chevron 6">
              <a:extLst>
                <a:ext uri="{FF2B5EF4-FFF2-40B4-BE49-F238E27FC236}">
                  <a16:creationId xmlns:a16="http://schemas.microsoft.com/office/drawing/2014/main" id="{24EEA4FA-7B75-02E6-598B-4B6BD75A191D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err="1">
                  <a:solidFill>
                    <a:schemeClr val="tx1"/>
                  </a:solidFill>
                </a:rPr>
                <a:t>Cryo</a:t>
              </a:r>
              <a:r>
                <a:rPr lang="en-US" sz="900" b="1">
                  <a:solidFill>
                    <a:schemeClr val="tx1"/>
                  </a:solidFill>
                </a:rPr>
                <a:t> Pipe Leak Test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63E0C5-D272-B822-4050-8FB4858408BF}"/>
              </a:ext>
            </a:extLst>
          </p:cNvPr>
          <p:cNvGrpSpPr/>
          <p:nvPr/>
        </p:nvGrpSpPr>
        <p:grpSpPr>
          <a:xfrm>
            <a:off x="7128445" y="1023769"/>
            <a:ext cx="1134115" cy="645144"/>
            <a:chOff x="463802" y="1063533"/>
            <a:chExt cx="928066" cy="514533"/>
          </a:xfrm>
          <a:solidFill>
            <a:schemeClr val="accent6">
              <a:lumMod val="75000"/>
            </a:schemeClr>
          </a:solidFill>
        </p:grpSpPr>
        <p:sp>
          <p:nvSpPr>
            <p:cNvPr id="13" name="Chevron 30">
              <a:extLst>
                <a:ext uri="{FF2B5EF4-FFF2-40B4-BE49-F238E27FC236}">
                  <a16:creationId xmlns:a16="http://schemas.microsoft.com/office/drawing/2014/main" id="{4F2A29D2-1D51-1AF6-581A-5770B548DA7F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Chevron 6">
              <a:extLst>
                <a:ext uri="{FF2B5EF4-FFF2-40B4-BE49-F238E27FC236}">
                  <a16:creationId xmlns:a16="http://schemas.microsoft.com/office/drawing/2014/main" id="{F67A8AC9-6480-820D-1978-9FE9D5D2FC61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Pressure Test - Full String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427874-16B7-D239-3370-647B4C7699F5}"/>
              </a:ext>
            </a:extLst>
          </p:cNvPr>
          <p:cNvGrpSpPr/>
          <p:nvPr/>
        </p:nvGrpSpPr>
        <p:grpSpPr>
          <a:xfrm>
            <a:off x="7968529" y="1023767"/>
            <a:ext cx="1134115" cy="645144"/>
            <a:chOff x="463802" y="1063533"/>
            <a:chExt cx="928066" cy="514533"/>
          </a:xfrm>
          <a:solidFill>
            <a:srgbClr val="CCE0FF"/>
          </a:solidFill>
        </p:grpSpPr>
        <p:sp>
          <p:nvSpPr>
            <p:cNvPr id="16" name="Chevron 30">
              <a:extLst>
                <a:ext uri="{FF2B5EF4-FFF2-40B4-BE49-F238E27FC236}">
                  <a16:creationId xmlns:a16="http://schemas.microsoft.com/office/drawing/2014/main" id="{DEFE69E7-A07D-1833-0B24-68C2B4EBCF08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Chevron 6">
              <a:extLst>
                <a:ext uri="{FF2B5EF4-FFF2-40B4-BE49-F238E27FC236}">
                  <a16:creationId xmlns:a16="http://schemas.microsoft.com/office/drawing/2014/main" id="{5BEF5503-CBFF-F34B-2FBE-CAB4F8170EDA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BLA Install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9D6F96-9008-E29D-CA6C-013D5319A48D}"/>
              </a:ext>
            </a:extLst>
          </p:cNvPr>
          <p:cNvGrpSpPr/>
          <p:nvPr/>
        </p:nvGrpSpPr>
        <p:grpSpPr>
          <a:xfrm>
            <a:off x="8810147" y="1020830"/>
            <a:ext cx="1134115" cy="645144"/>
            <a:chOff x="463802" y="1063533"/>
            <a:chExt cx="928066" cy="514533"/>
          </a:xfrm>
          <a:solidFill>
            <a:srgbClr val="99C2FF"/>
          </a:solidFill>
        </p:grpSpPr>
        <p:sp>
          <p:nvSpPr>
            <p:cNvPr id="19" name="Chevron 30">
              <a:extLst>
                <a:ext uri="{FF2B5EF4-FFF2-40B4-BE49-F238E27FC236}">
                  <a16:creationId xmlns:a16="http://schemas.microsoft.com/office/drawing/2014/main" id="{234E2AC6-1065-ECEF-6581-4F3ACF0457C4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Chevron 6">
              <a:extLst>
                <a:ext uri="{FF2B5EF4-FFF2-40B4-BE49-F238E27FC236}">
                  <a16:creationId xmlns:a16="http://schemas.microsoft.com/office/drawing/2014/main" id="{58423763-4E36-B3E4-78C0-B7C1C2A5E725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BLA Pump Down &amp; Leak Test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F39159-9072-AAC7-163B-1636D8990F7B}"/>
              </a:ext>
            </a:extLst>
          </p:cNvPr>
          <p:cNvGrpSpPr/>
          <p:nvPr/>
        </p:nvGrpSpPr>
        <p:grpSpPr>
          <a:xfrm>
            <a:off x="9652316" y="1020832"/>
            <a:ext cx="1134115" cy="645144"/>
            <a:chOff x="463802" y="1063533"/>
            <a:chExt cx="928066" cy="514533"/>
          </a:xfrm>
          <a:solidFill>
            <a:srgbClr val="0033CC"/>
          </a:solidFill>
        </p:grpSpPr>
        <p:sp>
          <p:nvSpPr>
            <p:cNvPr id="22" name="Chevron 30">
              <a:extLst>
                <a:ext uri="{FF2B5EF4-FFF2-40B4-BE49-F238E27FC236}">
                  <a16:creationId xmlns:a16="http://schemas.microsoft.com/office/drawing/2014/main" id="{5B08E912-91B6-EAF2-4A94-FB7101E909DD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Chevron 6">
              <a:extLst>
                <a:ext uri="{FF2B5EF4-FFF2-40B4-BE49-F238E27FC236}">
                  <a16:creationId xmlns:a16="http://schemas.microsoft.com/office/drawing/2014/main" id="{CEF9C138-3200-AF75-9449-F0A076C07CEC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bg1"/>
                  </a:solidFill>
                </a:rPr>
                <a:t>MLI &amp; Heat Shield Install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EC96AD-2E99-A7A2-CA50-81193169C5BB}"/>
              </a:ext>
            </a:extLst>
          </p:cNvPr>
          <p:cNvGrpSpPr/>
          <p:nvPr/>
        </p:nvGrpSpPr>
        <p:grpSpPr>
          <a:xfrm>
            <a:off x="10492400" y="1020830"/>
            <a:ext cx="1134115" cy="645144"/>
            <a:chOff x="463802" y="1063533"/>
            <a:chExt cx="928066" cy="514533"/>
          </a:xfrm>
          <a:solidFill>
            <a:srgbClr val="002060"/>
          </a:solidFill>
        </p:grpSpPr>
        <p:sp>
          <p:nvSpPr>
            <p:cNvPr id="25" name="Chevron 30">
              <a:extLst>
                <a:ext uri="{FF2B5EF4-FFF2-40B4-BE49-F238E27FC236}">
                  <a16:creationId xmlns:a16="http://schemas.microsoft.com/office/drawing/2014/main" id="{870961DE-C8E0-240D-1C95-092FD0CB43DF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Chevron 6">
              <a:extLst>
                <a:ext uri="{FF2B5EF4-FFF2-40B4-BE49-F238E27FC236}">
                  <a16:creationId xmlns:a16="http://schemas.microsoft.com/office/drawing/2014/main" id="{247F1D85-6292-69FE-7C30-D7AC08760D65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bg1"/>
                  </a:solidFill>
                </a:rPr>
                <a:t>Insulation Vac Pump and Leak Test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AACA39-F1D1-FAD2-368A-32FF9ECD315B}"/>
              </a:ext>
            </a:extLst>
          </p:cNvPr>
          <p:cNvGrpSpPr/>
          <p:nvPr/>
        </p:nvGrpSpPr>
        <p:grpSpPr>
          <a:xfrm>
            <a:off x="1248923" y="1026154"/>
            <a:ext cx="1134115" cy="645144"/>
            <a:chOff x="463802" y="1063533"/>
            <a:chExt cx="928066" cy="514533"/>
          </a:xfrm>
          <a:solidFill>
            <a:srgbClr val="FFFF00"/>
          </a:solidFill>
        </p:grpSpPr>
        <p:sp>
          <p:nvSpPr>
            <p:cNvPr id="28" name="Chevron 30">
              <a:extLst>
                <a:ext uri="{FF2B5EF4-FFF2-40B4-BE49-F238E27FC236}">
                  <a16:creationId xmlns:a16="http://schemas.microsoft.com/office/drawing/2014/main" id="{1C78A9BF-C444-E72B-451E-5A76A4CAB981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Chevron 6">
              <a:extLst>
                <a:ext uri="{FF2B5EF4-FFF2-40B4-BE49-F238E27FC236}">
                  <a16:creationId xmlns:a16="http://schemas.microsoft.com/office/drawing/2014/main" id="{98E10650-F4E5-8699-23F0-8240457D0877}"/>
                </a:ext>
              </a:extLst>
            </p:cNvPr>
            <p:cNvSpPr txBox="1"/>
            <p:nvPr/>
          </p:nvSpPr>
          <p:spPr>
            <a:xfrm>
              <a:off x="686138" y="1112834"/>
              <a:ext cx="543023" cy="4166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Acceptance Testing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C830094-8A09-99BD-F4C6-48553C04140B}"/>
              </a:ext>
            </a:extLst>
          </p:cNvPr>
          <p:cNvGrpSpPr/>
          <p:nvPr/>
        </p:nvGrpSpPr>
        <p:grpSpPr>
          <a:xfrm>
            <a:off x="2080206" y="1026156"/>
            <a:ext cx="1134115" cy="645144"/>
            <a:chOff x="463802" y="1063533"/>
            <a:chExt cx="928066" cy="514533"/>
          </a:xfrm>
          <a:solidFill>
            <a:srgbClr val="FF0000"/>
          </a:solidFill>
        </p:grpSpPr>
        <p:sp>
          <p:nvSpPr>
            <p:cNvPr id="31" name="Chevron 30">
              <a:extLst>
                <a:ext uri="{FF2B5EF4-FFF2-40B4-BE49-F238E27FC236}">
                  <a16:creationId xmlns:a16="http://schemas.microsoft.com/office/drawing/2014/main" id="{82509382-D811-9279-52BA-3993625B8861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Chevron 6">
              <a:extLst>
                <a:ext uri="{FF2B5EF4-FFF2-40B4-BE49-F238E27FC236}">
                  <a16:creationId xmlns:a16="http://schemas.microsoft.com/office/drawing/2014/main" id="{DC5CF6C1-CF00-F271-E8F1-79A6B6DF40E7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Unload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24F7848-D157-A3C9-23FC-83E3101E4BFB}"/>
              </a:ext>
            </a:extLst>
          </p:cNvPr>
          <p:cNvGrpSpPr/>
          <p:nvPr/>
        </p:nvGrpSpPr>
        <p:grpSpPr>
          <a:xfrm>
            <a:off x="2920294" y="1026154"/>
            <a:ext cx="1134115" cy="645144"/>
            <a:chOff x="463802" y="1063533"/>
            <a:chExt cx="928066" cy="51453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4" name="Chevron 30">
              <a:extLst>
                <a:ext uri="{FF2B5EF4-FFF2-40B4-BE49-F238E27FC236}">
                  <a16:creationId xmlns:a16="http://schemas.microsoft.com/office/drawing/2014/main" id="{3ECB82DD-386F-710B-4B10-1110A7FC3E4A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Chevron 6">
              <a:extLst>
                <a:ext uri="{FF2B5EF4-FFF2-40B4-BE49-F238E27FC236}">
                  <a16:creationId xmlns:a16="http://schemas.microsoft.com/office/drawing/2014/main" id="{73F5BB32-59FC-FE90-E6C3-125F6835E162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Physical Install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1CB38A-343E-D99C-B2A2-24FA54DE6831}"/>
              </a:ext>
            </a:extLst>
          </p:cNvPr>
          <p:cNvGrpSpPr/>
          <p:nvPr/>
        </p:nvGrpSpPr>
        <p:grpSpPr>
          <a:xfrm>
            <a:off x="3761911" y="1023217"/>
            <a:ext cx="1134115" cy="645144"/>
            <a:chOff x="463802" y="1063533"/>
            <a:chExt cx="928066" cy="514533"/>
          </a:xfrm>
          <a:solidFill>
            <a:srgbClr val="FFC000"/>
          </a:solidFill>
        </p:grpSpPr>
        <p:sp>
          <p:nvSpPr>
            <p:cNvPr id="37" name="Chevron 30">
              <a:extLst>
                <a:ext uri="{FF2B5EF4-FFF2-40B4-BE49-F238E27FC236}">
                  <a16:creationId xmlns:a16="http://schemas.microsoft.com/office/drawing/2014/main" id="{B4F970C1-8EE4-9BC1-2977-C3D549139618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Chevron 6">
              <a:extLst>
                <a:ext uri="{FF2B5EF4-FFF2-40B4-BE49-F238E27FC236}">
                  <a16:creationId xmlns:a16="http://schemas.microsoft.com/office/drawing/2014/main" id="{72EA01DA-13BF-900A-64F5-745DC68602A4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Align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592FA89-E02D-34BA-4616-BCED612D8409}"/>
              </a:ext>
            </a:extLst>
          </p:cNvPr>
          <p:cNvGrpSpPr/>
          <p:nvPr/>
        </p:nvGrpSpPr>
        <p:grpSpPr>
          <a:xfrm>
            <a:off x="4604080" y="1023219"/>
            <a:ext cx="1134115" cy="645144"/>
            <a:chOff x="463802" y="1063533"/>
            <a:chExt cx="928066" cy="514533"/>
          </a:xfrm>
          <a:solidFill>
            <a:srgbClr val="E2F0D9"/>
          </a:solidFill>
        </p:grpSpPr>
        <p:sp>
          <p:nvSpPr>
            <p:cNvPr id="40" name="Chevron 30">
              <a:extLst>
                <a:ext uri="{FF2B5EF4-FFF2-40B4-BE49-F238E27FC236}">
                  <a16:creationId xmlns:a16="http://schemas.microsoft.com/office/drawing/2014/main" id="{D253B4BE-AF17-F6E2-2FD3-74414192B509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Chevron 6">
              <a:extLst>
                <a:ext uri="{FF2B5EF4-FFF2-40B4-BE49-F238E27FC236}">
                  <a16:creationId xmlns:a16="http://schemas.microsoft.com/office/drawing/2014/main" id="{44C7FFCA-03E6-18A1-6260-0E5EDB2B5B6E}"/>
                </a:ext>
              </a:extLst>
            </p:cNvPr>
            <p:cNvSpPr txBox="1"/>
            <p:nvPr/>
          </p:nvSpPr>
          <p:spPr>
            <a:xfrm>
              <a:off x="686138" y="1112834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HGRP Weld &amp; Exam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63B7B5E-74B5-9C89-ED11-4B19496E29CB}"/>
              </a:ext>
            </a:extLst>
          </p:cNvPr>
          <p:cNvGrpSpPr/>
          <p:nvPr/>
        </p:nvGrpSpPr>
        <p:grpSpPr>
          <a:xfrm>
            <a:off x="5444164" y="1023217"/>
            <a:ext cx="1134115" cy="645144"/>
            <a:chOff x="463802" y="1063533"/>
            <a:chExt cx="928066" cy="514533"/>
          </a:xfrm>
          <a:solidFill>
            <a:srgbClr val="C5E0B4"/>
          </a:solidFill>
        </p:grpSpPr>
        <p:sp>
          <p:nvSpPr>
            <p:cNvPr id="43" name="Chevron 30">
              <a:extLst>
                <a:ext uri="{FF2B5EF4-FFF2-40B4-BE49-F238E27FC236}">
                  <a16:creationId xmlns:a16="http://schemas.microsoft.com/office/drawing/2014/main" id="{98AA1F07-E84F-6E00-273F-DF75C57B01E3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Chevron 6">
              <a:extLst>
                <a:ext uri="{FF2B5EF4-FFF2-40B4-BE49-F238E27FC236}">
                  <a16:creationId xmlns:a16="http://schemas.microsoft.com/office/drawing/2014/main" id="{B1FC81B8-845C-D687-1068-4CF2B4F12845}"/>
                </a:ext>
              </a:extLst>
            </p:cNvPr>
            <p:cNvSpPr txBox="1"/>
            <p:nvPr/>
          </p:nvSpPr>
          <p:spPr>
            <a:xfrm>
              <a:off x="691901" y="1110930"/>
              <a:ext cx="4870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2” Pipe Weld &amp; Exam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D9FD31-7D20-981C-BFD7-1BC497997344}"/>
              </a:ext>
            </a:extLst>
          </p:cNvPr>
          <p:cNvGrpSpPr/>
          <p:nvPr/>
        </p:nvGrpSpPr>
        <p:grpSpPr>
          <a:xfrm>
            <a:off x="609600" y="1026261"/>
            <a:ext cx="938032" cy="645173"/>
            <a:chOff x="76842" y="2789288"/>
            <a:chExt cx="1020641" cy="649872"/>
          </a:xfrm>
        </p:grpSpPr>
        <p:sp>
          <p:nvSpPr>
            <p:cNvPr id="46" name="Pentagon 45">
              <a:extLst>
                <a:ext uri="{FF2B5EF4-FFF2-40B4-BE49-F238E27FC236}">
                  <a16:creationId xmlns:a16="http://schemas.microsoft.com/office/drawing/2014/main" id="{FAC17368-8E8A-D959-3643-A1D7A6324160}"/>
                </a:ext>
              </a:extLst>
            </p:cNvPr>
            <p:cNvSpPr/>
            <p:nvPr/>
          </p:nvSpPr>
          <p:spPr>
            <a:xfrm>
              <a:off x="79832" y="2789288"/>
              <a:ext cx="1017651" cy="649872"/>
            </a:xfrm>
            <a:prstGeom prst="homePlate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Pentagon 4">
              <a:extLst>
                <a:ext uri="{FF2B5EF4-FFF2-40B4-BE49-F238E27FC236}">
                  <a16:creationId xmlns:a16="http://schemas.microsoft.com/office/drawing/2014/main" id="{361C06BC-F7D7-7B10-848B-815810C080D5}"/>
                </a:ext>
              </a:extLst>
            </p:cNvPr>
            <p:cNvSpPr txBox="1"/>
            <p:nvPr/>
          </p:nvSpPr>
          <p:spPr>
            <a:xfrm>
              <a:off x="76842" y="2937732"/>
              <a:ext cx="839918" cy="35963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Stand Install</a:t>
              </a:r>
              <a:endParaRPr lang="en-US" sz="900" b="1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327C4F4-2280-D1D1-3F68-C7EB4E97E277}"/>
              </a:ext>
            </a:extLst>
          </p:cNvPr>
          <p:cNvGrpSpPr/>
          <p:nvPr/>
        </p:nvGrpSpPr>
        <p:grpSpPr>
          <a:xfrm>
            <a:off x="6289676" y="1687184"/>
            <a:ext cx="791179" cy="458285"/>
            <a:chOff x="554958" y="1063533"/>
            <a:chExt cx="933262" cy="627518"/>
          </a:xfrm>
          <a:solidFill>
            <a:srgbClr val="A9D18E"/>
          </a:solidFill>
        </p:grpSpPr>
        <p:sp>
          <p:nvSpPr>
            <p:cNvPr id="49" name="Chevron 27">
              <a:extLst>
                <a:ext uri="{FF2B5EF4-FFF2-40B4-BE49-F238E27FC236}">
                  <a16:creationId xmlns:a16="http://schemas.microsoft.com/office/drawing/2014/main" id="{B99F9592-250D-8A42-70A7-2DB121884441}"/>
                </a:ext>
              </a:extLst>
            </p:cNvPr>
            <p:cNvSpPr/>
            <p:nvPr/>
          </p:nvSpPr>
          <p:spPr>
            <a:xfrm>
              <a:off x="560154" y="1063533"/>
              <a:ext cx="928066" cy="62751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Chevron 6">
              <a:extLst>
                <a:ext uri="{FF2B5EF4-FFF2-40B4-BE49-F238E27FC236}">
                  <a16:creationId xmlns:a16="http://schemas.microsoft.com/office/drawing/2014/main" id="{30E8F80E-EBD6-E678-01F6-1113EDF14ED2}"/>
                </a:ext>
              </a:extLst>
            </p:cNvPr>
            <p:cNvSpPr txBox="1"/>
            <p:nvPr/>
          </p:nvSpPr>
          <p:spPr>
            <a:xfrm>
              <a:off x="554958" y="1100690"/>
              <a:ext cx="889680" cy="5794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2.25 Days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AFF7ED-DA6C-4CC9-BF94-67138BBA1DFD}"/>
              </a:ext>
            </a:extLst>
          </p:cNvPr>
          <p:cNvGrpSpPr/>
          <p:nvPr/>
        </p:nvGrpSpPr>
        <p:grpSpPr>
          <a:xfrm>
            <a:off x="7128445" y="1685715"/>
            <a:ext cx="791179" cy="458285"/>
            <a:chOff x="554958" y="1063533"/>
            <a:chExt cx="933262" cy="627518"/>
          </a:xfrm>
          <a:solidFill>
            <a:srgbClr val="548235"/>
          </a:solidFill>
        </p:grpSpPr>
        <p:sp>
          <p:nvSpPr>
            <p:cNvPr id="52" name="Chevron 27">
              <a:extLst>
                <a:ext uri="{FF2B5EF4-FFF2-40B4-BE49-F238E27FC236}">
                  <a16:creationId xmlns:a16="http://schemas.microsoft.com/office/drawing/2014/main" id="{9A98908F-3498-74E4-80EA-D4F2A9A43D3D}"/>
                </a:ext>
              </a:extLst>
            </p:cNvPr>
            <p:cNvSpPr/>
            <p:nvPr/>
          </p:nvSpPr>
          <p:spPr>
            <a:xfrm>
              <a:off x="560154" y="1063533"/>
              <a:ext cx="928066" cy="62751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Chevron 6">
              <a:extLst>
                <a:ext uri="{FF2B5EF4-FFF2-40B4-BE49-F238E27FC236}">
                  <a16:creationId xmlns:a16="http://schemas.microsoft.com/office/drawing/2014/main" id="{29F8B6ED-2614-3B5C-BC74-9EBFE2A1C0A3}"/>
                </a:ext>
              </a:extLst>
            </p:cNvPr>
            <p:cNvSpPr txBox="1"/>
            <p:nvPr/>
          </p:nvSpPr>
          <p:spPr>
            <a:xfrm>
              <a:off x="554958" y="1100690"/>
              <a:ext cx="889680" cy="5794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7 Days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16802A8-D4F6-BBFD-36B4-E2300A05D5A1}"/>
              </a:ext>
            </a:extLst>
          </p:cNvPr>
          <p:cNvGrpSpPr/>
          <p:nvPr/>
        </p:nvGrpSpPr>
        <p:grpSpPr>
          <a:xfrm>
            <a:off x="7968529" y="1689286"/>
            <a:ext cx="791179" cy="458285"/>
            <a:chOff x="554958" y="1063533"/>
            <a:chExt cx="933262" cy="627518"/>
          </a:xfrm>
          <a:solidFill>
            <a:srgbClr val="CCE0FF"/>
          </a:solidFill>
        </p:grpSpPr>
        <p:sp>
          <p:nvSpPr>
            <p:cNvPr id="55" name="Chevron 27">
              <a:extLst>
                <a:ext uri="{FF2B5EF4-FFF2-40B4-BE49-F238E27FC236}">
                  <a16:creationId xmlns:a16="http://schemas.microsoft.com/office/drawing/2014/main" id="{DE965C8A-4CB9-426A-97A8-3696F206F46C}"/>
                </a:ext>
              </a:extLst>
            </p:cNvPr>
            <p:cNvSpPr/>
            <p:nvPr/>
          </p:nvSpPr>
          <p:spPr>
            <a:xfrm>
              <a:off x="560154" y="1063533"/>
              <a:ext cx="928066" cy="62751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Chevron 6">
              <a:extLst>
                <a:ext uri="{FF2B5EF4-FFF2-40B4-BE49-F238E27FC236}">
                  <a16:creationId xmlns:a16="http://schemas.microsoft.com/office/drawing/2014/main" id="{27AEBC58-4373-61BF-2FB8-ECDB9CBBD86E}"/>
                </a:ext>
              </a:extLst>
            </p:cNvPr>
            <p:cNvSpPr txBox="1"/>
            <p:nvPr/>
          </p:nvSpPr>
          <p:spPr>
            <a:xfrm>
              <a:off x="554958" y="1100690"/>
              <a:ext cx="889680" cy="5794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1.5 Day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23CEDC1-BDE2-B513-2B56-E2145AEC0628}"/>
              </a:ext>
            </a:extLst>
          </p:cNvPr>
          <p:cNvGrpSpPr/>
          <p:nvPr/>
        </p:nvGrpSpPr>
        <p:grpSpPr>
          <a:xfrm>
            <a:off x="8816818" y="1688707"/>
            <a:ext cx="791179" cy="458285"/>
            <a:chOff x="554958" y="1063533"/>
            <a:chExt cx="933262" cy="627518"/>
          </a:xfrm>
          <a:solidFill>
            <a:srgbClr val="99C2FF"/>
          </a:solidFill>
        </p:grpSpPr>
        <p:sp>
          <p:nvSpPr>
            <p:cNvPr id="58" name="Chevron 27">
              <a:extLst>
                <a:ext uri="{FF2B5EF4-FFF2-40B4-BE49-F238E27FC236}">
                  <a16:creationId xmlns:a16="http://schemas.microsoft.com/office/drawing/2014/main" id="{5B637BFE-0173-4F37-EF0F-AF1E4E036D17}"/>
                </a:ext>
              </a:extLst>
            </p:cNvPr>
            <p:cNvSpPr/>
            <p:nvPr/>
          </p:nvSpPr>
          <p:spPr>
            <a:xfrm>
              <a:off x="560154" y="1063533"/>
              <a:ext cx="928066" cy="62751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Chevron 6">
              <a:extLst>
                <a:ext uri="{FF2B5EF4-FFF2-40B4-BE49-F238E27FC236}">
                  <a16:creationId xmlns:a16="http://schemas.microsoft.com/office/drawing/2014/main" id="{66825C69-14A1-BA9E-0B32-2390C6336C3B}"/>
                </a:ext>
              </a:extLst>
            </p:cNvPr>
            <p:cNvSpPr txBox="1"/>
            <p:nvPr/>
          </p:nvSpPr>
          <p:spPr>
            <a:xfrm>
              <a:off x="554958" y="1100690"/>
              <a:ext cx="889680" cy="5794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1.5 Day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F870B1D-895F-BB83-EB7C-5D15D67F70E3}"/>
              </a:ext>
            </a:extLst>
          </p:cNvPr>
          <p:cNvGrpSpPr/>
          <p:nvPr/>
        </p:nvGrpSpPr>
        <p:grpSpPr>
          <a:xfrm>
            <a:off x="9676987" y="1680062"/>
            <a:ext cx="791179" cy="458285"/>
            <a:chOff x="554958" y="1063533"/>
            <a:chExt cx="933262" cy="627518"/>
          </a:xfrm>
          <a:solidFill>
            <a:srgbClr val="0033CC"/>
          </a:solidFill>
        </p:grpSpPr>
        <p:sp>
          <p:nvSpPr>
            <p:cNvPr id="61" name="Chevron 27">
              <a:extLst>
                <a:ext uri="{FF2B5EF4-FFF2-40B4-BE49-F238E27FC236}">
                  <a16:creationId xmlns:a16="http://schemas.microsoft.com/office/drawing/2014/main" id="{D3CFEEDD-CD55-F376-7156-1A3078B492BB}"/>
                </a:ext>
              </a:extLst>
            </p:cNvPr>
            <p:cNvSpPr/>
            <p:nvPr/>
          </p:nvSpPr>
          <p:spPr>
            <a:xfrm>
              <a:off x="560154" y="1063533"/>
              <a:ext cx="928066" cy="62751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Chevron 6">
              <a:extLst>
                <a:ext uri="{FF2B5EF4-FFF2-40B4-BE49-F238E27FC236}">
                  <a16:creationId xmlns:a16="http://schemas.microsoft.com/office/drawing/2014/main" id="{E4DE028D-05AF-782D-1D43-C2C1264375FB}"/>
                </a:ext>
              </a:extLst>
            </p:cNvPr>
            <p:cNvSpPr txBox="1"/>
            <p:nvPr/>
          </p:nvSpPr>
          <p:spPr>
            <a:xfrm>
              <a:off x="554958" y="1100690"/>
              <a:ext cx="889680" cy="5794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bg1"/>
                  </a:solidFill>
                </a:rPr>
                <a:t>3 Days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1D53DB2-C29C-1BE9-725C-ADFB44B34C94}"/>
              </a:ext>
            </a:extLst>
          </p:cNvPr>
          <p:cNvGrpSpPr/>
          <p:nvPr/>
        </p:nvGrpSpPr>
        <p:grpSpPr>
          <a:xfrm>
            <a:off x="10500209" y="1680062"/>
            <a:ext cx="791179" cy="458285"/>
            <a:chOff x="554958" y="1063533"/>
            <a:chExt cx="933262" cy="627518"/>
          </a:xfrm>
          <a:solidFill>
            <a:srgbClr val="002060"/>
          </a:solidFill>
        </p:grpSpPr>
        <p:sp>
          <p:nvSpPr>
            <p:cNvPr id="128" name="Chevron 27">
              <a:extLst>
                <a:ext uri="{FF2B5EF4-FFF2-40B4-BE49-F238E27FC236}">
                  <a16:creationId xmlns:a16="http://schemas.microsoft.com/office/drawing/2014/main" id="{021CFC88-AEE4-10F4-E3CA-389AC6346063}"/>
                </a:ext>
              </a:extLst>
            </p:cNvPr>
            <p:cNvSpPr/>
            <p:nvPr/>
          </p:nvSpPr>
          <p:spPr>
            <a:xfrm>
              <a:off x="560154" y="1063533"/>
              <a:ext cx="928066" cy="62751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9" name="Chevron 6">
              <a:extLst>
                <a:ext uri="{FF2B5EF4-FFF2-40B4-BE49-F238E27FC236}">
                  <a16:creationId xmlns:a16="http://schemas.microsoft.com/office/drawing/2014/main" id="{553C8C0F-5060-7EC7-CE73-9BB02107363A}"/>
                </a:ext>
              </a:extLst>
            </p:cNvPr>
            <p:cNvSpPr txBox="1"/>
            <p:nvPr/>
          </p:nvSpPr>
          <p:spPr>
            <a:xfrm>
              <a:off x="554958" y="1100690"/>
              <a:ext cx="889680" cy="5794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bg1"/>
                  </a:solidFill>
                </a:rPr>
                <a:t>5 Days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1021B6A-9FB0-E3C3-3123-D3297F71FE9E}"/>
              </a:ext>
            </a:extLst>
          </p:cNvPr>
          <p:cNvGrpSpPr/>
          <p:nvPr/>
        </p:nvGrpSpPr>
        <p:grpSpPr>
          <a:xfrm>
            <a:off x="1258412" y="1698168"/>
            <a:ext cx="791179" cy="458285"/>
            <a:chOff x="554958" y="1063533"/>
            <a:chExt cx="933262" cy="627518"/>
          </a:xfrm>
          <a:solidFill>
            <a:srgbClr val="FFFF00"/>
          </a:solidFill>
        </p:grpSpPr>
        <p:sp>
          <p:nvSpPr>
            <p:cNvPr id="131" name="Chevron 27">
              <a:extLst>
                <a:ext uri="{FF2B5EF4-FFF2-40B4-BE49-F238E27FC236}">
                  <a16:creationId xmlns:a16="http://schemas.microsoft.com/office/drawing/2014/main" id="{FDE71676-3FCF-E9B1-3025-F938077B41EB}"/>
                </a:ext>
              </a:extLst>
            </p:cNvPr>
            <p:cNvSpPr/>
            <p:nvPr/>
          </p:nvSpPr>
          <p:spPr>
            <a:xfrm>
              <a:off x="560154" y="1063533"/>
              <a:ext cx="928066" cy="62751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2" name="Chevron 6">
              <a:extLst>
                <a:ext uri="{FF2B5EF4-FFF2-40B4-BE49-F238E27FC236}">
                  <a16:creationId xmlns:a16="http://schemas.microsoft.com/office/drawing/2014/main" id="{C6A3F1CC-544F-9AB6-53C6-55AD353B3930}"/>
                </a:ext>
              </a:extLst>
            </p:cNvPr>
            <p:cNvSpPr txBox="1"/>
            <p:nvPr/>
          </p:nvSpPr>
          <p:spPr>
            <a:xfrm>
              <a:off x="554958" y="1100690"/>
              <a:ext cx="889680" cy="5794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10 Days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36E59AB9-A94A-BEFA-F3AA-4BC530310AD4}"/>
              </a:ext>
            </a:extLst>
          </p:cNvPr>
          <p:cNvGrpSpPr/>
          <p:nvPr/>
        </p:nvGrpSpPr>
        <p:grpSpPr>
          <a:xfrm>
            <a:off x="2091407" y="1695295"/>
            <a:ext cx="791179" cy="458285"/>
            <a:chOff x="554958" y="1063533"/>
            <a:chExt cx="933262" cy="627518"/>
          </a:xfrm>
          <a:solidFill>
            <a:srgbClr val="FF0000"/>
          </a:solidFill>
        </p:grpSpPr>
        <p:sp>
          <p:nvSpPr>
            <p:cNvPr id="134" name="Chevron 27">
              <a:extLst>
                <a:ext uri="{FF2B5EF4-FFF2-40B4-BE49-F238E27FC236}">
                  <a16:creationId xmlns:a16="http://schemas.microsoft.com/office/drawing/2014/main" id="{7764E584-B455-6381-7C53-0CA2600B7CB3}"/>
                </a:ext>
              </a:extLst>
            </p:cNvPr>
            <p:cNvSpPr/>
            <p:nvPr/>
          </p:nvSpPr>
          <p:spPr>
            <a:xfrm>
              <a:off x="560154" y="1063533"/>
              <a:ext cx="928066" cy="62751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5" name="Chevron 6">
              <a:extLst>
                <a:ext uri="{FF2B5EF4-FFF2-40B4-BE49-F238E27FC236}">
                  <a16:creationId xmlns:a16="http://schemas.microsoft.com/office/drawing/2014/main" id="{965FA542-3972-FDC4-1F32-C83F2631FC84}"/>
                </a:ext>
              </a:extLst>
            </p:cNvPr>
            <p:cNvSpPr txBox="1"/>
            <p:nvPr/>
          </p:nvSpPr>
          <p:spPr>
            <a:xfrm>
              <a:off x="554958" y="1100690"/>
              <a:ext cx="889680" cy="5794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.75 Day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D9089226-F89D-0415-1199-D4AF487710D4}"/>
              </a:ext>
            </a:extLst>
          </p:cNvPr>
          <p:cNvGrpSpPr/>
          <p:nvPr/>
        </p:nvGrpSpPr>
        <p:grpSpPr>
          <a:xfrm>
            <a:off x="2922355" y="1698867"/>
            <a:ext cx="791179" cy="458285"/>
            <a:chOff x="554958" y="1063533"/>
            <a:chExt cx="933262" cy="62751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7" name="Chevron 27">
              <a:extLst>
                <a:ext uri="{FF2B5EF4-FFF2-40B4-BE49-F238E27FC236}">
                  <a16:creationId xmlns:a16="http://schemas.microsoft.com/office/drawing/2014/main" id="{9C218D35-B5C9-44A7-E661-596F9F4B4F7A}"/>
                </a:ext>
              </a:extLst>
            </p:cNvPr>
            <p:cNvSpPr/>
            <p:nvPr/>
          </p:nvSpPr>
          <p:spPr>
            <a:xfrm>
              <a:off x="560154" y="1063533"/>
              <a:ext cx="928066" cy="62751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8" name="Chevron 6">
              <a:extLst>
                <a:ext uri="{FF2B5EF4-FFF2-40B4-BE49-F238E27FC236}">
                  <a16:creationId xmlns:a16="http://schemas.microsoft.com/office/drawing/2014/main" id="{944BB053-49C2-D42B-3FCD-5F77EAB98024}"/>
                </a:ext>
              </a:extLst>
            </p:cNvPr>
            <p:cNvSpPr txBox="1"/>
            <p:nvPr/>
          </p:nvSpPr>
          <p:spPr>
            <a:xfrm>
              <a:off x="554958" y="1100690"/>
              <a:ext cx="889680" cy="5794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.75 Days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5CC385F-0A67-D576-E207-EF1815A001F3}"/>
              </a:ext>
            </a:extLst>
          </p:cNvPr>
          <p:cNvGrpSpPr/>
          <p:nvPr/>
        </p:nvGrpSpPr>
        <p:grpSpPr>
          <a:xfrm>
            <a:off x="3766291" y="1695295"/>
            <a:ext cx="791179" cy="458285"/>
            <a:chOff x="554958" y="1063533"/>
            <a:chExt cx="933262" cy="627518"/>
          </a:xfrm>
          <a:solidFill>
            <a:srgbClr val="FFC000"/>
          </a:solidFill>
        </p:grpSpPr>
        <p:sp>
          <p:nvSpPr>
            <p:cNvPr id="140" name="Chevron 27">
              <a:extLst>
                <a:ext uri="{FF2B5EF4-FFF2-40B4-BE49-F238E27FC236}">
                  <a16:creationId xmlns:a16="http://schemas.microsoft.com/office/drawing/2014/main" id="{C4F1EDDC-0663-D6D1-D54D-C971EE8550B0}"/>
                </a:ext>
              </a:extLst>
            </p:cNvPr>
            <p:cNvSpPr/>
            <p:nvPr/>
          </p:nvSpPr>
          <p:spPr>
            <a:xfrm>
              <a:off x="560154" y="1063533"/>
              <a:ext cx="928066" cy="62751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1" name="Chevron 6">
              <a:extLst>
                <a:ext uri="{FF2B5EF4-FFF2-40B4-BE49-F238E27FC236}">
                  <a16:creationId xmlns:a16="http://schemas.microsoft.com/office/drawing/2014/main" id="{A672B20B-54D8-32F7-2A7E-3118446DFFDC}"/>
                </a:ext>
              </a:extLst>
            </p:cNvPr>
            <p:cNvSpPr txBox="1"/>
            <p:nvPr/>
          </p:nvSpPr>
          <p:spPr>
            <a:xfrm>
              <a:off x="554958" y="1100690"/>
              <a:ext cx="889680" cy="5794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.5 Day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FF53117-589A-D925-A1AF-B8839A6E6E1A}"/>
              </a:ext>
            </a:extLst>
          </p:cNvPr>
          <p:cNvGrpSpPr/>
          <p:nvPr/>
        </p:nvGrpSpPr>
        <p:grpSpPr>
          <a:xfrm>
            <a:off x="4619518" y="1693416"/>
            <a:ext cx="791179" cy="458285"/>
            <a:chOff x="554958" y="1063533"/>
            <a:chExt cx="933262" cy="627518"/>
          </a:xfrm>
          <a:solidFill>
            <a:srgbClr val="E2F0D9"/>
          </a:solidFill>
        </p:grpSpPr>
        <p:sp>
          <p:nvSpPr>
            <p:cNvPr id="143" name="Chevron 27">
              <a:extLst>
                <a:ext uri="{FF2B5EF4-FFF2-40B4-BE49-F238E27FC236}">
                  <a16:creationId xmlns:a16="http://schemas.microsoft.com/office/drawing/2014/main" id="{62F39D0E-7B72-F59F-BA68-CCEF322DDE04}"/>
                </a:ext>
              </a:extLst>
            </p:cNvPr>
            <p:cNvSpPr/>
            <p:nvPr/>
          </p:nvSpPr>
          <p:spPr>
            <a:xfrm>
              <a:off x="560154" y="1063533"/>
              <a:ext cx="928066" cy="62751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4" name="Chevron 6">
              <a:extLst>
                <a:ext uri="{FF2B5EF4-FFF2-40B4-BE49-F238E27FC236}">
                  <a16:creationId xmlns:a16="http://schemas.microsoft.com/office/drawing/2014/main" id="{C1B24779-A82C-5A15-7AA3-51AE7FE98705}"/>
                </a:ext>
              </a:extLst>
            </p:cNvPr>
            <p:cNvSpPr txBox="1"/>
            <p:nvPr/>
          </p:nvSpPr>
          <p:spPr>
            <a:xfrm>
              <a:off x="554958" y="1100690"/>
              <a:ext cx="889680" cy="5794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2.5 Days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5A1BB63-D3AF-6FC1-B044-4EFA1DA30DC3}"/>
              </a:ext>
            </a:extLst>
          </p:cNvPr>
          <p:cNvGrpSpPr/>
          <p:nvPr/>
        </p:nvGrpSpPr>
        <p:grpSpPr>
          <a:xfrm>
            <a:off x="5454035" y="1689643"/>
            <a:ext cx="791179" cy="458285"/>
            <a:chOff x="554958" y="1063533"/>
            <a:chExt cx="933262" cy="627518"/>
          </a:xfrm>
          <a:solidFill>
            <a:srgbClr val="C5E0B4"/>
          </a:solidFill>
        </p:grpSpPr>
        <p:sp>
          <p:nvSpPr>
            <p:cNvPr id="146" name="Chevron 27">
              <a:extLst>
                <a:ext uri="{FF2B5EF4-FFF2-40B4-BE49-F238E27FC236}">
                  <a16:creationId xmlns:a16="http://schemas.microsoft.com/office/drawing/2014/main" id="{6B553D0C-61D7-F40E-00DC-E01C622A5D79}"/>
                </a:ext>
              </a:extLst>
            </p:cNvPr>
            <p:cNvSpPr/>
            <p:nvPr/>
          </p:nvSpPr>
          <p:spPr>
            <a:xfrm>
              <a:off x="560154" y="1063533"/>
              <a:ext cx="928066" cy="62751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7" name="Chevron 6">
              <a:extLst>
                <a:ext uri="{FF2B5EF4-FFF2-40B4-BE49-F238E27FC236}">
                  <a16:creationId xmlns:a16="http://schemas.microsoft.com/office/drawing/2014/main" id="{3BFBCD87-FEE3-0E5B-38F4-84C7D9D886C3}"/>
                </a:ext>
              </a:extLst>
            </p:cNvPr>
            <p:cNvSpPr txBox="1"/>
            <p:nvPr/>
          </p:nvSpPr>
          <p:spPr>
            <a:xfrm>
              <a:off x="554958" y="1100690"/>
              <a:ext cx="889680" cy="5794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2.5 Days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2252684D-5614-2F11-E4DA-80B2F38EA9AA}"/>
              </a:ext>
            </a:extLst>
          </p:cNvPr>
          <p:cNvGrpSpPr/>
          <p:nvPr/>
        </p:nvGrpSpPr>
        <p:grpSpPr>
          <a:xfrm>
            <a:off x="622910" y="1702997"/>
            <a:ext cx="612417" cy="458285"/>
            <a:chOff x="554958" y="1063533"/>
            <a:chExt cx="933262" cy="627518"/>
          </a:xfrm>
          <a:solidFill>
            <a:srgbClr val="C00000"/>
          </a:solidFill>
        </p:grpSpPr>
        <p:sp>
          <p:nvSpPr>
            <p:cNvPr id="149" name="Chevron 27">
              <a:extLst>
                <a:ext uri="{FF2B5EF4-FFF2-40B4-BE49-F238E27FC236}">
                  <a16:creationId xmlns:a16="http://schemas.microsoft.com/office/drawing/2014/main" id="{98060D09-E61C-D2F3-0BEA-A66807A8976E}"/>
                </a:ext>
              </a:extLst>
            </p:cNvPr>
            <p:cNvSpPr/>
            <p:nvPr/>
          </p:nvSpPr>
          <p:spPr>
            <a:xfrm>
              <a:off x="560154" y="1063533"/>
              <a:ext cx="928066" cy="62751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0" name="Chevron 6">
              <a:extLst>
                <a:ext uri="{FF2B5EF4-FFF2-40B4-BE49-F238E27FC236}">
                  <a16:creationId xmlns:a16="http://schemas.microsoft.com/office/drawing/2014/main" id="{812FDBBA-3AA1-1BB8-FC94-49E5D9313E8F}"/>
                </a:ext>
              </a:extLst>
            </p:cNvPr>
            <p:cNvSpPr txBox="1"/>
            <p:nvPr/>
          </p:nvSpPr>
          <p:spPr>
            <a:xfrm>
              <a:off x="554958" y="1100690"/>
              <a:ext cx="889680" cy="5794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1 Day</a:t>
              </a:r>
            </a:p>
          </p:txBody>
        </p:sp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EF3D2EE4-D271-4672-04C1-826192945D36}"/>
              </a:ext>
            </a:extLst>
          </p:cNvPr>
          <p:cNvSpPr txBox="1"/>
          <p:nvPr/>
        </p:nvSpPr>
        <p:spPr>
          <a:xfrm>
            <a:off x="3840965" y="6138800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LCLS-II</a:t>
            </a:r>
          </a:p>
        </p:txBody>
      </p:sp>
    </p:spTree>
    <p:extLst>
      <p:ext uri="{BB962C8B-B14F-4D97-AF65-F5344CB8AC3E}">
        <p14:creationId xmlns:p14="http://schemas.microsoft.com/office/powerpoint/2010/main" val="3433875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Nov 2024 | Cryomodule Installation | Dominique White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B0F3FC9-3B7F-ACF4-94DE-9B1070E0A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619426"/>
              </p:ext>
            </p:extLst>
          </p:nvPr>
        </p:nvGraphicFramePr>
        <p:xfrm>
          <a:off x="2484411" y="1277673"/>
          <a:ext cx="7223177" cy="4612996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749452">
                  <a:extLst>
                    <a:ext uri="{9D8B030D-6E8A-4147-A177-3AD203B41FA5}">
                      <a16:colId xmlns:a16="http://schemas.microsoft.com/office/drawing/2014/main" val="50184382"/>
                    </a:ext>
                  </a:extLst>
                </a:gridCol>
                <a:gridCol w="5473725">
                  <a:extLst>
                    <a:ext uri="{9D8B030D-6E8A-4147-A177-3AD203B41FA5}">
                      <a16:colId xmlns:a16="http://schemas.microsoft.com/office/drawing/2014/main" val="1175252712"/>
                    </a:ext>
                  </a:extLst>
                </a:gridCol>
              </a:tblGrid>
              <a:tr h="257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Doc Number</a:t>
                      </a:r>
                    </a:p>
                  </a:txBody>
                  <a:tcPr marL="7176" marR="7176" marT="7176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Procedure</a:t>
                      </a:r>
                    </a:p>
                  </a:txBody>
                  <a:tcPr marL="7176" marR="7176" marT="7176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374816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LCLSII-HE-1.2-PP-0375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LCLS-II-HE Cryomodule Rigging and Alignment Procedure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2503457412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LCLSII-4.5-PP-1602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1.3 GHz Cryomodule Cable Restraint Bracket Installation Procedure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182680420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LCLSII-4.5-PP-0933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Cryomodule Stand Installation and Alignment Procedure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1968679567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LCLSII-4.5-PP-2142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Installation of Auxiliary Pump for Cryomodule Insulating Vacuum 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2171539626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LCLSII-4.5-PP-1571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Cryomodule Beamline Spool Installation Procedure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1814436575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LCLSII-4.5-PP-0937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Cryomodule BLA Installation Procedure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2501197248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LCLSII-4.5-PP-0936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Cryomodule Weld Examination Procedure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51033680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LCLSII-4.5-PP-2114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LCLS-II Port Guard Helium System Leak Check Procedure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2559736917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LCLSII-4.5-PP-2107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LCLS-II Port Guard Helium System Testing Procedure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2739130355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LCLSII-4.5-PP-0938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Cryomodule Cryo Equip Installation Procedure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3779207985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LCLSII-4.5-PP-1820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Cryomodule Coupler Vacuum Pump Down Procedure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2899970940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LCLSII-4.5-PP-1314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Cryomodule Insulation Vacuum Pumping Procedure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2387459334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LCLSII-4.5-PP-0932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Cryomodule Anchor Installation Procedure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2048922461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LCLSII-4.1-PP-2067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Helium Leak Check of Cryomodule and End Cap </a:t>
                      </a:r>
                      <a:r>
                        <a:rPr lang="en-US" sz="1200" u="none" strike="noStrike" err="1">
                          <a:effectLst/>
                        </a:rPr>
                        <a:t>Cryo</a:t>
                      </a:r>
                      <a:r>
                        <a:rPr lang="en-US" sz="1200" u="none" strike="noStrike">
                          <a:effectLst/>
                        </a:rPr>
                        <a:t> Process Interfaces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2887900493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LCLSII-4.5-PP-2143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Cryomodule Insulation Vacuum RGA Testing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1383190998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LCLSII-4.5-PP-0939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Cryomodule String Pressure Test Procedure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2469662953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LCLSII-4.5-PP-1560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Cryomodule String Pressure Test Search Procedure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3199011712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LCLSII-4.5-PP-0935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Cryomodule Welding Procedure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3041360131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LCLSII-4.5-PP-1871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Setup And Demagnetization  Of LCLS-II Production Cryomodules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3844508670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LCLSII-4.5-PP-1959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Setup and Demagnetization of Installed LCLS-II Production Cryomodules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859377508"/>
                  </a:ext>
                </a:extLst>
              </a:tr>
              <a:tr h="207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LCLSII-4.5-PP-1964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Cryomodule Helium Guard Installation Procedure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6" marR="7176" marT="7176" marB="0" anchor="b"/>
                </a:tc>
                <a:extLst>
                  <a:ext uri="{0D108BD9-81ED-4DB2-BD59-A6C34878D82A}">
                    <a16:rowId xmlns:a16="http://schemas.microsoft.com/office/drawing/2014/main" val="320668471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65D4A898-03A9-56C1-EB63-4C7BDF2EFCE6}"/>
              </a:ext>
            </a:extLst>
          </p:cNvPr>
          <p:cNvSpPr txBox="1">
            <a:spLocks/>
          </p:cNvSpPr>
          <p:nvPr/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ato" panose="020F0502020204030203" pitchFamily="34" charset="77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B83A4B"/>
                </a:solidFill>
              </a:rPr>
              <a:t>Installation Procedures</a:t>
            </a:r>
          </a:p>
        </p:txBody>
      </p:sp>
    </p:spTree>
    <p:extLst>
      <p:ext uri="{BB962C8B-B14F-4D97-AF65-F5344CB8AC3E}">
        <p14:creationId xmlns:p14="http://schemas.microsoft.com/office/powerpoint/2010/main" val="119117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57B5A-4B30-ED6D-BB27-B353AAA3B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91440" bIns="45720" rtlCol="0" anchor="b">
            <a:normAutofit/>
          </a:bodyPr>
          <a:lstStyle/>
          <a:p>
            <a:r>
              <a:rPr lang="en-US">
                <a:solidFill>
                  <a:srgbClr val="B83A4B"/>
                </a:solidFill>
              </a:rPr>
              <a:t>Cryomodules in the Housing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827421-4007-9C65-FB15-C51059F4A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6A5EF-2390-B4E7-8E59-2A7C56EC3A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3"/>
            <a:ext cx="10972800" cy="21208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Cryomodules are installed in sections in the housing.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Interface to each other and </a:t>
            </a:r>
            <a:r>
              <a:rPr lang="en-US" err="1">
                <a:solidFill>
                  <a:schemeClr val="tx1"/>
                </a:solidFill>
              </a:rPr>
              <a:t>Cryo</a:t>
            </a:r>
            <a:r>
              <a:rPr lang="en-US">
                <a:solidFill>
                  <a:schemeClr val="tx1"/>
                </a:solidFill>
              </a:rPr>
              <a:t> Distribution System (CDS) components, resulting in different interconnect configurations. These were standardized as much as possible for 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Particle Free beamline extends about 20 m on either side of Cryomodules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F6C675-C91A-1215-4E07-84B8E46FDF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4" t="32962" r="11916" b="45186"/>
          <a:stretch/>
        </p:blipFill>
        <p:spPr>
          <a:xfrm>
            <a:off x="262663" y="3363015"/>
            <a:ext cx="11666673" cy="2302817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AC981C5-5B1F-C14A-F101-D293981A44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575425"/>
            <a:ext cx="10533063" cy="279400"/>
          </a:xfrm>
        </p:spPr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66BB1762-5A0A-2AD9-C7DF-7D8F683F59CF}"/>
              </a:ext>
            </a:extLst>
          </p:cNvPr>
          <p:cNvSpPr/>
          <p:nvPr/>
        </p:nvSpPr>
        <p:spPr>
          <a:xfrm rot="16200000">
            <a:off x="4100179" y="1800359"/>
            <a:ext cx="395606" cy="8070633"/>
          </a:xfrm>
          <a:prstGeom prst="leftBrace">
            <a:avLst>
              <a:gd name="adj1" fmla="val 58373"/>
              <a:gd name="adj2" fmla="val 50000"/>
            </a:avLst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5B74D056-208C-91A1-3142-B1F1D5FC4A10}"/>
              </a:ext>
            </a:extLst>
          </p:cNvPr>
          <p:cNvSpPr/>
          <p:nvPr/>
        </p:nvSpPr>
        <p:spPr>
          <a:xfrm rot="16200000">
            <a:off x="10046634" y="4164757"/>
            <a:ext cx="395606" cy="3369798"/>
          </a:xfrm>
          <a:prstGeom prst="leftBrace">
            <a:avLst>
              <a:gd name="adj1" fmla="val 58373"/>
              <a:gd name="adj2" fmla="val 50000"/>
            </a:avLst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5FD43C-AE18-16E8-BE3B-F4AD8492BD60}"/>
              </a:ext>
            </a:extLst>
          </p:cNvPr>
          <p:cNvSpPr txBox="1"/>
          <p:nvPr/>
        </p:nvSpPr>
        <p:spPr>
          <a:xfrm>
            <a:off x="3840965" y="6072815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LCLS-II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77DF7D-23AC-AFBC-A824-4B2430DE4191}"/>
              </a:ext>
            </a:extLst>
          </p:cNvPr>
          <p:cNvSpPr txBox="1"/>
          <p:nvPr/>
        </p:nvSpPr>
        <p:spPr>
          <a:xfrm>
            <a:off x="9787420" y="6047460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LCLS-II HE</a:t>
            </a:r>
          </a:p>
        </p:txBody>
      </p:sp>
    </p:spTree>
    <p:extLst>
      <p:ext uri="{BB962C8B-B14F-4D97-AF65-F5344CB8AC3E}">
        <p14:creationId xmlns:p14="http://schemas.microsoft.com/office/powerpoint/2010/main" val="173026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Interface to </a:t>
            </a:r>
            <a:r>
              <a:rPr lang="en-US" err="1">
                <a:solidFill>
                  <a:srgbClr val="B83A4B"/>
                </a:solidFill>
              </a:rPr>
              <a:t>Cryo</a:t>
            </a:r>
            <a:r>
              <a:rPr lang="en-US">
                <a:solidFill>
                  <a:srgbClr val="B83A4B"/>
                </a:solidFill>
              </a:rPr>
              <a:t> Distribution System (CDS) Components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9D2B3-2D64-43BD-6EBC-A78B2D7E1B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499" y="992289"/>
            <a:ext cx="11257901" cy="2287030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Mechanical interfaces to CDS components have been standardized to match Cryomodule to Cryomodule interconnects. </a:t>
            </a:r>
          </a:p>
          <a:p>
            <a:pPr marL="342900" indent="-342900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Beam tube connections to CDS components are created with flanges that make up part of the CM insulating vacuum system.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1E3DF9-52CA-253A-0E86-134A25D077A9}"/>
              </a:ext>
            </a:extLst>
          </p:cNvPr>
          <p:cNvGrpSpPr/>
          <p:nvPr/>
        </p:nvGrpSpPr>
        <p:grpSpPr>
          <a:xfrm>
            <a:off x="706123" y="3324474"/>
            <a:ext cx="11066781" cy="2627503"/>
            <a:chOff x="639522" y="3546157"/>
            <a:chExt cx="11066781" cy="262750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5C9659C-7B2E-D80D-C418-1F3E23152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59" t="1315" r="21980" b="436"/>
            <a:stretch/>
          </p:blipFill>
          <p:spPr>
            <a:xfrm>
              <a:off x="639522" y="3561168"/>
              <a:ext cx="3462999" cy="259747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0B10C7-C08D-E27D-F8BB-0434920EC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574" t="5875" r="5978"/>
            <a:stretch/>
          </p:blipFill>
          <p:spPr>
            <a:xfrm>
              <a:off x="8921892" y="3546157"/>
              <a:ext cx="2743200" cy="262750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C8CAF3-5191-CF2C-63A7-0B3880218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821" t="1334" r="6277"/>
            <a:stretch/>
          </p:blipFill>
          <p:spPr>
            <a:xfrm>
              <a:off x="4629430" y="3561169"/>
              <a:ext cx="4009250" cy="259747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C62560-EA3A-A92B-6092-B5489F50F155}"/>
                </a:ext>
              </a:extLst>
            </p:cNvPr>
            <p:cNvSpPr txBox="1"/>
            <p:nvPr/>
          </p:nvSpPr>
          <p:spPr>
            <a:xfrm>
              <a:off x="639522" y="4015154"/>
              <a:ext cx="971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Valve Ext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8D611B-312C-3C41-2B2A-6671BCF6B8B1}"/>
                </a:ext>
              </a:extLst>
            </p:cNvPr>
            <p:cNvSpPr txBox="1"/>
            <p:nvPr/>
          </p:nvSpPr>
          <p:spPr>
            <a:xfrm>
              <a:off x="2696782" y="3707377"/>
              <a:ext cx="971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FC-7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5373054-1DEE-989D-E5E2-0FB67A06545C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1125297" y="4322931"/>
              <a:ext cx="3175" cy="45398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865B58E-DDF1-31FE-8A3B-55BF4CF9A3BC}"/>
                </a:ext>
              </a:extLst>
            </p:cNvPr>
            <p:cNvCxnSpPr>
              <a:cxnSpLocks/>
            </p:cNvCxnSpPr>
            <p:nvPr/>
          </p:nvCxnSpPr>
          <p:spPr>
            <a:xfrm>
              <a:off x="3257550" y="4030378"/>
              <a:ext cx="180975" cy="29255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122302-83D4-95DF-B99D-614770CB5078}"/>
                </a:ext>
              </a:extLst>
            </p:cNvPr>
            <p:cNvSpPr txBox="1"/>
            <p:nvPr/>
          </p:nvSpPr>
          <p:spPr>
            <a:xfrm>
              <a:off x="9906000" y="3870447"/>
              <a:ext cx="971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EC-3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C5E178C-6D7B-E171-07D7-49293950AB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6000" y="4098469"/>
              <a:ext cx="247650" cy="29453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293E3A7-E3B7-F31F-8561-66E7F8D47537}"/>
                </a:ext>
              </a:extLst>
            </p:cNvPr>
            <p:cNvSpPr txBox="1"/>
            <p:nvPr/>
          </p:nvSpPr>
          <p:spPr>
            <a:xfrm>
              <a:off x="10734753" y="4069064"/>
              <a:ext cx="971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Valve Ext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A42F44D-0E1B-0A66-E924-56D0F810BDB5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>
              <a:off x="11220528" y="4376841"/>
              <a:ext cx="3175" cy="45398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7A59AD0-0E67-3AF1-55A9-006B000854D1}"/>
                </a:ext>
              </a:extLst>
            </p:cNvPr>
            <p:cNvSpPr txBox="1"/>
            <p:nvPr/>
          </p:nvSpPr>
          <p:spPr>
            <a:xfrm>
              <a:off x="5054881" y="3546157"/>
              <a:ext cx="971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VBB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4FA6095-C290-7162-BAA2-318016D6C432}"/>
                </a:ext>
              </a:extLst>
            </p:cNvPr>
            <p:cNvCxnSpPr>
              <a:cxnSpLocks/>
            </p:cNvCxnSpPr>
            <p:nvPr/>
          </p:nvCxnSpPr>
          <p:spPr>
            <a:xfrm>
              <a:off x="5748999" y="3707377"/>
              <a:ext cx="280326" cy="39109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846D25D-5086-0075-3476-A8C9C0F06B3B}"/>
                </a:ext>
              </a:extLst>
            </p:cNvPr>
            <p:cNvSpPr txBox="1"/>
            <p:nvPr/>
          </p:nvSpPr>
          <p:spPr>
            <a:xfrm>
              <a:off x="5966107" y="3546157"/>
              <a:ext cx="9715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Beam Tube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0B8D715-5F18-7A07-7E66-F5CC8CA8AB3A}"/>
                </a:ext>
              </a:extLst>
            </p:cNvPr>
            <p:cNvCxnSpPr>
              <a:cxnSpLocks/>
            </p:cNvCxnSpPr>
            <p:nvPr/>
          </p:nvCxnSpPr>
          <p:spPr>
            <a:xfrm>
              <a:off x="6430443" y="4069064"/>
              <a:ext cx="0" cy="9887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BA3FF5-D3AA-28C4-48A8-3CF3DBEE60F6}"/>
                </a:ext>
              </a:extLst>
            </p:cNvPr>
            <p:cNvSpPr/>
            <p:nvPr/>
          </p:nvSpPr>
          <p:spPr>
            <a:xfrm>
              <a:off x="3031524" y="5049537"/>
              <a:ext cx="398763" cy="51924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B7B1A72-1769-BD69-76A1-06C9714E910D}"/>
                </a:ext>
              </a:extLst>
            </p:cNvPr>
            <p:cNvSpPr/>
            <p:nvPr/>
          </p:nvSpPr>
          <p:spPr>
            <a:xfrm>
              <a:off x="5704152" y="4887863"/>
              <a:ext cx="398763" cy="51924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E453DFE-97E4-03AF-2B3C-10B30671C9CD}"/>
                </a:ext>
              </a:extLst>
            </p:cNvPr>
            <p:cNvSpPr/>
            <p:nvPr/>
          </p:nvSpPr>
          <p:spPr>
            <a:xfrm>
              <a:off x="9507237" y="5057775"/>
              <a:ext cx="398763" cy="51924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3252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black and red background&#10;&#10;Description automatically generated">
            <a:extLst>
              <a:ext uri="{FF2B5EF4-FFF2-40B4-BE49-F238E27FC236}">
                <a16:creationId xmlns:a16="http://schemas.microsoft.com/office/drawing/2014/main" id="{4EA96D7C-930A-8D29-C2F3-E8BB17D525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FDC841-827E-3B64-3A71-E102B14A5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2735550"/>
            <a:ext cx="10553700" cy="693450"/>
          </a:xfrm>
        </p:spPr>
        <p:txBody>
          <a:bodyPr vert="horz" lIns="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lang="en-US" sz="4000" b="1">
                <a:solidFill>
                  <a:srgbClr val="8C1515"/>
                </a:solidFill>
                <a:ea typeface="+mn-ea"/>
                <a:cs typeface="+mn-cs"/>
              </a:rPr>
              <a:t>Installation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624CE-5054-C01C-F303-3D5FBDD1C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F09AD-8CC4-ED4D-D606-229F56B6E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6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Installation Sequence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B7FCD6-24DA-533C-A46D-EDE44A63E3FC}"/>
              </a:ext>
            </a:extLst>
          </p:cNvPr>
          <p:cNvSpPr/>
          <p:nvPr/>
        </p:nvSpPr>
        <p:spPr>
          <a:xfrm>
            <a:off x="4585825" y="4245807"/>
            <a:ext cx="2245248" cy="195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1" name="Text Placeholder 3">
            <a:extLst>
              <a:ext uri="{FF2B5EF4-FFF2-40B4-BE49-F238E27FC236}">
                <a16:creationId xmlns:a16="http://schemas.microsoft.com/office/drawing/2014/main" id="{F45EC6FA-BC9C-7289-6400-3580010A9E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54313" y="3187800"/>
            <a:ext cx="4528087" cy="2311632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6 Major Install Phases</a:t>
            </a:r>
          </a:p>
          <a:p>
            <a:pPr marL="914386" lvl="1" indent="-342900">
              <a:spcBef>
                <a:spcPts val="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Unloading</a:t>
            </a:r>
          </a:p>
          <a:p>
            <a:pPr marL="914386" lvl="1" indent="-342900">
              <a:spcBef>
                <a:spcPts val="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Receiving / acceptance testing</a:t>
            </a:r>
          </a:p>
          <a:p>
            <a:pPr marL="914386" lvl="1" indent="-342900">
              <a:spcBef>
                <a:spcPts val="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Physical install / alignment</a:t>
            </a:r>
          </a:p>
          <a:p>
            <a:pPr marL="914386" lvl="1" indent="-342900">
              <a:spcBef>
                <a:spcPts val="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Welding </a:t>
            </a:r>
            <a:r>
              <a:rPr lang="en-US" sz="1800" err="1">
                <a:solidFill>
                  <a:schemeClr val="tx1"/>
                </a:solidFill>
                <a:latin typeface="+mn-lt"/>
              </a:rPr>
              <a:t>cryo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 pipes</a:t>
            </a:r>
          </a:p>
          <a:p>
            <a:pPr marL="914386" lvl="1" indent="-342900">
              <a:spcBef>
                <a:spcPts val="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Particle free beamline install</a:t>
            </a:r>
          </a:p>
          <a:p>
            <a:pPr marL="914386" lvl="1" indent="-342900">
              <a:spcBef>
                <a:spcPts val="0"/>
              </a:spcBef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Insulation vacuum / </a:t>
            </a:r>
            <a:r>
              <a:rPr lang="en-US" sz="1800" err="1">
                <a:solidFill>
                  <a:schemeClr val="tx1"/>
                </a:solidFill>
                <a:latin typeface="+mn-lt"/>
              </a:rPr>
              <a:t>cryo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 equip.</a:t>
            </a:r>
          </a:p>
          <a:p>
            <a:pPr>
              <a:spcBef>
                <a:spcPts val="1200"/>
              </a:spcBef>
            </a:pPr>
            <a:endParaRPr lang="en-US" sz="2000">
              <a:solidFill>
                <a:schemeClr val="tx1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72" name="Content Placeholder 7">
            <a:extLst>
              <a:ext uri="{FF2B5EF4-FFF2-40B4-BE49-F238E27FC236}">
                <a16:creationId xmlns:a16="http://schemas.microsoft.com/office/drawing/2014/main" id="{BF0BA362-BE0D-35E8-F76A-EB8736096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5"/>
          <a:stretch/>
        </p:blipFill>
        <p:spPr>
          <a:xfrm>
            <a:off x="635962" y="2152583"/>
            <a:ext cx="5799945" cy="4186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3C91F8-A003-2921-CBF4-AD43779CC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81" y="1047487"/>
            <a:ext cx="11689237" cy="83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9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83A4B"/>
                </a:solidFill>
              </a:rPr>
              <a:t>Acceptance Testing- Cryomodule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961B2-F122-1F52-DAEE-CE0B56E92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Dec 2024 | Cryomodule Installation | Dominique White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8DD7556-C665-3B20-27E3-894C036D1A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502" y="1132793"/>
            <a:ext cx="6350389" cy="524029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>
                <a:solidFill>
                  <a:schemeClr val="tx1"/>
                </a:solidFill>
              </a:rPr>
              <a:t>Acceptance Testing and Installation prep performed at storage location(s) and </a:t>
            </a:r>
            <a:r>
              <a:rPr lang="en-US" err="1">
                <a:solidFill>
                  <a:schemeClr val="tx1"/>
                </a:solidFill>
              </a:rPr>
              <a:t>adit</a:t>
            </a:r>
            <a:r>
              <a:rPr lang="en-US">
                <a:solidFill>
                  <a:schemeClr val="tx1"/>
                </a:solidFill>
              </a:rPr>
              <a:t> at SLAC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chemeClr val="tx1"/>
                </a:solidFill>
              </a:rPr>
              <a:t>Acceptance</a:t>
            </a:r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Tests upon arrival</a:t>
            </a:r>
          </a:p>
          <a:p>
            <a:pPr lvl="1" indent="-167879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sz="1800">
                <a:solidFill>
                  <a:schemeClr val="tx1"/>
                </a:solidFill>
                <a:cs typeface="Arial" pitchFamily="34" charset="0"/>
              </a:rPr>
              <a:t>Alignment</a:t>
            </a:r>
          </a:p>
          <a:p>
            <a:pPr lvl="1" indent="-167879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sz="1800">
                <a:solidFill>
                  <a:schemeClr val="tx1"/>
                </a:solidFill>
                <a:cs typeface="Arial" pitchFamily="34" charset="0"/>
              </a:rPr>
              <a:t>RF</a:t>
            </a:r>
          </a:p>
          <a:p>
            <a:pPr lvl="1" indent="-167879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sz="1800">
                <a:solidFill>
                  <a:schemeClr val="tx1"/>
                </a:solidFill>
                <a:cs typeface="Arial" pitchFamily="34" charset="0"/>
              </a:rPr>
              <a:t>Instrumentation and Magnet Check-out</a:t>
            </a:r>
          </a:p>
          <a:p>
            <a:pPr lvl="1" indent="-167879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sz="1800">
                <a:solidFill>
                  <a:schemeClr val="tx1"/>
                </a:solidFill>
                <a:cs typeface="Arial" pitchFamily="34" charset="0"/>
              </a:rPr>
              <a:t>Vacuum testing - coupler, insulating, beamline</a:t>
            </a:r>
            <a:endParaRPr lang="en-US" sz="240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>
                <a:solidFill>
                  <a:schemeClr val="tx1"/>
                </a:solidFill>
              </a:rPr>
              <a:t>Mechanical Prep</a:t>
            </a:r>
          </a:p>
          <a:p>
            <a:pPr lvl="1" indent="-167879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sz="1800">
                <a:solidFill>
                  <a:schemeClr val="tx1"/>
                </a:solidFill>
                <a:cs typeface="Arial" pitchFamily="34" charset="0"/>
              </a:rPr>
              <a:t>Mechanical prep - weld prep, heat shields, JT valves</a:t>
            </a:r>
          </a:p>
          <a:p>
            <a:pPr lvl="1" indent="-167879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sz="1800">
                <a:solidFill>
                  <a:schemeClr val="tx1"/>
                </a:solidFill>
                <a:cs typeface="Arial" pitchFamily="34" charset="0"/>
              </a:rPr>
              <a:t>PF work - pump installation and gauge tree removal</a:t>
            </a:r>
          </a:p>
          <a:p>
            <a:pPr lvl="1" indent="-167879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sz="1800">
                <a:solidFill>
                  <a:schemeClr val="tx1"/>
                </a:solidFill>
                <a:cs typeface="Arial" pitchFamily="34" charset="0"/>
              </a:rPr>
              <a:t>M-mount removal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4071AE7-F54D-ACA4-16D5-3D512437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83" y="1455147"/>
            <a:ext cx="5263609" cy="394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F2C4E74-5DDC-1B95-B006-9F5B74EC64E6}"/>
              </a:ext>
            </a:extLst>
          </p:cNvPr>
          <p:cNvGrpSpPr/>
          <p:nvPr/>
        </p:nvGrpSpPr>
        <p:grpSpPr>
          <a:xfrm>
            <a:off x="10448285" y="249479"/>
            <a:ext cx="1134115" cy="645144"/>
            <a:chOff x="463802" y="1063533"/>
            <a:chExt cx="928066" cy="514533"/>
          </a:xfrm>
          <a:solidFill>
            <a:srgbClr val="FFFF00"/>
          </a:solidFill>
        </p:grpSpPr>
        <p:sp>
          <p:nvSpPr>
            <p:cNvPr id="14" name="Chevron 30">
              <a:extLst>
                <a:ext uri="{FF2B5EF4-FFF2-40B4-BE49-F238E27FC236}">
                  <a16:creationId xmlns:a16="http://schemas.microsoft.com/office/drawing/2014/main" id="{901EFFAF-B3C8-66A5-5FDE-4A3CA6035BA9}"/>
                </a:ext>
              </a:extLst>
            </p:cNvPr>
            <p:cNvSpPr/>
            <p:nvPr/>
          </p:nvSpPr>
          <p:spPr>
            <a:xfrm>
              <a:off x="463802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Chevron 6">
              <a:extLst>
                <a:ext uri="{FF2B5EF4-FFF2-40B4-BE49-F238E27FC236}">
                  <a16:creationId xmlns:a16="http://schemas.microsoft.com/office/drawing/2014/main" id="{97F7F079-B3ED-6263-E692-608C47AD30D8}"/>
                </a:ext>
              </a:extLst>
            </p:cNvPr>
            <p:cNvSpPr txBox="1"/>
            <p:nvPr/>
          </p:nvSpPr>
          <p:spPr>
            <a:xfrm>
              <a:off x="686138" y="1112834"/>
              <a:ext cx="543023" cy="4166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1" rIns="13335" bIns="26671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>
                  <a:solidFill>
                    <a:schemeClr val="tx1"/>
                  </a:solidFill>
                </a:rPr>
                <a:t>Acceptance Testing</a:t>
              </a:r>
            </a:p>
          </p:txBody>
        </p:sp>
      </p:grpSp>
      <p:pic>
        <p:nvPicPr>
          <p:cNvPr id="6" name="Picture 5" descr="A close-up of a machine&#10;&#10;Description automatically generated">
            <a:extLst>
              <a:ext uri="{FF2B5EF4-FFF2-40B4-BE49-F238E27FC236}">
                <a16:creationId xmlns:a16="http://schemas.microsoft.com/office/drawing/2014/main" id="{DC31C6FD-2C85-DCB7-CEB7-07CDDFC6E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665" y="1185175"/>
            <a:ext cx="5508327" cy="509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5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CLS-II-HE Covers/Title Slides">
  <a:themeElements>
    <a:clrScheme name="SLAC LCLS-II-HE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595959"/>
      </a:accent1>
      <a:accent2>
        <a:srgbClr val="C00000"/>
      </a:accent2>
      <a:accent3>
        <a:srgbClr val="375623"/>
      </a:accent3>
      <a:accent4>
        <a:srgbClr val="FFC000"/>
      </a:accent4>
      <a:accent5>
        <a:srgbClr val="0066FF"/>
      </a:accent5>
      <a:accent6>
        <a:srgbClr val="70AD47"/>
      </a:accent6>
      <a:hlink>
        <a:srgbClr val="0563C1"/>
      </a:hlink>
      <a:folHlink>
        <a:srgbClr val="023160"/>
      </a:folHlink>
    </a:clrScheme>
    <a:fontScheme name="LCLS-II-HE_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xt_heavy_template" id="{C19167A2-1C3F-BA4E-A9BB-930633BA4023}" vid="{EB900835-2674-E540-B0FC-4F6823D10B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986A7A60153D40B3594C120BB27C8A" ma:contentTypeVersion="44" ma:contentTypeDescription="Create a new document." ma:contentTypeScope="" ma:versionID="826c1ef25443e3b078a7e2a22970dd9b">
  <xsd:schema xmlns:xsd="http://www.w3.org/2001/XMLSchema" xmlns:xs="http://www.w3.org/2001/XMLSchema" xmlns:p="http://schemas.microsoft.com/office/2006/metadata/properties" xmlns:ns2="4a32dbf0-ae13-4952-9a16-3b68ad345399" xmlns:ns3="891c90e7-7d13-43f3-b940-a07d68e13b76" xmlns:ns4="e30fdc5b-3d3e-4f3c-9eae-a9d270887709" xmlns:ns5="http://schemas.microsoft.com/sharepoint/v4" targetNamespace="http://schemas.microsoft.com/office/2006/metadata/properties" ma:root="true" ma:fieldsID="babba3fc4f1239d1d173ce0c5831b4b8" ns2:_="" ns3:_="" ns4:_="" ns5:_="">
    <xsd:import namespace="4a32dbf0-ae13-4952-9a16-3b68ad345399"/>
    <xsd:import namespace="891c90e7-7d13-43f3-b940-a07d68e13b76"/>
    <xsd:import namespace="e30fdc5b-3d3e-4f3c-9eae-a9d270887709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Legacy_x0020_Document_x0020_Number" minOccurs="0"/>
                <xsd:element ref="ns2:Current_x0020_Release_x0020_Revision" minOccurs="0"/>
                <xsd:element ref="ns2:Originator" minOccurs="0"/>
                <xsd:element ref="ns3:TaxCatchAll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3:SharedWithUsers" minOccurs="0"/>
                <xsd:element ref="ns3:SharedWithDetails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5:IconOverlay" minOccurs="0"/>
                <xsd:element ref="ns4:MediaServiceLocation" minOccurs="0"/>
                <xsd:element ref="ns4:MediaServiceOCR" minOccurs="0"/>
                <xsd:element ref="ns4:lcf76f155ced4ddcb4097134ff3c332f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32dbf0-ae13-4952-9a16-3b68ad345399" elementFormDefault="qualified">
    <xsd:import namespace="http://schemas.microsoft.com/office/2006/documentManagement/types"/>
    <xsd:import namespace="http://schemas.microsoft.com/office/infopath/2007/PartnerControls"/>
    <xsd:element name="Legacy_x0020_Document_x0020_Number" ma:index="4" nillable="true" ma:displayName="Legacy Document Number" ma:description="" ma:indexed="true" ma:internalName="Legacy_x0020_Document_x0020_Number" ma:readOnly="false">
      <xsd:simpleType>
        <xsd:restriction base="dms:Text">
          <xsd:maxLength value="25"/>
        </xsd:restriction>
      </xsd:simpleType>
    </xsd:element>
    <xsd:element name="Current_x0020_Release_x0020_Revision" ma:index="5" nillable="true" ma:displayName="Current Released Revision" ma:description="" ma:internalName="Current_x0020_Release_x0020_Revision" ma:readOnly="false">
      <xsd:simpleType>
        <xsd:restriction base="dms:Text">
          <xsd:maxLength value="255"/>
        </xsd:restriction>
      </xsd:simpleType>
    </xsd:element>
    <xsd:element name="Originator" ma:index="6" nillable="true" ma:displayName="Originators" ma:description="" ma:list="UserInfo" ma:SearchPeopleOnly="false" ma:SharePointGroup="0" ma:internalName="Originator" ma:readOnly="false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1c90e7-7d13-43f3-b940-a07d68e13b76" elementFormDefault="qualified">
    <xsd:import namespace="http://schemas.microsoft.com/office/2006/documentManagement/types"/>
    <xsd:import namespace="http://schemas.microsoft.com/office/infopath/2007/PartnerControls"/>
    <xsd:element name="TaxCatchAll" ma:index="7" nillable="true" ma:displayName="Taxonomy Catch All Column" ma:hidden="true" ma:list="{62eaa8fb-3dd3-4f2c-b331-0715c2c8048f}" ma:internalName="TaxCatchAll" ma:showField="CatchAllData" ma:web="891c90e7-7d13-43f3-b940-a07d68e13b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fdc5b-3d3e-4f3c-9eae-a9d2708877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fd420da9-6cce-460f-935b-b5e0b28d9e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iginator xmlns="4a32dbf0-ae13-4952-9a16-3b68ad345399">
      <UserInfo>
        <DisplayName/>
        <AccountId xsi:nil="true"/>
        <AccountType/>
      </UserInfo>
    </Originator>
    <Legacy_x0020_Document_x0020_Number xmlns="4a32dbf0-ae13-4952-9a16-3b68ad345399">N/A</Legacy_x0020_Document_x0020_Number>
    <Current_x0020_Release_x0020_Revision xmlns="4a32dbf0-ae13-4952-9a16-3b68ad345399">R2</Current_x0020_Release_x0020_Revision>
    <TaxCatchAll xmlns="891c90e7-7d13-43f3-b940-a07d68e13b76" xsi:nil="true"/>
    <IconOverlay xmlns="http://schemas.microsoft.com/sharepoint/v4" xsi:nil="true"/>
    <lcf76f155ced4ddcb4097134ff3c332f xmlns="e30fdc5b-3d3e-4f3c-9eae-a9d27088770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F64C5C-DD5E-49DB-B50C-6418B5BBC7BF}">
  <ds:schemaRefs>
    <ds:schemaRef ds:uri="4a32dbf0-ae13-4952-9a16-3b68ad345399"/>
    <ds:schemaRef ds:uri="891c90e7-7d13-43f3-b940-a07d68e13b76"/>
    <ds:schemaRef ds:uri="e30fdc5b-3d3e-4f3c-9eae-a9d2708877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99C0A3F-B970-457B-A59E-529584E48F65}">
  <ds:schemaRefs>
    <ds:schemaRef ds:uri="891c90e7-7d13-43f3-b940-a07d68e13b76"/>
    <ds:schemaRef ds:uri="http://purl.org/dc/elements/1.1/"/>
    <ds:schemaRef ds:uri="http://schemas.microsoft.com/sharepoint/v4"/>
    <ds:schemaRef ds:uri="4a32dbf0-ae13-4952-9a16-3b68ad345399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e30fdc5b-3d3e-4f3c-9eae-a9d27088770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EA1E500-3292-49AB-89A3-D43C53AFCB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2694</Words>
  <Application>Microsoft Macintosh PowerPoint</Application>
  <PresentationFormat>Widescreen</PresentationFormat>
  <Paragraphs>542</Paragraphs>
  <Slides>43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Lato</vt:lpstr>
      <vt:lpstr>Calibri</vt:lpstr>
      <vt:lpstr>Arial</vt:lpstr>
      <vt:lpstr>Source Sans Pro</vt:lpstr>
      <vt:lpstr>LCLS-II-HE Covers/Title Slides</vt:lpstr>
      <vt:lpstr>PowerPoint Presentation</vt:lpstr>
      <vt:lpstr>What’s in a Cryomodule?</vt:lpstr>
      <vt:lpstr>Cryomodules Have Interfaces to Each Other</vt:lpstr>
      <vt:lpstr>And Interfaces to Other Systems</vt:lpstr>
      <vt:lpstr>Cryomodules in the Housing</vt:lpstr>
      <vt:lpstr>Interface to Cryo Distribution System (CDS) Components</vt:lpstr>
      <vt:lpstr>Installation</vt:lpstr>
      <vt:lpstr>Installation Sequence</vt:lpstr>
      <vt:lpstr>Acceptance Testing- Cryomodule Systems</vt:lpstr>
      <vt:lpstr>Stand Installation</vt:lpstr>
      <vt:lpstr>Cryomodule Transport and Unload</vt:lpstr>
      <vt:lpstr>Cryomodule Transport and Unload</vt:lpstr>
      <vt:lpstr>Cryomodule Physical Installation</vt:lpstr>
      <vt:lpstr>Cryomodule Physical Installation</vt:lpstr>
      <vt:lpstr>Welding and Leak Check</vt:lpstr>
      <vt:lpstr>Welding and Leak Check</vt:lpstr>
      <vt:lpstr>Welding and Leak Check</vt:lpstr>
      <vt:lpstr>Pressure Test</vt:lpstr>
      <vt:lpstr>BLA Installation</vt:lpstr>
      <vt:lpstr>BLA Installation</vt:lpstr>
      <vt:lpstr>BLA Installation</vt:lpstr>
      <vt:lpstr>BLA Pump Down and Leak Test</vt:lpstr>
      <vt:lpstr>BLA Installation vs Welding</vt:lpstr>
      <vt:lpstr>Beamline Pump Down</vt:lpstr>
      <vt:lpstr>MLI and Interconnect Completion</vt:lpstr>
      <vt:lpstr>Cryomodule Insulating Pump Down</vt:lpstr>
      <vt:lpstr>Requirements and Specifications</vt:lpstr>
      <vt:lpstr>Installation Sequence</vt:lpstr>
      <vt:lpstr>Questions?</vt:lpstr>
      <vt:lpstr>Schedule – CM 47-59</vt:lpstr>
      <vt:lpstr>Schedule – CM 37-47 </vt:lpstr>
      <vt:lpstr>Overall Schedule</vt:lpstr>
      <vt:lpstr>Bonus:  Requirements and Interfaces</vt:lpstr>
      <vt:lpstr>Requirements and Specifications</vt:lpstr>
      <vt:lpstr>Requirements and Specifications</vt:lpstr>
      <vt:lpstr>Requirements and Specifications</vt:lpstr>
      <vt:lpstr>Layout and Technical Analysis</vt:lpstr>
      <vt:lpstr>Drawings and Schematics</vt:lpstr>
      <vt:lpstr>Drawings and Schematics</vt:lpstr>
      <vt:lpstr>Vacuum Analysis</vt:lpstr>
      <vt:lpstr>To Delete</vt:lpstr>
      <vt:lpstr>Installation Sequence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LCLS-II-HE_Preliminary_Installation_Plan_WHITE</dc:title>
  <dc:subject/>
  <dc:creator>Hast, Carsten</dc:creator>
  <cp:keywords/>
  <dc:description/>
  <cp:lastModifiedBy>Checchin, Mattia</cp:lastModifiedBy>
  <cp:revision>2</cp:revision>
  <dcterms:created xsi:type="dcterms:W3CDTF">2022-05-02T20:58:08Z</dcterms:created>
  <dcterms:modified xsi:type="dcterms:W3CDTF">2024-12-12T17:48:43Z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0x010100B1986A7A60153D40B3594C120BB27C8A</vt:lpwstr>
  </property>
  <property fmtid="{D5CDD505-2E9C-101B-9397-08002B2CF9AE}" pid="3" name="MediaServiceImageTags">
    <vt:lpwstr/>
  </property>
  <property fmtid="{D5CDD505-2E9C-101B-9397-08002B2CF9AE}" pid="4" name="TaxCatchAll">
    <vt:lpwstr/>
  </property>
  <property fmtid="{D5CDD505-2E9C-101B-9397-08002B2CF9AE}" pid="5" name="Collaborators">
    <vt:lpwstr/>
  </property>
  <property fmtid="{D5CDD505-2E9C-101B-9397-08002B2CF9AE}" pid="6" name="Associated Policy">
    <vt:lpwstr>--</vt:lpwstr>
  </property>
  <property fmtid="{D5CDD505-2E9C-101B-9397-08002B2CF9AE}" pid="7" name="CD Section">
    <vt:lpwstr>--</vt:lpwstr>
  </property>
  <property fmtid="{D5CDD505-2E9C-101B-9397-08002B2CF9AE}" pid="8" name="CDMS_Area">
    <vt:lpwstr>--</vt:lpwstr>
  </property>
  <property fmtid="{D5CDD505-2E9C-101B-9397-08002B2CF9AE}" pid="9" name="Lock and Tag">
    <vt:bool>false</vt:bool>
  </property>
  <property fmtid="{D5CDD505-2E9C-101B-9397-08002B2CF9AE}" pid="10" name="Retention Action">
    <vt:lpwstr>--</vt:lpwstr>
  </property>
  <property fmtid="{D5CDD505-2E9C-101B-9397-08002B2CF9AE}" pid="11" name="Utilization">
    <vt:lpwstr>Principal</vt:lpwstr>
  </property>
  <property fmtid="{D5CDD505-2E9C-101B-9397-08002B2CF9AE}" pid="12" name="Title1">
    <vt:lpwstr/>
  </property>
  <property fmtid="{D5CDD505-2E9C-101B-9397-08002B2CF9AE}" pid="13" name="Form">
    <vt:bool>false</vt:bool>
  </property>
  <property fmtid="{D5CDD505-2E9C-101B-9397-08002B2CF9AE}" pid="14" name="_dlc_DocIdItemGuid">
    <vt:lpwstr>1df54946-d11d-4e7a-9049-d27a4fc9d228</vt:lpwstr>
  </property>
  <property fmtid="{D5CDD505-2E9C-101B-9397-08002B2CF9AE}" pid="15" name="Document Specialists">
    <vt:lpwstr/>
  </property>
  <property fmtid="{D5CDD505-2E9C-101B-9397-08002B2CF9AE}" pid="16" name="DocType">
    <vt:lpwstr>Presentation</vt:lpwstr>
  </property>
  <property fmtid="{D5CDD505-2E9C-101B-9397-08002B2CF9AE}" pid="17" name="Plenary Agenda Item">
    <vt:lpwstr>7</vt:lpwstr>
  </property>
  <property fmtid="{D5CDD505-2E9C-101B-9397-08002B2CF9AE}" pid="18" name="Document Type">
    <vt:lpwstr>105;#Templates|09abdf3f-5dae-474d-8c44-157bf154b270</vt:lpwstr>
  </property>
  <property fmtid="{D5CDD505-2E9C-101B-9397-08002B2CF9AE}" pid="19" name="Organization Unit">
    <vt:lpwstr>12;#LCLS:LCLS-II-HE|f34a38a4-a388-47f5-830f-65abcb77da74</vt:lpwstr>
  </property>
  <property fmtid="{D5CDD505-2E9C-101B-9397-08002B2CF9AE}" pid="20" name="Document Sub Type">
    <vt:lpwstr>11;#Templates|09abdf3f-5dae-474d-8c44-157bf154b270</vt:lpwstr>
  </property>
  <property fmtid="{D5CDD505-2E9C-101B-9397-08002B2CF9AE}" pid="21" name="URL">
    <vt:lpwstr/>
  </property>
  <property fmtid="{D5CDD505-2E9C-101B-9397-08002B2CF9AE}" pid="22" name="Plenary Agenda">
    <vt:lpwstr>8</vt:lpwstr>
  </property>
  <property fmtid="{D5CDD505-2E9C-101B-9397-08002B2CF9AE}" pid="23" name="Other Collaborators">
    <vt:lpwstr/>
  </property>
  <property fmtid="{D5CDD505-2E9C-101B-9397-08002B2CF9AE}" pid="24" name="Reviewers">
    <vt:lpwstr/>
  </property>
  <property fmtid="{D5CDD505-2E9C-101B-9397-08002B2CF9AE}" pid="25" name="Rescinded">
    <vt:bool>false</vt:bool>
  </property>
  <property fmtid="{D5CDD505-2E9C-101B-9397-08002B2CF9AE}" pid="26" name="Tier">
    <vt:lpwstr>Tier 3</vt:lpwstr>
  </property>
  <property fmtid="{D5CDD505-2E9C-101B-9397-08002B2CF9AE}" pid="27" name="Formatting Updated">
    <vt:lpwstr>true</vt:lpwstr>
  </property>
</Properties>
</file>