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200_929FB04B.xml" ContentType="application/vnd.ms-powerpoint.comments+xml"/>
  <Override PartName="/ppt/notesSlides/notesSlide2.xml" ContentType="application/vnd.openxmlformats-officedocument.presentationml.notesSlide+xml"/>
  <Override PartName="/ppt/comments/modernComment_1E6_BE214591.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EC_5E1D7D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DE_7EC17D2C.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512" r:id="rId5"/>
    <p:sldId id="486" r:id="rId6"/>
    <p:sldId id="513" r:id="rId7"/>
    <p:sldId id="514" r:id="rId8"/>
    <p:sldId id="492" r:id="rId9"/>
    <p:sldId id="507" r:id="rId10"/>
    <p:sldId id="503" r:id="rId11"/>
    <p:sldId id="515" r:id="rId12"/>
    <p:sldId id="516" r:id="rId13"/>
    <p:sldId id="517" r:id="rId14"/>
    <p:sldId id="495" r:id="rId15"/>
    <p:sldId id="505" r:id="rId16"/>
    <p:sldId id="519" r:id="rId17"/>
    <p:sldId id="520" r:id="rId18"/>
    <p:sldId id="521" r:id="rId19"/>
    <p:sldId id="478" r:id="rId20"/>
    <p:sldId id="502" r:id="rId21"/>
    <p:sldId id="509" r:id="rId22"/>
    <p:sldId id="4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900212-CC4A-556A-3BDE-9347FE5E1002}" name="Fitzpatrick, Jarrod" initials="JF" userId="S::jarrod@slac.stanford.edu::68f528b4-097d-4b8e-b961-fe8e066f89a3" providerId="AD"/>
  <p188:author id="{F3B7FDC2-B874-18BB-EDBA-FDAEB4434F33}" name="Hoang, Vicky" initials="" userId="S::vhoang3@slac.stanford.edu::5c4718e5-f1a5-4df6-9edb-8e63fccbd854" providerId="AD"/>
  <p188:author id="{0C72DDDA-4588-9D97-77B7-461D6683C089}" name="Reguero, Pablo" initials="PR" userId="S::preguero@slac.stanford.edu::ac7173b4-18e2-478b-834f-23050c7685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8C1515"/>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42D636-FC40-DC4A-A13A-D124EC68D758}" v="1" dt="2024-12-12T17:47:11.4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0" autoAdjust="0"/>
    <p:restoredTop sz="85034" autoAdjust="0"/>
  </p:normalViewPr>
  <p:slideViewPr>
    <p:cSldViewPr snapToGrid="0">
      <p:cViewPr varScale="1">
        <p:scale>
          <a:sx n="108" d="100"/>
          <a:sy n="108" d="100"/>
        </p:scale>
        <p:origin x="4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omments/modernComment_1DE_7EC17D2C.xml><?xml version="1.0" encoding="utf-8"?>
<p188:cmLst xmlns:a="http://schemas.openxmlformats.org/drawingml/2006/main" xmlns:r="http://schemas.openxmlformats.org/officeDocument/2006/relationships" xmlns:p188="http://schemas.microsoft.com/office/powerpoint/2018/8/main">
  <p188:cm id="{9A1EEBC6-DF20-407E-B6FC-3D3A2596123D}" authorId="{7B900212-CC4A-556A-3BDE-9347FE5E1002}" created="2024-08-23T23:07:41.576">
    <pc:sldMkLst xmlns:pc="http://schemas.microsoft.com/office/powerpoint/2013/main/command">
      <pc:docMk/>
      <pc:sldMk cId="2126609708" sldId="478"/>
    </pc:sldMkLst>
    <p188:txBody>
      <a:bodyPr/>
      <a:lstStyle/>
      <a:p>
        <a:r>
          <a:rPr lang="en-US"/>
          <a:t>[@Reguero, Pablo] i would make this slide show the benefits of this approach, ie. problems solved.</a:t>
        </a:r>
      </a:p>
    </p188:txBody>
  </p188:cm>
</p188:cmLst>
</file>

<file path=ppt/comments/modernComment_1E6_BE214591.xml><?xml version="1.0" encoding="utf-8"?>
<p188:cmLst xmlns:a="http://schemas.openxmlformats.org/drawingml/2006/main" xmlns:r="http://schemas.openxmlformats.org/officeDocument/2006/relationships" xmlns:p188="http://schemas.microsoft.com/office/powerpoint/2018/8/main">
  <p188:cm id="{5C276890-59B4-45B5-A661-F6EF3709FC6B}" authorId="{0C72DDDA-4588-9D97-77B7-461D6683C089}" created="2024-08-22T17:15:05.667">
    <ac:deMkLst xmlns:ac="http://schemas.microsoft.com/office/drawing/2013/main/command">
      <pc:docMk xmlns:pc="http://schemas.microsoft.com/office/powerpoint/2013/main/command"/>
      <pc:sldMk xmlns:pc="http://schemas.microsoft.com/office/powerpoint/2013/main/command" cId="3189851537" sldId="486"/>
      <ac:picMk id="6" creationId="{028DFD54-9E54-B3FA-BAD9-F34E06A0DA11}"/>
    </ac:deMkLst>
    <p188:txBody>
      <a:bodyPr/>
      <a:lstStyle/>
      <a:p>
        <a:r>
          <a:rPr lang="en-US"/>
          <a:t>[@Hoang, Vicky]  is this a good idea? The picture? </a:t>
        </a:r>
      </a:p>
    </p188:txBody>
  </p188:cm>
</p188:cmLst>
</file>

<file path=ppt/comments/modernComment_1EC_5E1D7D5.xml><?xml version="1.0" encoding="utf-8"?>
<p188:cmLst xmlns:a="http://schemas.openxmlformats.org/drawingml/2006/main" xmlns:r="http://schemas.openxmlformats.org/officeDocument/2006/relationships" xmlns:p188="http://schemas.microsoft.com/office/powerpoint/2018/8/main">
  <p188:cm id="{0EFD4B13-B43B-498A-BADA-F511DA930876}" authorId="{7B900212-CC4A-556A-3BDE-9347FE5E1002}" created="2024-08-23T23:00:07.301">
    <pc:sldMkLst xmlns:pc="http://schemas.microsoft.com/office/powerpoint/2013/main/command">
      <pc:docMk/>
      <pc:sldMk cId="98686933" sldId="492"/>
    </pc:sldMkLst>
    <p188:txBody>
      <a:bodyPr/>
      <a:lstStyle/>
      <a:p>
        <a:r>
          <a:rPr lang="en-US"/>
          <a:t>[@Reguero, Pablo] recommend centering these graphics.</a:t>
        </a:r>
      </a:p>
    </p188:txBody>
  </p188:cm>
</p188:cmLst>
</file>

<file path=ppt/comments/modernComment_200_929FB04B.xml><?xml version="1.0" encoding="utf-8"?>
<p188:cmLst xmlns:a="http://schemas.openxmlformats.org/drawingml/2006/main" xmlns:r="http://schemas.openxmlformats.org/officeDocument/2006/relationships" xmlns:p188="http://schemas.microsoft.com/office/powerpoint/2018/8/main">
  <p188:cm id="{94600D5D-22BB-4A43-86AB-721942005B24}" authorId="{0C72DDDA-4588-9D97-77B7-461D6683C089}" status="resolved" created="2024-08-19T16:58:07.413">
    <ac:deMkLst xmlns:ac="http://schemas.microsoft.com/office/drawing/2013/main/command">
      <pc:docMk xmlns:pc="http://schemas.microsoft.com/office/powerpoint/2013/main/command"/>
      <pc:sldMk xmlns:pc="http://schemas.microsoft.com/office/powerpoint/2013/main/command" cId="2459938891" sldId="512"/>
      <ac:spMk id="9" creationId="{6AC613AE-17F3-7016-7406-7A66CB429CFC}"/>
    </ac:deMkLst>
    <p188:replyLst>
      <p188:reply id="{7366B623-E59C-4C70-A9EB-A284C02CFE24}" authorId="{F3B7FDC2-B874-18BB-EDBA-FDAEB4434F33}" created="2024-08-19T17:01:24.413">
        <p188:txBody>
          <a:bodyPr/>
          <a:lstStyle/>
          <a:p>
            <a:r>
              <a:rPr lang="en-US"/>
              <a:t>its my Org meeting title </a:t>
            </a:r>
          </a:p>
        </p188:txBody>
      </p188:reply>
      <p188:reply id="{7D9A706A-58D5-4E87-A10D-7DDACB1E0C86}" authorId="{0C72DDDA-4588-9D97-77B7-461D6683C089}" created="2024-08-19T17:06:11.351">
        <p188:txBody>
          <a:bodyPr/>
          <a:lstStyle/>
          <a:p>
            <a:r>
              <a:rPr lang="en-US"/>
              <a:t>Ok I'll substitute with the name of this meeting</a:t>
            </a:r>
          </a:p>
        </p188:txBody>
      </p188:reply>
    </p188:replyLst>
    <p188:txBody>
      <a:bodyPr/>
      <a:lstStyle/>
      <a:p>
        <a:r>
          <a:rPr lang="en-US"/>
          <a:t>What's this mean? [@Hoang, Vicky]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2DD0F-0B0C-CB4A-9BE4-324173D2154F}" type="datetimeFigureOut">
              <a:rPr lang="en-US" smtClean="0"/>
              <a:t>12/12/24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22589-F326-E946-B5D2-A4278A029A1F}" type="slidenum">
              <a:rPr lang="en-US" smtClean="0"/>
              <a:t>‹#›</a:t>
            </a:fld>
            <a:endParaRPr lang="en-US"/>
          </a:p>
        </p:txBody>
      </p:sp>
    </p:spTree>
    <p:extLst>
      <p:ext uri="{BB962C8B-B14F-4D97-AF65-F5344CB8AC3E}">
        <p14:creationId xmlns:p14="http://schemas.microsoft.com/office/powerpoint/2010/main" val="242936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a:defRPr/>
            </a:pPr>
            <a:r>
              <a:rPr lang="en-US" dirty="0"/>
              <a:t>Hello everyone, I’m Pablo. I’ll be discussing some of the challenges the LCLS 2 H.E. project has been facing when kl information on the execution/installation plans that different teams on the project develop and maintain. We'll see how we’ve developed and deployed a solution that is now being used across the lab to communicate and evaluate the installation schedule.</a:t>
            </a:r>
          </a:p>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a:t>
            </a:fld>
            <a:endParaRPr lang="en-US" dirty="0"/>
          </a:p>
        </p:txBody>
      </p:sp>
    </p:spTree>
    <p:extLst>
      <p:ext uri="{BB962C8B-B14F-4D97-AF65-F5344CB8AC3E}">
        <p14:creationId xmlns:p14="http://schemas.microsoft.com/office/powerpoint/2010/main" val="337204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Though the schedules are stored and updated in </a:t>
            </a:r>
            <a:r>
              <a:rPr lang="en-US" dirty="0" err="1">
                <a:latin typeface="Calibri"/>
                <a:ea typeface="Calibri"/>
                <a:cs typeface="Calibri"/>
              </a:rPr>
              <a:t>sharepoint</a:t>
            </a:r>
            <a:r>
              <a:rPr lang="en-US" dirty="0">
                <a:latin typeface="Calibri"/>
                <a:ea typeface="Calibri"/>
                <a:cs typeface="Calibri"/>
              </a:rPr>
              <a:t>. Individuals updating and working on the schedule can still use the desktop application for MS Project as shown in this slide.</a:t>
            </a:r>
          </a:p>
        </p:txBody>
      </p:sp>
      <p:sp>
        <p:nvSpPr>
          <p:cNvPr id="4" name="Slide Number Placeholder 3"/>
          <p:cNvSpPr>
            <a:spLocks noGrp="1"/>
          </p:cNvSpPr>
          <p:nvPr>
            <p:ph type="sldNum" sz="quarter" idx="5"/>
          </p:nvPr>
        </p:nvSpPr>
        <p:spPr/>
        <p:txBody>
          <a:bodyPr/>
          <a:lstStyle/>
          <a:p>
            <a:fld id="{DE822589-F326-E946-B5D2-A4278A029A1F}" type="slidenum">
              <a:rPr lang="en-US" smtClean="0"/>
              <a:t>10</a:t>
            </a:fld>
            <a:endParaRPr lang="en-US"/>
          </a:p>
        </p:txBody>
      </p:sp>
    </p:spTree>
    <p:extLst>
      <p:ext uri="{BB962C8B-B14F-4D97-AF65-F5344CB8AC3E}">
        <p14:creationId xmlns:p14="http://schemas.microsoft.com/office/powerpoint/2010/main" val="147925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342900" indent="-342900"/>
            <a:endParaRPr lang="en-US" dirty="0"/>
          </a:p>
          <a:p>
            <a:pPr marL="342900" indent="-342900"/>
            <a:r>
              <a:rPr lang="en-US" dirty="0"/>
              <a:t>This here is a recap of the work done to get to this point. </a:t>
            </a:r>
          </a:p>
          <a:p>
            <a:pPr marL="342900" indent="-342900"/>
            <a:r>
              <a:rPr lang="en-US" dirty="0"/>
              <a:t>Meeting with the different teams to garter the documents they had (some were already using a project like this but some were not necessarily doing that)</a:t>
            </a:r>
          </a:p>
          <a:p>
            <a:pPr marL="342900" indent="-342900"/>
            <a:r>
              <a:rPr lang="en-US" dirty="0"/>
              <a:t>Integrated the Various Documents and  Planning Schedules using Microsoft Project Online (PWA)</a:t>
            </a:r>
          </a:p>
          <a:p>
            <a:pPr marL="342900" indent="-342900"/>
            <a:r>
              <a:rPr lang="en-US" dirty="0"/>
              <a:t>Integration into one installation schedule</a:t>
            </a:r>
          </a:p>
          <a:p>
            <a:pPr marL="685165" lvl="1" indent="-342900"/>
            <a:r>
              <a:rPr lang="en-US" dirty="0"/>
              <a:t>Tied different scopes to each other with the logic of predecessors and successors. How do different scopes interact with each other</a:t>
            </a:r>
          </a:p>
          <a:p>
            <a:pPr marL="685165" lvl="1" indent="-342900"/>
            <a:r>
              <a:rPr lang="en-US" dirty="0"/>
              <a:t>Single Calendar with Holidays and Downtimes</a:t>
            </a:r>
          </a:p>
          <a:p>
            <a:pPr marL="685165" lvl="1" indent="-342900"/>
            <a:r>
              <a:rPr lang="en-US" dirty="0"/>
              <a:t>Pam Calendar so only work occurs during pam times</a:t>
            </a:r>
          </a:p>
          <a:p>
            <a:pPr marL="342900" indent="-342900"/>
            <a:r>
              <a:rPr lang="en-US" dirty="0"/>
              <a:t>Need to be able to determine how different areas and different teams are affecting immediate work and how they interact</a:t>
            </a:r>
          </a:p>
          <a:p>
            <a:pPr marL="342900" indent="-342900"/>
            <a:r>
              <a:rPr lang="en-US" dirty="0"/>
              <a:t>The changes in the schedule and in planning need to occur quickly within a few days</a:t>
            </a:r>
          </a:p>
          <a:p>
            <a:pPr marL="342900" indent="-342900"/>
            <a:r>
              <a:rPr lang="en-US" dirty="0"/>
              <a:t>Worked to Created Key between the first level of P6 WBS and the installation </a:t>
            </a:r>
            <a:r>
              <a:rPr lang="en-US" dirty="0" err="1"/>
              <a:t>nschedule</a:t>
            </a:r>
            <a:r>
              <a:rPr lang="en-US" dirty="0"/>
              <a:t>. </a:t>
            </a:r>
          </a:p>
          <a:p>
            <a:pPr marL="342900" indent="-342900"/>
            <a:r>
              <a:rPr lang="en-US" dirty="0"/>
              <a:t>Added Enterprise Calendars and PAMM (maintenance) days</a:t>
            </a:r>
          </a:p>
          <a:p>
            <a:pPr marL="342900" indent="-342900"/>
            <a:r>
              <a:rPr lang="en-US" dirty="0"/>
              <a:t>Standardized Location and Scope Names</a:t>
            </a:r>
          </a:p>
          <a:p>
            <a:pPr marL="342900" indent="-342900"/>
            <a:r>
              <a:rPr lang="en-US" dirty="0"/>
              <a:t>Work with teams about integrating what they are planning with what P6 is showing</a:t>
            </a:r>
          </a:p>
          <a:p>
            <a:pPr marL="342900" indent="-342900"/>
            <a:r>
              <a:rPr lang="en-US" dirty="0"/>
              <a:t>Data cleanup formatting it for use in reporting</a:t>
            </a:r>
          </a:p>
          <a:p>
            <a:pPr marL="685165" lvl="1" indent="-342900"/>
            <a:r>
              <a:rPr lang="en-US" dirty="0"/>
              <a:t>Built data connection to easily export MS Project Online Data to Tableau</a:t>
            </a:r>
          </a:p>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11</a:t>
            </a:fld>
            <a:endParaRPr lang="en-US"/>
          </a:p>
        </p:txBody>
      </p:sp>
    </p:spTree>
    <p:extLst>
      <p:ext uri="{BB962C8B-B14F-4D97-AF65-F5344CB8AC3E}">
        <p14:creationId xmlns:p14="http://schemas.microsoft.com/office/powerpoint/2010/main" val="26250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r>
              <a:rPr lang="en-US" dirty="0"/>
              <a:t>This is the second part of the solution that we developed. Vicky really helped out here. She created this live report on Tableau based on the requirements we had. and it runs by extracting data from the PWA MSP schedules. It doesn't require a manual data extraction on a regular basis as it's connected to SharePoint and can be updated very quickly. It can also be modified and improved as a needed.</a:t>
            </a:r>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12</a:t>
            </a:fld>
            <a:endParaRPr lang="en-US"/>
          </a:p>
        </p:txBody>
      </p:sp>
    </p:spTree>
    <p:extLst>
      <p:ext uri="{BB962C8B-B14F-4D97-AF65-F5344CB8AC3E}">
        <p14:creationId xmlns:p14="http://schemas.microsoft.com/office/powerpoint/2010/main" val="1723632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r>
              <a:rPr lang="en-US" dirty="0"/>
              <a:t>This is one of  the visuals that appear on the report and was actually shown at the Lab wide all hands this week.</a:t>
            </a:r>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13</a:t>
            </a:fld>
            <a:endParaRPr lang="en-US"/>
          </a:p>
        </p:txBody>
      </p:sp>
    </p:spTree>
    <p:extLst>
      <p:ext uri="{BB962C8B-B14F-4D97-AF65-F5344CB8AC3E}">
        <p14:creationId xmlns:p14="http://schemas.microsoft.com/office/powerpoint/2010/main" val="199291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14</a:t>
            </a:fld>
            <a:endParaRPr lang="en-US"/>
          </a:p>
        </p:txBody>
      </p:sp>
    </p:spTree>
    <p:extLst>
      <p:ext uri="{BB962C8B-B14F-4D97-AF65-F5344CB8AC3E}">
        <p14:creationId xmlns:p14="http://schemas.microsoft.com/office/powerpoint/2010/main" val="66796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15</a:t>
            </a:fld>
            <a:endParaRPr lang="en-US"/>
          </a:p>
        </p:txBody>
      </p:sp>
    </p:spTree>
    <p:extLst>
      <p:ext uri="{BB962C8B-B14F-4D97-AF65-F5344CB8AC3E}">
        <p14:creationId xmlns:p14="http://schemas.microsoft.com/office/powerpoint/2010/main" val="66902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628650" lvl="1" indent="-171450">
              <a:buFontTx/>
              <a:buChar char="-"/>
            </a:pPr>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16</a:t>
            </a:fld>
            <a:endParaRPr lang="en-US"/>
          </a:p>
        </p:txBody>
      </p:sp>
    </p:spTree>
    <p:extLst>
      <p:ext uri="{BB962C8B-B14F-4D97-AF65-F5344CB8AC3E}">
        <p14:creationId xmlns:p14="http://schemas.microsoft.com/office/powerpoint/2010/main" val="59256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628650" lvl="1" indent="-171450">
              <a:buFontTx/>
              <a:buChar char="-"/>
            </a:pPr>
            <a:endParaRPr lang="en-US"/>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17</a:t>
            </a:fld>
            <a:endParaRPr lang="en-US"/>
          </a:p>
        </p:txBody>
      </p:sp>
    </p:spTree>
    <p:extLst>
      <p:ext uri="{BB962C8B-B14F-4D97-AF65-F5344CB8AC3E}">
        <p14:creationId xmlns:p14="http://schemas.microsoft.com/office/powerpoint/2010/main" val="3435922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628650" lvl="1" indent="-171450">
              <a:buFontTx/>
              <a:buChar char="-"/>
            </a:pPr>
            <a:endParaRPr lang="en-US"/>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18</a:t>
            </a:fld>
            <a:endParaRPr lang="en-US"/>
          </a:p>
        </p:txBody>
      </p:sp>
    </p:spTree>
    <p:extLst>
      <p:ext uri="{BB962C8B-B14F-4D97-AF65-F5344CB8AC3E}">
        <p14:creationId xmlns:p14="http://schemas.microsoft.com/office/powerpoint/2010/main" val="193821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77800"/>
            <a:ext cx="7275513" cy="40941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44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a:defRPr/>
            </a:pPr>
            <a:r>
              <a:rPr lang="en-US" dirty="0"/>
              <a:t>Before we go further, I do want to give a briefly introduce myself. I’m Pablo. </a:t>
            </a:r>
          </a:p>
          <a:p>
            <a:pPr>
              <a:defRPr/>
            </a:pPr>
            <a:r>
              <a:rPr lang="en-US" dirty="0"/>
              <a:t>I joined SLAC in June 2024 ,not too long ago and I’m part of the PMO Organization. </a:t>
            </a:r>
          </a:p>
          <a:p>
            <a:pPr>
              <a:defRPr/>
            </a:pPr>
            <a:r>
              <a:rPr lang="en-US"/>
              <a:t>I’ve </a:t>
            </a:r>
            <a:r>
              <a:rPr lang="en-US" dirty="0"/>
              <a:t>been working in Construction and in Project Management for about 12 </a:t>
            </a:r>
            <a:r>
              <a:rPr lang="en-US"/>
              <a:t>years.</a:t>
            </a:r>
          </a:p>
          <a:p>
            <a:pPr>
              <a:defRPr/>
            </a:pPr>
            <a:r>
              <a:rPr lang="en-US"/>
              <a:t> </a:t>
            </a:r>
            <a:r>
              <a:rPr lang="en-US" dirty="0"/>
              <a:t>I have a undergraduate degree from the US Coast Guard Academy and I did my graduate work in CSU East Bay. </a:t>
            </a:r>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2</a:t>
            </a:fld>
            <a:endParaRPr lang="en-US" dirty="0"/>
          </a:p>
        </p:txBody>
      </p:sp>
    </p:spTree>
    <p:extLst>
      <p:ext uri="{BB962C8B-B14F-4D97-AF65-F5344CB8AC3E}">
        <p14:creationId xmlns:p14="http://schemas.microsoft.com/office/powerpoint/2010/main" val="95125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defRPr/>
            </a:pPr>
            <a:r>
              <a:rPr lang="en-US" dirty="0"/>
              <a:t>One of the key challenges we’ve encountered is that each team uses diverse methods for documenting and planning at the their own task level., which can and does,  make coordination between teams rather complicated. Especially since each group and team will have different ways of executing and in general thinking about their work. </a:t>
            </a:r>
          </a:p>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US" dirty="0"/>
              <a:t>The second issue that we focused on improving is the process of updating reports after data changes. We often create multiple versions of reports to satisfy requirements for different audiences. A slide with deadlines, or work completed. A Timeline VS a Gantt chart etc. </a:t>
            </a:r>
          </a:p>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US" dirty="0"/>
              <a:t>This commonly  leads to duplicated efforts and can be inefficient. At the moment this is still very time-consuming because it is iterative, since it’s iterative  it is also error-prone. </a:t>
            </a:r>
          </a:p>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3</a:t>
            </a:fld>
            <a:endParaRPr lang="en-US"/>
          </a:p>
        </p:txBody>
      </p:sp>
    </p:spTree>
    <p:extLst>
      <p:ext uri="{BB962C8B-B14F-4D97-AF65-F5344CB8AC3E}">
        <p14:creationId xmlns:p14="http://schemas.microsoft.com/office/powerpoint/2010/main" val="253155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342906" indent="-342900"/>
            <a:r>
              <a:rPr lang="en-US" dirty="0"/>
              <a:t> </a:t>
            </a:r>
          </a:p>
          <a:p>
            <a:pPr marL="342900" indent="-342900"/>
            <a:r>
              <a:rPr lang="en-US" dirty="0"/>
              <a:t>We do have, as many of you know, the overall Project Schedule that is used, has the dates we are working towards and held accountable to. This schedule is updated monthly and is the official timeline of the project.  Here is a snapshot from that schedule for our project. Now, different teams are responsible for varying sections of the schedule. This  schedule provides the big picture of all work including design, contracts/procurement as well as installation and it is updated monthly</a:t>
            </a:r>
          </a:p>
          <a:p>
            <a:pPr marL="6" indent="0">
              <a:buNone/>
            </a:pPr>
            <a:endParaRPr lang="en-US" dirty="0"/>
          </a:p>
          <a:p>
            <a:pPr marL="342900" indent="-342900"/>
            <a:r>
              <a:rPr lang="en-US" dirty="0"/>
              <a:t>When executing and figuring out the plan for their work on site (what we are calling Installation), the teams need a more detailed, “nimble” and more specific way to record their plan. This is the document that will be used with crews and field personnel. It's the plan of what is happening from one day to the next. This day to day cadence changes quickly. Communications between these teams often needs to happen fast especially when task interact heavily from scope to scope. </a:t>
            </a:r>
          </a:p>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4</a:t>
            </a:fld>
            <a:endParaRPr lang="en-US"/>
          </a:p>
        </p:txBody>
      </p:sp>
    </p:spTree>
    <p:extLst>
      <p:ext uri="{BB962C8B-B14F-4D97-AF65-F5344CB8AC3E}">
        <p14:creationId xmlns:p14="http://schemas.microsoft.com/office/powerpoint/2010/main" val="27878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342906" marR="0" lvl="0" indent="-342900" algn="l" defTabSz="914400" rtl="0" eaLnBrk="1" fontAlgn="auto" latinLnBrk="0" hangingPunct="1">
              <a:lnSpc>
                <a:spcPct val="100000"/>
              </a:lnSpc>
              <a:spcBef>
                <a:spcPts val="0"/>
              </a:spcBef>
              <a:spcAft>
                <a:spcPts val="0"/>
              </a:spcAft>
              <a:buClrTx/>
              <a:buSzTx/>
              <a:buFontTx/>
              <a:buNone/>
              <a:tabLst/>
              <a:defRPr/>
            </a:pPr>
            <a:endParaRPr lang="en-US" dirty="0"/>
          </a:p>
          <a:p>
            <a:pPr marL="342900" indent="-342900"/>
            <a:r>
              <a:rPr lang="en-US"/>
              <a:t>That is in fact what different leads do. They create plans using different tools/software. Here </a:t>
            </a:r>
            <a:r>
              <a:rPr lang="en-US" dirty="0"/>
              <a:t>are just some of the content that is being used by different team on </a:t>
            </a:r>
            <a:r>
              <a:rPr lang="en-US"/>
              <a:t>LCLS-2-HE </a:t>
            </a:r>
            <a:r>
              <a:rPr lang="en-US" dirty="0"/>
              <a:t>as well as some contractors. The reality is that all of this information does interact with </a:t>
            </a:r>
            <a:r>
              <a:rPr lang="en-US" dirty="0" err="1"/>
              <a:t>eachother</a:t>
            </a:r>
            <a:r>
              <a:rPr lang="en-US" dirty="0"/>
              <a:t>. And it </a:t>
            </a:r>
            <a:r>
              <a:rPr lang="en-US"/>
              <a:t>would be </a:t>
            </a:r>
            <a:r>
              <a:rPr lang="en-US" err="1"/>
              <a:t>usefull</a:t>
            </a:r>
            <a:r>
              <a:rPr lang="en-US"/>
              <a:t> and easier to see it </a:t>
            </a:r>
            <a:r>
              <a:rPr lang="en-US" dirty="0"/>
              <a:t>all in one </a:t>
            </a:r>
            <a:r>
              <a:rPr lang="en-US"/>
              <a:t>place</a:t>
            </a:r>
            <a:r>
              <a:rPr lang="en-US" dirty="0"/>
              <a:t>. </a:t>
            </a:r>
            <a:endParaRPr lang="en-US"/>
          </a:p>
          <a:p>
            <a:pPr marL="342906" indent="-342900"/>
            <a:endParaRPr lang="en-US"/>
          </a:p>
          <a:p>
            <a:pPr marL="342900" indent="-342900"/>
            <a:endParaRPr lang="en-US"/>
          </a:p>
          <a:p>
            <a:pPr marL="342906" indent="-342900"/>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5</a:t>
            </a:fld>
            <a:endParaRPr lang="en-US"/>
          </a:p>
        </p:txBody>
      </p:sp>
    </p:spTree>
    <p:extLst>
      <p:ext uri="{BB962C8B-B14F-4D97-AF65-F5344CB8AC3E}">
        <p14:creationId xmlns:p14="http://schemas.microsoft.com/office/powerpoint/2010/main" val="38374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a:prstGeom prst="rect">
            <a:avLst/>
          </a:prstGeom>
        </p:spPr>
      </p:sp>
      <p:sp>
        <p:nvSpPr>
          <p:cNvPr id="3" name="Notes Placeholder 2"/>
          <p:cNvSpPr>
            <a:spLocks noGrp="1"/>
          </p:cNvSpPr>
          <p:nvPr>
            <p:ph type="body" idx="1"/>
          </p:nvPr>
        </p:nvSpPr>
        <p:spPr>
          <a:xfrm>
            <a:off x="695008" y="4444862"/>
            <a:ext cx="5560060" cy="3636704"/>
          </a:xfrm>
          <a:prstGeom prst="rect">
            <a:avLst/>
          </a:prstGeom>
        </p:spPr>
        <p:txBody>
          <a:bodyPr/>
          <a:lstStyle/>
          <a:p>
            <a:pPr marL="342900" indent="-342900"/>
            <a:r>
              <a:rPr lang="en-US"/>
              <a:t>Tying these both together. What we need is a "key" or </a:t>
            </a:r>
            <a:r>
              <a:rPr lang="en-US" dirty="0"/>
              <a:t>a </a:t>
            </a:r>
            <a:r>
              <a:rPr lang="en-US"/>
              <a:t>"common language".  The need for a</a:t>
            </a:r>
            <a:r>
              <a:rPr lang="en-US" dirty="0"/>
              <a:t> </a:t>
            </a:r>
            <a:r>
              <a:rPr lang="en-US"/>
              <a:t>more streamlined, agile, </a:t>
            </a:r>
            <a:r>
              <a:rPr lang="en-US" dirty="0"/>
              <a:t>and </a:t>
            </a:r>
            <a:r>
              <a:rPr lang="en-US"/>
              <a:t>reliable approach  </a:t>
            </a:r>
            <a:r>
              <a:rPr lang="en-US" dirty="0"/>
              <a:t>is </a:t>
            </a:r>
            <a:r>
              <a:rPr lang="en-US"/>
              <a:t>clear.</a:t>
            </a:r>
          </a:p>
          <a:p>
            <a:pPr marL="342900" indent="-342900"/>
            <a:endParaRPr lang="en-US"/>
          </a:p>
          <a:p>
            <a:pPr marL="342900" indent="-342900"/>
            <a:endParaRPr lang="en-US"/>
          </a:p>
          <a:p>
            <a:pPr marL="342900" indent="-342900"/>
            <a:endParaRPr lang="en-US"/>
          </a:p>
          <a:p>
            <a:endParaRPr lang="en-US" dirty="0"/>
          </a:p>
        </p:txBody>
      </p:sp>
      <p:sp>
        <p:nvSpPr>
          <p:cNvPr id="4" name="Slide Number Placeholder 3"/>
          <p:cNvSpPr>
            <a:spLocks noGrp="1"/>
          </p:cNvSpPr>
          <p:nvPr>
            <p:ph type="sldNum" sz="quarter" idx="5"/>
          </p:nvPr>
        </p:nvSpPr>
        <p:spPr>
          <a:xfrm>
            <a:off x="3936769" y="8772672"/>
            <a:ext cx="3011698" cy="463405"/>
          </a:xfrm>
          <a:prstGeom prst="rect">
            <a:avLst/>
          </a:prstGeom>
        </p:spPr>
        <p:txBody>
          <a:bodyPr/>
          <a:lstStyle/>
          <a:p>
            <a:fld id="{DBD19C58-D451-C54B-A6BB-965E69BFF736}" type="slidenum">
              <a:rPr lang="en-US" smtClean="0"/>
              <a:t>6</a:t>
            </a:fld>
            <a:endParaRPr lang="en-US"/>
          </a:p>
        </p:txBody>
      </p:sp>
    </p:spTree>
    <p:extLst>
      <p:ext uri="{BB962C8B-B14F-4D97-AF65-F5344CB8AC3E}">
        <p14:creationId xmlns:p14="http://schemas.microsoft.com/office/powerpoint/2010/main" val="168875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Solution we converged on was to use MS Project Online (also know as the Project Web APP (PWA)) to take all the different plans the teams had and integrate them into one schedule to plan the work on a weekly basis. We then use the information gathered and stored to produce reports on a </a:t>
            </a:r>
            <a:r>
              <a:rPr lang="en-US" dirty="0" err="1"/>
              <a:t>Tableu</a:t>
            </a:r>
            <a:r>
              <a:rPr lang="en-US" dirty="0"/>
              <a:t> dashboard.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E822589-F326-E946-B5D2-A4278A029A1F}" type="slidenum">
              <a:rPr lang="en-US" smtClean="0"/>
              <a:t>7</a:t>
            </a:fld>
            <a:endParaRPr lang="en-US"/>
          </a:p>
        </p:txBody>
      </p:sp>
    </p:spTree>
    <p:extLst>
      <p:ext uri="{BB962C8B-B14F-4D97-AF65-F5344CB8AC3E}">
        <p14:creationId xmlns:p14="http://schemas.microsoft.com/office/powerpoint/2010/main" val="922371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This is what the new PWA environment that we made just for the LCLS-2-HE project looks like. The major benefit to this is that it is stored in </a:t>
            </a:r>
            <a:r>
              <a:rPr lang="en-US" dirty="0" err="1">
                <a:latin typeface="Calibri"/>
                <a:ea typeface="Calibri"/>
                <a:cs typeface="Calibri"/>
              </a:rPr>
              <a:t>sharepoint</a:t>
            </a:r>
            <a:r>
              <a:rPr lang="en-US" dirty="0">
                <a:latin typeface="Calibri"/>
                <a:ea typeface="Calibri"/>
                <a:cs typeface="Calibri"/>
              </a:rPr>
              <a:t> and data from the schedule can be extracted. Additionally teams can create/import their interim schedules here. This seems to meet the requirements we set as the main place to plan the installation work.</a:t>
            </a:r>
          </a:p>
        </p:txBody>
      </p:sp>
      <p:sp>
        <p:nvSpPr>
          <p:cNvPr id="4" name="Slide Number Placeholder 3"/>
          <p:cNvSpPr>
            <a:spLocks noGrp="1"/>
          </p:cNvSpPr>
          <p:nvPr>
            <p:ph type="sldNum" sz="quarter" idx="5"/>
          </p:nvPr>
        </p:nvSpPr>
        <p:spPr/>
        <p:txBody>
          <a:bodyPr/>
          <a:lstStyle/>
          <a:p>
            <a:fld id="{DE822589-F326-E946-B5D2-A4278A029A1F}" type="slidenum">
              <a:rPr lang="en-US" smtClean="0"/>
              <a:t>8</a:t>
            </a:fld>
            <a:endParaRPr lang="en-US"/>
          </a:p>
        </p:txBody>
      </p:sp>
    </p:spTree>
    <p:extLst>
      <p:ext uri="{BB962C8B-B14F-4D97-AF65-F5344CB8AC3E}">
        <p14:creationId xmlns:p14="http://schemas.microsoft.com/office/powerpoint/2010/main" val="180836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is another screen shot of the PWA environment here it shows all the backup copies of the current schedule that we can use to extract information from as well as individual interim schedules from various teams as well as contractors</a:t>
            </a:r>
          </a:p>
        </p:txBody>
      </p:sp>
      <p:sp>
        <p:nvSpPr>
          <p:cNvPr id="4" name="Slide Number Placeholder 3"/>
          <p:cNvSpPr>
            <a:spLocks noGrp="1"/>
          </p:cNvSpPr>
          <p:nvPr>
            <p:ph type="sldNum" sz="quarter" idx="5"/>
          </p:nvPr>
        </p:nvSpPr>
        <p:spPr/>
        <p:txBody>
          <a:bodyPr/>
          <a:lstStyle/>
          <a:p>
            <a:fld id="{DE822589-F326-E946-B5D2-A4278A029A1F}" type="slidenum">
              <a:rPr lang="en-US" smtClean="0"/>
              <a:t>9</a:t>
            </a:fld>
            <a:endParaRPr lang="en-US"/>
          </a:p>
        </p:txBody>
      </p:sp>
    </p:spTree>
    <p:extLst>
      <p:ext uri="{BB962C8B-B14F-4D97-AF65-F5344CB8AC3E}">
        <p14:creationId xmlns:p14="http://schemas.microsoft.com/office/powerpoint/2010/main" val="3149920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4937-6517-FF4C-4279-A717B4043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6D2D2-2CC8-FF26-774E-4C028E27C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480A36-45D8-2380-667B-DD5A8CF3202B}"/>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073CC859-9C6A-BEBE-572B-B517A5524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52432-E4AE-3490-AE58-469ED0E17860}"/>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46264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2A8D-7D11-15F0-85AD-C474ACAAB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6C6FC6-193C-A1AF-FFA7-7197BE9CBE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F7908-7B03-FA38-4764-C5519D293755}"/>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294157AE-6511-04BB-A276-5242D1E4F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D91A9-BDC0-D7D7-1396-8E6C3A3CBD67}"/>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207930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F1C74-88D6-802D-61D7-8C04D3B29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9EA725-8CFA-FA32-79D4-391EB799E2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EE8DF-0A14-6BDA-A049-ACB108E89715}"/>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D4C380FE-4517-878C-A279-7FFAC2994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6A570-F7CB-3E44-BDB7-68C25FE8135D}"/>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580634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CLS-II-HE Title Slide ">
    <p:bg>
      <p:bgPr>
        <a:solidFill>
          <a:schemeClr val="bg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542915" y="647701"/>
            <a:ext cx="7104228" cy="2246574"/>
          </a:xfrm>
        </p:spPr>
        <p:txBody>
          <a:bodyPr anchor="b">
            <a:normAutofit/>
          </a:bodyPr>
          <a:lstStyle>
            <a:lvl1pPr>
              <a:defRPr sz="4000" b="1">
                <a:solidFill>
                  <a:srgbClr val="8C151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Which can be up to Three Lines High</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538365" y="4636952"/>
            <a:ext cx="7106503" cy="375870"/>
          </a:xfrm>
        </p:spPr>
        <p:txBody>
          <a:bodyPr anchor="t">
            <a:noAutofit/>
          </a:bodyPr>
          <a:lstStyle>
            <a:lvl1pPr>
              <a:defRPr sz="2000">
                <a:solidFill>
                  <a:srgbClr val="5F574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22" name="Text Placeholder 29">
            <a:extLst>
              <a:ext uri="{FF2B5EF4-FFF2-40B4-BE49-F238E27FC236}">
                <a16:creationId xmlns:a16="http://schemas.microsoft.com/office/drawing/2014/main" id="{90B93FCF-4DBA-0C20-40ED-D13E1728E8D6}"/>
              </a:ext>
            </a:extLst>
          </p:cNvPr>
          <p:cNvSpPr>
            <a:spLocks noGrp="1"/>
          </p:cNvSpPr>
          <p:nvPr>
            <p:ph type="body" sz="quarter" idx="11" hasCustomPrompt="1"/>
          </p:nvPr>
        </p:nvSpPr>
        <p:spPr>
          <a:xfrm>
            <a:off x="540641" y="3051579"/>
            <a:ext cx="7106503" cy="505405"/>
          </a:xfrm>
        </p:spPr>
        <p:txBody>
          <a:bodyPr anchor="b">
            <a:noAutofit/>
          </a:bodyPr>
          <a:lstStyle>
            <a:lvl1pPr>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24" name="Text Placeholder 33">
            <a:extLst>
              <a:ext uri="{FF2B5EF4-FFF2-40B4-BE49-F238E27FC236}">
                <a16:creationId xmlns:a16="http://schemas.microsoft.com/office/drawing/2014/main" id="{931E12A1-5B61-81B4-62B2-658E1E6E59CE}"/>
              </a:ext>
            </a:extLst>
          </p:cNvPr>
          <p:cNvSpPr>
            <a:spLocks noGrp="1"/>
          </p:cNvSpPr>
          <p:nvPr>
            <p:ph type="body" sz="quarter" idx="13" hasCustomPrompt="1"/>
          </p:nvPr>
        </p:nvSpPr>
        <p:spPr>
          <a:xfrm>
            <a:off x="540637" y="5055690"/>
            <a:ext cx="7104227" cy="374251"/>
          </a:xfrm>
        </p:spPr>
        <p:txBody>
          <a:bodyPr>
            <a:noAutofit/>
          </a:bodyPr>
          <a:lstStyle>
            <a:lvl1pPr>
              <a:defRPr sz="1800" b="0" i="0">
                <a:solidFill>
                  <a:srgbClr val="5F574F"/>
                </a:solidFill>
                <a:latin typeface="Lato" panose="020F0502020204030203" pitchFamily="34" charset="0"/>
                <a:ea typeface="Lato" panose="020F0502020204030203" pitchFamily="34" charset="0"/>
                <a:cs typeface="Lato" panose="020F0502020204030203" pitchFamily="34" charset="0"/>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00 Month 20xx</a:t>
            </a:r>
          </a:p>
        </p:txBody>
      </p:sp>
      <p:pic>
        <p:nvPicPr>
          <p:cNvPr id="18" name="Picture 17" descr="A picture containing indoor, engine&#10;&#10;Description automatically generated">
            <a:extLst>
              <a:ext uri="{FF2B5EF4-FFF2-40B4-BE49-F238E27FC236}">
                <a16:creationId xmlns:a16="http://schemas.microsoft.com/office/drawing/2014/main" id="{F5D34F9D-AC22-FBCB-B9BB-42653434227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2405" y="647706"/>
            <a:ext cx="3795215" cy="1079477"/>
          </a:xfrm>
          <a:prstGeom prst="rect">
            <a:avLst/>
          </a:prstGeom>
          <a:noFill/>
          <a:ln>
            <a:noFill/>
          </a:ln>
        </p:spPr>
      </p:pic>
      <p:sp>
        <p:nvSpPr>
          <p:cNvPr id="14" name="Rectangle 13">
            <a:extLst>
              <a:ext uri="{FF2B5EF4-FFF2-40B4-BE49-F238E27FC236}">
                <a16:creationId xmlns:a16="http://schemas.microsoft.com/office/drawing/2014/main" id="{29C7C190-7167-4D5E-E8C1-467D94321D6E}"/>
              </a:ext>
            </a:extLst>
          </p:cNvPr>
          <p:cNvSpPr>
            <a:spLocks noGrp="1" noRot="1" noMove="1" noResize="1" noEditPoints="1" noAdjustHandles="1" noChangeArrowheads="1" noChangeShapeType="1"/>
          </p:cNvSpPr>
          <p:nvPr userDrawn="1"/>
        </p:nvSpPr>
        <p:spPr>
          <a:xfrm>
            <a:off x="0" y="6134178"/>
            <a:ext cx="12192000" cy="723265"/>
          </a:xfrm>
          <a:prstGeom prst="rect">
            <a:avLst/>
          </a:prstGeom>
          <a:solidFill>
            <a:srgbClr val="8C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p>
        </p:txBody>
      </p:sp>
      <p:pic>
        <p:nvPicPr>
          <p:cNvPr id="15" name="Graphic 12">
            <a:extLst>
              <a:ext uri="{FF2B5EF4-FFF2-40B4-BE49-F238E27FC236}">
                <a16:creationId xmlns:a16="http://schemas.microsoft.com/office/drawing/2014/main" id="{775F71FC-B827-B1EA-AC78-71CEACE431AA}"/>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9900920" y="6350072"/>
            <a:ext cx="1746885" cy="290830"/>
          </a:xfrm>
          <a:prstGeom prst="rect">
            <a:avLst/>
          </a:prstGeom>
        </p:spPr>
      </p:pic>
      <p:pic>
        <p:nvPicPr>
          <p:cNvPr id="16" name="Picture 15" descr="Text, logo&#10;&#10;Description automatically generated">
            <a:extLst>
              <a:ext uri="{FF2B5EF4-FFF2-40B4-BE49-F238E27FC236}">
                <a16:creationId xmlns:a16="http://schemas.microsoft.com/office/drawing/2014/main" id="{0300B569-5C74-D4CF-4EA0-321E25A8C507}"/>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542291" y="6276418"/>
            <a:ext cx="1610360" cy="43878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9ED5B17-1F0B-42AB-5D7C-0167076EFB03}"/>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2553974" y="6350713"/>
            <a:ext cx="1358265" cy="290195"/>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8864A33F-CF64-FEB3-BBD2-EF9AD1E3720F}"/>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4323083" y="6219897"/>
            <a:ext cx="1840231" cy="551180"/>
          </a:xfrm>
          <a:prstGeom prst="rect">
            <a:avLst/>
          </a:prstGeom>
        </p:spPr>
      </p:pic>
      <p:pic>
        <p:nvPicPr>
          <p:cNvPr id="27" name="Picture 26" descr="A picture containing text, wheel, transport, gear&#10;&#10;Description automatically generated">
            <a:extLst>
              <a:ext uri="{FF2B5EF4-FFF2-40B4-BE49-F238E27FC236}">
                <a16:creationId xmlns:a16="http://schemas.microsoft.com/office/drawing/2014/main" id="{C8D69213-ACB5-3DBD-42B3-848C34D6EF81}"/>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8097523" y="6379923"/>
            <a:ext cx="1403351" cy="231775"/>
          </a:xfrm>
          <a:prstGeom prst="rect">
            <a:avLst/>
          </a:prstGeom>
        </p:spPr>
      </p:pic>
      <p:pic>
        <p:nvPicPr>
          <p:cNvPr id="29" name="Picture 28" descr="Logo, company name&#10;&#10;Description automatically generated">
            <a:extLst>
              <a:ext uri="{FF2B5EF4-FFF2-40B4-BE49-F238E27FC236}">
                <a16:creationId xmlns:a16="http://schemas.microsoft.com/office/drawing/2014/main" id="{8E15BEF5-C898-3D5E-BE13-8B2A555520CA}"/>
              </a:ext>
            </a:extLst>
          </p:cNvPr>
          <p:cNvPicPr>
            <a:picLocks noGrp="1" noRot="1" noChangeAspect="1" noMove="1" noResize="1" noEditPoints="1" noAdjustHandles="1" noChangeArrowheads="1" noChangeShapeType="1" noCrop="1"/>
          </p:cNvPicPr>
          <p:nvPr userDrawn="1"/>
        </p:nvPicPr>
        <p:blipFill>
          <a:blip r:embed="rId9"/>
          <a:srcRect/>
          <a:stretch/>
        </p:blipFill>
        <p:spPr>
          <a:xfrm>
            <a:off x="6566536" y="6318957"/>
            <a:ext cx="1126491" cy="353060"/>
          </a:xfrm>
          <a:prstGeom prst="rect">
            <a:avLst/>
          </a:prstGeom>
        </p:spPr>
      </p:pic>
      <p:cxnSp>
        <p:nvCxnSpPr>
          <p:cNvPr id="20" name="Straight Connector 19">
            <a:extLst>
              <a:ext uri="{FF2B5EF4-FFF2-40B4-BE49-F238E27FC236}">
                <a16:creationId xmlns:a16="http://schemas.microsoft.com/office/drawing/2014/main" id="{4C712700-0C4F-784D-B4E4-5B2A2CE750CD}"/>
              </a:ext>
            </a:extLst>
          </p:cNvPr>
          <p:cNvCxnSpPr>
            <a:cxnSpLocks/>
          </p:cNvCxnSpPr>
          <p:nvPr userDrawn="1"/>
        </p:nvCxnSpPr>
        <p:spPr>
          <a:xfrm flipV="1">
            <a:off x="538361" y="3624580"/>
            <a:ext cx="7154664" cy="10332"/>
          </a:xfrm>
          <a:prstGeom prst="line">
            <a:avLst/>
          </a:prstGeom>
          <a:ln w="28575">
            <a:solidFill>
              <a:srgbClr val="8C1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05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CLS-II-HE Agenda">
    <p:bg>
      <p:bgPr>
        <a:solidFill>
          <a:schemeClr val="bg1"/>
        </a:solidFill>
        <a:effectLst/>
      </p:bgPr>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C9BA041-A961-B54B-BD07-995D6718F7EB}"/>
              </a:ext>
            </a:extLst>
          </p:cNvPr>
          <p:cNvSpPr>
            <a:spLocks noGrp="1" noRot="1" noMove="1" noResize="1" noEditPoints="1" noAdjustHandles="1" noChangeArrowheads="1" noChangeShapeType="1"/>
          </p:cNvSpPr>
          <p:nvPr>
            <p:ph type="title" hasCustomPrompt="1"/>
          </p:nvPr>
        </p:nvSpPr>
        <p:spPr>
          <a:xfrm>
            <a:off x="609600" y="266701"/>
            <a:ext cx="10972800" cy="632152"/>
          </a:xfrm>
          <a:prstGeom prst="rect">
            <a:avLst/>
          </a:prstGeom>
        </p:spPr>
        <p:txBody>
          <a:bodyPr vert="horz" lIns="0" tIns="45720" rIns="91440" bIns="45720" rtlCol="0" anchor="b">
            <a:normAutofit/>
          </a:bodyPr>
          <a:lstStyle>
            <a:lvl1pPr>
              <a:defRPr sz="3200">
                <a:solidFill>
                  <a:schemeClr val="tx1"/>
                </a:solidFill>
              </a:defRPr>
            </a:lvl1pPr>
          </a:lstStyle>
          <a:p>
            <a:r>
              <a:rPr lang="en-US"/>
              <a:t>Agenda</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0" y="927135"/>
            <a:ext cx="115824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1" name="Slide Number Placeholder 4">
            <a:extLst>
              <a:ext uri="{FF2B5EF4-FFF2-40B4-BE49-F238E27FC236}">
                <a16:creationId xmlns:a16="http://schemas.microsoft.com/office/drawing/2014/main" id="{52B5695C-A1FA-4F3C-B8F1-5354C8407A75}"/>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lvl1pPr algn="ct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2" name="Text Placeholder 2">
            <a:extLst>
              <a:ext uri="{FF2B5EF4-FFF2-40B4-BE49-F238E27FC236}">
                <a16:creationId xmlns:a16="http://schemas.microsoft.com/office/drawing/2014/main" id="{EE9CB027-2821-4240-8431-A7F7AFE16A6B}"/>
              </a:ext>
            </a:extLst>
          </p:cNvPr>
          <p:cNvSpPr>
            <a:spLocks noGrp="1"/>
          </p:cNvSpPr>
          <p:nvPr>
            <p:ph type="body" sz="quarter" idx="18"/>
          </p:nvPr>
        </p:nvSpPr>
        <p:spPr>
          <a:xfrm>
            <a:off x="609600" y="1066803"/>
            <a:ext cx="10972800" cy="5352785"/>
          </a:xfrm>
          <a:prstGeom prst="rect">
            <a:avLst/>
          </a:prstGeom>
        </p:spPr>
        <p:txBody>
          <a:bodyPr/>
          <a:lstStyle>
            <a:lvl1pPr>
              <a:defRPr sz="2400">
                <a:solidFill>
                  <a:srgbClr val="8C1515"/>
                </a:solidFill>
              </a:defRPr>
            </a:lvl1pPr>
            <a:lvl2pPr marL="571486" indent="-228594">
              <a:buClr>
                <a:srgbClr val="8C1515"/>
              </a:buClr>
              <a:buSzPct val="120000"/>
              <a:defRPr sz="2000">
                <a:solidFill>
                  <a:schemeClr val="tx1">
                    <a:lumMod val="75000"/>
                    <a:lumOff val="25000"/>
                  </a:schemeClr>
                </a:solidFill>
              </a:defRPr>
            </a:lvl2pPr>
            <a:lvl3pPr marL="800080" indent="-228594">
              <a:buClr>
                <a:srgbClr val="8C1515"/>
              </a:buClr>
              <a:buSzPct val="120000"/>
              <a:buFont typeface="Lato" panose="020F0502020204030203" pitchFamily="34" charset="0"/>
              <a:buChar char="-"/>
              <a:tabLst>
                <a:tab pos="800080" algn="l"/>
              </a:tabLst>
              <a:defRPr sz="1800">
                <a:solidFill>
                  <a:schemeClr val="tx1">
                    <a:lumMod val="75000"/>
                    <a:lumOff val="25000"/>
                  </a:schemeClr>
                </a:solidFill>
              </a:defRPr>
            </a:lvl3pPr>
            <a:lvl4pPr marL="1028674" indent="-228594">
              <a:buClr>
                <a:srgbClr val="8C1515"/>
              </a:buClr>
              <a:buSzPct val="120000"/>
              <a:defRPr sz="1600">
                <a:solidFill>
                  <a:schemeClr val="tx1">
                    <a:lumMod val="75000"/>
                    <a:lumOff val="25000"/>
                  </a:schemeClr>
                </a:solidFill>
              </a:defRPr>
            </a:lvl4pPr>
            <a:lvl5pPr marL="1203295" indent="-168270">
              <a:buClr>
                <a:srgbClr val="8C1515"/>
              </a:buClr>
              <a:buSzPct val="120000"/>
              <a:buFont typeface="Lato" panose="020F0502020204030203" pitchFamily="34" charset="0"/>
              <a:buChar char="-"/>
              <a:tabLst>
                <a:tab pos="1257269" algn="l"/>
              </a:tabLst>
              <a:defRPr sz="1600" i="1">
                <a:solidFill>
                  <a:schemeClr val="tx1">
                    <a:lumMod val="75000"/>
                    <a:lumOff val="25000"/>
                  </a:schemeClr>
                </a:solidFill>
              </a:defRPr>
            </a:lvl5pPr>
          </a:lstStyle>
          <a:p>
            <a:pPr lvl="0"/>
            <a:r>
              <a:rPr lang="en-US"/>
              <a:t>Click to edit Master text styles</a:t>
            </a:r>
          </a:p>
          <a:p>
            <a:pPr lvl="1"/>
            <a:r>
              <a:rPr lang="en-US"/>
              <a:t>Body Level Two</a:t>
            </a:r>
          </a:p>
          <a:p>
            <a:pPr lvl="2"/>
            <a:r>
              <a:rPr lang="en-US"/>
              <a:t>Body Level Three</a:t>
            </a:r>
          </a:p>
          <a:p>
            <a:pPr lvl="3"/>
            <a:r>
              <a:rPr lang="en-US"/>
              <a:t>Body Level Four</a:t>
            </a:r>
          </a:p>
          <a:p>
            <a:pPr lvl="4"/>
            <a:r>
              <a:rPr lang="en-US"/>
              <a:t>Body Level Five</a:t>
            </a:r>
          </a:p>
        </p:txBody>
      </p:sp>
      <p:sp>
        <p:nvSpPr>
          <p:cNvPr id="7" name="Text Placeholder 10">
            <a:extLst>
              <a:ext uri="{FF2B5EF4-FFF2-40B4-BE49-F238E27FC236}">
                <a16:creationId xmlns:a16="http://schemas.microsoft.com/office/drawing/2014/main" id="{9CEA499F-5B11-2F23-8FA5-FE89E5912148}"/>
              </a:ext>
            </a:extLst>
          </p:cNvPr>
          <p:cNvSpPr>
            <a:spLocks noGrp="1"/>
          </p:cNvSpPr>
          <p:nvPr>
            <p:ph type="body" sz="quarter" idx="13" hasCustomPrompt="1"/>
          </p:nvPr>
        </p:nvSpPr>
        <p:spPr>
          <a:xfrm>
            <a:off x="609600" y="6575939"/>
            <a:ext cx="10532301" cy="278155"/>
          </a:xfrm>
          <a:prstGeom prst="rect">
            <a:avLst/>
          </a:prstGeom>
        </p:spPr>
        <p:txBody>
          <a:bodyPr/>
          <a:lstStyle>
            <a:lvl1pPr algn="l">
              <a:defRPr sz="1100">
                <a:solidFill>
                  <a:schemeClr val="tx1"/>
                </a:solidFill>
                <a:latin typeface="Lato" panose="020F0502020204030203" pitchFamily="34" charset="77"/>
              </a:defRPr>
            </a:lvl1pPr>
            <a:lvl2pPr>
              <a:defRPr sz="2000">
                <a:latin typeface="Lato" panose="020F0502020204030203" pitchFamily="34" charset="77"/>
              </a:defRPr>
            </a:lvl2pPr>
          </a:lstStyle>
          <a:p>
            <a:pPr lvl="0"/>
            <a:r>
              <a:rPr lang="en-US"/>
              <a:t>Click to add Date | Name of Review | Name of Presenter</a:t>
            </a:r>
          </a:p>
        </p:txBody>
      </p:sp>
    </p:spTree>
    <p:extLst>
      <p:ext uri="{BB962C8B-B14F-4D97-AF65-F5344CB8AC3E}">
        <p14:creationId xmlns:p14="http://schemas.microsoft.com/office/powerpoint/2010/main" val="1933439529"/>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CLS-II-HE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547D6A6E-644D-3D6A-FBF2-30D7EDA4D6D0}"/>
              </a:ext>
            </a:extLst>
          </p:cNvPr>
          <p:cNvSpPr>
            <a:spLocks noGrp="1"/>
          </p:cNvSpPr>
          <p:nvPr>
            <p:ph type="sldNum" sz="quarter" idx="4"/>
          </p:nvPr>
        </p:nvSpPr>
        <p:spPr>
          <a:xfrm>
            <a:off x="11430004" y="6579851"/>
            <a:ext cx="685801" cy="278155"/>
          </a:xfrm>
          <a:prstGeom prst="rect">
            <a:avLst/>
          </a:prstGeom>
        </p:spPr>
        <p:txBody>
          <a:bodyPr vert="horz" lIns="91440" tIns="45720" rIns="0" bIns="45720" rtlCol="0" anchor="ctr"/>
          <a:lstStyle>
            <a:defPPr>
              <a:defRPr lang="en-US"/>
            </a:defPPr>
            <a:lvl1pPr marL="0" algn="ctr" defTabSz="914377" rtl="0" eaLnBrk="1" latinLnBrk="0" hangingPunct="1">
              <a:defRPr sz="1100" kern="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52B60363-7E9F-BF4A-894A-A30319D3939A}" type="slidenum">
              <a:rPr lang="en-US" smtClean="0"/>
              <a:pPr/>
              <a:t>‹#›</a:t>
            </a:fld>
            <a:endParaRPr lang="en-US"/>
          </a:p>
        </p:txBody>
      </p:sp>
      <p:sp>
        <p:nvSpPr>
          <p:cNvPr id="3" name="TextBox 2">
            <a:extLst>
              <a:ext uri="{FF2B5EF4-FFF2-40B4-BE49-F238E27FC236}">
                <a16:creationId xmlns:a16="http://schemas.microsoft.com/office/drawing/2014/main" id="{AB59B69E-56AF-14F6-DD13-C77B0FAD64A8}"/>
              </a:ext>
            </a:extLst>
          </p:cNvPr>
          <p:cNvSpPr txBox="1">
            <a:spLocks noGrp="1" noRot="1" noMove="1" noResize="1" noEditPoints="1" noAdjustHandles="1" noChangeArrowheads="1" noChangeShapeType="1"/>
          </p:cNvSpPr>
          <p:nvPr userDrawn="1"/>
        </p:nvSpPr>
        <p:spPr>
          <a:xfrm>
            <a:off x="5" y="2161315"/>
            <a:ext cx="12191999" cy="830997"/>
          </a:xfrm>
          <a:prstGeom prst="rect">
            <a:avLst/>
          </a:prstGeom>
          <a:noFill/>
        </p:spPr>
        <p:txBody>
          <a:bodyPr wrap="square" rtlCol="0">
            <a:spAutoFit/>
          </a:bodyPr>
          <a:lstStyle/>
          <a:p>
            <a:pPr algn="ctr"/>
            <a:r>
              <a:rPr lang="en-US" sz="4800" b="1">
                <a:solidFill>
                  <a:schemeClr val="bg1"/>
                </a:solidFill>
                <a:latin typeface="Lato" panose="020F0502020204030203" pitchFamily="34" charset="0"/>
                <a:ea typeface="Lato" panose="020F0502020204030203" pitchFamily="34" charset="0"/>
                <a:cs typeface="Lato" panose="020F0502020204030203" pitchFamily="34" charset="0"/>
              </a:rPr>
              <a:t>Thank you  </a:t>
            </a:r>
          </a:p>
        </p:txBody>
      </p:sp>
      <p:pic>
        <p:nvPicPr>
          <p:cNvPr id="7" name="Graphic 6">
            <a:extLst>
              <a:ext uri="{FF2B5EF4-FFF2-40B4-BE49-F238E27FC236}">
                <a16:creationId xmlns:a16="http://schemas.microsoft.com/office/drawing/2014/main" id="{03855074-782E-32A5-608B-7C4D5E8CAB9C}"/>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9894693" y="6016717"/>
            <a:ext cx="1747163" cy="291194"/>
          </a:xfrm>
          <a:prstGeom prst="rect">
            <a:avLst/>
          </a:prstGeom>
        </p:spPr>
      </p:pic>
      <p:pic>
        <p:nvPicPr>
          <p:cNvPr id="8" name="Picture 7" descr="Text, logo&#10;&#10;Description automatically generated">
            <a:extLst>
              <a:ext uri="{FF2B5EF4-FFF2-40B4-BE49-F238E27FC236}">
                <a16:creationId xmlns:a16="http://schemas.microsoft.com/office/drawing/2014/main" id="{DE0F044E-F3D7-2D92-9151-DD5148D6A5CA}"/>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533548" y="5942774"/>
            <a:ext cx="1610701" cy="43908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2F259E46-05ED-3A4F-8B92-83D5D47F94F1}"/>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2492949" y="6017140"/>
            <a:ext cx="1358416" cy="290361"/>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6D48170E-CFD9-4F9F-4DDC-D378BE59CA98}"/>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4200070" y="5886585"/>
            <a:ext cx="1840727" cy="551458"/>
          </a:xfrm>
          <a:prstGeom prst="rect">
            <a:avLst/>
          </a:prstGeom>
        </p:spPr>
      </p:pic>
      <p:pic>
        <p:nvPicPr>
          <p:cNvPr id="12" name="Picture 11" descr="A picture containing text, wheel, transport, gear&#10;&#10;Description automatically generated">
            <a:extLst>
              <a:ext uri="{FF2B5EF4-FFF2-40B4-BE49-F238E27FC236}">
                <a16:creationId xmlns:a16="http://schemas.microsoft.com/office/drawing/2014/main" id="{3D4333D8-E8F6-F7BA-68A6-91FFE611A4FE}"/>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8142097" y="6046367"/>
            <a:ext cx="1403897" cy="231907"/>
          </a:xfrm>
          <a:prstGeom prst="rect">
            <a:avLst/>
          </a:prstGeom>
        </p:spPr>
      </p:pic>
      <p:pic>
        <p:nvPicPr>
          <p:cNvPr id="15" name="Picture 14" descr="Logo&#10;&#10;Description automatically generated">
            <a:extLst>
              <a:ext uri="{FF2B5EF4-FFF2-40B4-BE49-F238E27FC236}">
                <a16:creationId xmlns:a16="http://schemas.microsoft.com/office/drawing/2014/main" id="{5C56F2AB-5991-0AB0-32E1-026AA8A3C6FA}"/>
              </a:ext>
            </a:extLst>
          </p:cNvPr>
          <p:cNvPicPr>
            <a:picLocks noGrp="1" noRot="1" noChangeAspect="1" noMove="1" noResize="1" noEditPoints="1" noAdjustHandles="1" noChangeArrowheads="1" noChangeShapeType="1" noCrop="1"/>
          </p:cNvPicPr>
          <p:nvPr userDrawn="1"/>
        </p:nvPicPr>
        <p:blipFill rotWithShape="1">
          <a:blip r:embed="rId9"/>
          <a:srcRect l="43913" t="32797" r="37361" b="25323"/>
          <a:stretch/>
        </p:blipFill>
        <p:spPr>
          <a:xfrm>
            <a:off x="6389493" y="5948619"/>
            <a:ext cx="1403899" cy="427403"/>
          </a:xfrm>
          <a:prstGeom prst="rect">
            <a:avLst/>
          </a:prstGeom>
        </p:spPr>
      </p:pic>
      <p:sp>
        <p:nvSpPr>
          <p:cNvPr id="4" name="Text Placeholder 10">
            <a:extLst>
              <a:ext uri="{FF2B5EF4-FFF2-40B4-BE49-F238E27FC236}">
                <a16:creationId xmlns:a16="http://schemas.microsoft.com/office/drawing/2014/main" id="{021C247C-390A-EEFB-962C-C438C9DB45CE}"/>
              </a:ext>
            </a:extLst>
          </p:cNvPr>
          <p:cNvSpPr>
            <a:spLocks noGrp="1"/>
          </p:cNvSpPr>
          <p:nvPr>
            <p:ph type="body" sz="quarter" idx="19" hasCustomPrompt="1"/>
          </p:nvPr>
        </p:nvSpPr>
        <p:spPr>
          <a:xfrm>
            <a:off x="609600" y="6575939"/>
            <a:ext cx="10532301" cy="278155"/>
          </a:xfrm>
          <a:prstGeom prst="rect">
            <a:avLst/>
          </a:prstGeom>
        </p:spPr>
        <p:txBody>
          <a:bodyPr/>
          <a:lstStyle>
            <a:lvl1pPr marL="0" indent="0" algn="l">
              <a:buNone/>
              <a:defRPr sz="1100">
                <a:solidFill>
                  <a:schemeClr val="bg1"/>
                </a:solidFill>
                <a:latin typeface="Lato" panose="020F0502020204030203" pitchFamily="34" charset="77"/>
              </a:defRPr>
            </a:lvl1pPr>
            <a:lvl2pPr>
              <a:defRPr sz="2000">
                <a:latin typeface="Lato" panose="020F0502020204030203" pitchFamily="34" charset="77"/>
              </a:defRPr>
            </a:lvl2pPr>
          </a:lstStyle>
          <a:p>
            <a:pPr lvl="0"/>
            <a:r>
              <a:rPr lang="en-US"/>
              <a:t>20 October 2023 LCLS-II-HE Project Performance Review</a:t>
            </a:r>
          </a:p>
        </p:txBody>
      </p:sp>
    </p:spTree>
    <p:extLst>
      <p:ext uri="{BB962C8B-B14F-4D97-AF65-F5344CB8AC3E}">
        <p14:creationId xmlns:p14="http://schemas.microsoft.com/office/powerpoint/2010/main" val="1421281488"/>
      </p:ext>
    </p:extLst>
  </p:cSld>
  <p:clrMapOvr>
    <a:masterClrMapping/>
  </p:clrMapOvr>
  <p:extLst>
    <p:ext uri="{DCECCB84-F9BA-43D5-87BE-67443E8EF086}">
      <p15:sldGuideLst xmlns:p15="http://schemas.microsoft.com/office/powerpoint/2012/main">
        <p15:guide id="1" pos="4632">
          <p15:clr>
            <a:srgbClr val="FBAE40"/>
          </p15:clr>
        </p15:guide>
        <p15:guide id="2" orient="horz" pos="2160">
          <p15:clr>
            <a:srgbClr val="FBAE40"/>
          </p15:clr>
        </p15:guide>
        <p15:guide id="3" orient="horz" pos="3696">
          <p15:clr>
            <a:srgbClr val="FBAE40"/>
          </p15:clr>
        </p15:guide>
        <p15:guide id="4" orient="horz" pos="2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41CF-8A1A-6CB0-F7B3-A4EE10404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9C6DF-FEDA-E646-B14C-C638C7F27C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DA5C3-97F0-67EE-BFFD-F55DBF825E2C}"/>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EADD29CE-19FB-BCB1-1A2E-EFBD45F18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4762A-2D43-946F-5CE1-2E4FAD20A8C9}"/>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46434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5552-67E7-6375-D970-AA3E8B9208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E6A35-2F41-39B6-2029-96E1D4863B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94F039-51F4-7639-DE96-FAD5FF73CDBB}"/>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068247F5-F44B-1C79-B729-31B83D936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D9DF0E-40EA-2281-DF98-0A3267FEED98}"/>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819304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2669-F9CE-29FC-9E25-CB2B60F0D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7F2BC-6A34-DE87-8985-8D3245154B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9C2FC4-F98E-60CF-55C4-77B8CFF3E9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F256EB-09FF-2D43-0AD1-FC9DBB12CF62}"/>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6" name="Footer Placeholder 5">
            <a:extLst>
              <a:ext uri="{FF2B5EF4-FFF2-40B4-BE49-F238E27FC236}">
                <a16:creationId xmlns:a16="http://schemas.microsoft.com/office/drawing/2014/main" id="{C1E9DCEE-319F-6876-EA86-521B92293F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6F431-10F3-4792-00C0-0E793972A580}"/>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00094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4893-2D47-FAFF-0E3F-3342D6D7E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65AE84-AFB6-6746-7382-D12E653FDD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0F072-4EF9-0812-7FD7-BB444ACD68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677AC-6269-7BD8-5D20-25E173414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4BDE-E465-3601-3783-A21889B79E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4CDD03-FD27-AD60-8C70-EB0EDCFA5FAD}"/>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8" name="Footer Placeholder 7">
            <a:extLst>
              <a:ext uri="{FF2B5EF4-FFF2-40B4-BE49-F238E27FC236}">
                <a16:creationId xmlns:a16="http://schemas.microsoft.com/office/drawing/2014/main" id="{9183392D-8A5C-CAEE-5150-26197617F8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19DAB-0610-0065-F178-6FCD1A39E012}"/>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4104353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5511-B660-FC58-3DCB-8A5EC0047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F31560-9E86-A531-6E0A-831622406101}"/>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4" name="Footer Placeholder 3">
            <a:extLst>
              <a:ext uri="{FF2B5EF4-FFF2-40B4-BE49-F238E27FC236}">
                <a16:creationId xmlns:a16="http://schemas.microsoft.com/office/drawing/2014/main" id="{C1B7F8CD-94FC-4E12-9845-189793C952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77DF2-BEA7-F3D9-394D-7073D6D7A291}"/>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25093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45922B-884B-624D-9CA7-615202FAF71D}"/>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3" name="Footer Placeholder 2">
            <a:extLst>
              <a:ext uri="{FF2B5EF4-FFF2-40B4-BE49-F238E27FC236}">
                <a16:creationId xmlns:a16="http://schemas.microsoft.com/office/drawing/2014/main" id="{BFB760E7-5112-CF43-7417-D7A8D7C4D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77D387-D254-6013-9F32-79154F528558}"/>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73817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298A-3F9E-5774-71A6-718B36282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E1AC64-9D2B-D20C-51D1-70AF8BAEF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F7F7B-2F05-7FF5-4784-CEB3EF69E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A4B97-4ECC-7427-226A-4F730BAD39C6}"/>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6" name="Footer Placeholder 5">
            <a:extLst>
              <a:ext uri="{FF2B5EF4-FFF2-40B4-BE49-F238E27FC236}">
                <a16:creationId xmlns:a16="http://schemas.microsoft.com/office/drawing/2014/main" id="{27F29A53-192E-687A-F526-2A46E86B8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6D93-4877-7945-79D4-383F8D78C722}"/>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4499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DB62-7CAB-8E53-A99E-850A10D87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013B52-B4B3-33E8-4D0C-883A7A6C87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875D55-69AA-2851-6817-B4954312C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0C8952-86A5-847E-E83F-D1421EA030CB}"/>
              </a:ext>
            </a:extLst>
          </p:cNvPr>
          <p:cNvSpPr>
            <a:spLocks noGrp="1"/>
          </p:cNvSpPr>
          <p:nvPr>
            <p:ph type="dt" sz="half" idx="10"/>
          </p:nvPr>
        </p:nvSpPr>
        <p:spPr/>
        <p:txBody>
          <a:bodyPr/>
          <a:lstStyle/>
          <a:p>
            <a:fld id="{96551A21-864E-7D44-972D-1871F73087C8}" type="datetimeFigureOut">
              <a:rPr lang="en-US" smtClean="0"/>
              <a:t>12/12/24</a:t>
            </a:fld>
            <a:endParaRPr lang="en-US"/>
          </a:p>
        </p:txBody>
      </p:sp>
      <p:sp>
        <p:nvSpPr>
          <p:cNvPr id="6" name="Footer Placeholder 5">
            <a:extLst>
              <a:ext uri="{FF2B5EF4-FFF2-40B4-BE49-F238E27FC236}">
                <a16:creationId xmlns:a16="http://schemas.microsoft.com/office/drawing/2014/main" id="{757C788F-5F4B-6CB6-6F91-69D9521A6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339CC-A877-1481-664D-1F51988C9B9C}"/>
              </a:ext>
            </a:extLst>
          </p:cNvPr>
          <p:cNvSpPr>
            <a:spLocks noGrp="1"/>
          </p:cNvSpPr>
          <p:nvPr>
            <p:ph type="sldNum" sz="quarter" idx="12"/>
          </p:nvPr>
        </p:nvSpPr>
        <p:spPr/>
        <p:txBody>
          <a:bodyPr/>
          <a:lstStyle/>
          <a:p>
            <a:fld id="{A00EBDC8-A2B5-124E-BAE4-7248D247F91F}" type="slidenum">
              <a:rPr lang="en-US" smtClean="0"/>
              <a:t>‹#›</a:t>
            </a:fld>
            <a:endParaRPr lang="en-US"/>
          </a:p>
        </p:txBody>
      </p:sp>
    </p:spTree>
    <p:extLst>
      <p:ext uri="{BB962C8B-B14F-4D97-AF65-F5344CB8AC3E}">
        <p14:creationId xmlns:p14="http://schemas.microsoft.com/office/powerpoint/2010/main" val="192774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756D6-02A0-5541-1D88-FFB893BFF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E127C7-42A3-EE3A-F7FA-E9553D7A2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A64C6-A7F5-928C-C276-69AB451C4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551A21-864E-7D44-972D-1871F73087C8}" type="datetimeFigureOut">
              <a:rPr lang="en-US" smtClean="0"/>
              <a:t>12/12/24</a:t>
            </a:fld>
            <a:endParaRPr lang="en-US"/>
          </a:p>
        </p:txBody>
      </p:sp>
      <p:sp>
        <p:nvSpPr>
          <p:cNvPr id="5" name="Footer Placeholder 4">
            <a:extLst>
              <a:ext uri="{FF2B5EF4-FFF2-40B4-BE49-F238E27FC236}">
                <a16:creationId xmlns:a16="http://schemas.microsoft.com/office/drawing/2014/main" id="{2F7F6C84-B5C3-863F-B903-159C3BB40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185C0D-2F25-AB4C-DAD2-4D6C9519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0EBDC8-A2B5-124E-BAE4-7248D247F91F}" type="slidenum">
              <a:rPr lang="en-US" smtClean="0"/>
              <a:t>‹#›</a:t>
            </a:fld>
            <a:endParaRPr lang="en-US"/>
          </a:p>
        </p:txBody>
      </p:sp>
    </p:spTree>
    <p:extLst>
      <p:ext uri="{BB962C8B-B14F-4D97-AF65-F5344CB8AC3E}">
        <p14:creationId xmlns:p14="http://schemas.microsoft.com/office/powerpoint/2010/main" val="66794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200_929FB04B.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DE_7EC17D2C.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E6_BE214591.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1EC_5E1D7D5.xm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70E69B-112E-CCE1-52C0-8F0195F24DDF}"/>
              </a:ext>
            </a:extLst>
          </p:cNvPr>
          <p:cNvSpPr>
            <a:spLocks noGrp="1"/>
          </p:cNvSpPr>
          <p:nvPr>
            <p:ph type="body" sz="quarter" idx="10"/>
          </p:nvPr>
        </p:nvSpPr>
        <p:spPr/>
        <p:txBody>
          <a:bodyPr>
            <a:normAutofit/>
          </a:bodyPr>
          <a:lstStyle/>
          <a:p>
            <a:pPr marL="0" indent="0">
              <a:buNone/>
            </a:pPr>
            <a:r>
              <a:rPr lang="en-US" dirty="0"/>
              <a:t>Installation Schedule Planning, Integration and Communication</a:t>
            </a:r>
          </a:p>
        </p:txBody>
      </p:sp>
      <p:sp>
        <p:nvSpPr>
          <p:cNvPr id="6" name="Text Placeholder 2">
            <a:extLst>
              <a:ext uri="{FF2B5EF4-FFF2-40B4-BE49-F238E27FC236}">
                <a16:creationId xmlns:a16="http://schemas.microsoft.com/office/drawing/2014/main" id="{46D2B0BF-D694-DFC0-9E63-E1CEF41E7FDE}"/>
              </a:ext>
            </a:extLst>
          </p:cNvPr>
          <p:cNvSpPr>
            <a:spLocks noGrp="1"/>
          </p:cNvSpPr>
          <p:nvPr>
            <p:ph type="body" sz="quarter" idx="11"/>
          </p:nvPr>
        </p:nvSpPr>
        <p:spPr>
          <a:xfrm>
            <a:off x="340611" y="4048124"/>
            <a:ext cx="9260161" cy="1216915"/>
          </a:xfrm>
        </p:spPr>
        <p:txBody>
          <a:bodyPr/>
          <a:lstStyle/>
          <a:p>
            <a:pPr marL="0" indent="0">
              <a:buNone/>
            </a:pPr>
            <a:r>
              <a:rPr lang="en-US" dirty="0"/>
              <a:t>Pablo Reguero, Project Controls, PMO/LCLS-II-HE</a:t>
            </a:r>
          </a:p>
          <a:p>
            <a:pPr marL="0" indent="0">
              <a:buNone/>
            </a:pPr>
            <a:endParaRPr lang="en-US" dirty="0"/>
          </a:p>
        </p:txBody>
      </p:sp>
      <p:sp>
        <p:nvSpPr>
          <p:cNvPr id="9" name="TextBox 8">
            <a:extLst>
              <a:ext uri="{FF2B5EF4-FFF2-40B4-BE49-F238E27FC236}">
                <a16:creationId xmlns:a16="http://schemas.microsoft.com/office/drawing/2014/main" id="{6AC613AE-17F3-7016-7406-7A66CB429CFC}"/>
              </a:ext>
            </a:extLst>
          </p:cNvPr>
          <p:cNvSpPr txBox="1"/>
          <p:nvPr/>
        </p:nvSpPr>
        <p:spPr>
          <a:xfrm>
            <a:off x="631144" y="3028890"/>
            <a:ext cx="6062264" cy="400110"/>
          </a:xfrm>
          <a:prstGeom prst="rect">
            <a:avLst/>
          </a:prstGeom>
          <a:noFill/>
        </p:spPr>
        <p:txBody>
          <a:bodyPr wrap="square" rtlCol="0">
            <a:spAutoFit/>
          </a:bodyPr>
          <a:lstStyle/>
          <a:p>
            <a:pPr algn="l"/>
            <a:r>
              <a:rPr lang="en-US" sz="2000" b="1" i="0" dirty="0">
                <a:solidFill>
                  <a:srgbClr val="242424"/>
                </a:solidFill>
                <a:effectLst/>
                <a:highlight>
                  <a:srgbClr val="FFFFFF"/>
                </a:highlight>
              </a:rPr>
              <a:t>Project Community of Practice Meeting</a:t>
            </a:r>
          </a:p>
        </p:txBody>
      </p:sp>
    </p:spTree>
    <p:extLst>
      <p:ext uri="{BB962C8B-B14F-4D97-AF65-F5344CB8AC3E}">
        <p14:creationId xmlns:p14="http://schemas.microsoft.com/office/powerpoint/2010/main" val="245993889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7C5-41BD-CA70-F1B7-14B231B39FA2}"/>
              </a:ext>
            </a:extLst>
          </p:cNvPr>
          <p:cNvSpPr>
            <a:spLocks noGrp="1"/>
          </p:cNvSpPr>
          <p:nvPr>
            <p:ph type="title"/>
          </p:nvPr>
        </p:nvSpPr>
        <p:spPr/>
        <p:txBody>
          <a:bodyPr/>
          <a:lstStyle/>
          <a:p>
            <a:r>
              <a:rPr lang="en-US" dirty="0"/>
              <a:t>Solution: Results and Improvements</a:t>
            </a:r>
          </a:p>
        </p:txBody>
      </p:sp>
      <p:pic>
        <p:nvPicPr>
          <p:cNvPr id="5" name="Picture 4">
            <a:extLst>
              <a:ext uri="{FF2B5EF4-FFF2-40B4-BE49-F238E27FC236}">
                <a16:creationId xmlns:a16="http://schemas.microsoft.com/office/drawing/2014/main" id="{3B0579C0-46D3-1C75-28E8-E134E2C91D09}"/>
              </a:ext>
            </a:extLst>
          </p:cNvPr>
          <p:cNvPicPr>
            <a:picLocks noChangeAspect="1"/>
          </p:cNvPicPr>
          <p:nvPr/>
        </p:nvPicPr>
        <p:blipFill>
          <a:blip r:embed="rId3"/>
          <a:stretch>
            <a:fillRect/>
          </a:stretch>
        </p:blipFill>
        <p:spPr>
          <a:xfrm>
            <a:off x="239487" y="1125053"/>
            <a:ext cx="11536074" cy="3810840"/>
          </a:xfrm>
          <a:prstGeom prst="rect">
            <a:avLst/>
          </a:prstGeom>
        </p:spPr>
      </p:pic>
    </p:spTree>
    <p:extLst>
      <p:ext uri="{BB962C8B-B14F-4D97-AF65-F5344CB8AC3E}">
        <p14:creationId xmlns:p14="http://schemas.microsoft.com/office/powerpoint/2010/main" val="62276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p:txBody>
          <a:bodyPr/>
          <a:lstStyle/>
          <a:p>
            <a:r>
              <a:rPr lang="en-US" dirty="0"/>
              <a:t>Solution: Results and Improvements</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11</a:t>
            </a:fld>
            <a:endParaRPr lang="en-US"/>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sz="quarter" idx="18"/>
          </p:nvPr>
        </p:nvSpPr>
        <p:spPr>
          <a:xfrm>
            <a:off x="680934" y="1206230"/>
            <a:ext cx="10972801" cy="5201055"/>
          </a:xfrm>
        </p:spPr>
        <p:txBody>
          <a:bodyPr vert="horz" lIns="91440" tIns="45720" rIns="91440" bIns="45720" rtlCol="0" anchor="t">
            <a:normAutofit/>
          </a:bodyPr>
          <a:lstStyle/>
          <a:p>
            <a:pPr marL="342900" indent="-342900"/>
            <a:r>
              <a:rPr lang="en-US" dirty="0"/>
              <a:t>Integrated the Various Documents and  Planning Schedules using Microsoft Project Online (PWA)</a:t>
            </a:r>
          </a:p>
          <a:p>
            <a:pPr marL="342900" indent="-342900"/>
            <a:r>
              <a:rPr lang="en-US" dirty="0"/>
              <a:t>Leveraged existing work on integration schedule</a:t>
            </a:r>
          </a:p>
          <a:p>
            <a:pPr marL="342900" indent="-342900"/>
            <a:r>
              <a:rPr lang="en-US" dirty="0"/>
              <a:t>Integration into one installation schedule</a:t>
            </a:r>
          </a:p>
          <a:p>
            <a:pPr marL="342900" indent="-342900"/>
            <a:r>
              <a:rPr lang="en-US" dirty="0"/>
              <a:t>Created Key between the planning schedules and the official Project Schedule</a:t>
            </a:r>
          </a:p>
          <a:p>
            <a:pPr marL="342900" indent="-342900"/>
            <a:r>
              <a:rPr lang="en-US" dirty="0"/>
              <a:t>Added Enterprise Calendars and PAMM (maintenance) days</a:t>
            </a:r>
          </a:p>
          <a:p>
            <a:pPr marL="342900" indent="-342900"/>
            <a:r>
              <a:rPr lang="en-US" dirty="0"/>
              <a:t>Standardized Location and Scope Names (ongoing)</a:t>
            </a:r>
          </a:p>
          <a:p>
            <a:pPr marL="342900" indent="-342900"/>
            <a:r>
              <a:rPr lang="en-US" dirty="0"/>
              <a:t>Work with teams about integrating what they are planning with what P6 is showing</a:t>
            </a:r>
          </a:p>
          <a:p>
            <a:pPr marL="342900" indent="-342900"/>
            <a:r>
              <a:rPr lang="en-US" dirty="0"/>
              <a:t>Data cleanup formatting it for use in reporting</a:t>
            </a:r>
          </a:p>
          <a:p>
            <a:pPr marL="685165" lvl="1" indent="-342900"/>
            <a:r>
              <a:rPr lang="en-US" dirty="0"/>
              <a:t>Built data connection to easily export MS Project Online Data to Tableau</a:t>
            </a:r>
          </a:p>
          <a:p>
            <a:pPr marL="342900" indent="-342900"/>
            <a:endParaRPr lang="en-US" dirty="0"/>
          </a:p>
          <a:p>
            <a:pPr marL="342900" indent="-342900"/>
            <a:endParaRPr lang="en-US" dirty="0"/>
          </a:p>
          <a:p>
            <a:pPr marL="685165" lvl="1" indent="-342900"/>
            <a:endParaRPr lang="en-US" dirty="0"/>
          </a:p>
          <a:p>
            <a:pPr marL="685165" lvl="1" indent="-342900"/>
            <a:endParaRPr lang="en-US" dirty="0"/>
          </a:p>
          <a:p>
            <a:pPr marL="0" indent="0">
              <a:buNone/>
            </a:pPr>
            <a:endParaRPr lang="en-US" dirty="0"/>
          </a:p>
          <a:p>
            <a:pPr marL="342265" lvl="1" indent="0">
              <a:buNone/>
            </a:pPr>
            <a:endParaRPr lang="en-US" dirty="0"/>
          </a:p>
          <a:p>
            <a:pPr marL="685165" lvl="1" indent="-342900"/>
            <a:endParaRPr lang="en-US" dirty="0"/>
          </a:p>
          <a:p>
            <a:pPr marL="342900" indent="-342900"/>
            <a:endParaRPr lang="en-US" dirty="0"/>
          </a:p>
        </p:txBody>
      </p:sp>
    </p:spTree>
    <p:extLst>
      <p:ext uri="{BB962C8B-B14F-4D97-AF65-F5344CB8AC3E}">
        <p14:creationId xmlns:p14="http://schemas.microsoft.com/office/powerpoint/2010/main" val="411677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46358" y="104775"/>
            <a:ext cx="10547350" cy="582613"/>
          </a:xfrm>
        </p:spPr>
        <p:txBody>
          <a:bodyPr>
            <a:normAutofit fontScale="90000"/>
          </a:bodyPr>
          <a:lstStyle/>
          <a:p>
            <a:r>
              <a:rPr lang="en-US" dirty="0"/>
              <a:t>Solution: Results and Improvements</a:t>
            </a:r>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idx="1"/>
          </p:nvPr>
        </p:nvSpPr>
        <p:spPr/>
        <p:txBody>
          <a:bodyPr>
            <a:normAutofit/>
          </a:bodyPr>
          <a:lstStyle/>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12"/>
          </p:nvPr>
        </p:nvSpPr>
        <p:spPr/>
        <p:txBody>
          <a:bodyPr/>
          <a:lstStyle/>
          <a:p>
            <a:fld id="{52B60363-7E9F-BF4A-894A-A30319D3939A}" type="slidenum">
              <a:rPr lang="en-US" smtClean="0"/>
              <a:pPr/>
              <a:t>12</a:t>
            </a:fld>
            <a:endParaRPr lang="en-US"/>
          </a:p>
        </p:txBody>
      </p:sp>
      <p:pic>
        <p:nvPicPr>
          <p:cNvPr id="14" name="Picture 13">
            <a:extLst>
              <a:ext uri="{FF2B5EF4-FFF2-40B4-BE49-F238E27FC236}">
                <a16:creationId xmlns:a16="http://schemas.microsoft.com/office/drawing/2014/main" id="{50171263-8206-C8C0-00E7-856C03A6D4B7}"/>
              </a:ext>
            </a:extLst>
          </p:cNvPr>
          <p:cNvPicPr>
            <a:picLocks noChangeAspect="1"/>
          </p:cNvPicPr>
          <p:nvPr/>
        </p:nvPicPr>
        <p:blipFill>
          <a:blip r:embed="rId3"/>
          <a:stretch>
            <a:fillRect/>
          </a:stretch>
        </p:blipFill>
        <p:spPr>
          <a:xfrm>
            <a:off x="1791476" y="687388"/>
            <a:ext cx="8994712" cy="6142104"/>
          </a:xfrm>
          <a:prstGeom prst="rect">
            <a:avLst/>
          </a:prstGeom>
        </p:spPr>
      </p:pic>
    </p:spTree>
    <p:extLst>
      <p:ext uri="{BB962C8B-B14F-4D97-AF65-F5344CB8AC3E}">
        <p14:creationId xmlns:p14="http://schemas.microsoft.com/office/powerpoint/2010/main" val="424570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46358" y="104775"/>
            <a:ext cx="10547350" cy="582613"/>
          </a:xfrm>
        </p:spPr>
        <p:txBody>
          <a:bodyPr>
            <a:normAutofit fontScale="90000"/>
          </a:bodyPr>
          <a:lstStyle/>
          <a:p>
            <a:r>
              <a:rPr lang="en-US" dirty="0"/>
              <a:t>Solution: Results and Improvements</a:t>
            </a:r>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idx="1"/>
          </p:nvPr>
        </p:nvSpPr>
        <p:spPr/>
        <p:txBody>
          <a:bodyPr>
            <a:normAutofit/>
          </a:bodyPr>
          <a:lstStyle/>
          <a:p>
            <a:pPr marL="342906" indent="-342900"/>
            <a:endParaRPr lang="en-US"/>
          </a:p>
          <a:p>
            <a:pPr marL="685792" lvl="1" indent="-342900"/>
            <a:endParaRPr lang="en-US"/>
          </a:p>
          <a:p>
            <a:pPr marL="685792" lvl="1" indent="-342900"/>
            <a:endParaRPr lang="en-US"/>
          </a:p>
          <a:p>
            <a:pPr marL="6" indent="0">
              <a:buNone/>
            </a:pPr>
            <a:endParaRPr lang="en-US"/>
          </a:p>
          <a:p>
            <a:pPr marL="342892" lvl="1" indent="0">
              <a:buNone/>
            </a:pPr>
            <a:endParaRPr lang="en-US"/>
          </a:p>
          <a:p>
            <a:pPr marL="685792" lvl="1" indent="-342900"/>
            <a:endParaRPr lang="en-US"/>
          </a:p>
          <a:p>
            <a:pPr marL="342906" indent="-342900"/>
            <a:endParaRPr lang="en-US"/>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12"/>
          </p:nvPr>
        </p:nvSpPr>
        <p:spPr/>
        <p:txBody>
          <a:bodyPr/>
          <a:lstStyle/>
          <a:p>
            <a:fld id="{52B60363-7E9F-BF4A-894A-A30319D3939A}" type="slidenum">
              <a:rPr lang="en-US" smtClean="0"/>
              <a:pPr/>
              <a:t>13</a:t>
            </a:fld>
            <a:endParaRPr lang="en-US"/>
          </a:p>
        </p:txBody>
      </p:sp>
      <p:pic>
        <p:nvPicPr>
          <p:cNvPr id="12" name="Picture 11">
            <a:extLst>
              <a:ext uri="{FF2B5EF4-FFF2-40B4-BE49-F238E27FC236}">
                <a16:creationId xmlns:a16="http://schemas.microsoft.com/office/drawing/2014/main" id="{9F80F87F-B8EC-EB3F-E430-8D5A11C2AFCA}"/>
              </a:ext>
            </a:extLst>
          </p:cNvPr>
          <p:cNvPicPr>
            <a:picLocks noChangeAspect="1"/>
          </p:cNvPicPr>
          <p:nvPr/>
        </p:nvPicPr>
        <p:blipFill>
          <a:blip r:embed="rId3"/>
          <a:stretch>
            <a:fillRect/>
          </a:stretch>
        </p:blipFill>
        <p:spPr>
          <a:xfrm>
            <a:off x="1243517" y="1373397"/>
            <a:ext cx="9196030" cy="2760063"/>
          </a:xfrm>
          <a:prstGeom prst="rect">
            <a:avLst/>
          </a:prstGeom>
        </p:spPr>
      </p:pic>
    </p:spTree>
    <p:extLst>
      <p:ext uri="{BB962C8B-B14F-4D97-AF65-F5344CB8AC3E}">
        <p14:creationId xmlns:p14="http://schemas.microsoft.com/office/powerpoint/2010/main" val="282162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46358" y="104775"/>
            <a:ext cx="10547350" cy="582613"/>
          </a:xfrm>
        </p:spPr>
        <p:txBody>
          <a:bodyPr>
            <a:normAutofit fontScale="90000"/>
          </a:bodyPr>
          <a:lstStyle/>
          <a:p>
            <a:r>
              <a:rPr lang="en-US"/>
              <a:t>Solutions/Products</a:t>
            </a:r>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idx="1"/>
          </p:nvPr>
        </p:nvSpPr>
        <p:spPr/>
        <p:txBody>
          <a:bodyPr>
            <a:normAutofit/>
          </a:bodyPr>
          <a:lstStyle/>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12"/>
          </p:nvPr>
        </p:nvSpPr>
        <p:spPr/>
        <p:txBody>
          <a:bodyPr/>
          <a:lstStyle/>
          <a:p>
            <a:fld id="{52B60363-7E9F-BF4A-894A-A30319D3939A}" type="slidenum">
              <a:rPr lang="en-US" smtClean="0"/>
              <a:pPr/>
              <a:t>14</a:t>
            </a:fld>
            <a:endParaRPr lang="en-US"/>
          </a:p>
        </p:txBody>
      </p:sp>
      <p:pic>
        <p:nvPicPr>
          <p:cNvPr id="6" name="Picture 5">
            <a:extLst>
              <a:ext uri="{FF2B5EF4-FFF2-40B4-BE49-F238E27FC236}">
                <a16:creationId xmlns:a16="http://schemas.microsoft.com/office/drawing/2014/main" id="{D8B03F7B-CFE5-24A5-EF78-33D3C1BBEB06}"/>
              </a:ext>
            </a:extLst>
          </p:cNvPr>
          <p:cNvPicPr>
            <a:picLocks noChangeAspect="1"/>
          </p:cNvPicPr>
          <p:nvPr/>
        </p:nvPicPr>
        <p:blipFill rotWithShape="1">
          <a:blip r:embed="rId3"/>
          <a:srcRect l="-7914" t="58654" r="360" b="4632"/>
          <a:stretch/>
        </p:blipFill>
        <p:spPr>
          <a:xfrm>
            <a:off x="5117768" y="675105"/>
            <a:ext cx="5872813" cy="368089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5DBDE35-F95F-148B-9850-C16AF57761B3}"/>
              </a:ext>
            </a:extLst>
          </p:cNvPr>
          <p:cNvPicPr>
            <a:picLocks noChangeAspect="1"/>
          </p:cNvPicPr>
          <p:nvPr/>
        </p:nvPicPr>
        <p:blipFill rotWithShape="1">
          <a:blip r:embed="rId3"/>
          <a:srcRect t="17229"/>
          <a:stretch/>
        </p:blipFill>
        <p:spPr>
          <a:xfrm>
            <a:off x="1200821" y="684356"/>
            <a:ext cx="3707780" cy="5676446"/>
          </a:xfrm>
          <a:prstGeom prst="rect">
            <a:avLst/>
          </a:prstGeom>
        </p:spPr>
      </p:pic>
    </p:spTree>
    <p:extLst>
      <p:ext uri="{BB962C8B-B14F-4D97-AF65-F5344CB8AC3E}">
        <p14:creationId xmlns:p14="http://schemas.microsoft.com/office/powerpoint/2010/main" val="118076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46358" y="104775"/>
            <a:ext cx="10547350" cy="582613"/>
          </a:xfrm>
        </p:spPr>
        <p:txBody>
          <a:bodyPr>
            <a:normAutofit fontScale="90000"/>
          </a:bodyPr>
          <a:lstStyle/>
          <a:p>
            <a:r>
              <a:rPr lang="en-US"/>
              <a:t>Solutions/Products</a:t>
            </a:r>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idx="1"/>
          </p:nvPr>
        </p:nvSpPr>
        <p:spPr/>
        <p:txBody>
          <a:bodyPr>
            <a:normAutofit/>
          </a:bodyPr>
          <a:lstStyle/>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12"/>
          </p:nvPr>
        </p:nvSpPr>
        <p:spPr/>
        <p:txBody>
          <a:bodyPr/>
          <a:lstStyle/>
          <a:p>
            <a:fld id="{52B60363-7E9F-BF4A-894A-A30319D3939A}" type="slidenum">
              <a:rPr lang="en-US" smtClean="0"/>
              <a:pPr/>
              <a:t>15</a:t>
            </a:fld>
            <a:endParaRPr lang="en-US"/>
          </a:p>
        </p:txBody>
      </p:sp>
      <p:pic>
        <p:nvPicPr>
          <p:cNvPr id="7" name="Picture 6">
            <a:extLst>
              <a:ext uri="{FF2B5EF4-FFF2-40B4-BE49-F238E27FC236}">
                <a16:creationId xmlns:a16="http://schemas.microsoft.com/office/drawing/2014/main" id="{C5C8DAD9-760A-EB62-E641-6EBD62016229}"/>
              </a:ext>
            </a:extLst>
          </p:cNvPr>
          <p:cNvPicPr>
            <a:picLocks noChangeAspect="1"/>
          </p:cNvPicPr>
          <p:nvPr/>
        </p:nvPicPr>
        <p:blipFill>
          <a:blip r:embed="rId3"/>
          <a:stretch>
            <a:fillRect/>
          </a:stretch>
        </p:blipFill>
        <p:spPr>
          <a:xfrm>
            <a:off x="839218" y="679524"/>
            <a:ext cx="3645869" cy="5592529"/>
          </a:xfrm>
          <a:prstGeom prst="rect">
            <a:avLst/>
          </a:prstGeom>
        </p:spPr>
      </p:pic>
    </p:spTree>
    <p:extLst>
      <p:ext uri="{BB962C8B-B14F-4D97-AF65-F5344CB8AC3E}">
        <p14:creationId xmlns:p14="http://schemas.microsoft.com/office/powerpoint/2010/main" val="290173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09599" y="266701"/>
            <a:ext cx="5085229" cy="632152"/>
          </a:xfrm>
        </p:spPr>
        <p:txBody>
          <a:bodyPr>
            <a:normAutofit/>
          </a:bodyPr>
          <a:lstStyle/>
          <a:p>
            <a:r>
              <a:rPr lang="en-US"/>
              <a:t>Conclusion</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16</a:t>
            </a:fld>
            <a:endParaRPr lang="en-US"/>
          </a:p>
        </p:txBody>
      </p:sp>
      <p:sp>
        <p:nvSpPr>
          <p:cNvPr id="5" name="Text Placeholder 4">
            <a:extLst>
              <a:ext uri="{FF2B5EF4-FFF2-40B4-BE49-F238E27FC236}">
                <a16:creationId xmlns:a16="http://schemas.microsoft.com/office/drawing/2014/main" id="{C43961B2-F122-1F52-DAEE-CE0B56E9204C}"/>
              </a:ext>
            </a:extLst>
          </p:cNvPr>
          <p:cNvSpPr>
            <a:spLocks noGrp="1"/>
          </p:cNvSpPr>
          <p:nvPr>
            <p:ph type="body" sz="quarter" idx="13"/>
          </p:nvPr>
        </p:nvSpPr>
        <p:spPr>
          <a:xfrm>
            <a:off x="609598" y="6504248"/>
            <a:ext cx="10532301" cy="278155"/>
          </a:xfrm>
        </p:spPr>
        <p:txBody>
          <a:bodyPr>
            <a:normAutofit/>
          </a:bodyPr>
          <a:lstStyle/>
          <a:p>
            <a:pPr marL="0" indent="0">
              <a:buNone/>
            </a:pPr>
            <a:r>
              <a:rPr lang="en-US" sz="1000"/>
              <a:t>LCLS-II-HE | SLAC IT Business Intelligence | Vicky Hoang</a:t>
            </a:r>
          </a:p>
        </p:txBody>
      </p:sp>
      <p:sp>
        <p:nvSpPr>
          <p:cNvPr id="7" name="Text Placeholder 6">
            <a:extLst>
              <a:ext uri="{FF2B5EF4-FFF2-40B4-BE49-F238E27FC236}">
                <a16:creationId xmlns:a16="http://schemas.microsoft.com/office/drawing/2014/main" id="{4291E644-9B5A-F05F-2F3D-AB0AE0D75902}"/>
              </a:ext>
            </a:extLst>
          </p:cNvPr>
          <p:cNvSpPr>
            <a:spLocks noGrp="1"/>
          </p:cNvSpPr>
          <p:nvPr>
            <p:ph type="body" sz="quarter" idx="18"/>
          </p:nvPr>
        </p:nvSpPr>
        <p:spPr>
          <a:xfrm>
            <a:off x="457204" y="1103350"/>
            <a:ext cx="10972800" cy="4651300"/>
          </a:xfrm>
        </p:spPr>
        <p:txBody>
          <a:bodyPr vert="horz" lIns="91440" tIns="45720" rIns="91440" bIns="45720" rtlCol="0" anchor="t">
            <a:normAutofit/>
          </a:bodyPr>
          <a:lstStyle/>
          <a:p>
            <a:pPr marL="0" indent="0" algn="ctr">
              <a:buNone/>
            </a:pPr>
            <a:r>
              <a:rPr lang="en-US" sz="4800" dirty="0"/>
              <a:t>Schedule and Reports</a:t>
            </a:r>
          </a:p>
          <a:p>
            <a:r>
              <a:rPr lang="en-US" sz="2800" dirty="0"/>
              <a:t>Multiple inputs brought into one location</a:t>
            </a:r>
          </a:p>
          <a:p>
            <a:r>
              <a:rPr lang="en-US" sz="2800" dirty="0"/>
              <a:t>Integrating day to day planning with overall monthly schedule update </a:t>
            </a:r>
          </a:p>
          <a:p>
            <a:r>
              <a:rPr lang="en-US" sz="2800" dirty="0"/>
              <a:t>Developed Business Intelligence reports to share with wider audience</a:t>
            </a:r>
          </a:p>
          <a:p>
            <a:r>
              <a:rPr lang="en-US" sz="2800" dirty="0"/>
              <a:t>Using new method  at end of the day tailgate meetings and recurring installation planning meetings and have positive reception thus far. </a:t>
            </a:r>
          </a:p>
          <a:p>
            <a:r>
              <a:rPr lang="en-US" sz="2800" dirty="0"/>
              <a:t>Continuously looking to improve</a:t>
            </a:r>
          </a:p>
          <a:p>
            <a:r>
              <a:rPr lang="en-US" sz="2800" dirty="0"/>
              <a:t>Already used at leadership levels of SLAC</a:t>
            </a:r>
          </a:p>
          <a:p>
            <a:endParaRPr lang="en-US" dirty="0"/>
          </a:p>
        </p:txBody>
      </p:sp>
    </p:spTree>
    <p:extLst>
      <p:ext uri="{BB962C8B-B14F-4D97-AF65-F5344CB8AC3E}">
        <p14:creationId xmlns:p14="http://schemas.microsoft.com/office/powerpoint/2010/main" val="212660970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09599" y="266701"/>
            <a:ext cx="11143129" cy="632152"/>
          </a:xfrm>
        </p:spPr>
        <p:txBody>
          <a:bodyPr>
            <a:normAutofit/>
          </a:bodyPr>
          <a:lstStyle/>
          <a:p>
            <a:r>
              <a:rPr lang="en-US"/>
              <a:t>Questions</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17</a:t>
            </a:fld>
            <a:endParaRPr lang="en-US"/>
          </a:p>
        </p:txBody>
      </p:sp>
      <p:sp>
        <p:nvSpPr>
          <p:cNvPr id="5" name="Text Placeholder 4">
            <a:extLst>
              <a:ext uri="{FF2B5EF4-FFF2-40B4-BE49-F238E27FC236}">
                <a16:creationId xmlns:a16="http://schemas.microsoft.com/office/drawing/2014/main" id="{C43961B2-F122-1F52-DAEE-CE0B56E9204C}"/>
              </a:ext>
            </a:extLst>
          </p:cNvPr>
          <p:cNvSpPr>
            <a:spLocks noGrp="1"/>
          </p:cNvSpPr>
          <p:nvPr>
            <p:ph type="body" sz="quarter" idx="13"/>
          </p:nvPr>
        </p:nvSpPr>
        <p:spPr>
          <a:xfrm>
            <a:off x="609598" y="6504248"/>
            <a:ext cx="10532301" cy="278155"/>
          </a:xfrm>
        </p:spPr>
        <p:txBody>
          <a:bodyPr>
            <a:normAutofit/>
          </a:bodyPr>
          <a:lstStyle/>
          <a:p>
            <a:pPr marL="0" indent="0">
              <a:buNone/>
            </a:pPr>
            <a:r>
              <a:rPr lang="en-US" sz="1000"/>
              <a:t>LCLS-II-HE | SLAC IT Business Intelligence | Vicky Hoang</a:t>
            </a:r>
          </a:p>
        </p:txBody>
      </p:sp>
      <p:sp>
        <p:nvSpPr>
          <p:cNvPr id="7" name="Text Placeholder 6">
            <a:extLst>
              <a:ext uri="{FF2B5EF4-FFF2-40B4-BE49-F238E27FC236}">
                <a16:creationId xmlns:a16="http://schemas.microsoft.com/office/drawing/2014/main" id="{4291E644-9B5A-F05F-2F3D-AB0AE0D75902}"/>
              </a:ext>
            </a:extLst>
          </p:cNvPr>
          <p:cNvSpPr>
            <a:spLocks noGrp="1"/>
          </p:cNvSpPr>
          <p:nvPr>
            <p:ph type="body" sz="quarter" idx="18"/>
          </p:nvPr>
        </p:nvSpPr>
        <p:spPr>
          <a:xfrm>
            <a:off x="609600" y="1768288"/>
            <a:ext cx="10972800" cy="4651300"/>
          </a:xfrm>
        </p:spPr>
        <p:txBody>
          <a:bodyPr/>
          <a:lstStyle/>
          <a:p>
            <a:pPr marL="0" indent="0" algn="ctr">
              <a:buNone/>
            </a:pPr>
            <a:r>
              <a:rPr lang="en-US" sz="28700"/>
              <a:t>?</a:t>
            </a:r>
          </a:p>
          <a:p>
            <a:endParaRPr lang="en-US"/>
          </a:p>
        </p:txBody>
      </p:sp>
    </p:spTree>
    <p:extLst>
      <p:ext uri="{BB962C8B-B14F-4D97-AF65-F5344CB8AC3E}">
        <p14:creationId xmlns:p14="http://schemas.microsoft.com/office/powerpoint/2010/main" val="4283225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609599" y="266701"/>
            <a:ext cx="11143129" cy="632152"/>
          </a:xfrm>
        </p:spPr>
        <p:txBody>
          <a:bodyPr>
            <a:normAutofit/>
          </a:bodyPr>
          <a:lstStyle/>
          <a:p>
            <a:r>
              <a:rPr lang="en-US"/>
              <a:t>Questions</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18</a:t>
            </a:fld>
            <a:endParaRPr lang="en-US"/>
          </a:p>
        </p:txBody>
      </p:sp>
      <p:sp>
        <p:nvSpPr>
          <p:cNvPr id="5" name="Text Placeholder 4">
            <a:extLst>
              <a:ext uri="{FF2B5EF4-FFF2-40B4-BE49-F238E27FC236}">
                <a16:creationId xmlns:a16="http://schemas.microsoft.com/office/drawing/2014/main" id="{C43961B2-F122-1F52-DAEE-CE0B56E9204C}"/>
              </a:ext>
            </a:extLst>
          </p:cNvPr>
          <p:cNvSpPr>
            <a:spLocks noGrp="1"/>
          </p:cNvSpPr>
          <p:nvPr>
            <p:ph type="body" sz="quarter" idx="13"/>
          </p:nvPr>
        </p:nvSpPr>
        <p:spPr>
          <a:xfrm>
            <a:off x="609598" y="6504248"/>
            <a:ext cx="10532301" cy="278155"/>
          </a:xfrm>
        </p:spPr>
        <p:txBody>
          <a:bodyPr>
            <a:normAutofit/>
          </a:bodyPr>
          <a:lstStyle/>
          <a:p>
            <a:pPr marL="0" indent="0">
              <a:buNone/>
            </a:pPr>
            <a:r>
              <a:rPr lang="en-US" sz="1000"/>
              <a:t>LCLS-II-HE | SLAC IT Business Intelligence | Vicky Hoang</a:t>
            </a:r>
          </a:p>
        </p:txBody>
      </p:sp>
      <p:sp>
        <p:nvSpPr>
          <p:cNvPr id="7" name="Text Placeholder 6">
            <a:extLst>
              <a:ext uri="{FF2B5EF4-FFF2-40B4-BE49-F238E27FC236}">
                <a16:creationId xmlns:a16="http://schemas.microsoft.com/office/drawing/2014/main" id="{4291E644-9B5A-F05F-2F3D-AB0AE0D75902}"/>
              </a:ext>
            </a:extLst>
          </p:cNvPr>
          <p:cNvSpPr>
            <a:spLocks noGrp="1"/>
          </p:cNvSpPr>
          <p:nvPr>
            <p:ph type="body" sz="quarter" idx="18"/>
          </p:nvPr>
        </p:nvSpPr>
        <p:spPr>
          <a:xfrm>
            <a:off x="179461" y="1042585"/>
            <a:ext cx="10962437" cy="4802737"/>
          </a:xfrm>
        </p:spPr>
        <p:txBody>
          <a:bodyPr>
            <a:normAutofit/>
          </a:bodyPr>
          <a:lstStyle/>
          <a:p>
            <a:pPr marL="0" indent="0" algn="ctr">
              <a:buNone/>
            </a:pPr>
            <a:endParaRPr lang="en-US" sz="3600" dirty="0"/>
          </a:p>
          <a:p>
            <a:endParaRPr lang="en-US" dirty="0"/>
          </a:p>
        </p:txBody>
      </p:sp>
    </p:spTree>
    <p:extLst>
      <p:ext uri="{BB962C8B-B14F-4D97-AF65-F5344CB8AC3E}">
        <p14:creationId xmlns:p14="http://schemas.microsoft.com/office/powerpoint/2010/main" val="124522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63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a:xfrm>
            <a:off x="217928" y="0"/>
            <a:ext cx="10297672" cy="1325563"/>
          </a:xfrm>
        </p:spPr>
        <p:txBody>
          <a:bodyPr/>
          <a:lstStyle/>
          <a:p>
            <a:r>
              <a:rPr lang="en-US" dirty="0"/>
              <a:t>Introduction</a:t>
            </a:r>
          </a:p>
        </p:txBody>
      </p:sp>
      <p:sp>
        <p:nvSpPr>
          <p:cNvPr id="4" name="Text Placeholder 3">
            <a:extLst>
              <a:ext uri="{FF2B5EF4-FFF2-40B4-BE49-F238E27FC236}">
                <a16:creationId xmlns:a16="http://schemas.microsoft.com/office/drawing/2014/main" id="{84617C08-9D56-61B1-0998-4AB79FF493DF}"/>
              </a:ext>
            </a:extLst>
          </p:cNvPr>
          <p:cNvSpPr>
            <a:spLocks noGrp="1"/>
          </p:cNvSpPr>
          <p:nvPr>
            <p:ph sz="half" idx="2"/>
          </p:nvPr>
        </p:nvSpPr>
        <p:spPr>
          <a:xfrm>
            <a:off x="217928" y="1501759"/>
            <a:ext cx="6170680" cy="4351338"/>
          </a:xfrm>
        </p:spPr>
        <p:txBody>
          <a:bodyPr>
            <a:normAutofit/>
          </a:bodyPr>
          <a:lstStyle/>
          <a:p>
            <a:pPr marL="6" indent="0">
              <a:buNone/>
            </a:pPr>
            <a:r>
              <a:rPr lang="en-US" dirty="0">
                <a:solidFill>
                  <a:schemeClr val="tx1"/>
                </a:solidFill>
              </a:rPr>
              <a:t>Pablo Reguero, Project Controls Specialist- PMO </a:t>
            </a:r>
          </a:p>
          <a:p>
            <a:pPr marL="342906" indent="-342900"/>
            <a:r>
              <a:rPr lang="en-US" sz="2000" dirty="0">
                <a:solidFill>
                  <a:srgbClr val="8C1515"/>
                </a:solidFill>
              </a:rPr>
              <a:t>Joined June 2024 </a:t>
            </a:r>
          </a:p>
          <a:p>
            <a:pPr marL="685792" lvl="1" indent="-342900"/>
            <a:r>
              <a:rPr lang="en-US" sz="1800" dirty="0"/>
              <a:t>Project Management Controls System, PMO</a:t>
            </a:r>
          </a:p>
          <a:p>
            <a:pPr marL="685792" lvl="1" indent="-342900"/>
            <a:r>
              <a:rPr lang="en-US" sz="1800" dirty="0">
                <a:solidFill>
                  <a:srgbClr val="404040"/>
                </a:solidFill>
              </a:rPr>
              <a:t>Dedicated to the </a:t>
            </a:r>
            <a:r>
              <a:rPr lang="en-US" sz="1800" dirty="0"/>
              <a:t>LCLS-II-HE Project under Jarrod Fitzpatrick (Project Manager)</a:t>
            </a:r>
            <a:endParaRPr lang="en-US" sz="2000" dirty="0"/>
          </a:p>
          <a:p>
            <a:pPr marL="342906" indent="-342900">
              <a:lnSpc>
                <a:spcPct val="100000"/>
              </a:lnSpc>
            </a:pPr>
            <a:r>
              <a:rPr lang="en-US" sz="2000" dirty="0">
                <a:solidFill>
                  <a:srgbClr val="8C1515"/>
                </a:solidFill>
              </a:rPr>
              <a:t>M.S. in Construction Management from CSU East Bay </a:t>
            </a:r>
          </a:p>
          <a:p>
            <a:pPr marL="342906" indent="-342900">
              <a:lnSpc>
                <a:spcPct val="100000"/>
              </a:lnSpc>
            </a:pPr>
            <a:r>
              <a:rPr lang="en-US" sz="2000" dirty="0">
                <a:solidFill>
                  <a:srgbClr val="8C1515"/>
                </a:solidFill>
              </a:rPr>
              <a:t>B.S. Civil Engineering from the US Coast Guard Academy </a:t>
            </a:r>
          </a:p>
          <a:p>
            <a:pPr marL="342906" indent="-342900">
              <a:lnSpc>
                <a:spcPct val="100000"/>
              </a:lnSpc>
            </a:pPr>
            <a:r>
              <a:rPr lang="en-US" sz="2000" dirty="0">
                <a:solidFill>
                  <a:srgbClr val="8C1515"/>
                </a:solidFill>
              </a:rPr>
              <a:t>Twelve years of working with Federal Contracts and Construction Projects as Civilian and Active Duty</a:t>
            </a:r>
          </a:p>
          <a:p>
            <a:pPr marL="342906" indent="-342900">
              <a:lnSpc>
                <a:spcPct val="100000"/>
              </a:lnSpc>
            </a:pPr>
            <a:endParaRPr lang="en-US" sz="2000" dirty="0">
              <a:solidFill>
                <a:srgbClr val="8C1515"/>
              </a:solidFill>
            </a:endParaRPr>
          </a:p>
          <a:p>
            <a:pPr marL="342906" indent="-342900"/>
            <a:endParaRPr lang="en-US" sz="2000" dirty="0"/>
          </a:p>
          <a:p>
            <a:pPr marL="342906" indent="-342900"/>
            <a:endParaRPr lang="en-US" dirty="0"/>
          </a:p>
          <a:p>
            <a:pPr marL="342906" indent="-342900"/>
            <a:endParaRPr lang="en-US" dirty="0"/>
          </a:p>
          <a:p>
            <a:pPr marL="342906" indent="-342900"/>
            <a:endParaRPr lang="en-US" dirty="0"/>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12"/>
          </p:nvPr>
        </p:nvSpPr>
        <p:spPr/>
        <p:txBody>
          <a:bodyPr/>
          <a:lstStyle/>
          <a:p>
            <a:fld id="{52B60363-7E9F-BF4A-894A-A30319D3939A}" type="slidenum">
              <a:rPr lang="en-US" smtClean="0"/>
              <a:pPr/>
              <a:t>2</a:t>
            </a:fld>
            <a:endParaRPr lang="en-US" dirty="0"/>
          </a:p>
        </p:txBody>
      </p:sp>
      <p:pic>
        <p:nvPicPr>
          <p:cNvPr id="6" name="Picture 5">
            <a:extLst>
              <a:ext uri="{FF2B5EF4-FFF2-40B4-BE49-F238E27FC236}">
                <a16:creationId xmlns:a16="http://schemas.microsoft.com/office/drawing/2014/main" id="{028DFD54-9E54-B3FA-BAD9-F34E06A0DA11}"/>
              </a:ext>
            </a:extLst>
          </p:cNvPr>
          <p:cNvPicPr>
            <a:picLocks noChangeAspect="1"/>
          </p:cNvPicPr>
          <p:nvPr/>
        </p:nvPicPr>
        <p:blipFill>
          <a:blip r:embed="rId4"/>
          <a:stretch>
            <a:fillRect/>
          </a:stretch>
        </p:blipFill>
        <p:spPr>
          <a:xfrm>
            <a:off x="7616628" y="1501759"/>
            <a:ext cx="3737172" cy="4413887"/>
          </a:xfrm>
          <a:prstGeom prst="rect">
            <a:avLst/>
          </a:prstGeom>
        </p:spPr>
      </p:pic>
    </p:spTree>
    <p:extLst>
      <p:ext uri="{BB962C8B-B14F-4D97-AF65-F5344CB8AC3E}">
        <p14:creationId xmlns:p14="http://schemas.microsoft.com/office/powerpoint/2010/main" val="3189851537"/>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p:txBody>
          <a:bodyPr/>
          <a:lstStyle/>
          <a:p>
            <a:r>
              <a:rPr lang="en-US" dirty="0"/>
              <a:t>Background</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3</a:t>
            </a:fld>
            <a:endParaRPr lang="en-US"/>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sz="quarter" idx="18"/>
          </p:nvPr>
        </p:nvSpPr>
        <p:spPr>
          <a:xfrm>
            <a:off x="680934" y="1206230"/>
            <a:ext cx="10972801" cy="5201055"/>
          </a:xfrm>
        </p:spPr>
        <p:txBody>
          <a:bodyPr>
            <a:normAutofit/>
          </a:bodyPr>
          <a:lstStyle/>
          <a:p>
            <a:pPr marL="6" indent="0">
              <a:buNone/>
            </a:pPr>
            <a:endParaRPr lang="en-US" dirty="0"/>
          </a:p>
          <a:p>
            <a:pPr marL="342906" indent="-342900"/>
            <a:r>
              <a:rPr lang="en-US" dirty="0"/>
              <a:t>Challenges:</a:t>
            </a:r>
          </a:p>
          <a:p>
            <a:pPr marL="685792" lvl="1" indent="-342900"/>
            <a:r>
              <a:rPr lang="en-US" dirty="0"/>
              <a:t>Planning installation work</a:t>
            </a:r>
          </a:p>
          <a:p>
            <a:pPr marL="685792" lvl="1" indent="-342900"/>
            <a:r>
              <a:rPr lang="en-US" dirty="0"/>
              <a:t>Coordinating between teams</a:t>
            </a:r>
          </a:p>
          <a:p>
            <a:pPr marL="685792" lvl="1" indent="-342900"/>
            <a:r>
              <a:rPr lang="en-US" dirty="0"/>
              <a:t>Communicating and reporting consistently</a:t>
            </a:r>
          </a:p>
          <a:p>
            <a:pPr marL="342906" indent="-342900"/>
            <a:r>
              <a:rPr lang="en-US" dirty="0"/>
              <a:t>Solutions</a:t>
            </a:r>
          </a:p>
          <a:p>
            <a:pPr marL="685792" lvl="1" indent="-342900"/>
            <a:r>
              <a:rPr lang="en-US" dirty="0"/>
              <a:t>Integrated MS Project Online that is Updated Weekly</a:t>
            </a:r>
          </a:p>
          <a:p>
            <a:pPr marL="685792" lvl="1" indent="-342900"/>
            <a:r>
              <a:rPr lang="en-US" dirty="0"/>
              <a:t>Tableau Report that Syncs from Data on the MS Project</a:t>
            </a:r>
          </a:p>
          <a:p>
            <a:pPr marL="342906" indent="-342900"/>
            <a:endParaRPr lang="en-US" dirty="0"/>
          </a:p>
          <a:p>
            <a:pPr marL="342906" indent="-342900"/>
            <a:endParaRPr lang="en-US" dirty="0"/>
          </a:p>
          <a:p>
            <a:pPr marL="342906" indent="-342900"/>
            <a:endParaRPr lang="en-US" dirty="0"/>
          </a:p>
          <a:p>
            <a:pPr marL="342906" indent="-342900"/>
            <a:endParaRPr lang="en-US" dirty="0"/>
          </a:p>
          <a:p>
            <a:pPr marL="342906" indent="-342900"/>
            <a:endParaRPr lang="en-US" dirty="0"/>
          </a:p>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spTree>
    <p:extLst>
      <p:ext uri="{BB962C8B-B14F-4D97-AF65-F5344CB8AC3E}">
        <p14:creationId xmlns:p14="http://schemas.microsoft.com/office/powerpoint/2010/main" val="403067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p:txBody>
          <a:bodyPr/>
          <a:lstStyle/>
          <a:p>
            <a:r>
              <a:rPr lang="en-US" dirty="0"/>
              <a:t>Background/Current Tools</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4</a:t>
            </a:fld>
            <a:endParaRPr lang="en-US"/>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sz="quarter" idx="18"/>
          </p:nvPr>
        </p:nvSpPr>
        <p:spPr>
          <a:xfrm>
            <a:off x="680934" y="1206230"/>
            <a:ext cx="10972801" cy="5201055"/>
          </a:xfrm>
        </p:spPr>
        <p:txBody>
          <a:bodyPr>
            <a:normAutofit/>
          </a:bodyPr>
          <a:lstStyle/>
          <a:p>
            <a:pPr marL="6" indent="0">
              <a:buNone/>
            </a:pPr>
            <a:endParaRPr lang="en-US" dirty="0"/>
          </a:p>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pic>
        <p:nvPicPr>
          <p:cNvPr id="10" name="Picture 9">
            <a:extLst>
              <a:ext uri="{FF2B5EF4-FFF2-40B4-BE49-F238E27FC236}">
                <a16:creationId xmlns:a16="http://schemas.microsoft.com/office/drawing/2014/main" id="{48A29E5A-B6C1-9920-5FA1-2B52A61E8888}"/>
              </a:ext>
            </a:extLst>
          </p:cNvPr>
          <p:cNvPicPr>
            <a:picLocks noChangeAspect="1"/>
          </p:cNvPicPr>
          <p:nvPr/>
        </p:nvPicPr>
        <p:blipFill>
          <a:blip r:embed="rId3"/>
          <a:stretch>
            <a:fillRect/>
          </a:stretch>
        </p:blipFill>
        <p:spPr>
          <a:xfrm>
            <a:off x="152400" y="1071419"/>
            <a:ext cx="11653735" cy="5079594"/>
          </a:xfrm>
          <a:prstGeom prst="rect">
            <a:avLst/>
          </a:prstGeom>
        </p:spPr>
      </p:pic>
      <p:pic>
        <p:nvPicPr>
          <p:cNvPr id="9" name="Picture 8" descr="A close up of a logo&#10;&#10;Description automatically generated">
            <a:extLst>
              <a:ext uri="{FF2B5EF4-FFF2-40B4-BE49-F238E27FC236}">
                <a16:creationId xmlns:a16="http://schemas.microsoft.com/office/drawing/2014/main" id="{FB4D18C5-C796-DEED-F8C1-554633E6665B}"/>
              </a:ext>
            </a:extLst>
          </p:cNvPr>
          <p:cNvPicPr>
            <a:picLocks noChangeAspect="1"/>
          </p:cNvPicPr>
          <p:nvPr/>
        </p:nvPicPr>
        <p:blipFill>
          <a:blip r:embed="rId4"/>
          <a:stretch>
            <a:fillRect/>
          </a:stretch>
        </p:blipFill>
        <p:spPr>
          <a:xfrm>
            <a:off x="4389376" y="4901895"/>
            <a:ext cx="2627374" cy="1335401"/>
          </a:xfrm>
          <a:prstGeom prst="rect">
            <a:avLst/>
          </a:prstGeom>
          <a:noFill/>
          <a:ln w="9525" cmpd="sng">
            <a:solidFill>
              <a:srgbClr val="8C1515">
                <a:alpha val="46000"/>
              </a:srgbClr>
            </a:solidFill>
            <a:extLst>
              <a:ext uri="{C807C97D-BFC1-408E-A445-0C87EB9F89A2}">
                <ask:lineSketchStyleProps xmlns:ask="http://schemas.microsoft.com/office/drawing/2018/sketchyshapes" sd="1219033472">
                  <a:custGeom>
                    <a:avLst/>
                    <a:gdLst>
                      <a:gd name="connsiteX0" fmla="*/ 0 w 4834862"/>
                      <a:gd name="connsiteY0" fmla="*/ 0 h 1195609"/>
                      <a:gd name="connsiteX1" fmla="*/ 4834862 w 4834862"/>
                      <a:gd name="connsiteY1" fmla="*/ 0 h 1195609"/>
                      <a:gd name="connsiteX2" fmla="*/ 4834862 w 4834862"/>
                      <a:gd name="connsiteY2" fmla="*/ 1195609 h 1195609"/>
                      <a:gd name="connsiteX3" fmla="*/ 0 w 4834862"/>
                      <a:gd name="connsiteY3" fmla="*/ 1195609 h 1195609"/>
                      <a:gd name="connsiteX4" fmla="*/ 0 w 4834862"/>
                      <a:gd name="connsiteY4" fmla="*/ 0 h 119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862" h="1195609" extrusionOk="0">
                        <a:moveTo>
                          <a:pt x="0" y="0"/>
                        </a:moveTo>
                        <a:cubicBezTo>
                          <a:pt x="1709916" y="118645"/>
                          <a:pt x="3752027" y="116012"/>
                          <a:pt x="4834862" y="0"/>
                        </a:cubicBezTo>
                        <a:cubicBezTo>
                          <a:pt x="4764606" y="301178"/>
                          <a:pt x="4852917" y="1048484"/>
                          <a:pt x="4834862" y="1195609"/>
                        </a:cubicBezTo>
                        <a:cubicBezTo>
                          <a:pt x="3455332" y="1330209"/>
                          <a:pt x="1531889" y="1038413"/>
                          <a:pt x="0" y="1195609"/>
                        </a:cubicBezTo>
                        <a:cubicBezTo>
                          <a:pt x="36937" y="605092"/>
                          <a:pt x="100268" y="432518"/>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90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E183F2F-B5C6-1178-F8C2-30D694DC86F2}"/>
              </a:ext>
            </a:extLst>
          </p:cNvPr>
          <p:cNvPicPr>
            <a:picLocks noChangeAspect="1"/>
          </p:cNvPicPr>
          <p:nvPr/>
        </p:nvPicPr>
        <p:blipFill>
          <a:blip r:embed="rId4"/>
          <a:stretch>
            <a:fillRect/>
          </a:stretch>
        </p:blipFill>
        <p:spPr>
          <a:xfrm>
            <a:off x="264542" y="3661935"/>
            <a:ext cx="4336735" cy="2262644"/>
          </a:xfrm>
          <a:prstGeom prst="rect">
            <a:avLst/>
          </a:prstGeom>
        </p:spPr>
      </p:pic>
      <p:pic>
        <p:nvPicPr>
          <p:cNvPr id="20" name="Picture 19">
            <a:extLst>
              <a:ext uri="{FF2B5EF4-FFF2-40B4-BE49-F238E27FC236}">
                <a16:creationId xmlns:a16="http://schemas.microsoft.com/office/drawing/2014/main" id="{527AB656-E1C7-EA49-B28E-F3E1E362E4F9}"/>
              </a:ext>
            </a:extLst>
          </p:cNvPr>
          <p:cNvPicPr>
            <a:picLocks noChangeAspect="1"/>
          </p:cNvPicPr>
          <p:nvPr/>
        </p:nvPicPr>
        <p:blipFill>
          <a:blip r:embed="rId5"/>
          <a:stretch>
            <a:fillRect/>
          </a:stretch>
        </p:blipFill>
        <p:spPr>
          <a:xfrm>
            <a:off x="6088246" y="3451200"/>
            <a:ext cx="4733925" cy="2609336"/>
          </a:xfrm>
          <a:prstGeom prst="rect">
            <a:avLst/>
          </a:prstGeom>
        </p:spPr>
      </p:pic>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p:txBody>
          <a:bodyPr/>
          <a:lstStyle/>
          <a:p>
            <a:r>
              <a:rPr lang="en-US" dirty="0"/>
              <a:t>Background/Current Tools</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5</a:t>
            </a:fld>
            <a:endParaRPr lang="en-US"/>
          </a:p>
        </p:txBody>
      </p:sp>
      <p:sp>
        <p:nvSpPr>
          <p:cNvPr id="4" name="Text Placeholder 3">
            <a:extLst>
              <a:ext uri="{FF2B5EF4-FFF2-40B4-BE49-F238E27FC236}">
                <a16:creationId xmlns:a16="http://schemas.microsoft.com/office/drawing/2014/main" id="{84617C08-9D56-61B1-0998-4AB79FF493DF}"/>
              </a:ext>
            </a:extLst>
          </p:cNvPr>
          <p:cNvSpPr>
            <a:spLocks noGrp="1"/>
          </p:cNvSpPr>
          <p:nvPr>
            <p:ph type="body" sz="quarter" idx="18"/>
          </p:nvPr>
        </p:nvSpPr>
        <p:spPr>
          <a:xfrm>
            <a:off x="680934" y="1206230"/>
            <a:ext cx="10972801" cy="5201055"/>
          </a:xfrm>
        </p:spPr>
        <p:txBody>
          <a:bodyPr>
            <a:normAutofit/>
          </a:bodyPr>
          <a:lstStyle/>
          <a:p>
            <a:pPr marL="6" indent="0">
              <a:buNone/>
            </a:pPr>
            <a:endParaRPr lang="en-US" dirty="0"/>
          </a:p>
          <a:p>
            <a:pPr marL="342906" indent="-342900"/>
            <a:endParaRPr lang="en-US" dirty="0"/>
          </a:p>
          <a:p>
            <a:pPr marL="685792" lvl="1" indent="-342900"/>
            <a:endParaRPr lang="en-US" dirty="0"/>
          </a:p>
          <a:p>
            <a:pPr marL="685792" lvl="1" indent="-342900"/>
            <a:endParaRPr lang="en-US" dirty="0"/>
          </a:p>
          <a:p>
            <a:pPr marL="6" indent="0">
              <a:buNone/>
            </a:pPr>
            <a:endParaRPr lang="en-US" dirty="0"/>
          </a:p>
          <a:p>
            <a:pPr marL="342892" lvl="1" indent="0">
              <a:buNone/>
            </a:pPr>
            <a:endParaRPr lang="en-US" dirty="0"/>
          </a:p>
          <a:p>
            <a:pPr marL="685792" lvl="1" indent="-342900"/>
            <a:endParaRPr lang="en-US" dirty="0"/>
          </a:p>
          <a:p>
            <a:pPr marL="342906" indent="-342900"/>
            <a:endParaRPr lang="en-US" dirty="0"/>
          </a:p>
        </p:txBody>
      </p:sp>
      <p:pic>
        <p:nvPicPr>
          <p:cNvPr id="7" name="Picture 6">
            <a:extLst>
              <a:ext uri="{FF2B5EF4-FFF2-40B4-BE49-F238E27FC236}">
                <a16:creationId xmlns:a16="http://schemas.microsoft.com/office/drawing/2014/main" id="{D8D3448A-A53A-776A-C7CA-E1107A870DC2}"/>
              </a:ext>
            </a:extLst>
          </p:cNvPr>
          <p:cNvPicPr>
            <a:picLocks noChangeAspect="1"/>
          </p:cNvPicPr>
          <p:nvPr/>
        </p:nvPicPr>
        <p:blipFill>
          <a:blip r:embed="rId6"/>
          <a:stretch>
            <a:fillRect/>
          </a:stretch>
        </p:blipFill>
        <p:spPr>
          <a:xfrm>
            <a:off x="6181726" y="918297"/>
            <a:ext cx="4699928" cy="2532903"/>
          </a:xfrm>
          <a:prstGeom prst="rect">
            <a:avLst/>
          </a:prstGeom>
        </p:spPr>
      </p:pic>
      <p:pic>
        <p:nvPicPr>
          <p:cNvPr id="8" name="Picture 7">
            <a:extLst>
              <a:ext uri="{FF2B5EF4-FFF2-40B4-BE49-F238E27FC236}">
                <a16:creationId xmlns:a16="http://schemas.microsoft.com/office/drawing/2014/main" id="{3D21C534-AE3E-C385-6293-5479DBCC4F3B}"/>
              </a:ext>
            </a:extLst>
          </p:cNvPr>
          <p:cNvPicPr>
            <a:picLocks noChangeAspect="1"/>
          </p:cNvPicPr>
          <p:nvPr/>
        </p:nvPicPr>
        <p:blipFill>
          <a:blip r:embed="rId7"/>
          <a:stretch>
            <a:fillRect/>
          </a:stretch>
        </p:blipFill>
        <p:spPr>
          <a:xfrm>
            <a:off x="368053" y="988198"/>
            <a:ext cx="4233224" cy="2363775"/>
          </a:xfrm>
          <a:prstGeom prst="rect">
            <a:avLst/>
          </a:prstGeom>
        </p:spPr>
      </p:pic>
      <p:pic>
        <p:nvPicPr>
          <p:cNvPr id="6" name="Picture 5" descr="A blue text on a white background&#10;&#10;Description automatically generated">
            <a:extLst>
              <a:ext uri="{FF2B5EF4-FFF2-40B4-BE49-F238E27FC236}">
                <a16:creationId xmlns:a16="http://schemas.microsoft.com/office/drawing/2014/main" id="{6714B62E-5A18-0DC8-FFC9-94EEA0A1492D}"/>
              </a:ext>
            </a:extLst>
          </p:cNvPr>
          <p:cNvPicPr>
            <a:picLocks noChangeAspect="1"/>
          </p:cNvPicPr>
          <p:nvPr/>
        </p:nvPicPr>
        <p:blipFill>
          <a:blip r:embed="rId8"/>
          <a:stretch>
            <a:fillRect/>
          </a:stretch>
        </p:blipFill>
        <p:spPr>
          <a:xfrm>
            <a:off x="958966" y="2927413"/>
            <a:ext cx="2947885" cy="417004"/>
          </a:xfrm>
          <a:prstGeom prst="rect">
            <a:avLst/>
          </a:prstGeom>
          <a:noFill/>
          <a:ln w="9525" cmpd="sng">
            <a:solidFill>
              <a:srgbClr val="002060">
                <a:alpha val="46000"/>
              </a:srgbClr>
            </a:solidFill>
            <a:extLst>
              <a:ext uri="{C807C97D-BFC1-408E-A445-0C87EB9F89A2}">
                <ask:lineSketchStyleProps xmlns:ask="http://schemas.microsoft.com/office/drawing/2018/sketchyshapes" sd="1219033472">
                  <a:custGeom>
                    <a:avLst/>
                    <a:gdLst>
                      <a:gd name="connsiteX0" fmla="*/ 0 w 4834862"/>
                      <a:gd name="connsiteY0" fmla="*/ 0 h 1195609"/>
                      <a:gd name="connsiteX1" fmla="*/ 4834862 w 4834862"/>
                      <a:gd name="connsiteY1" fmla="*/ 0 h 1195609"/>
                      <a:gd name="connsiteX2" fmla="*/ 4834862 w 4834862"/>
                      <a:gd name="connsiteY2" fmla="*/ 1195609 h 1195609"/>
                      <a:gd name="connsiteX3" fmla="*/ 0 w 4834862"/>
                      <a:gd name="connsiteY3" fmla="*/ 1195609 h 1195609"/>
                      <a:gd name="connsiteX4" fmla="*/ 0 w 4834862"/>
                      <a:gd name="connsiteY4" fmla="*/ 0 h 119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862" h="1195609" extrusionOk="0">
                        <a:moveTo>
                          <a:pt x="0" y="0"/>
                        </a:moveTo>
                        <a:cubicBezTo>
                          <a:pt x="1709916" y="118645"/>
                          <a:pt x="3752027" y="116012"/>
                          <a:pt x="4834862" y="0"/>
                        </a:cubicBezTo>
                        <a:cubicBezTo>
                          <a:pt x="4764606" y="301178"/>
                          <a:pt x="4852917" y="1048484"/>
                          <a:pt x="4834862" y="1195609"/>
                        </a:cubicBezTo>
                        <a:cubicBezTo>
                          <a:pt x="3455332" y="1330209"/>
                          <a:pt x="1531889" y="1038413"/>
                          <a:pt x="0" y="1195609"/>
                        </a:cubicBezTo>
                        <a:cubicBezTo>
                          <a:pt x="36937" y="605092"/>
                          <a:pt x="100268" y="432518"/>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pic>
        <p:nvPicPr>
          <p:cNvPr id="9" name="Picture 8" descr="A close up of a logo&#10;&#10;Description automatically generated">
            <a:extLst>
              <a:ext uri="{FF2B5EF4-FFF2-40B4-BE49-F238E27FC236}">
                <a16:creationId xmlns:a16="http://schemas.microsoft.com/office/drawing/2014/main" id="{FB4D18C5-C796-DEED-F8C1-554633E6665B}"/>
              </a:ext>
            </a:extLst>
          </p:cNvPr>
          <p:cNvPicPr>
            <a:picLocks noChangeAspect="1"/>
          </p:cNvPicPr>
          <p:nvPr/>
        </p:nvPicPr>
        <p:blipFill>
          <a:blip r:embed="rId9"/>
          <a:stretch>
            <a:fillRect/>
          </a:stretch>
        </p:blipFill>
        <p:spPr>
          <a:xfrm>
            <a:off x="1592201" y="5332024"/>
            <a:ext cx="1505712" cy="765300"/>
          </a:xfrm>
          <a:prstGeom prst="rect">
            <a:avLst/>
          </a:prstGeom>
          <a:noFill/>
          <a:ln w="9525" cmpd="sng">
            <a:solidFill>
              <a:srgbClr val="8C1515">
                <a:alpha val="46000"/>
              </a:srgbClr>
            </a:solidFill>
            <a:extLst>
              <a:ext uri="{C807C97D-BFC1-408E-A445-0C87EB9F89A2}">
                <ask:lineSketchStyleProps xmlns:ask="http://schemas.microsoft.com/office/drawing/2018/sketchyshapes" sd="1219033472">
                  <a:custGeom>
                    <a:avLst/>
                    <a:gdLst>
                      <a:gd name="connsiteX0" fmla="*/ 0 w 4834862"/>
                      <a:gd name="connsiteY0" fmla="*/ 0 h 1195609"/>
                      <a:gd name="connsiteX1" fmla="*/ 4834862 w 4834862"/>
                      <a:gd name="connsiteY1" fmla="*/ 0 h 1195609"/>
                      <a:gd name="connsiteX2" fmla="*/ 4834862 w 4834862"/>
                      <a:gd name="connsiteY2" fmla="*/ 1195609 h 1195609"/>
                      <a:gd name="connsiteX3" fmla="*/ 0 w 4834862"/>
                      <a:gd name="connsiteY3" fmla="*/ 1195609 h 1195609"/>
                      <a:gd name="connsiteX4" fmla="*/ 0 w 4834862"/>
                      <a:gd name="connsiteY4" fmla="*/ 0 h 119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862" h="1195609" extrusionOk="0">
                        <a:moveTo>
                          <a:pt x="0" y="0"/>
                        </a:moveTo>
                        <a:cubicBezTo>
                          <a:pt x="1709916" y="118645"/>
                          <a:pt x="3752027" y="116012"/>
                          <a:pt x="4834862" y="0"/>
                        </a:cubicBezTo>
                        <a:cubicBezTo>
                          <a:pt x="4764606" y="301178"/>
                          <a:pt x="4852917" y="1048484"/>
                          <a:pt x="4834862" y="1195609"/>
                        </a:cubicBezTo>
                        <a:cubicBezTo>
                          <a:pt x="3455332" y="1330209"/>
                          <a:pt x="1531889" y="1038413"/>
                          <a:pt x="0" y="1195609"/>
                        </a:cubicBezTo>
                        <a:cubicBezTo>
                          <a:pt x="36937" y="605092"/>
                          <a:pt x="100268" y="432518"/>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pic>
        <p:nvPicPr>
          <p:cNvPr id="17" name="Picture 16" descr="A green sign with white text&#10;&#10;Description automatically generated">
            <a:extLst>
              <a:ext uri="{FF2B5EF4-FFF2-40B4-BE49-F238E27FC236}">
                <a16:creationId xmlns:a16="http://schemas.microsoft.com/office/drawing/2014/main" id="{007FB475-AC9F-4F44-F649-C66091A71A39}"/>
              </a:ext>
            </a:extLst>
          </p:cNvPr>
          <p:cNvPicPr>
            <a:picLocks noChangeAspect="1"/>
          </p:cNvPicPr>
          <p:nvPr/>
        </p:nvPicPr>
        <p:blipFill>
          <a:blip r:embed="rId10"/>
          <a:stretch>
            <a:fillRect/>
          </a:stretch>
        </p:blipFill>
        <p:spPr>
          <a:xfrm>
            <a:off x="7835982" y="5415336"/>
            <a:ext cx="1449970" cy="720231"/>
          </a:xfrm>
          <a:prstGeom prst="rect">
            <a:avLst/>
          </a:prstGeom>
          <a:noFill/>
          <a:ln w="9525" cmpd="sng">
            <a:solidFill>
              <a:srgbClr val="8C1515">
                <a:alpha val="46000"/>
              </a:srgbClr>
            </a:solidFill>
            <a:extLst>
              <a:ext uri="{C807C97D-BFC1-408E-A445-0C87EB9F89A2}">
                <ask:lineSketchStyleProps xmlns:ask="http://schemas.microsoft.com/office/drawing/2018/sketchyshapes" sd="1219033472">
                  <a:custGeom>
                    <a:avLst/>
                    <a:gdLst>
                      <a:gd name="connsiteX0" fmla="*/ 0 w 4834862"/>
                      <a:gd name="connsiteY0" fmla="*/ 0 h 1195609"/>
                      <a:gd name="connsiteX1" fmla="*/ 4834862 w 4834862"/>
                      <a:gd name="connsiteY1" fmla="*/ 0 h 1195609"/>
                      <a:gd name="connsiteX2" fmla="*/ 4834862 w 4834862"/>
                      <a:gd name="connsiteY2" fmla="*/ 1195609 h 1195609"/>
                      <a:gd name="connsiteX3" fmla="*/ 0 w 4834862"/>
                      <a:gd name="connsiteY3" fmla="*/ 1195609 h 1195609"/>
                      <a:gd name="connsiteX4" fmla="*/ 0 w 4834862"/>
                      <a:gd name="connsiteY4" fmla="*/ 0 h 119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862" h="1195609" extrusionOk="0">
                        <a:moveTo>
                          <a:pt x="0" y="0"/>
                        </a:moveTo>
                        <a:cubicBezTo>
                          <a:pt x="1709916" y="118645"/>
                          <a:pt x="3752027" y="116012"/>
                          <a:pt x="4834862" y="0"/>
                        </a:cubicBezTo>
                        <a:cubicBezTo>
                          <a:pt x="4764606" y="301178"/>
                          <a:pt x="4852917" y="1048484"/>
                          <a:pt x="4834862" y="1195609"/>
                        </a:cubicBezTo>
                        <a:cubicBezTo>
                          <a:pt x="3455332" y="1330209"/>
                          <a:pt x="1531889" y="1038413"/>
                          <a:pt x="0" y="1195609"/>
                        </a:cubicBezTo>
                        <a:cubicBezTo>
                          <a:pt x="36937" y="605092"/>
                          <a:pt x="100268" y="432518"/>
                          <a:pt x="0" y="0"/>
                        </a:cubicBezTo>
                        <a:close/>
                      </a:path>
                    </a:pathLst>
                  </a:custGeom>
                  <ask:type>
                    <ask:lineSketchNone/>
                  </ask:type>
                </ask:lineSketchStyleProps>
              </a:ext>
            </a:extLst>
          </a:ln>
          <a:effectLst>
            <a:outerShdw blurRad="50800" dist="38100" dir="2700000" algn="tl" rotWithShape="0">
              <a:prstClr val="black">
                <a:alpha val="40000"/>
              </a:prstClr>
            </a:outerShdw>
          </a:effectLst>
        </p:spPr>
      </p:pic>
      <p:pic>
        <p:nvPicPr>
          <p:cNvPr id="1026" name="Picture 2" descr="Google Sheets icon PNG and SVG Vector ...">
            <a:extLst>
              <a:ext uri="{FF2B5EF4-FFF2-40B4-BE49-F238E27FC236}">
                <a16:creationId xmlns:a16="http://schemas.microsoft.com/office/drawing/2014/main" id="{7B018FFF-7A4E-13B0-5EEF-7CE7A686E5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8426" y="2637469"/>
            <a:ext cx="605082" cy="83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8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AAC4-9497-D9B0-3924-B424BC6618AC}"/>
              </a:ext>
            </a:extLst>
          </p:cNvPr>
          <p:cNvSpPr>
            <a:spLocks noGrp="1"/>
          </p:cNvSpPr>
          <p:nvPr>
            <p:ph type="title"/>
          </p:nvPr>
        </p:nvSpPr>
        <p:spPr/>
        <p:txBody>
          <a:bodyPr/>
          <a:lstStyle/>
          <a:p>
            <a:r>
              <a:rPr lang="en-US" dirty="0"/>
              <a:t>Solution: Need a Common Language</a:t>
            </a:r>
          </a:p>
        </p:txBody>
      </p:sp>
      <p:sp>
        <p:nvSpPr>
          <p:cNvPr id="3" name="Slide Number Placeholder 2">
            <a:extLst>
              <a:ext uri="{FF2B5EF4-FFF2-40B4-BE49-F238E27FC236}">
                <a16:creationId xmlns:a16="http://schemas.microsoft.com/office/drawing/2014/main" id="{D5EF8C00-326B-98A2-83FB-2AC820A59E30}"/>
              </a:ext>
            </a:extLst>
          </p:cNvPr>
          <p:cNvSpPr>
            <a:spLocks noGrp="1"/>
          </p:cNvSpPr>
          <p:nvPr>
            <p:ph type="sldNum" sz="quarter" idx="4"/>
          </p:nvPr>
        </p:nvSpPr>
        <p:spPr/>
        <p:txBody>
          <a:bodyPr/>
          <a:lstStyle/>
          <a:p>
            <a:fld id="{52B60363-7E9F-BF4A-894A-A30319D3939A}" type="slidenum">
              <a:rPr lang="en-US" smtClean="0"/>
              <a:pPr/>
              <a:t>6</a:t>
            </a:fld>
            <a:endParaRPr lang="en-US" dirty="0"/>
          </a:p>
        </p:txBody>
      </p:sp>
      <p:sp>
        <p:nvSpPr>
          <p:cNvPr id="4" name="AutoShape 2">
            <a:extLst>
              <a:ext uri="{FF2B5EF4-FFF2-40B4-BE49-F238E27FC236}">
                <a16:creationId xmlns:a16="http://schemas.microsoft.com/office/drawing/2014/main" id="{677887DE-9294-0B9E-0DD8-A148C5567207}"/>
              </a:ext>
            </a:extLst>
          </p:cNvPr>
          <p:cNvSpPr>
            <a:spLocks noChangeAspect="1" noChangeArrowheads="1"/>
          </p:cNvSpPr>
          <p:nvPr/>
        </p:nvSpPr>
        <p:spPr bwMode="auto">
          <a:xfrm>
            <a:off x="4707012" y="3276600"/>
            <a:ext cx="1541388" cy="15413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48CE11D-32A8-A9A6-EA10-0B35251CD73E}"/>
              </a:ext>
            </a:extLst>
          </p:cNvPr>
          <p:cNvPicPr>
            <a:picLocks noChangeAspect="1"/>
          </p:cNvPicPr>
          <p:nvPr/>
        </p:nvPicPr>
        <p:blipFill rotWithShape="1">
          <a:blip r:embed="rId3"/>
          <a:srcRect l="4560" t="13769" r="8795" b="20026"/>
          <a:stretch/>
        </p:blipFill>
        <p:spPr>
          <a:xfrm>
            <a:off x="3256317" y="1002217"/>
            <a:ext cx="5137743" cy="5234319"/>
          </a:xfrm>
          <a:prstGeom prst="rect">
            <a:avLst/>
          </a:prstGeom>
        </p:spPr>
      </p:pic>
    </p:spTree>
    <p:extLst>
      <p:ext uri="{BB962C8B-B14F-4D97-AF65-F5344CB8AC3E}">
        <p14:creationId xmlns:p14="http://schemas.microsoft.com/office/powerpoint/2010/main" val="4060335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E1E1-87A6-A232-3868-631576D65D4A}"/>
              </a:ext>
            </a:extLst>
          </p:cNvPr>
          <p:cNvSpPr>
            <a:spLocks noGrp="1"/>
          </p:cNvSpPr>
          <p:nvPr>
            <p:ph type="title"/>
          </p:nvPr>
        </p:nvSpPr>
        <p:spPr/>
        <p:txBody>
          <a:bodyPr/>
          <a:lstStyle/>
          <a:p>
            <a:r>
              <a:rPr lang="en-US" dirty="0"/>
              <a:t>Solution: Plan and Deliverable</a:t>
            </a:r>
          </a:p>
        </p:txBody>
      </p:sp>
      <p:sp>
        <p:nvSpPr>
          <p:cNvPr id="3" name="Text Placeholder 2">
            <a:extLst>
              <a:ext uri="{FF2B5EF4-FFF2-40B4-BE49-F238E27FC236}">
                <a16:creationId xmlns:a16="http://schemas.microsoft.com/office/drawing/2014/main" id="{F7AC1CF0-EF05-C896-900F-0F8EC3AB3EF9}"/>
              </a:ext>
            </a:extLst>
          </p:cNvPr>
          <p:cNvSpPr>
            <a:spLocks noGrp="1"/>
          </p:cNvSpPr>
          <p:nvPr>
            <p:ph type="body" sz="quarter" idx="18"/>
          </p:nvPr>
        </p:nvSpPr>
        <p:spPr/>
        <p:txBody>
          <a:bodyPr/>
          <a:lstStyle/>
          <a:p>
            <a:r>
              <a:rPr lang="en-US" dirty="0"/>
              <a:t>Single Information Center for Improved Planning</a:t>
            </a:r>
          </a:p>
          <a:p>
            <a:pPr lvl="1"/>
            <a:r>
              <a:rPr lang="en-US" dirty="0"/>
              <a:t>“Translate” the information that installation teams use the same schedule to plan their day-to-day work to better see how it affects and interacts with other teams. MS Project Admin/Controls assists with setting up schedules and system</a:t>
            </a:r>
          </a:p>
          <a:p>
            <a:pPr lvl="1"/>
            <a:endParaRPr lang="en-US" dirty="0"/>
          </a:p>
          <a:p>
            <a:r>
              <a:rPr lang="en-US" dirty="0"/>
              <a:t>Develop a simple way to produce communications and Reports on Day-to-Day Schedules and  Progress Throughout the Project</a:t>
            </a:r>
          </a:p>
          <a:p>
            <a:pPr lvl="1"/>
            <a:r>
              <a:rPr lang="en-US" dirty="0"/>
              <a:t>Having most of the reports automatically populate based on updated information, standardizes the communications and frees up leaders to focus on other issues/work</a:t>
            </a:r>
          </a:p>
          <a:p>
            <a:pPr lvl="1"/>
            <a:r>
              <a:rPr lang="en-US" dirty="0"/>
              <a:t>Reports can be more detailed without overwhelming viewers by allowing individuals to hone in on information relevant to them</a:t>
            </a:r>
          </a:p>
        </p:txBody>
      </p:sp>
    </p:spTree>
    <p:extLst>
      <p:ext uri="{BB962C8B-B14F-4D97-AF65-F5344CB8AC3E}">
        <p14:creationId xmlns:p14="http://schemas.microsoft.com/office/powerpoint/2010/main" val="2930163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7C5-41BD-CA70-F1B7-14B231B39FA2}"/>
              </a:ext>
            </a:extLst>
          </p:cNvPr>
          <p:cNvSpPr>
            <a:spLocks noGrp="1"/>
          </p:cNvSpPr>
          <p:nvPr>
            <p:ph type="title"/>
          </p:nvPr>
        </p:nvSpPr>
        <p:spPr/>
        <p:txBody>
          <a:bodyPr/>
          <a:lstStyle/>
          <a:p>
            <a:r>
              <a:rPr lang="en-US" dirty="0"/>
              <a:t>Solution: Results and Improvements</a:t>
            </a:r>
          </a:p>
        </p:txBody>
      </p:sp>
      <p:pic>
        <p:nvPicPr>
          <p:cNvPr id="6" name="Picture 5">
            <a:extLst>
              <a:ext uri="{FF2B5EF4-FFF2-40B4-BE49-F238E27FC236}">
                <a16:creationId xmlns:a16="http://schemas.microsoft.com/office/drawing/2014/main" id="{EB0C34C7-4CCD-262D-1732-E646E76DC380}"/>
              </a:ext>
            </a:extLst>
          </p:cNvPr>
          <p:cNvPicPr>
            <a:picLocks noChangeAspect="1"/>
          </p:cNvPicPr>
          <p:nvPr/>
        </p:nvPicPr>
        <p:blipFill>
          <a:blip r:embed="rId3"/>
          <a:stretch>
            <a:fillRect/>
          </a:stretch>
        </p:blipFill>
        <p:spPr>
          <a:xfrm>
            <a:off x="251052" y="1050591"/>
            <a:ext cx="11212286" cy="5549161"/>
          </a:xfrm>
          <a:prstGeom prst="rect">
            <a:avLst/>
          </a:prstGeom>
        </p:spPr>
      </p:pic>
    </p:spTree>
    <p:extLst>
      <p:ext uri="{BB962C8B-B14F-4D97-AF65-F5344CB8AC3E}">
        <p14:creationId xmlns:p14="http://schemas.microsoft.com/office/powerpoint/2010/main" val="41928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7C5-41BD-CA70-F1B7-14B231B39FA2}"/>
              </a:ext>
            </a:extLst>
          </p:cNvPr>
          <p:cNvSpPr>
            <a:spLocks noGrp="1"/>
          </p:cNvSpPr>
          <p:nvPr>
            <p:ph type="title"/>
          </p:nvPr>
        </p:nvSpPr>
        <p:spPr/>
        <p:txBody>
          <a:bodyPr/>
          <a:lstStyle/>
          <a:p>
            <a:r>
              <a:rPr lang="en-US" dirty="0"/>
              <a:t>Solution: Results and Improvements</a:t>
            </a:r>
          </a:p>
        </p:txBody>
      </p:sp>
      <p:pic>
        <p:nvPicPr>
          <p:cNvPr id="4" name="Picture 3" descr="A screenshot of a computer&#10;&#10;Description automatically generated">
            <a:extLst>
              <a:ext uri="{FF2B5EF4-FFF2-40B4-BE49-F238E27FC236}">
                <a16:creationId xmlns:a16="http://schemas.microsoft.com/office/drawing/2014/main" id="{4DC595DD-A0EF-F048-7813-80E65DE06AE3}"/>
              </a:ext>
            </a:extLst>
          </p:cNvPr>
          <p:cNvPicPr>
            <a:picLocks noChangeAspect="1"/>
          </p:cNvPicPr>
          <p:nvPr/>
        </p:nvPicPr>
        <p:blipFill>
          <a:blip r:embed="rId3"/>
          <a:stretch>
            <a:fillRect/>
          </a:stretch>
        </p:blipFill>
        <p:spPr>
          <a:xfrm>
            <a:off x="228034" y="983972"/>
            <a:ext cx="6756966" cy="5285817"/>
          </a:xfrm>
          <a:prstGeom prst="rect">
            <a:avLst/>
          </a:prstGeom>
        </p:spPr>
      </p:pic>
    </p:spTree>
    <p:extLst>
      <p:ext uri="{BB962C8B-B14F-4D97-AF65-F5344CB8AC3E}">
        <p14:creationId xmlns:p14="http://schemas.microsoft.com/office/powerpoint/2010/main" val="89947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0b263fb-391d-4473-95cf-11130f0235cb">
      <Terms xmlns="http://schemas.microsoft.com/office/infopath/2007/PartnerControls"/>
    </lcf76f155ced4ddcb4097134ff3c332f>
    <TaxCatchAll xmlns="891c90e7-7d13-43f3-b940-a07d68e13b7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6C1CB724EDA845A6461400CF7EE8D0" ma:contentTypeVersion="18" ma:contentTypeDescription="Create a new document." ma:contentTypeScope="" ma:versionID="5351136e1590f33eb0a4cf1abfc4fd12">
  <xsd:schema xmlns:xsd="http://www.w3.org/2001/XMLSchema" xmlns:xs="http://www.w3.org/2001/XMLSchema" xmlns:p="http://schemas.microsoft.com/office/2006/metadata/properties" xmlns:ns2="80b263fb-391d-4473-95cf-11130f0235cb" xmlns:ns3="891c90e7-7d13-43f3-b940-a07d68e13b76" targetNamespace="http://schemas.microsoft.com/office/2006/metadata/properties" ma:root="true" ma:fieldsID="85d117312ed2e32f3626335d24e6e2ef" ns2:_="" ns3:_="">
    <xsd:import namespace="80b263fb-391d-4473-95cf-11130f0235cb"/>
    <xsd:import namespace="891c90e7-7d13-43f3-b940-a07d68e13b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263fb-391d-4473-95cf-11130f0235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420da9-6cce-460f-935b-b5e0b28d9e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1c90e7-7d13-43f3-b940-a07d68e13b7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eaa8fb-3dd3-4f2c-b331-0715c2c8048f}" ma:internalName="TaxCatchAll" ma:showField="CatchAllData" ma:web="891c90e7-7d13-43f3-b940-a07d68e13b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E85C7B-523B-4AF0-9741-500D90C1774F}">
  <ds:schemaRefs>
    <ds:schemaRef ds:uri="http://purl.org/dc/elements/1.1/"/>
    <ds:schemaRef ds:uri="80b263fb-391d-4473-95cf-11130f0235cb"/>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891c90e7-7d13-43f3-b940-a07d68e13b76"/>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2A93E5D-35A3-44E8-AAF3-87D7FF2BC477}">
  <ds:schemaRefs>
    <ds:schemaRef ds:uri="http://schemas.microsoft.com/sharepoint/v3/contenttype/forms"/>
  </ds:schemaRefs>
</ds:datastoreItem>
</file>

<file path=customXml/itemProps3.xml><?xml version="1.0" encoding="utf-8"?>
<ds:datastoreItem xmlns:ds="http://schemas.openxmlformats.org/officeDocument/2006/customXml" ds:itemID="{E2B9FE56-A1B1-4813-83FB-8779DCB1E929}">
  <ds:schemaRefs>
    <ds:schemaRef ds:uri="80b263fb-391d-4473-95cf-11130f0235cb"/>
    <ds:schemaRef ds:uri="891c90e7-7d13-43f3-b940-a07d68e13b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10075</TotalTime>
  <Words>1566</Words>
  <Application>Microsoft Macintosh PowerPoint</Application>
  <PresentationFormat>Widescreen</PresentationFormat>
  <Paragraphs>187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Calibri</vt:lpstr>
      <vt:lpstr>Lato</vt:lpstr>
      <vt:lpstr>Office Theme</vt:lpstr>
      <vt:lpstr>PowerPoint Presentation</vt:lpstr>
      <vt:lpstr>Introduction</vt:lpstr>
      <vt:lpstr>Background</vt:lpstr>
      <vt:lpstr>Background/Current Tools</vt:lpstr>
      <vt:lpstr>Background/Current Tools</vt:lpstr>
      <vt:lpstr>Solution: Need a Common Language</vt:lpstr>
      <vt:lpstr>Solution: Plan and Deliverable</vt:lpstr>
      <vt:lpstr>Solution: Results and Improvements</vt:lpstr>
      <vt:lpstr>Solution: Results and Improvements</vt:lpstr>
      <vt:lpstr>Solution: Results and Improvements</vt:lpstr>
      <vt:lpstr>Solution: Results and Improvements</vt:lpstr>
      <vt:lpstr>Solution: Results and Improvements</vt:lpstr>
      <vt:lpstr>Solution: Results and Improvements</vt:lpstr>
      <vt:lpstr>Solutions/Products</vt:lpstr>
      <vt:lpstr>Solutions/Products</vt:lpstr>
      <vt:lpstr>Conclusion</vt:lpstr>
      <vt:lpstr>Questions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Vicky</dc:creator>
  <cp:lastModifiedBy>Checchin, Mattia</cp:lastModifiedBy>
  <cp:revision>3</cp:revision>
  <dcterms:created xsi:type="dcterms:W3CDTF">2024-05-14T16:34:49Z</dcterms:created>
  <dcterms:modified xsi:type="dcterms:W3CDTF">2024-12-12T17:47:11Z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0x0101007C6C1CB724EDA845A6461400CF7EE8D0</vt:lpwstr>
  </property>
  <property fmtid="{D5CDD505-2E9C-101B-9397-08002B2CF9AE}" pid="3" name="MediaServiceImageTags">
    <vt:lpwstr/>
  </property>
</Properties>
</file>