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7" r:id="rId5"/>
    <p:sldId id="265" r:id="rId6"/>
    <p:sldId id="511" r:id="rId7"/>
    <p:sldId id="268" r:id="rId8"/>
    <p:sldId id="270" r:id="rId9"/>
    <p:sldId id="479" r:id="rId10"/>
    <p:sldId id="481" r:id="rId11"/>
    <p:sldId id="482" r:id="rId12"/>
    <p:sldId id="483" r:id="rId13"/>
    <p:sldId id="271" r:id="rId14"/>
    <p:sldId id="512" r:id="rId15"/>
    <p:sldId id="514" r:id="rId16"/>
    <p:sldId id="272" r:id="rId17"/>
    <p:sldId id="282" r:id="rId18"/>
    <p:sldId id="283" r:id="rId19"/>
    <p:sldId id="501" r:id="rId20"/>
    <p:sldId id="285" r:id="rId21"/>
    <p:sldId id="502" r:id="rId22"/>
    <p:sldId id="4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B900212-CC4A-556A-3BDE-9347FE5E1002}" name="Fitzpatrick, Jarrod" initials="JF" userId="S::jarrod@slac.stanford.edu::68f528b4-097d-4b8e-b961-fe8e066f89a3" providerId="AD"/>
  <p188:author id="{F3B7FDC2-B874-18BB-EDBA-FDAEB4434F33}" name="Hoang, Vicky" initials="" userId="S::vhoang3@slac.stanford.edu::5c4718e5-f1a5-4df6-9edb-8e63fccbd854" providerId="AD"/>
  <p188:author id="{0C72DDDA-4588-9D97-77B7-461D6683C089}" name="Reguero, Pablo" initials="PR" userId="S::preguero@slac.stanford.edu::ac7173b4-18e2-478b-834f-23050c76856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8C1515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60"/>
    <p:restoredTop sz="79735"/>
  </p:normalViewPr>
  <p:slideViewPr>
    <p:cSldViewPr snapToGrid="0">
      <p:cViewPr varScale="1">
        <p:scale>
          <a:sx n="115" d="100"/>
          <a:sy n="115" d="100"/>
        </p:scale>
        <p:origin x="7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2DD0F-0B0C-CB4A-9BE4-324173D2154F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22589-F326-E946-B5D2-A4278A029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66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36769" y="8772672"/>
            <a:ext cx="3011698" cy="463405"/>
          </a:xfrm>
          <a:prstGeom prst="rect">
            <a:avLst/>
          </a:prstGeom>
        </p:spPr>
        <p:txBody>
          <a:bodyPr/>
          <a:lstStyle/>
          <a:p>
            <a:fld id="{DBD19C58-D451-C54B-A6BB-965E69BFF7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5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36769" y="8772672"/>
            <a:ext cx="3011698" cy="463405"/>
          </a:xfrm>
          <a:prstGeom prst="rect">
            <a:avLst/>
          </a:prstGeom>
        </p:spPr>
        <p:txBody>
          <a:bodyPr/>
          <a:lstStyle/>
          <a:p>
            <a:fld id="{DBD19C58-D451-C54B-A6BB-965E69BFF7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07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41D5A-7CAE-26CF-8EE9-FD58D1BB8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2EB20C-F504-7A79-96B7-3F056CA6B8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A24E0F-1160-E214-1019-388D6C699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275B9-7C3D-93D2-3100-ABC87405F8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36769" y="8772672"/>
            <a:ext cx="3011698" cy="463405"/>
          </a:xfrm>
          <a:prstGeom prst="rect">
            <a:avLst/>
          </a:prstGeom>
        </p:spPr>
        <p:txBody>
          <a:bodyPr/>
          <a:lstStyle/>
          <a:p>
            <a:fld id="{DBD19C58-D451-C54B-A6BB-965E69BFF7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78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B51D4-C793-C338-3E7F-6B816F5F6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9B2A39-C580-5938-F334-A50D8780E5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1F3851-684F-8615-7207-1BB786687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58CB7-3FC6-B934-748B-D15BB0BADC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36769" y="8772672"/>
            <a:ext cx="3011698" cy="463405"/>
          </a:xfrm>
          <a:prstGeom prst="rect">
            <a:avLst/>
          </a:prstGeom>
        </p:spPr>
        <p:txBody>
          <a:bodyPr/>
          <a:lstStyle/>
          <a:p>
            <a:fld id="{DBD19C58-D451-C54B-A6BB-965E69BFF7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1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36769" y="8772672"/>
            <a:ext cx="3011698" cy="463405"/>
          </a:xfrm>
          <a:prstGeom prst="rect">
            <a:avLst/>
          </a:prstGeom>
        </p:spPr>
        <p:txBody>
          <a:bodyPr/>
          <a:lstStyle/>
          <a:p>
            <a:fld id="{DBD19C58-D451-C54B-A6BB-965E69BFF7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94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4"/>
          </a:xfrm>
          <a:prstGeom prst="rect">
            <a:avLst/>
          </a:prstGeom>
        </p:spPr>
        <p:txBody>
          <a:bodyPr/>
          <a:lstStyle/>
          <a:p>
            <a:pPr lvl="1"/>
            <a:endParaRPr lang="en-US"/>
          </a:p>
          <a:p>
            <a:pPr marL="628650" lvl="1" indent="-171450">
              <a:buFontTx/>
              <a:buChar char="-"/>
            </a:pPr>
            <a:r>
              <a:rPr lang="en-US"/>
              <a:t>Conduct team Training and walkthroughs</a:t>
            </a:r>
          </a:p>
          <a:p>
            <a:pPr marL="628650" lvl="1" indent="-171450">
              <a:buFontTx/>
              <a:buChar char="-"/>
            </a:pPr>
            <a:r>
              <a:rPr lang="en-US"/>
              <a:t>Data savvy mindset allows users to utilize data products to effectively manage performance, focus on problem areas, and make necessary data driven business decisions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36769" y="8772672"/>
            <a:ext cx="3011698" cy="463405"/>
          </a:xfrm>
          <a:prstGeom prst="rect">
            <a:avLst/>
          </a:prstGeom>
        </p:spPr>
        <p:txBody>
          <a:bodyPr/>
          <a:lstStyle/>
          <a:p>
            <a:fld id="{DBD19C58-D451-C54B-A6BB-965E69BFF7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28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4"/>
          </a:xfrm>
          <a:prstGeom prst="rect">
            <a:avLst/>
          </a:prstGeom>
        </p:spPr>
        <p:txBody>
          <a:bodyPr/>
          <a:lstStyle/>
          <a:p>
            <a:pPr marL="628650" lvl="1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36769" y="8772672"/>
            <a:ext cx="3011698" cy="463405"/>
          </a:xfrm>
          <a:prstGeom prst="rect">
            <a:avLst/>
          </a:prstGeom>
        </p:spPr>
        <p:txBody>
          <a:bodyPr/>
          <a:lstStyle/>
          <a:p>
            <a:fld id="{DBD19C58-D451-C54B-A6BB-965E69BFF7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55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4"/>
          </a:xfrm>
          <a:prstGeom prst="rect">
            <a:avLst/>
          </a:prstGeom>
        </p:spPr>
        <p:txBody>
          <a:bodyPr/>
          <a:lstStyle/>
          <a:p>
            <a:pPr marL="628650" lvl="1" indent="-171450">
              <a:buFont typeface="Calibri"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36769" y="8772672"/>
            <a:ext cx="3011698" cy="463405"/>
          </a:xfrm>
          <a:prstGeom prst="rect">
            <a:avLst/>
          </a:prstGeom>
        </p:spPr>
        <p:txBody>
          <a:bodyPr/>
          <a:lstStyle/>
          <a:p>
            <a:fld id="{DBD19C58-D451-C54B-A6BB-965E69BFF7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743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4"/>
          </a:xfrm>
          <a:prstGeom prst="rect">
            <a:avLst/>
          </a:prstGeom>
        </p:spPr>
        <p:txBody>
          <a:bodyPr/>
          <a:lstStyle/>
          <a:p>
            <a:pPr marL="628650" lvl="1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36769" y="8772672"/>
            <a:ext cx="3011698" cy="463405"/>
          </a:xfrm>
          <a:prstGeom prst="rect">
            <a:avLst/>
          </a:prstGeom>
        </p:spPr>
        <p:txBody>
          <a:bodyPr/>
          <a:lstStyle/>
          <a:p>
            <a:fld id="{DBD19C58-D451-C54B-A6BB-965E69BFF7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5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4"/>
          </a:xfrm>
          <a:prstGeom prst="rect">
            <a:avLst/>
          </a:prstGeom>
        </p:spPr>
        <p:txBody>
          <a:bodyPr/>
          <a:lstStyle/>
          <a:p>
            <a:pPr marL="628650" lvl="1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36769" y="8772672"/>
            <a:ext cx="3011698" cy="463405"/>
          </a:xfrm>
          <a:prstGeom prst="rect">
            <a:avLst/>
          </a:prstGeom>
        </p:spPr>
        <p:txBody>
          <a:bodyPr/>
          <a:lstStyle/>
          <a:p>
            <a:fld id="{DBD19C58-D451-C54B-A6BB-965E69BFF7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226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44475" y="177800"/>
            <a:ext cx="7275513" cy="4094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44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36769" y="8772672"/>
            <a:ext cx="3011698" cy="463405"/>
          </a:xfrm>
          <a:prstGeom prst="rect">
            <a:avLst/>
          </a:prstGeom>
        </p:spPr>
        <p:txBody>
          <a:bodyPr/>
          <a:lstStyle/>
          <a:p>
            <a:fld id="{DBD19C58-D451-C54B-A6BB-965E69BFF7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86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FCF77-A459-4E65-4170-343F08673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E14B9C-DDAA-1B3F-D7D3-0813E45961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563E66-4C3F-D395-6517-0CB6728BD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64150-23DF-A7B1-8A45-848BB563A1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36769" y="8772672"/>
            <a:ext cx="3011698" cy="463405"/>
          </a:xfrm>
          <a:prstGeom prst="rect">
            <a:avLst/>
          </a:prstGeom>
        </p:spPr>
        <p:txBody>
          <a:bodyPr/>
          <a:lstStyle/>
          <a:p>
            <a:fld id="{DBD19C58-D451-C54B-A6BB-965E69BFF7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74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36769" y="8772672"/>
            <a:ext cx="3011698" cy="463405"/>
          </a:xfrm>
          <a:prstGeom prst="rect">
            <a:avLst/>
          </a:prstGeom>
        </p:spPr>
        <p:txBody>
          <a:bodyPr/>
          <a:lstStyle/>
          <a:p>
            <a:fld id="{DBD19C58-D451-C54B-A6BB-965E69BFF7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98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36769" y="8772672"/>
            <a:ext cx="3011698" cy="463405"/>
          </a:xfrm>
          <a:prstGeom prst="rect">
            <a:avLst/>
          </a:prstGeom>
        </p:spPr>
        <p:txBody>
          <a:bodyPr/>
          <a:lstStyle/>
          <a:p>
            <a:fld id="{DBD19C58-D451-C54B-A6BB-965E69BFF7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46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4"/>
          </a:xfrm>
          <a:prstGeom prst="rect">
            <a:avLst/>
          </a:prstGeom>
        </p:spPr>
        <p:txBody>
          <a:bodyPr/>
          <a:lstStyle/>
          <a:p>
            <a:r>
              <a:rPr lang="en-US"/>
              <a:t>å-Use of colors and summary trend charts make it easy to digest and interpret data quickly</a:t>
            </a:r>
            <a:br>
              <a:rPr lang="en-US"/>
            </a:br>
            <a:br>
              <a:rPr lang="en-US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36769" y="8772672"/>
            <a:ext cx="3011698" cy="463405"/>
          </a:xfrm>
          <a:prstGeom prst="rect">
            <a:avLst/>
          </a:prstGeom>
        </p:spPr>
        <p:txBody>
          <a:bodyPr/>
          <a:lstStyle/>
          <a:p>
            <a:fld id="{DBD19C58-D451-C54B-A6BB-965E69BFF7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1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36769" y="8772672"/>
            <a:ext cx="3011698" cy="463405"/>
          </a:xfrm>
          <a:prstGeom prst="rect">
            <a:avLst/>
          </a:prstGeom>
        </p:spPr>
        <p:txBody>
          <a:bodyPr/>
          <a:lstStyle/>
          <a:p>
            <a:fld id="{DBD19C58-D451-C54B-A6BB-965E69BFF7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16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36769" y="8772672"/>
            <a:ext cx="3011698" cy="463405"/>
          </a:xfrm>
          <a:prstGeom prst="rect">
            <a:avLst/>
          </a:prstGeom>
        </p:spPr>
        <p:txBody>
          <a:bodyPr/>
          <a:lstStyle/>
          <a:p>
            <a:fld id="{DBD19C58-D451-C54B-A6BB-965E69BFF7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31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36769" y="8772672"/>
            <a:ext cx="3011698" cy="463405"/>
          </a:xfrm>
          <a:prstGeom prst="rect">
            <a:avLst/>
          </a:prstGeom>
        </p:spPr>
        <p:txBody>
          <a:bodyPr/>
          <a:lstStyle/>
          <a:p>
            <a:fld id="{DBD19C58-D451-C54B-A6BB-965E69BFF7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10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94937-6517-FF4C-4279-A717B4043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56D2D2-2CC8-FF26-774E-4C028E27C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80A36-45D8-2380-667B-DD5A8CF3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1A21-864E-7D44-972D-1871F73087C8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CC859-9C6A-BEBE-572B-B517A5524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52432-E4AE-3490-AE58-469ED0E1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BDC8-A2B5-124E-BAE4-7248D247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44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42A8D-7D11-15F0-85AD-C474ACAAB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6C6FC6-193C-A1AF-FFA7-7197BE9CB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F7908-7B03-FA38-4764-C5519D293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1A21-864E-7D44-972D-1871F73087C8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157AE-6511-04BB-A276-5242D1E4F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D91A9-BDC0-D7D7-1396-8E6C3A3C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BDC8-A2B5-124E-BAE4-7248D247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0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AF1C74-88D6-802D-61D7-8C04D3B29F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9EA725-8CFA-FA32-79D4-391EB799E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EE8DF-0A14-6BDA-A049-ACB108E89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1A21-864E-7D44-972D-1871F73087C8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380FE-4517-878C-A279-7FFAC2994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6A570-F7CB-3E44-BDB7-68C25FE81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BDC8-A2B5-124E-BAE4-7248D247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34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CLS-II-HE Title 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96C29BD-F121-614E-937A-0FE2936909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15" y="647701"/>
            <a:ext cx="7104228" cy="2246574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8C151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Title Which can be up to Three Lines High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E48681D7-BD26-DD4A-83F8-CC4789ACF9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8365" y="4636952"/>
            <a:ext cx="7106503" cy="375870"/>
          </a:xfrm>
        </p:spPr>
        <p:txBody>
          <a:bodyPr anchor="t">
            <a:noAutofit/>
          </a:bodyPr>
          <a:lstStyle>
            <a:lvl1pPr>
              <a:defRPr sz="2000">
                <a:solidFill>
                  <a:srgbClr val="5F574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Speaker Name | Title | Department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90B93FCF-4DBA-0C20-40ED-D13E1728E8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641" y="3051579"/>
            <a:ext cx="7106503" cy="505405"/>
          </a:xfrm>
        </p:spPr>
        <p:txBody>
          <a:bodyPr anchor="b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Subtitle text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931E12A1-5B61-81B4-62B2-658E1E6E59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637" y="5055690"/>
            <a:ext cx="7104227" cy="374251"/>
          </a:xfrm>
        </p:spPr>
        <p:txBody>
          <a:bodyPr>
            <a:noAutofit/>
          </a:bodyPr>
          <a:lstStyle>
            <a:lvl1pPr>
              <a:defRPr sz="1800" b="0" i="0">
                <a:solidFill>
                  <a:srgbClr val="5F574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B0F0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  <a:lvl5pPr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en-US"/>
              <a:t>00 Month 20xx</a:t>
            </a:r>
          </a:p>
        </p:txBody>
      </p:sp>
      <p:pic>
        <p:nvPicPr>
          <p:cNvPr id="18" name="Picture 17" descr="A picture containing indoor, engine&#10;&#10;Description automatically generated">
            <a:extLst>
              <a:ext uri="{FF2B5EF4-FFF2-40B4-BE49-F238E27FC236}">
                <a16:creationId xmlns:a16="http://schemas.microsoft.com/office/drawing/2014/main" id="{F5D34F9D-AC22-FBCB-B9BB-4265343422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5" y="647706"/>
            <a:ext cx="3795215" cy="107947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9C7C190-7167-4D5E-E8C1-467D94321D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134178"/>
            <a:ext cx="12192000" cy="723265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/>
          </a:p>
        </p:txBody>
      </p:sp>
      <p:pic>
        <p:nvPicPr>
          <p:cNvPr id="15" name="Graphic 12">
            <a:extLst>
              <a:ext uri="{FF2B5EF4-FFF2-40B4-BE49-F238E27FC236}">
                <a16:creationId xmlns:a16="http://schemas.microsoft.com/office/drawing/2014/main" id="{775F71FC-B827-B1EA-AC78-71CEACE431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0920" y="6350072"/>
            <a:ext cx="1746885" cy="290830"/>
          </a:xfrm>
          <a:prstGeom prst="rect">
            <a:avLst/>
          </a:prstGeom>
        </p:spPr>
      </p:pic>
      <p:pic>
        <p:nvPicPr>
          <p:cNvPr id="16" name="Picture 15" descr="Text, logo&#10;&#10;Description automatically generated">
            <a:extLst>
              <a:ext uri="{FF2B5EF4-FFF2-40B4-BE49-F238E27FC236}">
                <a16:creationId xmlns:a16="http://schemas.microsoft.com/office/drawing/2014/main" id="{0300B569-5C74-D4CF-4EA0-321E25A8C5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2291" y="6276418"/>
            <a:ext cx="1610360" cy="438785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9ED5B17-1F0B-42AB-5D7C-0167076EFB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53974" y="6350713"/>
            <a:ext cx="1358265" cy="290195"/>
          </a:xfrm>
          <a:prstGeom prst="rect">
            <a:avLst/>
          </a:prstGeom>
        </p:spPr>
      </p:pic>
      <p:pic>
        <p:nvPicPr>
          <p:cNvPr id="19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8864A33F-CF64-FEB3-BBD2-EF9AD1E372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323083" y="6219897"/>
            <a:ext cx="1840231" cy="551180"/>
          </a:xfrm>
          <a:prstGeom prst="rect">
            <a:avLst/>
          </a:prstGeom>
        </p:spPr>
      </p:pic>
      <p:pic>
        <p:nvPicPr>
          <p:cNvPr id="27" name="Picture 26" descr="A picture containing text, wheel, transport, gear&#10;&#10;Description automatically generated">
            <a:extLst>
              <a:ext uri="{FF2B5EF4-FFF2-40B4-BE49-F238E27FC236}">
                <a16:creationId xmlns:a16="http://schemas.microsoft.com/office/drawing/2014/main" id="{C8D69213-ACB5-3DBD-42B3-848C34D6EF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097523" y="6379923"/>
            <a:ext cx="1403351" cy="231775"/>
          </a:xfrm>
          <a:prstGeom prst="rect">
            <a:avLst/>
          </a:prstGeom>
        </p:spPr>
      </p:pic>
      <p:pic>
        <p:nvPicPr>
          <p:cNvPr id="29" name="Picture 28" descr="Logo, company name&#10;&#10;Description automatically generated">
            <a:extLst>
              <a:ext uri="{FF2B5EF4-FFF2-40B4-BE49-F238E27FC236}">
                <a16:creationId xmlns:a16="http://schemas.microsoft.com/office/drawing/2014/main" id="{8E15BEF5-C898-3D5E-BE13-8B2A555520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9"/>
          <a:srcRect/>
          <a:stretch/>
        </p:blipFill>
        <p:spPr>
          <a:xfrm>
            <a:off x="6566536" y="6318957"/>
            <a:ext cx="1126491" cy="35306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712700-0C4F-784D-B4E4-5B2A2CE750CD}"/>
              </a:ext>
            </a:extLst>
          </p:cNvPr>
          <p:cNvCxnSpPr>
            <a:cxnSpLocks/>
          </p:cNvCxnSpPr>
          <p:nvPr userDrawn="1"/>
        </p:nvCxnSpPr>
        <p:spPr>
          <a:xfrm flipV="1">
            <a:off x="538361" y="3624580"/>
            <a:ext cx="7154664" cy="10332"/>
          </a:xfrm>
          <a:prstGeom prst="line">
            <a:avLst/>
          </a:prstGeom>
          <a:ln w="2857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054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CLS-II-HE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9BA041-A961-B54B-BD07-995D6718F7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609600" y="266701"/>
            <a:ext cx="10972800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389983-A0A6-C548-B38F-3D123AFC7D3D}"/>
              </a:ext>
            </a:extLst>
          </p:cNvPr>
          <p:cNvCxnSpPr>
            <a:cxnSpLocks/>
          </p:cNvCxnSpPr>
          <p:nvPr userDrawn="1"/>
        </p:nvCxnSpPr>
        <p:spPr>
          <a:xfrm>
            <a:off x="0" y="927135"/>
            <a:ext cx="115824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52B5695C-A1FA-4F3C-B8F1-5354C840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4" y="6579851"/>
            <a:ext cx="685801" cy="27815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E9CB027-2821-4240-8431-A7F7AFE16A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" y="1066803"/>
            <a:ext cx="10972800" cy="535278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C1515"/>
                </a:solidFill>
              </a:defRPr>
            </a:lvl1pPr>
            <a:lvl2pPr marL="571486" indent="-228594">
              <a:buClr>
                <a:srgbClr val="8C1515"/>
              </a:buClr>
              <a:buSzPct val="120000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0080" indent="-228594"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>
                <a:tab pos="800080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28674" indent="-228594">
              <a:buClr>
                <a:srgbClr val="8C1515"/>
              </a:buClr>
              <a:buSzPct val="120000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203295" indent="-168270"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Body Level Two</a:t>
            </a:r>
          </a:p>
          <a:p>
            <a:pPr lvl="2"/>
            <a:r>
              <a:rPr lang="en-US"/>
              <a:t>Body Level Three</a:t>
            </a:r>
          </a:p>
          <a:p>
            <a:pPr lvl="3"/>
            <a:r>
              <a:rPr lang="en-US"/>
              <a:t>Body Level Four</a:t>
            </a:r>
          </a:p>
          <a:p>
            <a:pPr lvl="4"/>
            <a:r>
              <a:rPr lang="en-US"/>
              <a:t>Body Level Five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CEA499F-5B11-2F23-8FA5-FE89E59121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6575939"/>
            <a:ext cx="10532301" cy="278155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chemeClr val="tx1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/>
              <a:t>Click to add Date | Name of Review | 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1933439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CLS-II-HE 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547D6A6E-644D-3D6A-FBF2-30D7EDA4D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4" y="6579851"/>
            <a:ext cx="685801" cy="27815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ctr" defTabSz="914377" rtl="0" eaLnBrk="1" latinLnBrk="0" hangingPunct="1">
              <a:defRPr sz="11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59B69E-56AF-14F6-DD13-C77B0FAD64A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" y="2161315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Thank you 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3855074-782E-32A5-608B-7C4D5E8CAB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94693" y="6016717"/>
            <a:ext cx="1747163" cy="291194"/>
          </a:xfrm>
          <a:prstGeom prst="rect">
            <a:avLst/>
          </a:prstGeom>
        </p:spPr>
      </p:pic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DE0F044E-F3D7-2D92-9151-DD5148D6A5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3548" y="5942774"/>
            <a:ext cx="1610701" cy="439080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F259E46-05ED-3A4F-8B92-83D5D47F94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92949" y="6017140"/>
            <a:ext cx="1358416" cy="290361"/>
          </a:xfrm>
          <a:prstGeom prst="rect">
            <a:avLst/>
          </a:prstGeom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6D48170E-CFD9-4F9F-4DDC-D378BE59CA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200070" y="5886585"/>
            <a:ext cx="1840727" cy="551458"/>
          </a:xfrm>
          <a:prstGeom prst="rect">
            <a:avLst/>
          </a:prstGeom>
        </p:spPr>
      </p:pic>
      <p:pic>
        <p:nvPicPr>
          <p:cNvPr id="12" name="Picture 11" descr="A picture containing text, wheel, transport, gear&#10;&#10;Description automatically generated">
            <a:extLst>
              <a:ext uri="{FF2B5EF4-FFF2-40B4-BE49-F238E27FC236}">
                <a16:creationId xmlns:a16="http://schemas.microsoft.com/office/drawing/2014/main" id="{3D4333D8-E8F6-F7BA-68A6-91FFE611A4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142097" y="6046367"/>
            <a:ext cx="1403897" cy="231907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C56F2AB-5991-0AB0-32E1-026AA8A3C6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9"/>
          <a:srcRect l="43913" t="32797" r="37361" b="25323"/>
          <a:stretch/>
        </p:blipFill>
        <p:spPr>
          <a:xfrm>
            <a:off x="6389493" y="5948619"/>
            <a:ext cx="1403899" cy="427403"/>
          </a:xfrm>
          <a:prstGeom prst="rect">
            <a:avLst/>
          </a:prstGeom>
        </p:spPr>
      </p:pic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21C247C-390A-EEFB-962C-C438C9DB45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6575939"/>
            <a:ext cx="10532301" cy="2781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/>
              <a:t>20 October 2023 LCLS-II-HE Project Performance Review</a:t>
            </a:r>
          </a:p>
        </p:txBody>
      </p:sp>
    </p:spTree>
    <p:extLst>
      <p:ext uri="{BB962C8B-B14F-4D97-AF65-F5344CB8AC3E}">
        <p14:creationId xmlns:p14="http://schemas.microsoft.com/office/powerpoint/2010/main" val="468359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32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696">
          <p15:clr>
            <a:srgbClr val="FBAE40"/>
          </p15:clr>
        </p15:guide>
        <p15:guide id="4" orient="horz" pos="26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841CF-8A1A-6CB0-F7B3-A4EE10404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9C6DF-FEDA-E646-B14C-C638C7F27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DA5C3-97F0-67EE-BFFD-F55DBF825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1A21-864E-7D44-972D-1871F73087C8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D29CE-19FB-BCB1-1A2E-EFBD45F18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4762A-2D43-946F-5CE1-2E4FAD20A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BDC8-A2B5-124E-BAE4-7248D247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4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95552-67E7-6375-D970-AA3E8B920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E6A35-2F41-39B6-2029-96E1D4863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4F039-51F4-7639-DE96-FAD5FF73C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1A21-864E-7D44-972D-1871F73087C8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247F5-F44B-1C79-B729-31B83D936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9DF0E-40EA-2281-DF98-0A3267FEE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BDC8-A2B5-124E-BAE4-7248D247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0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72669-F9CE-29FC-9E25-CB2B60F0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7F2BC-6A34-DE87-8985-8D3245154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9C2FC4-F98E-60CF-55C4-77B8CFF3E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256EB-09FF-2D43-0AD1-FC9DBB12C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1A21-864E-7D44-972D-1871F73087C8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9DCEE-319F-6876-EA86-521B92293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6F431-10F3-4792-00C0-0E793972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BDC8-A2B5-124E-BAE4-7248D247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44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74893-2D47-FAFF-0E3F-3342D6D7E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5AE84-AFB6-6746-7382-D12E653FD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0F072-4EF9-0812-7FD7-BB444ACD6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2677AC-6269-7BD8-5D20-25E1734149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4C4BDE-E465-3601-3783-A21889B79E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4CDD03-FD27-AD60-8C70-EB0EDCFA5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1A21-864E-7D44-972D-1871F73087C8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83392D-8A5C-CAEE-5150-26197617F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519DAB-0610-0065-F178-6FCD1A39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BDC8-A2B5-124E-BAE4-7248D247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5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5511-B660-FC58-3DCB-8A5EC0047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F31560-9E86-A531-6E0A-831622406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1A21-864E-7D44-972D-1871F73087C8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B7F8CD-94FC-4E12-9845-189793C95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D77DF2-BEA7-F3D9-394D-7073D6D7A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BDC8-A2B5-124E-BAE4-7248D247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51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45922B-884B-624D-9CA7-615202FAF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1A21-864E-7D44-972D-1871F73087C8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B760E7-5112-CF43-7417-D7A8D7C4D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7D387-D254-6013-9F32-79154F52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BDC8-A2B5-124E-BAE4-7248D247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7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7298A-3F9E-5774-71A6-718B36282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1AC64-9D2B-D20C-51D1-70AF8BAEF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F7F7B-2F05-7FF5-4784-CEB3EF69E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A4B97-4ECC-7427-226A-4F730BAD3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1A21-864E-7D44-972D-1871F73087C8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29A53-192E-687A-F526-2A46E86B8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506D93-4877-7945-79D4-383F8D78C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BDC8-A2B5-124E-BAE4-7248D247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2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CDB62-7CAB-8E53-A99E-850A10D87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013B52-B4B3-33E8-4D0C-883A7A6C87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875D55-69AA-2851-6817-B4954312C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0C8952-86A5-847E-E83F-D1421EA03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1A21-864E-7D44-972D-1871F73087C8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7C788F-5F4B-6CB6-6F91-69D9521A6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339CC-A877-1481-664D-1F51988C9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BDC8-A2B5-124E-BAE4-7248D247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44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7756D6-02A0-5541-1D88-FFB893BFF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127C7-42A3-EE3A-F7FA-E9553D7A2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A64C6-A7F5-928C-C276-69AB451C4F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551A21-864E-7D44-972D-1871F73087C8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F6C84-B5C3-863F-B903-159C3BB40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85C0D-2F25-AB4C-DAD2-4D6C9519F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0EBDC8-A2B5-124E-BAE4-7248D247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lac.sharepoint.com/:x:/r/sites/lcls/lcls-2-he/pmcs/_layouts/15/Doc.aspx?sourcedoc=%7B60BC0FB5-E505-4240-9520-2566CFE2A151%7D&amp;file=L2HE%20VARs%20(2023-09).xlsx&amp;action=default&amp;mobileredirect=tru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70E69B-112E-CCE1-52C0-8F0195F24D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LCLS-II-HE Business Intelligence:</a:t>
            </a:r>
          </a:p>
          <a:p>
            <a:pPr marL="0" indent="0">
              <a:buNone/>
            </a:pPr>
            <a:r>
              <a:rPr lang="en-US" sz="2400" dirty="0"/>
              <a:t>Utilizing BI Tools and Resources to Strengthen Project Management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6D2B0BF-D694-DFC0-9E63-E1CEF41E7F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636" y="3917004"/>
            <a:ext cx="9260161" cy="51881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Vicky Hoang, Data Analyst, LCLS-II-HE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C613AE-17F3-7016-7406-7A66CB429CFC}"/>
              </a:ext>
            </a:extLst>
          </p:cNvPr>
          <p:cNvSpPr txBox="1"/>
          <p:nvPr/>
        </p:nvSpPr>
        <p:spPr>
          <a:xfrm>
            <a:off x="540636" y="3145622"/>
            <a:ext cx="6062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i="0" dirty="0">
                <a:solidFill>
                  <a:srgbClr val="242424"/>
                </a:solidFill>
                <a:effectLst/>
                <a:highlight>
                  <a:srgbClr val="FFFFFF"/>
                </a:highlight>
              </a:rPr>
              <a:t>Project Community of Practice Meeting</a:t>
            </a:r>
          </a:p>
        </p:txBody>
      </p:sp>
    </p:spTree>
    <p:extLst>
      <p:ext uri="{BB962C8B-B14F-4D97-AF65-F5344CB8AC3E}">
        <p14:creationId xmlns:p14="http://schemas.microsoft.com/office/powerpoint/2010/main" val="2849378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9AAC4-9497-D9B0-3924-B424BC661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Former EVMS Processes (VARs)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EF8C00-326B-98A2-83FB-2AC820A59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17C08-9D56-61B1-0998-4AB79FF493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598" y="4423693"/>
            <a:ext cx="5831543" cy="1131839"/>
          </a:xfrm>
        </p:spPr>
        <p:txBody>
          <a:bodyPr>
            <a:normAutofit lnSpcReduction="10000"/>
          </a:bodyPr>
          <a:lstStyle/>
          <a:p>
            <a:pPr marL="6" indent="0">
              <a:buNone/>
            </a:pPr>
            <a:r>
              <a:rPr lang="en-US" dirty="0"/>
              <a:t>Not always user friendly</a:t>
            </a:r>
          </a:p>
          <a:p>
            <a:pPr marL="342906" indent="-342900"/>
            <a:r>
              <a:rPr lang="en-US" sz="1800" dirty="0">
                <a:solidFill>
                  <a:srgbClr val="404040"/>
                </a:solidFill>
              </a:rPr>
              <a:t>Shared files - everyone can see edit and filters made</a:t>
            </a:r>
          </a:p>
          <a:p>
            <a:pPr marL="342906" indent="-342900"/>
            <a:r>
              <a:rPr lang="en-US" sz="1800" dirty="0">
                <a:solidFill>
                  <a:srgbClr val="404040"/>
                </a:solidFill>
              </a:rPr>
              <a:t>Prone to errors</a:t>
            </a:r>
          </a:p>
          <a:p>
            <a:pPr marL="6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961B2-F122-1F52-DAEE-CE0B56E920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" y="6510733"/>
            <a:ext cx="10532301" cy="278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/>
              <a:t>LCLS-II-HE | SLAC IT Business Intelligence | Vicky Hoang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0D646EC-225C-C695-884A-F714F019C6FE}"/>
              </a:ext>
            </a:extLst>
          </p:cNvPr>
          <p:cNvSpPr txBox="1">
            <a:spLocks/>
          </p:cNvSpPr>
          <p:nvPr/>
        </p:nvSpPr>
        <p:spPr>
          <a:xfrm>
            <a:off x="245536" y="5563345"/>
            <a:ext cx="3619588" cy="439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8C1515"/>
                </a:solidFill>
                <a:latin typeface="+mn-lt"/>
                <a:ea typeface="+mn-ea"/>
                <a:cs typeface="+mn-cs"/>
              </a:defRPr>
            </a:lvl1pPr>
            <a:lvl2pPr marL="571486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0080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>
                <a:tab pos="800080" algn="l"/>
              </a:tabLst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674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03295" indent="-16827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36AEA73-1AD8-BC51-854B-E0DA1BC6923D}"/>
              </a:ext>
            </a:extLst>
          </p:cNvPr>
          <p:cNvSpPr txBox="1">
            <a:spLocks/>
          </p:cNvSpPr>
          <p:nvPr/>
        </p:nvSpPr>
        <p:spPr>
          <a:xfrm>
            <a:off x="609598" y="2863181"/>
            <a:ext cx="5681636" cy="113163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8C1515"/>
                </a:solidFill>
                <a:latin typeface="+mn-lt"/>
                <a:ea typeface="+mn-ea"/>
                <a:cs typeface="+mn-cs"/>
              </a:defRPr>
            </a:lvl1pPr>
            <a:lvl2pPr marL="571486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0080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>
                <a:tab pos="800080" algn="l"/>
              </a:tabLst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674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03295" indent="-16827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Former VAR Process difficult to review </a:t>
            </a:r>
          </a:p>
          <a:p>
            <a:pPr marL="342900" indent="-342900"/>
            <a:r>
              <a:rPr lang="en-US" sz="1900" dirty="0">
                <a:solidFill>
                  <a:srgbClr val="404040"/>
                </a:solidFill>
              </a:rPr>
              <a:t>Inability to drill down into KPI data from VAR sheet</a:t>
            </a:r>
          </a:p>
          <a:p>
            <a:pPr marL="342886" lvl="1" indent="0">
              <a:buNone/>
            </a:pPr>
            <a:r>
              <a:rPr lang="en-US" sz="1900" dirty="0">
                <a:solidFill>
                  <a:srgbClr val="404040"/>
                </a:solidFill>
              </a:rPr>
              <a:t>(disconnected from actual EV dataset)</a:t>
            </a:r>
          </a:p>
          <a:p>
            <a:pPr marL="685786" lvl="1" indent="-342900"/>
            <a:endParaRPr lang="en-US" sz="1500" dirty="0">
              <a:solidFill>
                <a:srgbClr val="40404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78F52E-B985-CED0-EE67-F5BC640C0C69}"/>
              </a:ext>
            </a:extLst>
          </p:cNvPr>
          <p:cNvSpPr txBox="1"/>
          <p:nvPr/>
        </p:nvSpPr>
        <p:spPr>
          <a:xfrm>
            <a:off x="8192060" y="5412408"/>
            <a:ext cx="331065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hlinkClick r:id="rId3"/>
              </a:rPr>
              <a:t>VARs Example Excel File</a:t>
            </a:r>
            <a:endParaRPr lang="en-US" sz="1100"/>
          </a:p>
          <a:p>
            <a:endParaRPr lang="en-US"/>
          </a:p>
        </p:txBody>
      </p:sp>
      <p:pic>
        <p:nvPicPr>
          <p:cNvPr id="29" name="Picture 28" descr="A screenshot of a document&#10;&#10;Description automatically generated">
            <a:extLst>
              <a:ext uri="{FF2B5EF4-FFF2-40B4-BE49-F238E27FC236}">
                <a16:creationId xmlns:a16="http://schemas.microsoft.com/office/drawing/2014/main" id="{AB2234E0-D5F1-4B0E-2B73-BEE8BFE39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366" y="1092932"/>
            <a:ext cx="5394989" cy="4044714"/>
          </a:xfrm>
          <a:prstGeom prst="rect">
            <a:avLst/>
          </a:prstGeom>
          <a:noFill/>
          <a:ln w="9525" cmpd="sng">
            <a:solidFill>
              <a:srgbClr val="8C1515">
                <a:alpha val="46000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834862"/>
                      <a:gd name="connsiteY0" fmla="*/ 0 h 1195609"/>
                      <a:gd name="connsiteX1" fmla="*/ 4834862 w 4834862"/>
                      <a:gd name="connsiteY1" fmla="*/ 0 h 1195609"/>
                      <a:gd name="connsiteX2" fmla="*/ 4834862 w 4834862"/>
                      <a:gd name="connsiteY2" fmla="*/ 1195609 h 1195609"/>
                      <a:gd name="connsiteX3" fmla="*/ 0 w 4834862"/>
                      <a:gd name="connsiteY3" fmla="*/ 1195609 h 1195609"/>
                      <a:gd name="connsiteX4" fmla="*/ 0 w 4834862"/>
                      <a:gd name="connsiteY4" fmla="*/ 0 h 1195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34862" h="1195609" extrusionOk="0">
                        <a:moveTo>
                          <a:pt x="0" y="0"/>
                        </a:moveTo>
                        <a:cubicBezTo>
                          <a:pt x="1709916" y="118645"/>
                          <a:pt x="3752027" y="116012"/>
                          <a:pt x="4834862" y="0"/>
                        </a:cubicBezTo>
                        <a:cubicBezTo>
                          <a:pt x="4764606" y="301178"/>
                          <a:pt x="4852917" y="1048484"/>
                          <a:pt x="4834862" y="1195609"/>
                        </a:cubicBezTo>
                        <a:cubicBezTo>
                          <a:pt x="3455332" y="1330209"/>
                          <a:pt x="1531889" y="1038413"/>
                          <a:pt x="0" y="1195609"/>
                        </a:cubicBezTo>
                        <a:cubicBezTo>
                          <a:pt x="36937" y="605092"/>
                          <a:pt x="100268" y="43251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95371" dist="38100" dir="2700000" algn="tl" rotWithShape="0">
              <a:srgbClr val="8C1515">
                <a:alpha val="40000"/>
              </a:srgbClr>
            </a:outerShdw>
          </a:effec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4DB83A0-6540-6BC4-6DFF-3AD661F9B0F6}"/>
              </a:ext>
            </a:extLst>
          </p:cNvPr>
          <p:cNvSpPr/>
          <p:nvPr/>
        </p:nvSpPr>
        <p:spPr>
          <a:xfrm>
            <a:off x="9090212" y="4565276"/>
            <a:ext cx="2492188" cy="6656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37C4468-ED80-9AA5-2ED4-8FE82433617F}"/>
              </a:ext>
            </a:extLst>
          </p:cNvPr>
          <p:cNvSpPr txBox="1">
            <a:spLocks/>
          </p:cNvSpPr>
          <p:nvPr/>
        </p:nvSpPr>
        <p:spPr>
          <a:xfrm>
            <a:off x="609598" y="1418016"/>
            <a:ext cx="5681636" cy="1527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8C1515"/>
                </a:solidFill>
                <a:latin typeface="+mn-lt"/>
                <a:ea typeface="+mn-ea"/>
                <a:cs typeface="+mn-cs"/>
              </a:defRPr>
            </a:lvl1pPr>
            <a:lvl2pPr marL="571486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0080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>
                <a:tab pos="800080" algn="l"/>
              </a:tabLst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674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03295" indent="-16827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" indent="0">
              <a:buFont typeface="Arial" panose="020B0604020202020204" pitchFamily="34" charset="0"/>
              <a:buNone/>
            </a:pPr>
            <a:r>
              <a:rPr lang="en-US" dirty="0"/>
              <a:t>Every month, Project is required to address any significant Variances in schedule or cost performance</a:t>
            </a:r>
          </a:p>
        </p:txBody>
      </p:sp>
    </p:spTree>
    <p:extLst>
      <p:ext uri="{BB962C8B-B14F-4D97-AF65-F5344CB8AC3E}">
        <p14:creationId xmlns:p14="http://schemas.microsoft.com/office/powerpoint/2010/main" val="311955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31CF5-FA97-C593-F5CB-BD49E18DE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E92A1-3DB4-DE06-CAC1-B73F3CD2D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VARs Solution – Utilizing Smartsheet for Approval Tracking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FB861-947E-F009-3868-847D926C1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4ABAB-A5E4-340C-23B1-50C87B876E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411" y="1295760"/>
            <a:ext cx="5236337" cy="806521"/>
          </a:xfrm>
        </p:spPr>
        <p:txBody>
          <a:bodyPr>
            <a:normAutofit/>
          </a:bodyPr>
          <a:lstStyle/>
          <a:p>
            <a:pPr marL="6" indent="0" algn="ctr">
              <a:buNone/>
            </a:pPr>
            <a:r>
              <a:rPr lang="en-US" dirty="0"/>
              <a:t>VARs write-ups &amp; approvals moved to Smartsheet </a:t>
            </a:r>
          </a:p>
          <a:p>
            <a:pPr marL="6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80C14D-3A12-1E99-EC01-3803D0DD16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" y="6504248"/>
            <a:ext cx="10532301" cy="278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/>
              <a:t>LCLS-II-HE | SLAC IT Business Intelligence | Vicky Hoang</a:t>
            </a:r>
          </a:p>
        </p:txBody>
      </p:sp>
      <p:pic>
        <p:nvPicPr>
          <p:cNvPr id="7" name="Picture 6" descr="A screen shot of a computer&#10;&#10;Description automatically generated">
            <a:extLst>
              <a:ext uri="{FF2B5EF4-FFF2-40B4-BE49-F238E27FC236}">
                <a16:creationId xmlns:a16="http://schemas.microsoft.com/office/drawing/2014/main" id="{BCC0C759-4F3E-9893-866D-E5E1C27AA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263" y="2846905"/>
            <a:ext cx="5588462" cy="2278678"/>
          </a:xfrm>
          <a:prstGeom prst="rect">
            <a:avLst/>
          </a:prstGeom>
          <a:noFill/>
          <a:ln w="9525" cmpd="sng">
            <a:solidFill>
              <a:srgbClr val="8C1515">
                <a:alpha val="46000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834862"/>
                      <a:gd name="connsiteY0" fmla="*/ 0 h 1195609"/>
                      <a:gd name="connsiteX1" fmla="*/ 4834862 w 4834862"/>
                      <a:gd name="connsiteY1" fmla="*/ 0 h 1195609"/>
                      <a:gd name="connsiteX2" fmla="*/ 4834862 w 4834862"/>
                      <a:gd name="connsiteY2" fmla="*/ 1195609 h 1195609"/>
                      <a:gd name="connsiteX3" fmla="*/ 0 w 4834862"/>
                      <a:gd name="connsiteY3" fmla="*/ 1195609 h 1195609"/>
                      <a:gd name="connsiteX4" fmla="*/ 0 w 4834862"/>
                      <a:gd name="connsiteY4" fmla="*/ 0 h 1195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34862" h="1195609" extrusionOk="0">
                        <a:moveTo>
                          <a:pt x="0" y="0"/>
                        </a:moveTo>
                        <a:cubicBezTo>
                          <a:pt x="1709916" y="118645"/>
                          <a:pt x="3752027" y="116012"/>
                          <a:pt x="4834862" y="0"/>
                        </a:cubicBezTo>
                        <a:cubicBezTo>
                          <a:pt x="4764606" y="301178"/>
                          <a:pt x="4852917" y="1048484"/>
                          <a:pt x="4834862" y="1195609"/>
                        </a:cubicBezTo>
                        <a:cubicBezTo>
                          <a:pt x="3455332" y="1330209"/>
                          <a:pt x="1531889" y="1038413"/>
                          <a:pt x="0" y="1195609"/>
                        </a:cubicBezTo>
                        <a:cubicBezTo>
                          <a:pt x="36937" y="605092"/>
                          <a:pt x="100268" y="43251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95371" dist="38100" dir="2700000" algn="tl" rotWithShape="0">
              <a:srgbClr val="8C1515">
                <a:alpha val="40000"/>
              </a:srgbClr>
            </a:outerShdw>
          </a:effectLst>
        </p:spPr>
      </p:pic>
      <p:pic>
        <p:nvPicPr>
          <p:cNvPr id="15" name="Picture 14" descr="A screenshot of a survey&#10;&#10;Description automatically generated">
            <a:extLst>
              <a:ext uri="{FF2B5EF4-FFF2-40B4-BE49-F238E27FC236}">
                <a16:creationId xmlns:a16="http://schemas.microsoft.com/office/drawing/2014/main" id="{A1FF78A9-BA84-BDA8-873C-DCA197E17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6553" y="2185318"/>
            <a:ext cx="3536257" cy="3783455"/>
          </a:xfrm>
          <a:prstGeom prst="rect">
            <a:avLst/>
          </a:prstGeom>
          <a:noFill/>
          <a:ln w="9525" cmpd="sng">
            <a:solidFill>
              <a:srgbClr val="8C1515">
                <a:alpha val="46000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834862"/>
                      <a:gd name="connsiteY0" fmla="*/ 0 h 1195609"/>
                      <a:gd name="connsiteX1" fmla="*/ 4834862 w 4834862"/>
                      <a:gd name="connsiteY1" fmla="*/ 0 h 1195609"/>
                      <a:gd name="connsiteX2" fmla="*/ 4834862 w 4834862"/>
                      <a:gd name="connsiteY2" fmla="*/ 1195609 h 1195609"/>
                      <a:gd name="connsiteX3" fmla="*/ 0 w 4834862"/>
                      <a:gd name="connsiteY3" fmla="*/ 1195609 h 1195609"/>
                      <a:gd name="connsiteX4" fmla="*/ 0 w 4834862"/>
                      <a:gd name="connsiteY4" fmla="*/ 0 h 1195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34862" h="1195609" extrusionOk="0">
                        <a:moveTo>
                          <a:pt x="0" y="0"/>
                        </a:moveTo>
                        <a:cubicBezTo>
                          <a:pt x="1709916" y="118645"/>
                          <a:pt x="3752027" y="116012"/>
                          <a:pt x="4834862" y="0"/>
                        </a:cubicBezTo>
                        <a:cubicBezTo>
                          <a:pt x="4764606" y="301178"/>
                          <a:pt x="4852917" y="1048484"/>
                          <a:pt x="4834862" y="1195609"/>
                        </a:cubicBezTo>
                        <a:cubicBezTo>
                          <a:pt x="3455332" y="1330209"/>
                          <a:pt x="1531889" y="1038413"/>
                          <a:pt x="0" y="1195609"/>
                        </a:cubicBezTo>
                        <a:cubicBezTo>
                          <a:pt x="36937" y="605092"/>
                          <a:pt x="100268" y="43251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95371" dist="38100" dir="2700000" algn="tl" rotWithShape="0">
              <a:srgbClr val="8C1515">
                <a:alpha val="40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BC848C2-18D1-7608-9128-07849866E787}"/>
              </a:ext>
            </a:extLst>
          </p:cNvPr>
          <p:cNvSpPr txBox="1"/>
          <p:nvPr/>
        </p:nvSpPr>
        <p:spPr>
          <a:xfrm>
            <a:off x="178504" y="3332218"/>
            <a:ext cx="1558049" cy="738664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Managers get SS email notification forms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4C12ED-C69A-1E63-E3F6-8AE34E903593}"/>
              </a:ext>
            </a:extLst>
          </p:cNvPr>
          <p:cNvSpPr txBox="1"/>
          <p:nvPr/>
        </p:nvSpPr>
        <p:spPr>
          <a:xfrm>
            <a:off x="7473672" y="5512389"/>
            <a:ext cx="3392603" cy="307777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Can now track Approval Statuses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DEA027-A3A7-9276-12DF-1F507B4210D6}"/>
              </a:ext>
            </a:extLst>
          </p:cNvPr>
          <p:cNvSpPr txBox="1"/>
          <p:nvPr/>
        </p:nvSpPr>
        <p:spPr>
          <a:xfrm>
            <a:off x="6598985" y="1850716"/>
            <a:ext cx="48310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792" lvl="1" indent="-342900"/>
            <a:r>
              <a:rPr lang="en-US" sz="2400" dirty="0">
                <a:solidFill>
                  <a:srgbClr val="8C1515"/>
                </a:solidFill>
              </a:rPr>
              <a:t>Smartsheet Automation helps track signature routing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B50ECDA-04A8-6B4B-9400-527FD687B286}"/>
              </a:ext>
            </a:extLst>
          </p:cNvPr>
          <p:cNvCxnSpPr>
            <a:cxnSpLocks/>
          </p:cNvCxnSpPr>
          <p:nvPr/>
        </p:nvCxnSpPr>
        <p:spPr>
          <a:xfrm flipV="1">
            <a:off x="10363200" y="5125583"/>
            <a:ext cx="265889" cy="38680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98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25939-6345-696F-13AE-78EAFC825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8A65F-0B40-A470-383A-D6B0ACF86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VARs Corrective Action Log: End-to-End solution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F6CC18-5D3A-99FB-8BBD-60F2ED370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937C1A-258B-7ABF-8710-89FBD575E0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411" y="1295760"/>
            <a:ext cx="10226864" cy="806521"/>
          </a:xfrm>
        </p:spPr>
        <p:txBody>
          <a:bodyPr>
            <a:normAutofit/>
          </a:bodyPr>
          <a:lstStyle/>
          <a:p>
            <a:pPr marL="6" indent="0" algn="ctr">
              <a:buNone/>
            </a:pPr>
            <a:r>
              <a:rPr lang="en-US" dirty="0"/>
              <a:t>Automated VARs Corrective Action Log tracks Manager action items, ensures it will be addressed, and then closed out</a:t>
            </a:r>
          </a:p>
          <a:p>
            <a:pPr marL="6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31EC02-8936-3463-80D7-254D12B644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" y="6504248"/>
            <a:ext cx="10532301" cy="278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/>
              <a:t>LCLS-II-HE | SLAC IT Business Intelligence | Vicky Hoang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641AF9-1072-0857-58F2-D4FCFD2300A1}"/>
              </a:ext>
            </a:extLst>
          </p:cNvPr>
          <p:cNvSpPr txBox="1"/>
          <p:nvPr/>
        </p:nvSpPr>
        <p:spPr>
          <a:xfrm>
            <a:off x="2892359" y="5403043"/>
            <a:ext cx="6874214" cy="646331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VARs Writeups are automatically transferred to a corrective log (if applicable)</a:t>
            </a:r>
          </a:p>
          <a:p>
            <a:pPr algn="ctr"/>
            <a:r>
              <a:rPr lang="en-US" sz="1100" dirty="0"/>
              <a:t> </a:t>
            </a:r>
          </a:p>
          <a:p>
            <a:pPr algn="ctr"/>
            <a:r>
              <a:rPr lang="en-US" sz="1100" dirty="0"/>
              <a:t>- Corrective Actions now trackable and require manager updates</a:t>
            </a: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BB90BD1F-8F59-0F58-1A95-7521B0F1E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79" y="2611193"/>
            <a:ext cx="11593642" cy="2606104"/>
          </a:xfrm>
          <a:prstGeom prst="rect">
            <a:avLst/>
          </a:prstGeom>
          <a:noFill/>
          <a:ln w="9525" cmpd="sng">
            <a:solidFill>
              <a:srgbClr val="8C1515">
                <a:alpha val="46000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834862"/>
                      <a:gd name="connsiteY0" fmla="*/ 0 h 1195609"/>
                      <a:gd name="connsiteX1" fmla="*/ 4834862 w 4834862"/>
                      <a:gd name="connsiteY1" fmla="*/ 0 h 1195609"/>
                      <a:gd name="connsiteX2" fmla="*/ 4834862 w 4834862"/>
                      <a:gd name="connsiteY2" fmla="*/ 1195609 h 1195609"/>
                      <a:gd name="connsiteX3" fmla="*/ 0 w 4834862"/>
                      <a:gd name="connsiteY3" fmla="*/ 1195609 h 1195609"/>
                      <a:gd name="connsiteX4" fmla="*/ 0 w 4834862"/>
                      <a:gd name="connsiteY4" fmla="*/ 0 h 1195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34862" h="1195609" extrusionOk="0">
                        <a:moveTo>
                          <a:pt x="0" y="0"/>
                        </a:moveTo>
                        <a:cubicBezTo>
                          <a:pt x="1709916" y="118645"/>
                          <a:pt x="3752027" y="116012"/>
                          <a:pt x="4834862" y="0"/>
                        </a:cubicBezTo>
                        <a:cubicBezTo>
                          <a:pt x="4764606" y="301178"/>
                          <a:pt x="4852917" y="1048484"/>
                          <a:pt x="4834862" y="1195609"/>
                        </a:cubicBezTo>
                        <a:cubicBezTo>
                          <a:pt x="3455332" y="1330209"/>
                          <a:pt x="1531889" y="1038413"/>
                          <a:pt x="0" y="1195609"/>
                        </a:cubicBezTo>
                        <a:cubicBezTo>
                          <a:pt x="36937" y="605092"/>
                          <a:pt x="100268" y="43251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95371" dist="38100" dir="2700000" algn="tl" rotWithShape="0">
              <a:srgbClr val="8C1515">
                <a:alpha val="40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BF3320-86C2-18D3-0DDF-66272E286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179" y="2278539"/>
            <a:ext cx="2714152" cy="332654"/>
          </a:xfrm>
          <a:prstGeom prst="rect">
            <a:avLst/>
          </a:prstGeom>
          <a:noFill/>
          <a:ln w="9525" cmpd="sng">
            <a:solidFill>
              <a:srgbClr val="8C1515">
                <a:alpha val="46000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834862"/>
                      <a:gd name="connsiteY0" fmla="*/ 0 h 1195609"/>
                      <a:gd name="connsiteX1" fmla="*/ 4834862 w 4834862"/>
                      <a:gd name="connsiteY1" fmla="*/ 0 h 1195609"/>
                      <a:gd name="connsiteX2" fmla="*/ 4834862 w 4834862"/>
                      <a:gd name="connsiteY2" fmla="*/ 1195609 h 1195609"/>
                      <a:gd name="connsiteX3" fmla="*/ 0 w 4834862"/>
                      <a:gd name="connsiteY3" fmla="*/ 1195609 h 1195609"/>
                      <a:gd name="connsiteX4" fmla="*/ 0 w 4834862"/>
                      <a:gd name="connsiteY4" fmla="*/ 0 h 1195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34862" h="1195609" extrusionOk="0">
                        <a:moveTo>
                          <a:pt x="0" y="0"/>
                        </a:moveTo>
                        <a:cubicBezTo>
                          <a:pt x="1709916" y="118645"/>
                          <a:pt x="3752027" y="116012"/>
                          <a:pt x="4834862" y="0"/>
                        </a:cubicBezTo>
                        <a:cubicBezTo>
                          <a:pt x="4764606" y="301178"/>
                          <a:pt x="4852917" y="1048484"/>
                          <a:pt x="4834862" y="1195609"/>
                        </a:cubicBezTo>
                        <a:cubicBezTo>
                          <a:pt x="3455332" y="1330209"/>
                          <a:pt x="1531889" y="1038413"/>
                          <a:pt x="0" y="1195609"/>
                        </a:cubicBezTo>
                        <a:cubicBezTo>
                          <a:pt x="36937" y="605092"/>
                          <a:pt x="100268" y="43251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95371" dist="38100" dir="2700000" algn="tl" rotWithShape="0">
              <a:srgbClr val="8C1515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868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9AAC4-9497-D9B0-3924-B424BC661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VARs Solution – Tableau Dashboard Integrates w/ Smartsheet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EF8C00-326B-98A2-83FB-2AC820A59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17C08-9D56-61B1-0998-4AB79FF493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47348" y="937486"/>
            <a:ext cx="10382656" cy="992124"/>
          </a:xfrm>
        </p:spPr>
        <p:txBody>
          <a:bodyPr>
            <a:normAutofit lnSpcReduction="10000"/>
          </a:bodyPr>
          <a:lstStyle/>
          <a:p>
            <a:pPr marL="342892" lvl="1" indent="0">
              <a:buNone/>
            </a:pPr>
            <a:endParaRPr lang="en-US" dirty="0"/>
          </a:p>
          <a:p>
            <a:pPr marL="342892" lvl="1" indent="0" algn="ctr">
              <a:buNone/>
            </a:pPr>
            <a:r>
              <a:rPr lang="en-US" sz="2400" dirty="0">
                <a:solidFill>
                  <a:srgbClr val="8C1515"/>
                </a:solidFill>
              </a:rPr>
              <a:t>All VARs writeups and KPI data metrics, including historical, now visible in one centralized location in Tableau</a:t>
            </a:r>
          </a:p>
          <a:p>
            <a:pPr marL="342906" indent="-34290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961B2-F122-1F52-DAEE-CE0B56E920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" y="6504248"/>
            <a:ext cx="10532301" cy="278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/>
              <a:t>LCLS-II-HE | SLAC IT Business Intelligence | Vicky Hoang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FE07DC2C-E5F6-1F5F-02ED-90DDF1CE4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00" y="2366531"/>
            <a:ext cx="5976859" cy="2908837"/>
          </a:xfrm>
          <a:prstGeom prst="rect">
            <a:avLst/>
          </a:prstGeom>
          <a:noFill/>
          <a:ln w="9525" cmpd="sng">
            <a:solidFill>
              <a:srgbClr val="8C1515">
                <a:alpha val="46000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834862"/>
                      <a:gd name="connsiteY0" fmla="*/ 0 h 1195609"/>
                      <a:gd name="connsiteX1" fmla="*/ 4834862 w 4834862"/>
                      <a:gd name="connsiteY1" fmla="*/ 0 h 1195609"/>
                      <a:gd name="connsiteX2" fmla="*/ 4834862 w 4834862"/>
                      <a:gd name="connsiteY2" fmla="*/ 1195609 h 1195609"/>
                      <a:gd name="connsiteX3" fmla="*/ 0 w 4834862"/>
                      <a:gd name="connsiteY3" fmla="*/ 1195609 h 1195609"/>
                      <a:gd name="connsiteX4" fmla="*/ 0 w 4834862"/>
                      <a:gd name="connsiteY4" fmla="*/ 0 h 1195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34862" h="1195609" extrusionOk="0">
                        <a:moveTo>
                          <a:pt x="0" y="0"/>
                        </a:moveTo>
                        <a:cubicBezTo>
                          <a:pt x="1709916" y="118645"/>
                          <a:pt x="3752027" y="116012"/>
                          <a:pt x="4834862" y="0"/>
                        </a:cubicBezTo>
                        <a:cubicBezTo>
                          <a:pt x="4764606" y="301178"/>
                          <a:pt x="4852917" y="1048484"/>
                          <a:pt x="4834862" y="1195609"/>
                        </a:cubicBezTo>
                        <a:cubicBezTo>
                          <a:pt x="3455332" y="1330209"/>
                          <a:pt x="1531889" y="1038413"/>
                          <a:pt x="0" y="1195609"/>
                        </a:cubicBezTo>
                        <a:cubicBezTo>
                          <a:pt x="36937" y="605092"/>
                          <a:pt x="100268" y="43251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95371" dist="38100" dir="2700000" algn="tl" rotWithShape="0">
              <a:srgbClr val="8C1515">
                <a:alpha val="40000"/>
              </a:srgbClr>
            </a:outerShdw>
          </a:effectLst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1B5EC5D1-FD69-20EF-8F02-79BA078FA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713" y="2133024"/>
            <a:ext cx="5521172" cy="3441702"/>
          </a:xfrm>
          <a:prstGeom prst="rect">
            <a:avLst/>
          </a:prstGeom>
          <a:noFill/>
          <a:ln w="9525" cmpd="sng">
            <a:solidFill>
              <a:srgbClr val="8C1515">
                <a:alpha val="46000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834862"/>
                      <a:gd name="connsiteY0" fmla="*/ 0 h 1195609"/>
                      <a:gd name="connsiteX1" fmla="*/ 4834862 w 4834862"/>
                      <a:gd name="connsiteY1" fmla="*/ 0 h 1195609"/>
                      <a:gd name="connsiteX2" fmla="*/ 4834862 w 4834862"/>
                      <a:gd name="connsiteY2" fmla="*/ 1195609 h 1195609"/>
                      <a:gd name="connsiteX3" fmla="*/ 0 w 4834862"/>
                      <a:gd name="connsiteY3" fmla="*/ 1195609 h 1195609"/>
                      <a:gd name="connsiteX4" fmla="*/ 0 w 4834862"/>
                      <a:gd name="connsiteY4" fmla="*/ 0 h 1195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34862" h="1195609" extrusionOk="0">
                        <a:moveTo>
                          <a:pt x="0" y="0"/>
                        </a:moveTo>
                        <a:cubicBezTo>
                          <a:pt x="1709916" y="118645"/>
                          <a:pt x="3752027" y="116012"/>
                          <a:pt x="4834862" y="0"/>
                        </a:cubicBezTo>
                        <a:cubicBezTo>
                          <a:pt x="4764606" y="301178"/>
                          <a:pt x="4852917" y="1048484"/>
                          <a:pt x="4834862" y="1195609"/>
                        </a:cubicBezTo>
                        <a:cubicBezTo>
                          <a:pt x="3455332" y="1330209"/>
                          <a:pt x="1531889" y="1038413"/>
                          <a:pt x="0" y="1195609"/>
                        </a:cubicBezTo>
                        <a:cubicBezTo>
                          <a:pt x="36937" y="605092"/>
                          <a:pt x="100268" y="43251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95371" dist="38100" dir="2700000" algn="tl" rotWithShape="0">
              <a:srgbClr val="8C1515">
                <a:alpha val="40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CF24749-72E5-E15F-339B-A72E8854003F}"/>
              </a:ext>
            </a:extLst>
          </p:cNvPr>
          <p:cNvSpPr txBox="1"/>
          <p:nvPr/>
        </p:nvSpPr>
        <p:spPr>
          <a:xfrm>
            <a:off x="6660203" y="5777877"/>
            <a:ext cx="3548795" cy="523220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Drill-down on write-ups + EV Performance metrics for VAR accounts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A4ADA0E-5565-E602-E854-45AC8E9FD620}"/>
              </a:ext>
            </a:extLst>
          </p:cNvPr>
          <p:cNvCxnSpPr>
            <a:cxnSpLocks/>
          </p:cNvCxnSpPr>
          <p:nvPr/>
        </p:nvCxnSpPr>
        <p:spPr>
          <a:xfrm flipV="1">
            <a:off x="9509137" y="5473491"/>
            <a:ext cx="0" cy="346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B9DA8B3-B438-9CA6-AA5E-CEB0AA90BC10}"/>
              </a:ext>
            </a:extLst>
          </p:cNvPr>
          <p:cNvSpPr txBox="1"/>
          <p:nvPr/>
        </p:nvSpPr>
        <p:spPr>
          <a:xfrm>
            <a:off x="2378592" y="5376944"/>
            <a:ext cx="1538315" cy="307777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VARs Dashboard</a:t>
            </a:r>
          </a:p>
        </p:txBody>
      </p:sp>
    </p:spTree>
    <p:extLst>
      <p:ext uri="{BB962C8B-B14F-4D97-AF65-F5344CB8AC3E}">
        <p14:creationId xmlns:p14="http://schemas.microsoft.com/office/powerpoint/2010/main" val="123915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9AAC4-9497-D9B0-3924-B424BC661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66701"/>
            <a:ext cx="11143129" cy="632152"/>
          </a:xfrm>
        </p:spPr>
        <p:txBody>
          <a:bodyPr>
            <a:normAutofit/>
          </a:bodyPr>
          <a:lstStyle/>
          <a:p>
            <a:r>
              <a:rPr lang="en-US" dirty="0"/>
              <a:t>BI User Adoption - Tableau views increased since introduction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EF8C00-326B-98A2-83FB-2AC820A59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17C08-9D56-61B1-0998-4AB79FF493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04283" y="1112205"/>
            <a:ext cx="11225721" cy="5099847"/>
          </a:xfrm>
        </p:spPr>
        <p:txBody>
          <a:bodyPr>
            <a:normAutofit/>
          </a:bodyPr>
          <a:lstStyle/>
          <a:p>
            <a:pPr marL="342892" lvl="1" indent="0">
              <a:buNone/>
            </a:pPr>
            <a:endParaRPr lang="en-US" dirty="0"/>
          </a:p>
          <a:p>
            <a:pPr marL="685792" lvl="1" indent="-34290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961B2-F122-1F52-DAEE-CE0B56E920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" y="6504248"/>
            <a:ext cx="10532301" cy="278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/>
              <a:t>LCLS-II-HE | SLAC IT Business Intelligence | Vicky Hoang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491CEB6-6E44-E992-6FA9-40488471B9A7}"/>
              </a:ext>
            </a:extLst>
          </p:cNvPr>
          <p:cNvSpPr txBox="1">
            <a:spLocks/>
          </p:cNvSpPr>
          <p:nvPr/>
        </p:nvSpPr>
        <p:spPr>
          <a:xfrm>
            <a:off x="1108955" y="5510176"/>
            <a:ext cx="10436426" cy="7018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8C1515"/>
                </a:solidFill>
                <a:latin typeface="+mn-lt"/>
                <a:ea typeface="+mn-ea"/>
                <a:cs typeface="+mn-cs"/>
              </a:defRPr>
            </a:lvl1pPr>
            <a:lvl2pPr marL="571486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0080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>
                <a:tab pos="800080" algn="l"/>
              </a:tabLst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674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03295" indent="-16827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Shows overall Project adoption of data products and a data savvy mindset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graph of blue bars&#10;&#10;Description automatically generated with medium confidence">
            <a:extLst>
              <a:ext uri="{FF2B5EF4-FFF2-40B4-BE49-F238E27FC236}">
                <a16:creationId xmlns:a16="http://schemas.microsoft.com/office/drawing/2014/main" id="{A9DB3553-0B19-D92A-411F-730554312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217" y="1201387"/>
            <a:ext cx="8793804" cy="4016593"/>
          </a:xfrm>
          <a:prstGeom prst="rect">
            <a:avLst/>
          </a:prstGeom>
          <a:noFill/>
          <a:ln w="9525" cmpd="sng">
            <a:solidFill>
              <a:srgbClr val="8C1515">
                <a:alpha val="46000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834862"/>
                      <a:gd name="connsiteY0" fmla="*/ 0 h 1195609"/>
                      <a:gd name="connsiteX1" fmla="*/ 4834862 w 4834862"/>
                      <a:gd name="connsiteY1" fmla="*/ 0 h 1195609"/>
                      <a:gd name="connsiteX2" fmla="*/ 4834862 w 4834862"/>
                      <a:gd name="connsiteY2" fmla="*/ 1195609 h 1195609"/>
                      <a:gd name="connsiteX3" fmla="*/ 0 w 4834862"/>
                      <a:gd name="connsiteY3" fmla="*/ 1195609 h 1195609"/>
                      <a:gd name="connsiteX4" fmla="*/ 0 w 4834862"/>
                      <a:gd name="connsiteY4" fmla="*/ 0 h 1195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34862" h="1195609" extrusionOk="0">
                        <a:moveTo>
                          <a:pt x="0" y="0"/>
                        </a:moveTo>
                        <a:cubicBezTo>
                          <a:pt x="1709916" y="118645"/>
                          <a:pt x="3752027" y="116012"/>
                          <a:pt x="4834862" y="0"/>
                        </a:cubicBezTo>
                        <a:cubicBezTo>
                          <a:pt x="4764606" y="301178"/>
                          <a:pt x="4852917" y="1048484"/>
                          <a:pt x="4834862" y="1195609"/>
                        </a:cubicBezTo>
                        <a:cubicBezTo>
                          <a:pt x="3455332" y="1330209"/>
                          <a:pt x="1531889" y="1038413"/>
                          <a:pt x="0" y="1195609"/>
                        </a:cubicBezTo>
                        <a:cubicBezTo>
                          <a:pt x="36937" y="605092"/>
                          <a:pt x="100268" y="43251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95371" dist="38100" dir="2700000" algn="tl" rotWithShape="0">
              <a:srgbClr val="8C1515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011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9AAC4-9497-D9B0-3924-B424BC661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66701"/>
            <a:ext cx="11143129" cy="632152"/>
          </a:xfrm>
        </p:spPr>
        <p:txBody>
          <a:bodyPr>
            <a:normAutofit/>
          </a:bodyPr>
          <a:lstStyle/>
          <a:p>
            <a:r>
              <a:rPr lang="en-US" dirty="0"/>
              <a:t>Increased Productivity + Time to Value + Promotes Standardization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EF8C00-326B-98A2-83FB-2AC820A59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17C08-9D56-61B1-0998-4AB79FF493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6679" y="1138824"/>
            <a:ext cx="11225721" cy="5099847"/>
          </a:xfrm>
        </p:spPr>
        <p:txBody>
          <a:bodyPr>
            <a:normAutofit/>
          </a:bodyPr>
          <a:lstStyle/>
          <a:p>
            <a:pPr marL="342892" lvl="1" indent="0">
              <a:buNone/>
            </a:pPr>
            <a:endParaRPr lang="en-US" dirty="0"/>
          </a:p>
          <a:p>
            <a:pPr marL="685792" lvl="1" indent="-34290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961B2-F122-1F52-DAEE-CE0B56E920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" y="6504248"/>
            <a:ext cx="10532301" cy="278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/>
              <a:t>LCLS-II-HE | SLAC IT Business Intelligence | Vicky Hoang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491CEB6-6E44-E992-6FA9-40488471B9A7}"/>
              </a:ext>
            </a:extLst>
          </p:cNvPr>
          <p:cNvSpPr txBox="1">
            <a:spLocks/>
          </p:cNvSpPr>
          <p:nvPr/>
        </p:nvSpPr>
        <p:spPr>
          <a:xfrm>
            <a:off x="484426" y="1866984"/>
            <a:ext cx="3241926" cy="1680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8C1515"/>
                </a:solidFill>
                <a:latin typeface="+mn-lt"/>
                <a:ea typeface="+mn-ea"/>
                <a:cs typeface="+mn-cs"/>
              </a:defRPr>
            </a:lvl1pPr>
            <a:lvl2pPr marL="571486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0080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>
                <a:tab pos="800080" algn="l"/>
              </a:tabLst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674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03295" indent="-16827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" indent="0">
              <a:buFont typeface="Arial" panose="020B0604020202020204" pitchFamily="34" charset="0"/>
              <a:buNone/>
            </a:pPr>
            <a:r>
              <a:rPr lang="en-US" dirty="0"/>
              <a:t>Time saved on creating Analytics for PowerPoint slides during reviews</a:t>
            </a:r>
          </a:p>
          <a:p>
            <a:pPr marL="6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9074C4D1-07D3-3AFB-EE08-160302DC4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300" y="1164430"/>
            <a:ext cx="6125135" cy="2239396"/>
          </a:xfrm>
          <a:prstGeom prst="rect">
            <a:avLst/>
          </a:prstGeom>
          <a:noFill/>
          <a:ln w="9525" cmpd="sng">
            <a:solidFill>
              <a:srgbClr val="8C1515">
                <a:alpha val="46000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834862"/>
                      <a:gd name="connsiteY0" fmla="*/ 0 h 1195609"/>
                      <a:gd name="connsiteX1" fmla="*/ 4834862 w 4834862"/>
                      <a:gd name="connsiteY1" fmla="*/ 0 h 1195609"/>
                      <a:gd name="connsiteX2" fmla="*/ 4834862 w 4834862"/>
                      <a:gd name="connsiteY2" fmla="*/ 1195609 h 1195609"/>
                      <a:gd name="connsiteX3" fmla="*/ 0 w 4834862"/>
                      <a:gd name="connsiteY3" fmla="*/ 1195609 h 1195609"/>
                      <a:gd name="connsiteX4" fmla="*/ 0 w 4834862"/>
                      <a:gd name="connsiteY4" fmla="*/ 0 h 1195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34862" h="1195609" extrusionOk="0">
                        <a:moveTo>
                          <a:pt x="0" y="0"/>
                        </a:moveTo>
                        <a:cubicBezTo>
                          <a:pt x="1709916" y="118645"/>
                          <a:pt x="3752027" y="116012"/>
                          <a:pt x="4834862" y="0"/>
                        </a:cubicBezTo>
                        <a:cubicBezTo>
                          <a:pt x="4764606" y="301178"/>
                          <a:pt x="4852917" y="1048484"/>
                          <a:pt x="4834862" y="1195609"/>
                        </a:cubicBezTo>
                        <a:cubicBezTo>
                          <a:pt x="3455332" y="1330209"/>
                          <a:pt x="1531889" y="1038413"/>
                          <a:pt x="0" y="1195609"/>
                        </a:cubicBezTo>
                        <a:cubicBezTo>
                          <a:pt x="36937" y="605092"/>
                          <a:pt x="100268" y="43251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95371" dist="38100" dir="2700000" algn="tl" rotWithShape="0">
              <a:srgbClr val="8C1515">
                <a:alpha val="40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5CE2737-85DE-B29D-725B-410A2740A8D1}"/>
              </a:ext>
            </a:extLst>
          </p:cNvPr>
          <p:cNvSpPr txBox="1"/>
          <p:nvPr/>
        </p:nvSpPr>
        <p:spPr>
          <a:xfrm>
            <a:off x="10067435" y="1210274"/>
            <a:ext cx="1869142" cy="523220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Tableau ICE Review Dashboard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707466-7316-8613-9216-42D855E56F8D}"/>
              </a:ext>
            </a:extLst>
          </p:cNvPr>
          <p:cNvSpPr txBox="1"/>
          <p:nvPr/>
        </p:nvSpPr>
        <p:spPr>
          <a:xfrm>
            <a:off x="9455505" y="4570508"/>
            <a:ext cx="1974499" cy="1077218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ICE Review System Manager PPT Slide</a:t>
            </a:r>
          </a:p>
          <a:p>
            <a:pPr algn="ctr"/>
            <a:endParaRPr lang="en-US" sz="1400" dirty="0"/>
          </a:p>
          <a:p>
            <a:pPr algn="ctr"/>
            <a:r>
              <a:rPr lang="en-US" sz="1100" dirty="0"/>
              <a:t>- Standardized format across all manager slides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72E965-32FB-563A-2A45-BA2BFE68BE48}"/>
              </a:ext>
            </a:extLst>
          </p:cNvPr>
          <p:cNvSpPr txBox="1"/>
          <p:nvPr/>
        </p:nvSpPr>
        <p:spPr>
          <a:xfrm>
            <a:off x="10125635" y="1980854"/>
            <a:ext cx="1869142" cy="430887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- Enables drill down for individual manager metrics</a:t>
            </a:r>
          </a:p>
        </p:txBody>
      </p:sp>
      <p:pic>
        <p:nvPicPr>
          <p:cNvPr id="18" name="Picture 17" descr="A screenshot of a report&#10;&#10;Description automatically generated">
            <a:extLst>
              <a:ext uri="{FF2B5EF4-FFF2-40B4-BE49-F238E27FC236}">
                <a16:creationId xmlns:a16="http://schemas.microsoft.com/office/drawing/2014/main" id="{71FFC66D-CB2A-84DC-AD7B-70EB6D5D5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731" y="3562135"/>
            <a:ext cx="5052121" cy="2857762"/>
          </a:xfrm>
          <a:prstGeom prst="rect">
            <a:avLst/>
          </a:prstGeom>
          <a:noFill/>
          <a:ln w="9525" cmpd="sng">
            <a:solidFill>
              <a:srgbClr val="8C1515">
                <a:alpha val="46000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834862"/>
                      <a:gd name="connsiteY0" fmla="*/ 0 h 1195609"/>
                      <a:gd name="connsiteX1" fmla="*/ 4834862 w 4834862"/>
                      <a:gd name="connsiteY1" fmla="*/ 0 h 1195609"/>
                      <a:gd name="connsiteX2" fmla="*/ 4834862 w 4834862"/>
                      <a:gd name="connsiteY2" fmla="*/ 1195609 h 1195609"/>
                      <a:gd name="connsiteX3" fmla="*/ 0 w 4834862"/>
                      <a:gd name="connsiteY3" fmla="*/ 1195609 h 1195609"/>
                      <a:gd name="connsiteX4" fmla="*/ 0 w 4834862"/>
                      <a:gd name="connsiteY4" fmla="*/ 0 h 1195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34862" h="1195609" extrusionOk="0">
                        <a:moveTo>
                          <a:pt x="0" y="0"/>
                        </a:moveTo>
                        <a:cubicBezTo>
                          <a:pt x="1709916" y="118645"/>
                          <a:pt x="3752027" y="116012"/>
                          <a:pt x="4834862" y="0"/>
                        </a:cubicBezTo>
                        <a:cubicBezTo>
                          <a:pt x="4764606" y="301178"/>
                          <a:pt x="4852917" y="1048484"/>
                          <a:pt x="4834862" y="1195609"/>
                        </a:cubicBezTo>
                        <a:cubicBezTo>
                          <a:pt x="3455332" y="1330209"/>
                          <a:pt x="1531889" y="1038413"/>
                          <a:pt x="0" y="1195609"/>
                        </a:cubicBezTo>
                        <a:cubicBezTo>
                          <a:pt x="36937" y="605092"/>
                          <a:pt x="100268" y="43251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95371" dist="38100" dir="2700000" algn="tl" rotWithShape="0">
              <a:srgbClr val="8C1515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030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9AAC4-9497-D9B0-3924-B424BC661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66701"/>
            <a:ext cx="11143129" cy="632152"/>
          </a:xfrm>
        </p:spPr>
        <p:txBody>
          <a:bodyPr>
            <a:normAutofit/>
          </a:bodyPr>
          <a:lstStyle/>
          <a:p>
            <a:r>
              <a:rPr lang="en-US"/>
              <a:t>Additional Project Dashboards/Data Products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EF8C00-326B-98A2-83FB-2AC820A59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17C08-9D56-61B1-0998-4AB79FF493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6679" y="1138824"/>
            <a:ext cx="11225721" cy="5099847"/>
          </a:xfrm>
        </p:spPr>
        <p:txBody>
          <a:bodyPr>
            <a:normAutofit/>
          </a:bodyPr>
          <a:lstStyle/>
          <a:p>
            <a:pPr marL="342892" lvl="1" indent="0">
              <a:buNone/>
            </a:pPr>
            <a:endParaRPr lang="en-US"/>
          </a:p>
          <a:p>
            <a:pPr marL="685792" lvl="1" indent="-342900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961B2-F122-1F52-DAEE-CE0B56E920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" y="6504248"/>
            <a:ext cx="10532301" cy="278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/>
              <a:t>LCLS-II-HE | SLAC IT Business Intelligence | Vicky Hoang</a:t>
            </a:r>
          </a:p>
        </p:txBody>
      </p:sp>
      <p:pic>
        <p:nvPicPr>
          <p:cNvPr id="21" name="Picture 20" descr="A screenshot of a computer&#10;&#10;Description automatically generated">
            <a:extLst>
              <a:ext uri="{FF2B5EF4-FFF2-40B4-BE49-F238E27FC236}">
                <a16:creationId xmlns:a16="http://schemas.microsoft.com/office/drawing/2014/main" id="{A62B1FCC-6C76-4845-193D-8D3D2870A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16" y="2435884"/>
            <a:ext cx="2886332" cy="1838411"/>
          </a:xfrm>
          <a:prstGeom prst="rect">
            <a:avLst/>
          </a:prstGeom>
        </p:spPr>
      </p:pic>
      <p:pic>
        <p:nvPicPr>
          <p:cNvPr id="22" name="Picture 21" descr="A screenshot of a project schedule&#10;&#10;Description automatically generated">
            <a:extLst>
              <a:ext uri="{FF2B5EF4-FFF2-40B4-BE49-F238E27FC236}">
                <a16:creationId xmlns:a16="http://schemas.microsoft.com/office/drawing/2014/main" id="{B1FC6CF5-65F9-BA8B-7239-3EF059C4C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330" y="1138682"/>
            <a:ext cx="3083870" cy="1929885"/>
          </a:xfrm>
          <a:prstGeom prst="rect">
            <a:avLst/>
          </a:prstGeom>
        </p:spPr>
      </p:pic>
      <p:pic>
        <p:nvPicPr>
          <p:cNvPr id="23" name="Picture 22" descr="A screenshot of a dashboard&#10;&#10;Description automatically generated">
            <a:extLst>
              <a:ext uri="{FF2B5EF4-FFF2-40B4-BE49-F238E27FC236}">
                <a16:creationId xmlns:a16="http://schemas.microsoft.com/office/drawing/2014/main" id="{A96C05C5-3A4E-1297-E1C3-DEDB5B25C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3383" y="2351073"/>
            <a:ext cx="3073657" cy="191924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130B485-D926-50F4-CD16-8FD56AAA7A8B}"/>
              </a:ext>
            </a:extLst>
          </p:cNvPr>
          <p:cNvSpPr txBox="1"/>
          <p:nvPr/>
        </p:nvSpPr>
        <p:spPr>
          <a:xfrm>
            <a:off x="1595406" y="4451934"/>
            <a:ext cx="1143899" cy="523220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dirty="0"/>
              <a:t>L2HE CAVT</a:t>
            </a:r>
          </a:p>
          <a:p>
            <a:pPr algn="ctr"/>
            <a:endParaRPr lang="en-US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134FED-201A-36D0-C2D3-4A97C576BB6C}"/>
              </a:ext>
            </a:extLst>
          </p:cNvPr>
          <p:cNvSpPr txBox="1"/>
          <p:nvPr/>
        </p:nvSpPr>
        <p:spPr>
          <a:xfrm>
            <a:off x="4128541" y="3127015"/>
            <a:ext cx="3491682" cy="307777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/>
              <a:t>L2HE P6 Project Schedule</a:t>
            </a:r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53ECBA-6780-C352-E302-7271839D39AC}"/>
              </a:ext>
            </a:extLst>
          </p:cNvPr>
          <p:cNvSpPr txBox="1"/>
          <p:nvPr/>
        </p:nvSpPr>
        <p:spPr>
          <a:xfrm>
            <a:off x="8089568" y="4410745"/>
            <a:ext cx="3491682" cy="307777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/>
              <a:t>L2HE Procurement</a:t>
            </a:r>
            <a:endParaRPr lang="en-US"/>
          </a:p>
        </p:txBody>
      </p:sp>
      <p:pic>
        <p:nvPicPr>
          <p:cNvPr id="31" name="Picture 30" descr="A screenshot of a software project schedule&#10;&#10;Description automatically generated">
            <a:extLst>
              <a:ext uri="{FF2B5EF4-FFF2-40B4-BE49-F238E27FC236}">
                <a16:creationId xmlns:a16="http://schemas.microsoft.com/office/drawing/2014/main" id="{36A9C0E0-9ACA-72FA-9A0A-074ACC6736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6712" y="3817923"/>
            <a:ext cx="3200141" cy="203079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545A503-2DCC-C1D6-7F96-F620E5760617}"/>
              </a:ext>
            </a:extLst>
          </p:cNvPr>
          <p:cNvSpPr txBox="1"/>
          <p:nvPr/>
        </p:nvSpPr>
        <p:spPr>
          <a:xfrm>
            <a:off x="4129914" y="5846874"/>
            <a:ext cx="3491682" cy="307777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/>
              <a:t>L2HE Installation Schedule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9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9AAC4-9497-D9B0-3924-B424BC661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66701"/>
            <a:ext cx="11143129" cy="632152"/>
          </a:xfrm>
        </p:spPr>
        <p:txBody>
          <a:bodyPr>
            <a:normAutofit/>
          </a:bodyPr>
          <a:lstStyle/>
          <a:p>
            <a:r>
              <a:rPr lang="en-US"/>
              <a:t>Conclusion: Why Business Intelligence?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EF8C00-326B-98A2-83FB-2AC820A59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17C08-9D56-61B1-0998-4AB79FF493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6679" y="1138824"/>
            <a:ext cx="11225721" cy="5099847"/>
          </a:xfrm>
        </p:spPr>
        <p:txBody>
          <a:bodyPr>
            <a:normAutofit/>
          </a:bodyPr>
          <a:lstStyle/>
          <a:p>
            <a:pPr marL="342892" lvl="1" indent="0">
              <a:buNone/>
            </a:pPr>
            <a:endParaRPr lang="en-US" dirty="0"/>
          </a:p>
          <a:p>
            <a:pPr marL="342906" lvl="1" indent="-342900">
              <a:spcBef>
                <a:spcPts val="1000"/>
              </a:spcBef>
            </a:pPr>
            <a:r>
              <a:rPr lang="en-US" sz="2400" dirty="0">
                <a:solidFill>
                  <a:srgbClr val="8C1515"/>
                </a:solidFill>
              </a:rPr>
              <a:t>Provides valuable insights to help Project team better understand performance, make data-driven decisions, and pin-point problem areas</a:t>
            </a:r>
          </a:p>
          <a:p>
            <a:pPr marL="6" lvl="1" indent="0">
              <a:spcBef>
                <a:spcPts val="1000"/>
              </a:spcBef>
              <a:buNone/>
            </a:pPr>
            <a:endParaRPr lang="en-US" sz="2400" dirty="0">
              <a:solidFill>
                <a:srgbClr val="8C1515"/>
              </a:solidFill>
            </a:endParaRPr>
          </a:p>
          <a:p>
            <a:pPr marL="342906" lvl="1" indent="-342900">
              <a:spcBef>
                <a:spcPts val="1000"/>
              </a:spcBef>
            </a:pPr>
            <a:r>
              <a:rPr lang="en-US" sz="2400" dirty="0">
                <a:solidFill>
                  <a:srgbClr val="8C1515"/>
                </a:solidFill>
              </a:rPr>
              <a:t>Automation reduces the amount of time + effort to extract insights from data, allowing leadership to focus on other initiatives </a:t>
            </a:r>
          </a:p>
          <a:p>
            <a:pPr marL="6" lvl="1" indent="0">
              <a:spcBef>
                <a:spcPts val="1000"/>
              </a:spcBef>
              <a:buNone/>
            </a:pPr>
            <a:endParaRPr lang="en-US" sz="2400" dirty="0">
              <a:solidFill>
                <a:srgbClr val="8C1515"/>
              </a:solidFill>
            </a:endParaRPr>
          </a:p>
          <a:p>
            <a:pPr marL="342906" lvl="1" indent="-342900">
              <a:spcBef>
                <a:spcPts val="1000"/>
              </a:spcBef>
            </a:pPr>
            <a:r>
              <a:rPr lang="en-US" sz="2400" dirty="0">
                <a:solidFill>
                  <a:srgbClr val="8C1515"/>
                </a:solidFill>
              </a:rPr>
              <a:t>BI Dashboards promote standardized visualizations during Project Reviews, making presentations more consistent, professional, and digestible for the audience</a:t>
            </a:r>
            <a:endParaRPr lang="en-US" dirty="0"/>
          </a:p>
          <a:p>
            <a:pPr marL="685792" lvl="1" indent="-342900"/>
            <a:endParaRPr lang="en-US" dirty="0"/>
          </a:p>
          <a:p>
            <a:pPr marL="685792" lvl="1" indent="-342900"/>
            <a:endParaRPr lang="en-US" dirty="0"/>
          </a:p>
          <a:p>
            <a:pPr marL="685792" lvl="1" indent="-34290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961B2-F122-1F52-DAEE-CE0B56E920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" y="6504248"/>
            <a:ext cx="10532301" cy="278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/>
              <a:t>LCLS-II-HE | SLAC IT Business Intelligence | Vicky Hoang</a:t>
            </a:r>
          </a:p>
        </p:txBody>
      </p:sp>
    </p:spTree>
    <p:extLst>
      <p:ext uri="{BB962C8B-B14F-4D97-AF65-F5344CB8AC3E}">
        <p14:creationId xmlns:p14="http://schemas.microsoft.com/office/powerpoint/2010/main" val="17179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9AAC4-9497-D9B0-3924-B424BC661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66701"/>
            <a:ext cx="11143129" cy="632152"/>
          </a:xfrm>
        </p:spPr>
        <p:txBody>
          <a:bodyPr>
            <a:normAutofit/>
          </a:bodyPr>
          <a:lstStyle/>
          <a:p>
            <a:r>
              <a:rPr lang="en-US"/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EF8C00-326B-98A2-83FB-2AC820A59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961B2-F122-1F52-DAEE-CE0B56E920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" y="6504248"/>
            <a:ext cx="10532301" cy="278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/>
              <a:t>LCLS-II-HE | SLAC IT Business Intelligence | Vicky Hoang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91E644-9B5A-F05F-2F3D-AB0AE0D759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" y="1768288"/>
            <a:ext cx="10972800" cy="46513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700"/>
              <a:t>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25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631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9AAC4-9497-D9B0-3924-B424BC661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EF8C00-326B-98A2-83FB-2AC820A59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17C08-9D56-61B1-0998-4AB79FF493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598" y="1206230"/>
            <a:ext cx="10972801" cy="5201055"/>
          </a:xfrm>
        </p:spPr>
        <p:txBody>
          <a:bodyPr>
            <a:normAutofit/>
          </a:bodyPr>
          <a:lstStyle/>
          <a:p>
            <a:pPr marL="6" indent="0">
              <a:buNone/>
            </a:pPr>
            <a:r>
              <a:rPr lang="en-US" dirty="0">
                <a:solidFill>
                  <a:schemeClr val="tx1"/>
                </a:solidFill>
              </a:rPr>
              <a:t>Vicky Hoang, Data Analyst - Business Intelligence</a:t>
            </a:r>
          </a:p>
          <a:p>
            <a:pPr marL="342906" indent="-342900"/>
            <a:r>
              <a:rPr lang="en-US" sz="2000" dirty="0"/>
              <a:t>Joined SLAC and LCLS-II-HE in September 2023 </a:t>
            </a:r>
          </a:p>
          <a:p>
            <a:pPr marL="342906" indent="-342900"/>
            <a:r>
              <a:rPr lang="en-US" sz="2000" dirty="0"/>
              <a:t>B.S in Financial Mathematics &amp; Stats @ UC Santa Barbara (c/o 2018)</a:t>
            </a:r>
          </a:p>
          <a:p>
            <a:pPr marL="342906" indent="-342900"/>
            <a:r>
              <a:rPr lang="en-US" sz="2000" dirty="0"/>
              <a:t>6 years experience working in Data Analytics</a:t>
            </a:r>
          </a:p>
          <a:p>
            <a:pPr marL="342906" indent="-342900"/>
            <a:endParaRPr lang="en-US" dirty="0"/>
          </a:p>
          <a:p>
            <a:pPr marL="342906" indent="-342900"/>
            <a:endParaRPr lang="en-US" dirty="0"/>
          </a:p>
          <a:p>
            <a:pPr marL="342906" indent="-34290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961B2-F122-1F52-DAEE-CE0B56E920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" y="6504248"/>
            <a:ext cx="10532301" cy="278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/>
              <a:t>LCLS-II-HE | SLAC IT Business Intelligence | Vicky Hoang</a:t>
            </a:r>
          </a:p>
        </p:txBody>
      </p:sp>
    </p:spTree>
    <p:extLst>
      <p:ext uri="{BB962C8B-B14F-4D97-AF65-F5344CB8AC3E}">
        <p14:creationId xmlns:p14="http://schemas.microsoft.com/office/powerpoint/2010/main" val="2558576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B2361-2E14-8D93-CAAA-19D46433C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3368E-8F92-406F-FF88-9B793725F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Challenges and BI Solutions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5BF8BE-7140-78E3-EAA9-F033327FE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BC733-F1AC-BFA4-6AE7-80EE09F994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6768" y="1547870"/>
            <a:ext cx="3495775" cy="4468239"/>
          </a:xfrm>
        </p:spPr>
        <p:txBody>
          <a:bodyPr>
            <a:normAutofit lnSpcReduction="10000"/>
          </a:bodyPr>
          <a:lstStyle/>
          <a:p>
            <a:pPr marL="6" indent="0">
              <a:buNone/>
            </a:pPr>
            <a:r>
              <a:rPr lang="en-US" dirty="0"/>
              <a:t>Multiple data sources + not centralized</a:t>
            </a:r>
          </a:p>
          <a:p>
            <a:pPr marL="6" indent="0">
              <a:buNone/>
            </a:pPr>
            <a:endParaRPr lang="en-US" dirty="0"/>
          </a:p>
          <a:p>
            <a:pPr marL="6" indent="0">
              <a:buNone/>
            </a:pPr>
            <a:r>
              <a:rPr lang="en-US" dirty="0"/>
              <a:t>Historical performance    visibility</a:t>
            </a:r>
          </a:p>
          <a:p>
            <a:pPr marL="342906" indent="-342900"/>
            <a:endParaRPr lang="en-US" dirty="0"/>
          </a:p>
          <a:p>
            <a:pPr marL="6" indent="0">
              <a:buNone/>
            </a:pPr>
            <a:r>
              <a:rPr lang="en-US" dirty="0"/>
              <a:t>Heavy manual efforts on reporting</a:t>
            </a:r>
          </a:p>
          <a:p>
            <a:pPr marL="342906" indent="-342900"/>
            <a:endParaRPr lang="en-US" dirty="0"/>
          </a:p>
          <a:p>
            <a:pPr marL="6" indent="0">
              <a:buNone/>
            </a:pPr>
            <a:r>
              <a:rPr lang="en-US" dirty="0"/>
              <a:t>Strong analytical thinking + creating digestible data</a:t>
            </a:r>
          </a:p>
          <a:p>
            <a:pPr lvl="1"/>
            <a:endParaRPr lang="en-US" dirty="0"/>
          </a:p>
          <a:p>
            <a:pPr marL="342892" lvl="1" indent="0">
              <a:buNone/>
            </a:pPr>
            <a:endParaRPr lang="en-US" dirty="0"/>
          </a:p>
          <a:p>
            <a:pPr marL="342892" lvl="1" indent="0">
              <a:buNone/>
            </a:pPr>
            <a:endParaRPr lang="en-US" dirty="0"/>
          </a:p>
          <a:p>
            <a:pPr marL="342906" indent="-34290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14F0B4-C315-D89B-9EE6-D570BD3059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" y="6504248"/>
            <a:ext cx="10532301" cy="278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 dirty="0"/>
              <a:t>LCLS-II-HE | SLAC IT Business Intelligence | Vicky Hoang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A895E4-9EC0-C7A9-B08F-8DF4CC77AD5A}"/>
              </a:ext>
            </a:extLst>
          </p:cNvPr>
          <p:cNvSpPr txBox="1"/>
          <p:nvPr/>
        </p:nvSpPr>
        <p:spPr>
          <a:xfrm>
            <a:off x="1620599" y="1054704"/>
            <a:ext cx="1887918" cy="400110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CHALLENGES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90276E-B39F-122E-5C45-FB894F3381B4}"/>
              </a:ext>
            </a:extLst>
          </p:cNvPr>
          <p:cNvSpPr txBox="1"/>
          <p:nvPr/>
        </p:nvSpPr>
        <p:spPr>
          <a:xfrm>
            <a:off x="7904485" y="1054704"/>
            <a:ext cx="1887918" cy="400110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SOLUTIONS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F6C0CFBE-AC88-D752-C71C-8A7D7F24E663}"/>
              </a:ext>
            </a:extLst>
          </p:cNvPr>
          <p:cNvSpPr/>
          <p:nvPr/>
        </p:nvSpPr>
        <p:spPr>
          <a:xfrm>
            <a:off x="4598836" y="1835052"/>
            <a:ext cx="1086737" cy="2781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0F5D715-DF91-73F8-122C-FA906717FDC7}"/>
              </a:ext>
            </a:extLst>
          </p:cNvPr>
          <p:cNvSpPr txBox="1">
            <a:spLocks/>
          </p:cNvSpPr>
          <p:nvPr/>
        </p:nvSpPr>
        <p:spPr>
          <a:xfrm>
            <a:off x="6383293" y="1610665"/>
            <a:ext cx="5541009" cy="48008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8C1515"/>
                </a:solidFill>
                <a:latin typeface="+mn-lt"/>
                <a:ea typeface="+mn-ea"/>
                <a:cs typeface="+mn-cs"/>
              </a:defRPr>
            </a:lvl1pPr>
            <a:lvl2pPr marL="571486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0080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>
                <a:tab pos="800080" algn="l"/>
              </a:tabLst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674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03295" indent="-16827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" indent="0">
              <a:buNone/>
            </a:pPr>
            <a:r>
              <a:rPr lang="en-US" dirty="0"/>
              <a:t>Tableau integrates data sources and creates a central repository</a:t>
            </a:r>
          </a:p>
          <a:p>
            <a:pPr marL="6" indent="0">
              <a:buNone/>
            </a:pPr>
            <a:endParaRPr lang="en-US" dirty="0"/>
          </a:p>
          <a:p>
            <a:pPr marL="6" indent="0">
              <a:buNone/>
            </a:pPr>
            <a:r>
              <a:rPr lang="en-US" dirty="0"/>
              <a:t>Database usage allows for efficiently analyzing millions of rows of data</a:t>
            </a:r>
          </a:p>
          <a:p>
            <a:pPr marL="6" indent="0">
              <a:buNone/>
            </a:pPr>
            <a:endParaRPr lang="en-US" dirty="0"/>
          </a:p>
          <a:p>
            <a:pPr marL="6" indent="0">
              <a:buNone/>
            </a:pPr>
            <a:r>
              <a:rPr lang="en-US" dirty="0"/>
              <a:t>Develop automated reporting, using various BI Tools</a:t>
            </a:r>
          </a:p>
          <a:p>
            <a:pPr marL="6" indent="0">
              <a:buNone/>
            </a:pPr>
            <a:endParaRPr lang="en-US" dirty="0"/>
          </a:p>
          <a:p>
            <a:pPr marL="6" indent="0">
              <a:buNone/>
            </a:pPr>
            <a:r>
              <a:rPr lang="en-US" sz="2400" dirty="0">
                <a:solidFill>
                  <a:srgbClr val="8C1515"/>
                </a:solidFill>
              </a:rPr>
              <a:t>Data Analyst have analytical skills to  identify trends and draw meaningful insights </a:t>
            </a:r>
          </a:p>
          <a:p>
            <a:pPr marL="342906" indent="-342900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Collaboration b/w teams is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essential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creating digestible, clean, and accurate data</a:t>
            </a:r>
          </a:p>
          <a:p>
            <a:pPr marL="6" indent="0">
              <a:buNone/>
            </a:pPr>
            <a:endParaRPr lang="en-US" dirty="0"/>
          </a:p>
          <a:p>
            <a:pPr marL="342892" lvl="1" indent="0">
              <a:buFont typeface="Arial" panose="020B0604020202020204" pitchFamily="34" charset="0"/>
              <a:buNone/>
            </a:pPr>
            <a:endParaRPr lang="en-US" dirty="0"/>
          </a:p>
          <a:p>
            <a:pPr marL="342906" indent="-342900"/>
            <a:endParaRPr lang="en-US" dirty="0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BED09CAB-B376-243D-9032-014C04169EC7}"/>
              </a:ext>
            </a:extLst>
          </p:cNvPr>
          <p:cNvSpPr/>
          <p:nvPr/>
        </p:nvSpPr>
        <p:spPr>
          <a:xfrm>
            <a:off x="4598836" y="2749667"/>
            <a:ext cx="1086737" cy="2781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2D35C9E7-525E-937D-C4AA-CC09DC8ABFBF}"/>
              </a:ext>
            </a:extLst>
          </p:cNvPr>
          <p:cNvSpPr/>
          <p:nvPr/>
        </p:nvSpPr>
        <p:spPr>
          <a:xfrm>
            <a:off x="4598836" y="3809238"/>
            <a:ext cx="1086737" cy="2781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84720799-34E2-E051-F567-629CA5D70462}"/>
              </a:ext>
            </a:extLst>
          </p:cNvPr>
          <p:cNvSpPr/>
          <p:nvPr/>
        </p:nvSpPr>
        <p:spPr>
          <a:xfrm>
            <a:off x="4598836" y="5093676"/>
            <a:ext cx="1086737" cy="2781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id="{D74A52FC-2C53-B63C-5454-801CA23753A8}"/>
              </a:ext>
            </a:extLst>
          </p:cNvPr>
          <p:cNvSpPr/>
          <p:nvPr/>
        </p:nvSpPr>
        <p:spPr>
          <a:xfrm>
            <a:off x="267697" y="4954599"/>
            <a:ext cx="275292" cy="27815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3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9AAC4-9497-D9B0-3924-B424BC661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Earned Value Management (EVMS) – Challenges: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EF8C00-326B-98A2-83FB-2AC820A59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17C08-9D56-61B1-0998-4AB79FF493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598" y="1206230"/>
            <a:ext cx="10972800" cy="5201055"/>
          </a:xfrm>
        </p:spPr>
        <p:txBody>
          <a:bodyPr>
            <a:normAutofit/>
          </a:bodyPr>
          <a:lstStyle/>
          <a:p>
            <a:pPr marL="6" indent="0">
              <a:buNone/>
            </a:pPr>
            <a:endParaRPr lang="en-US" dirty="0"/>
          </a:p>
          <a:p>
            <a:pPr marL="342906" indent="-342900"/>
            <a:r>
              <a:rPr lang="en-US" dirty="0"/>
              <a:t>EVMS Month End reports produced manually</a:t>
            </a:r>
          </a:p>
          <a:p>
            <a:pPr marL="342906" indent="-342900"/>
            <a:r>
              <a:rPr lang="en-US" dirty="0"/>
              <a:t>Difficulty tracking historical MoM performance</a:t>
            </a:r>
          </a:p>
          <a:p>
            <a:pPr marL="685792" lvl="1" indent="-342900"/>
            <a:r>
              <a:rPr lang="en-US" dirty="0"/>
              <a:t>Hard to pin-point problem areas to focus on</a:t>
            </a:r>
          </a:p>
          <a:p>
            <a:pPr marL="342906" indent="-342900"/>
            <a:r>
              <a:rPr lang="en-US" dirty="0"/>
              <a:t>Challenge for individual Managers to drill down into their performance</a:t>
            </a:r>
          </a:p>
          <a:p>
            <a:pPr marL="6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961B2-F122-1F52-DAEE-CE0B56E920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" y="6504248"/>
            <a:ext cx="10532301" cy="278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/>
              <a:t>LCLS-II-HE | SLAC IT Business Intelligence | Vicky Hoang</a:t>
            </a:r>
          </a:p>
        </p:txBody>
      </p:sp>
    </p:spTree>
    <p:extLst>
      <p:ext uri="{BB962C8B-B14F-4D97-AF65-F5344CB8AC3E}">
        <p14:creationId xmlns:p14="http://schemas.microsoft.com/office/powerpoint/2010/main" val="6672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9AAC4-9497-D9B0-3924-B424BC661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Former EVMS Processes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EF8C00-326B-98A2-83FB-2AC820A59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17C08-9D56-61B1-0998-4AB79FF493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3871" y="1400640"/>
            <a:ext cx="5832129" cy="106361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Text tables require more cognitive load, and limit the ability to spot trends and compelling insights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961B2-F122-1F52-DAEE-CE0B56E920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" y="6504248"/>
            <a:ext cx="10532301" cy="278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/>
              <a:t>LCLS-II-HE | SLAC IT Business Intelligence | Vicky Hoang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A60E16E-F44F-BF01-7421-45665226F0D0}"/>
              </a:ext>
            </a:extLst>
          </p:cNvPr>
          <p:cNvSpPr txBox="1">
            <a:spLocks/>
          </p:cNvSpPr>
          <p:nvPr/>
        </p:nvSpPr>
        <p:spPr>
          <a:xfrm>
            <a:off x="7037502" y="1728089"/>
            <a:ext cx="4104397" cy="5012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8C1515"/>
                </a:solidFill>
                <a:latin typeface="+mn-lt"/>
                <a:ea typeface="+mn-ea"/>
                <a:cs typeface="+mn-cs"/>
              </a:defRPr>
            </a:lvl1pPr>
            <a:lvl2pPr marL="571486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0080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>
                <a:tab pos="800080" algn="l"/>
              </a:tabLst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674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03295" indent="-16827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" indent="0">
              <a:buFont typeface="Arial" panose="020B0604020202020204" pitchFamily="34" charset="0"/>
              <a:buNone/>
            </a:pPr>
            <a:r>
              <a:rPr lang="en-US" dirty="0"/>
              <a:t>Multiple reports to keep up with</a:t>
            </a:r>
          </a:p>
          <a:p>
            <a:pPr marL="6" indent="0">
              <a:buNone/>
            </a:pPr>
            <a:endParaRPr lang="en-US" dirty="0"/>
          </a:p>
          <a:p>
            <a:pPr marL="342906" indent="-342900"/>
            <a:endParaRPr lang="en-US" dirty="0"/>
          </a:p>
          <a:p>
            <a:pPr marL="6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0D646EC-225C-C695-884A-F714F019C6FE}"/>
              </a:ext>
            </a:extLst>
          </p:cNvPr>
          <p:cNvSpPr txBox="1">
            <a:spLocks/>
          </p:cNvSpPr>
          <p:nvPr/>
        </p:nvSpPr>
        <p:spPr>
          <a:xfrm>
            <a:off x="245536" y="5563345"/>
            <a:ext cx="3619588" cy="439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8C1515"/>
                </a:solidFill>
                <a:latin typeface="+mn-lt"/>
                <a:ea typeface="+mn-ea"/>
                <a:cs typeface="+mn-cs"/>
              </a:defRPr>
            </a:lvl1pPr>
            <a:lvl2pPr marL="571486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0080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>
                <a:tab pos="800080" algn="l"/>
              </a:tabLst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674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03295" indent="-16827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21" name="Picture 20" descr="A screenshot of a computer&#10;&#10;Description automatically generated">
            <a:extLst>
              <a:ext uri="{FF2B5EF4-FFF2-40B4-BE49-F238E27FC236}">
                <a16:creationId xmlns:a16="http://schemas.microsoft.com/office/drawing/2014/main" id="{9E0B9816-1C6F-A802-C0DB-CF8D864AD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688" y="2439245"/>
            <a:ext cx="3495856" cy="2124208"/>
          </a:xfrm>
          <a:prstGeom prst="rect">
            <a:avLst/>
          </a:prstGeom>
          <a:noFill/>
          <a:ln w="9525" cmpd="sng">
            <a:solidFill>
              <a:srgbClr val="8C1515">
                <a:alpha val="46000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834862"/>
                      <a:gd name="connsiteY0" fmla="*/ 0 h 1195609"/>
                      <a:gd name="connsiteX1" fmla="*/ 4834862 w 4834862"/>
                      <a:gd name="connsiteY1" fmla="*/ 0 h 1195609"/>
                      <a:gd name="connsiteX2" fmla="*/ 4834862 w 4834862"/>
                      <a:gd name="connsiteY2" fmla="*/ 1195609 h 1195609"/>
                      <a:gd name="connsiteX3" fmla="*/ 0 w 4834862"/>
                      <a:gd name="connsiteY3" fmla="*/ 1195609 h 1195609"/>
                      <a:gd name="connsiteX4" fmla="*/ 0 w 4834862"/>
                      <a:gd name="connsiteY4" fmla="*/ 0 h 1195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34862" h="1195609" extrusionOk="0">
                        <a:moveTo>
                          <a:pt x="0" y="0"/>
                        </a:moveTo>
                        <a:cubicBezTo>
                          <a:pt x="1709916" y="118645"/>
                          <a:pt x="3752027" y="116012"/>
                          <a:pt x="4834862" y="0"/>
                        </a:cubicBezTo>
                        <a:cubicBezTo>
                          <a:pt x="4764606" y="301178"/>
                          <a:pt x="4852917" y="1048484"/>
                          <a:pt x="4834862" y="1195609"/>
                        </a:cubicBezTo>
                        <a:cubicBezTo>
                          <a:pt x="3455332" y="1330209"/>
                          <a:pt x="1531889" y="1038413"/>
                          <a:pt x="0" y="1195609"/>
                        </a:cubicBezTo>
                        <a:cubicBezTo>
                          <a:pt x="36937" y="605092"/>
                          <a:pt x="100268" y="43251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95371" dist="38100" dir="2700000" algn="tl" rotWithShape="0">
              <a:srgbClr val="8C1515">
                <a:alpha val="40000"/>
              </a:srgbClr>
            </a:outerShdw>
          </a:effectLst>
        </p:spPr>
      </p:pic>
      <p:pic>
        <p:nvPicPr>
          <p:cNvPr id="23" name="Picture 22" descr="A screenshot of a computer&#10;&#10;Description automatically generated">
            <a:extLst>
              <a:ext uri="{FF2B5EF4-FFF2-40B4-BE49-F238E27FC236}">
                <a16:creationId xmlns:a16="http://schemas.microsoft.com/office/drawing/2014/main" id="{4BD0FD58-18BC-608A-73B3-3F900040A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6101" y="3551267"/>
            <a:ext cx="2083345" cy="1422634"/>
          </a:xfrm>
          <a:prstGeom prst="rect">
            <a:avLst/>
          </a:prstGeom>
          <a:noFill/>
          <a:ln w="9525" cmpd="sng">
            <a:solidFill>
              <a:srgbClr val="8C1515">
                <a:alpha val="46000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834862"/>
                      <a:gd name="connsiteY0" fmla="*/ 0 h 1195609"/>
                      <a:gd name="connsiteX1" fmla="*/ 4834862 w 4834862"/>
                      <a:gd name="connsiteY1" fmla="*/ 0 h 1195609"/>
                      <a:gd name="connsiteX2" fmla="*/ 4834862 w 4834862"/>
                      <a:gd name="connsiteY2" fmla="*/ 1195609 h 1195609"/>
                      <a:gd name="connsiteX3" fmla="*/ 0 w 4834862"/>
                      <a:gd name="connsiteY3" fmla="*/ 1195609 h 1195609"/>
                      <a:gd name="connsiteX4" fmla="*/ 0 w 4834862"/>
                      <a:gd name="connsiteY4" fmla="*/ 0 h 1195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34862" h="1195609" extrusionOk="0">
                        <a:moveTo>
                          <a:pt x="0" y="0"/>
                        </a:moveTo>
                        <a:cubicBezTo>
                          <a:pt x="1709916" y="118645"/>
                          <a:pt x="3752027" y="116012"/>
                          <a:pt x="4834862" y="0"/>
                        </a:cubicBezTo>
                        <a:cubicBezTo>
                          <a:pt x="4764606" y="301178"/>
                          <a:pt x="4852917" y="1048484"/>
                          <a:pt x="4834862" y="1195609"/>
                        </a:cubicBezTo>
                        <a:cubicBezTo>
                          <a:pt x="3455332" y="1330209"/>
                          <a:pt x="1531889" y="1038413"/>
                          <a:pt x="0" y="1195609"/>
                        </a:cubicBezTo>
                        <a:cubicBezTo>
                          <a:pt x="36937" y="605092"/>
                          <a:pt x="100268" y="43251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95371" dist="38100" dir="2700000" algn="tl" rotWithShape="0">
              <a:srgbClr val="8C1515">
                <a:alpha val="40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6213A62-7A0C-F912-4E8B-6893E59BD2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3471" y="5607163"/>
            <a:ext cx="5347051" cy="321852"/>
          </a:xfrm>
          <a:prstGeom prst="rect">
            <a:avLst/>
          </a:prstGeom>
          <a:noFill/>
          <a:ln w="9525" cmpd="sng">
            <a:solidFill>
              <a:srgbClr val="8C1515">
                <a:alpha val="46000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834862"/>
                      <a:gd name="connsiteY0" fmla="*/ 0 h 1195609"/>
                      <a:gd name="connsiteX1" fmla="*/ 4834862 w 4834862"/>
                      <a:gd name="connsiteY1" fmla="*/ 0 h 1195609"/>
                      <a:gd name="connsiteX2" fmla="*/ 4834862 w 4834862"/>
                      <a:gd name="connsiteY2" fmla="*/ 1195609 h 1195609"/>
                      <a:gd name="connsiteX3" fmla="*/ 0 w 4834862"/>
                      <a:gd name="connsiteY3" fmla="*/ 1195609 h 1195609"/>
                      <a:gd name="connsiteX4" fmla="*/ 0 w 4834862"/>
                      <a:gd name="connsiteY4" fmla="*/ 0 h 1195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34862" h="1195609" extrusionOk="0">
                        <a:moveTo>
                          <a:pt x="0" y="0"/>
                        </a:moveTo>
                        <a:cubicBezTo>
                          <a:pt x="1709916" y="118645"/>
                          <a:pt x="3752027" y="116012"/>
                          <a:pt x="4834862" y="0"/>
                        </a:cubicBezTo>
                        <a:cubicBezTo>
                          <a:pt x="4764606" y="301178"/>
                          <a:pt x="4852917" y="1048484"/>
                          <a:pt x="4834862" y="1195609"/>
                        </a:cubicBezTo>
                        <a:cubicBezTo>
                          <a:pt x="3455332" y="1330209"/>
                          <a:pt x="1531889" y="1038413"/>
                          <a:pt x="0" y="1195609"/>
                        </a:cubicBezTo>
                        <a:cubicBezTo>
                          <a:pt x="36937" y="605092"/>
                          <a:pt x="100268" y="43251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95371" dist="38100" dir="2700000" algn="tl" rotWithShape="0">
              <a:srgbClr val="8C1515">
                <a:alpha val="40000"/>
              </a:srgb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CFB06A0-110C-23D8-FF2B-E973BC80C113}"/>
              </a:ext>
            </a:extLst>
          </p:cNvPr>
          <p:cNvSpPr txBox="1"/>
          <p:nvPr/>
        </p:nvSpPr>
        <p:spPr>
          <a:xfrm>
            <a:off x="10246544" y="2497324"/>
            <a:ext cx="1643979" cy="954107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Individual Month + Year folders containing the same reports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5F2FC0-79B1-9653-7B08-F05EAF282F7E}"/>
              </a:ext>
            </a:extLst>
          </p:cNvPr>
          <p:cNvSpPr txBox="1"/>
          <p:nvPr/>
        </p:nvSpPr>
        <p:spPr>
          <a:xfrm>
            <a:off x="8358626" y="5261517"/>
            <a:ext cx="1887918" cy="307777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Tabs in 1 workbook</a:t>
            </a:r>
          </a:p>
        </p:txBody>
      </p:sp>
      <p:pic>
        <p:nvPicPr>
          <p:cNvPr id="7" name="Picture 6" descr="A screenshot of a spreadsheet&#10;&#10;Description automatically generated">
            <a:extLst>
              <a:ext uri="{FF2B5EF4-FFF2-40B4-BE49-F238E27FC236}">
                <a16:creationId xmlns:a16="http://schemas.microsoft.com/office/drawing/2014/main" id="{FFFE7F8D-D13D-494F-E9C4-93A3F1EF8F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554" y="2464259"/>
            <a:ext cx="5154761" cy="3538943"/>
          </a:xfrm>
          <a:prstGeom prst="rect">
            <a:avLst/>
          </a:prstGeom>
          <a:noFill/>
          <a:ln w="9525" cmpd="sng">
            <a:solidFill>
              <a:srgbClr val="8C1515">
                <a:alpha val="46000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834862"/>
                      <a:gd name="connsiteY0" fmla="*/ 0 h 1195609"/>
                      <a:gd name="connsiteX1" fmla="*/ 4834862 w 4834862"/>
                      <a:gd name="connsiteY1" fmla="*/ 0 h 1195609"/>
                      <a:gd name="connsiteX2" fmla="*/ 4834862 w 4834862"/>
                      <a:gd name="connsiteY2" fmla="*/ 1195609 h 1195609"/>
                      <a:gd name="connsiteX3" fmla="*/ 0 w 4834862"/>
                      <a:gd name="connsiteY3" fmla="*/ 1195609 h 1195609"/>
                      <a:gd name="connsiteX4" fmla="*/ 0 w 4834862"/>
                      <a:gd name="connsiteY4" fmla="*/ 0 h 1195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34862" h="1195609" extrusionOk="0">
                        <a:moveTo>
                          <a:pt x="0" y="0"/>
                        </a:moveTo>
                        <a:cubicBezTo>
                          <a:pt x="1709916" y="118645"/>
                          <a:pt x="3752027" y="116012"/>
                          <a:pt x="4834862" y="0"/>
                        </a:cubicBezTo>
                        <a:cubicBezTo>
                          <a:pt x="4764606" y="301178"/>
                          <a:pt x="4852917" y="1048484"/>
                          <a:pt x="4834862" y="1195609"/>
                        </a:cubicBezTo>
                        <a:cubicBezTo>
                          <a:pt x="3455332" y="1330209"/>
                          <a:pt x="1531889" y="1038413"/>
                          <a:pt x="0" y="1195609"/>
                        </a:cubicBezTo>
                        <a:cubicBezTo>
                          <a:pt x="36937" y="605092"/>
                          <a:pt x="100268" y="43251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95371" dist="38100" dir="2700000" algn="tl" rotWithShape="0">
              <a:srgbClr val="8C1515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812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6" grpId="0"/>
      <p:bldP spid="26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9AAC4-9497-D9B0-3924-B424BC661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EVMS Dashboard – Solutions: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EF8C00-326B-98A2-83FB-2AC820A59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961B2-F122-1F52-DAEE-CE0B56E920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" y="6504248"/>
            <a:ext cx="10532301" cy="278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/>
              <a:t>LCLS-II-HE | SLAC IT Business Intelligence | Vicky Hoang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9D63EDC7-5670-C298-7762-79DB484BC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751" y="1161590"/>
            <a:ext cx="7932649" cy="5145629"/>
          </a:xfrm>
          <a:prstGeom prst="rect">
            <a:avLst/>
          </a:prstGeom>
          <a:noFill/>
          <a:ln w="9525" cmpd="sng">
            <a:solidFill>
              <a:srgbClr val="8C1515">
                <a:alpha val="46000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834862"/>
                      <a:gd name="connsiteY0" fmla="*/ 0 h 1195609"/>
                      <a:gd name="connsiteX1" fmla="*/ 4834862 w 4834862"/>
                      <a:gd name="connsiteY1" fmla="*/ 0 h 1195609"/>
                      <a:gd name="connsiteX2" fmla="*/ 4834862 w 4834862"/>
                      <a:gd name="connsiteY2" fmla="*/ 1195609 h 1195609"/>
                      <a:gd name="connsiteX3" fmla="*/ 0 w 4834862"/>
                      <a:gd name="connsiteY3" fmla="*/ 1195609 h 1195609"/>
                      <a:gd name="connsiteX4" fmla="*/ 0 w 4834862"/>
                      <a:gd name="connsiteY4" fmla="*/ 0 h 1195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34862" h="1195609" extrusionOk="0">
                        <a:moveTo>
                          <a:pt x="0" y="0"/>
                        </a:moveTo>
                        <a:cubicBezTo>
                          <a:pt x="1709916" y="118645"/>
                          <a:pt x="3752027" y="116012"/>
                          <a:pt x="4834862" y="0"/>
                        </a:cubicBezTo>
                        <a:cubicBezTo>
                          <a:pt x="4764606" y="301178"/>
                          <a:pt x="4852917" y="1048484"/>
                          <a:pt x="4834862" y="1195609"/>
                        </a:cubicBezTo>
                        <a:cubicBezTo>
                          <a:pt x="3455332" y="1330209"/>
                          <a:pt x="1531889" y="1038413"/>
                          <a:pt x="0" y="1195609"/>
                        </a:cubicBezTo>
                        <a:cubicBezTo>
                          <a:pt x="36937" y="605092"/>
                          <a:pt x="100268" y="43251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95371" dist="38100" dir="2700000" algn="tl" rotWithShape="0">
              <a:srgbClr val="8C1515">
                <a:alpha val="40000"/>
              </a:srgbClr>
            </a:outerShdw>
          </a:effectLst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BB42A8F-45CB-0936-F26A-3DA34B95C24A}"/>
              </a:ext>
            </a:extLst>
          </p:cNvPr>
          <p:cNvSpPr txBox="1">
            <a:spLocks/>
          </p:cNvSpPr>
          <p:nvPr/>
        </p:nvSpPr>
        <p:spPr>
          <a:xfrm>
            <a:off x="343230" y="2509824"/>
            <a:ext cx="3092492" cy="183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8C1515"/>
                </a:solidFill>
                <a:latin typeface="+mn-lt"/>
                <a:ea typeface="+mn-ea"/>
                <a:cs typeface="+mn-cs"/>
              </a:defRPr>
            </a:lvl1pPr>
            <a:lvl2pPr marL="571486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0080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>
                <a:tab pos="800080" algn="l"/>
              </a:tabLst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674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03295" indent="-16827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" indent="0">
              <a:buNone/>
            </a:pPr>
            <a:r>
              <a:rPr lang="en-US"/>
              <a:t>Provides a holistic summary of current EV performance</a:t>
            </a:r>
          </a:p>
          <a:p>
            <a:pPr marL="6" indent="0">
              <a:buFont typeface="Arial" panose="020B0604020202020204" pitchFamily="34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1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9AAC4-9497-D9B0-3924-B424BC661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EVMS Dashboard – Solutions: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EF8C00-326B-98A2-83FB-2AC820A59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961B2-F122-1F52-DAEE-CE0B56E920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" y="6504248"/>
            <a:ext cx="10532301" cy="278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/>
              <a:t>LCLS-II-HE | SLAC IT Business Intelligence | Vicky Hoang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9D63EDC7-5670-C298-7762-79DB484BC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751" y="1161590"/>
            <a:ext cx="7932649" cy="5145629"/>
          </a:xfrm>
          <a:prstGeom prst="rect">
            <a:avLst/>
          </a:prstGeom>
          <a:noFill/>
          <a:ln w="9525" cmpd="sng">
            <a:solidFill>
              <a:srgbClr val="8C1515">
                <a:alpha val="46000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834862"/>
                      <a:gd name="connsiteY0" fmla="*/ 0 h 1195609"/>
                      <a:gd name="connsiteX1" fmla="*/ 4834862 w 4834862"/>
                      <a:gd name="connsiteY1" fmla="*/ 0 h 1195609"/>
                      <a:gd name="connsiteX2" fmla="*/ 4834862 w 4834862"/>
                      <a:gd name="connsiteY2" fmla="*/ 1195609 h 1195609"/>
                      <a:gd name="connsiteX3" fmla="*/ 0 w 4834862"/>
                      <a:gd name="connsiteY3" fmla="*/ 1195609 h 1195609"/>
                      <a:gd name="connsiteX4" fmla="*/ 0 w 4834862"/>
                      <a:gd name="connsiteY4" fmla="*/ 0 h 1195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34862" h="1195609" extrusionOk="0">
                        <a:moveTo>
                          <a:pt x="0" y="0"/>
                        </a:moveTo>
                        <a:cubicBezTo>
                          <a:pt x="1709916" y="118645"/>
                          <a:pt x="3752027" y="116012"/>
                          <a:pt x="4834862" y="0"/>
                        </a:cubicBezTo>
                        <a:cubicBezTo>
                          <a:pt x="4764606" y="301178"/>
                          <a:pt x="4852917" y="1048484"/>
                          <a:pt x="4834862" y="1195609"/>
                        </a:cubicBezTo>
                        <a:cubicBezTo>
                          <a:pt x="3455332" y="1330209"/>
                          <a:pt x="1531889" y="1038413"/>
                          <a:pt x="0" y="1195609"/>
                        </a:cubicBezTo>
                        <a:cubicBezTo>
                          <a:pt x="36937" y="605092"/>
                          <a:pt x="100268" y="43251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95371" dist="38100" dir="2700000" algn="tl" rotWithShape="0">
              <a:srgbClr val="8C1515">
                <a:alpha val="40000"/>
              </a:srgbClr>
            </a:outerShdw>
          </a:effectLst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BB42A8F-45CB-0936-F26A-3DA34B95C24A}"/>
              </a:ext>
            </a:extLst>
          </p:cNvPr>
          <p:cNvSpPr txBox="1">
            <a:spLocks/>
          </p:cNvSpPr>
          <p:nvPr/>
        </p:nvSpPr>
        <p:spPr>
          <a:xfrm>
            <a:off x="343230" y="2509824"/>
            <a:ext cx="3092492" cy="183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8C1515"/>
                </a:solidFill>
                <a:latin typeface="+mn-lt"/>
                <a:ea typeface="+mn-ea"/>
                <a:cs typeface="+mn-cs"/>
              </a:defRPr>
            </a:lvl1pPr>
            <a:lvl2pPr marL="571486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0080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>
                <a:tab pos="800080" algn="l"/>
              </a:tabLst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674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03295" indent="-16827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" indent="0">
              <a:buNone/>
            </a:pPr>
            <a:r>
              <a:rPr lang="en-US"/>
              <a:t>Visibility to Historical Performance</a:t>
            </a:r>
          </a:p>
          <a:p>
            <a:pPr marL="182880" lvl="1" indent="-182880"/>
            <a:r>
              <a:rPr lang="en-US"/>
              <a:t>Efficient data querying using Tableau &amp; SQL </a:t>
            </a:r>
          </a:p>
          <a:p>
            <a:pPr marL="6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DD604B-BB68-5B9F-5EE8-F5CE5C1B8F46}"/>
              </a:ext>
            </a:extLst>
          </p:cNvPr>
          <p:cNvSpPr/>
          <p:nvPr/>
        </p:nvSpPr>
        <p:spPr>
          <a:xfrm>
            <a:off x="3435722" y="3281083"/>
            <a:ext cx="7577417" cy="313316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3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9AAC4-9497-D9B0-3924-B424BC661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EVMS Dashboard – Solutions: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EF8C00-326B-98A2-83FB-2AC820A59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961B2-F122-1F52-DAEE-CE0B56E920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" y="6504248"/>
            <a:ext cx="10532301" cy="278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/>
              <a:t>LCLS-II-HE | SLAC IT Business Intelligence | Vicky Hoang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9D63EDC7-5670-C298-7762-79DB484BC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751" y="1161590"/>
            <a:ext cx="7932649" cy="5145629"/>
          </a:xfrm>
          <a:prstGeom prst="rect">
            <a:avLst/>
          </a:prstGeom>
          <a:noFill/>
          <a:ln w="9525" cmpd="sng">
            <a:solidFill>
              <a:srgbClr val="8C1515">
                <a:alpha val="46000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834862"/>
                      <a:gd name="connsiteY0" fmla="*/ 0 h 1195609"/>
                      <a:gd name="connsiteX1" fmla="*/ 4834862 w 4834862"/>
                      <a:gd name="connsiteY1" fmla="*/ 0 h 1195609"/>
                      <a:gd name="connsiteX2" fmla="*/ 4834862 w 4834862"/>
                      <a:gd name="connsiteY2" fmla="*/ 1195609 h 1195609"/>
                      <a:gd name="connsiteX3" fmla="*/ 0 w 4834862"/>
                      <a:gd name="connsiteY3" fmla="*/ 1195609 h 1195609"/>
                      <a:gd name="connsiteX4" fmla="*/ 0 w 4834862"/>
                      <a:gd name="connsiteY4" fmla="*/ 0 h 1195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34862" h="1195609" extrusionOk="0">
                        <a:moveTo>
                          <a:pt x="0" y="0"/>
                        </a:moveTo>
                        <a:cubicBezTo>
                          <a:pt x="1709916" y="118645"/>
                          <a:pt x="3752027" y="116012"/>
                          <a:pt x="4834862" y="0"/>
                        </a:cubicBezTo>
                        <a:cubicBezTo>
                          <a:pt x="4764606" y="301178"/>
                          <a:pt x="4852917" y="1048484"/>
                          <a:pt x="4834862" y="1195609"/>
                        </a:cubicBezTo>
                        <a:cubicBezTo>
                          <a:pt x="3455332" y="1330209"/>
                          <a:pt x="1531889" y="1038413"/>
                          <a:pt x="0" y="1195609"/>
                        </a:cubicBezTo>
                        <a:cubicBezTo>
                          <a:pt x="36937" y="605092"/>
                          <a:pt x="100268" y="43251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95371" dist="38100" dir="2700000" algn="tl" rotWithShape="0">
              <a:srgbClr val="8C1515">
                <a:alpha val="40000"/>
              </a:srgbClr>
            </a:outerShdw>
          </a:effectLst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BB42A8F-45CB-0936-F26A-3DA34B95C24A}"/>
              </a:ext>
            </a:extLst>
          </p:cNvPr>
          <p:cNvSpPr txBox="1">
            <a:spLocks/>
          </p:cNvSpPr>
          <p:nvPr/>
        </p:nvSpPr>
        <p:spPr>
          <a:xfrm>
            <a:off x="343230" y="2509824"/>
            <a:ext cx="3092492" cy="183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8C1515"/>
                </a:solidFill>
                <a:latin typeface="+mn-lt"/>
                <a:ea typeface="+mn-ea"/>
                <a:cs typeface="+mn-cs"/>
              </a:defRPr>
            </a:lvl1pPr>
            <a:lvl2pPr marL="571486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0080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>
                <a:tab pos="800080" algn="l"/>
              </a:tabLst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674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03295" indent="-16827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" marR="0" lvl="0" indent="0"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/>
              <a:t>Filtering allows Managers to easily drill down</a:t>
            </a:r>
          </a:p>
          <a:p>
            <a:pPr marL="6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771F85-6879-946A-ED91-2E076ABB812B}"/>
              </a:ext>
            </a:extLst>
          </p:cNvPr>
          <p:cNvSpPr/>
          <p:nvPr/>
        </p:nvSpPr>
        <p:spPr>
          <a:xfrm>
            <a:off x="10750924" y="1903237"/>
            <a:ext cx="927847" cy="450428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9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9AAC4-9497-D9B0-3924-B424BC661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EVMS Dashboard – Solutions: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EF8C00-326B-98A2-83FB-2AC820A59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961B2-F122-1F52-DAEE-CE0B56E920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" y="6504248"/>
            <a:ext cx="10532301" cy="278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/>
              <a:t>LCLS-II-HE | SLAC IT Business Intelligence | Vicky Hoang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9D63EDC7-5670-C298-7762-79DB484BC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751" y="1161590"/>
            <a:ext cx="7932649" cy="5145629"/>
          </a:xfrm>
          <a:prstGeom prst="rect">
            <a:avLst/>
          </a:prstGeom>
          <a:noFill/>
          <a:ln w="9525" cmpd="sng">
            <a:solidFill>
              <a:srgbClr val="8C1515">
                <a:alpha val="46000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834862"/>
                      <a:gd name="connsiteY0" fmla="*/ 0 h 1195609"/>
                      <a:gd name="connsiteX1" fmla="*/ 4834862 w 4834862"/>
                      <a:gd name="connsiteY1" fmla="*/ 0 h 1195609"/>
                      <a:gd name="connsiteX2" fmla="*/ 4834862 w 4834862"/>
                      <a:gd name="connsiteY2" fmla="*/ 1195609 h 1195609"/>
                      <a:gd name="connsiteX3" fmla="*/ 0 w 4834862"/>
                      <a:gd name="connsiteY3" fmla="*/ 1195609 h 1195609"/>
                      <a:gd name="connsiteX4" fmla="*/ 0 w 4834862"/>
                      <a:gd name="connsiteY4" fmla="*/ 0 h 1195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34862" h="1195609" extrusionOk="0">
                        <a:moveTo>
                          <a:pt x="0" y="0"/>
                        </a:moveTo>
                        <a:cubicBezTo>
                          <a:pt x="1709916" y="118645"/>
                          <a:pt x="3752027" y="116012"/>
                          <a:pt x="4834862" y="0"/>
                        </a:cubicBezTo>
                        <a:cubicBezTo>
                          <a:pt x="4764606" y="301178"/>
                          <a:pt x="4852917" y="1048484"/>
                          <a:pt x="4834862" y="1195609"/>
                        </a:cubicBezTo>
                        <a:cubicBezTo>
                          <a:pt x="3455332" y="1330209"/>
                          <a:pt x="1531889" y="1038413"/>
                          <a:pt x="0" y="1195609"/>
                        </a:cubicBezTo>
                        <a:cubicBezTo>
                          <a:pt x="36937" y="605092"/>
                          <a:pt x="100268" y="43251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95371" dist="38100" dir="2700000" algn="tl" rotWithShape="0">
              <a:srgbClr val="8C1515">
                <a:alpha val="40000"/>
              </a:srgbClr>
            </a:outerShdw>
          </a:effectLst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BB42A8F-45CB-0936-F26A-3DA34B95C24A}"/>
              </a:ext>
            </a:extLst>
          </p:cNvPr>
          <p:cNvSpPr txBox="1">
            <a:spLocks/>
          </p:cNvSpPr>
          <p:nvPr/>
        </p:nvSpPr>
        <p:spPr>
          <a:xfrm>
            <a:off x="343230" y="2509824"/>
            <a:ext cx="3092492" cy="183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8C1515"/>
                </a:solidFill>
                <a:latin typeface="+mn-lt"/>
                <a:ea typeface="+mn-ea"/>
                <a:cs typeface="+mn-cs"/>
              </a:defRPr>
            </a:lvl1pPr>
            <a:lvl2pPr marL="571486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0080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>
                <a:tab pos="800080" algn="l"/>
              </a:tabLst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674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03295" indent="-16827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" indent="0">
              <a:buNone/>
            </a:pPr>
            <a:r>
              <a:rPr lang="en-US"/>
              <a:t>Reporting is more centralized into one Tableau Workbook</a:t>
            </a:r>
          </a:p>
          <a:p>
            <a:pPr marL="6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771F85-6879-946A-ED91-2E076ABB812B}"/>
              </a:ext>
            </a:extLst>
          </p:cNvPr>
          <p:cNvSpPr/>
          <p:nvPr/>
        </p:nvSpPr>
        <p:spPr>
          <a:xfrm>
            <a:off x="3435723" y="1095883"/>
            <a:ext cx="7368990" cy="55810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0b263fb-391d-4473-95cf-11130f0235cb">
      <Terms xmlns="http://schemas.microsoft.com/office/infopath/2007/PartnerControls"/>
    </lcf76f155ced4ddcb4097134ff3c332f>
    <TaxCatchAll xmlns="891c90e7-7d13-43f3-b940-a07d68e13b7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6C1CB724EDA845A6461400CF7EE8D0" ma:contentTypeVersion="18" ma:contentTypeDescription="Create a new document." ma:contentTypeScope="" ma:versionID="5351136e1590f33eb0a4cf1abfc4fd12">
  <xsd:schema xmlns:xsd="http://www.w3.org/2001/XMLSchema" xmlns:xs="http://www.w3.org/2001/XMLSchema" xmlns:p="http://schemas.microsoft.com/office/2006/metadata/properties" xmlns:ns2="80b263fb-391d-4473-95cf-11130f0235cb" xmlns:ns3="891c90e7-7d13-43f3-b940-a07d68e13b76" targetNamespace="http://schemas.microsoft.com/office/2006/metadata/properties" ma:root="true" ma:fieldsID="85d117312ed2e32f3626335d24e6e2ef" ns2:_="" ns3:_="">
    <xsd:import namespace="80b263fb-391d-4473-95cf-11130f0235cb"/>
    <xsd:import namespace="891c90e7-7d13-43f3-b940-a07d68e13b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b263fb-391d-4473-95cf-11130f0235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d420da9-6cce-460f-935b-b5e0b28d9e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1c90e7-7d13-43f3-b940-a07d68e13b7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2eaa8fb-3dd3-4f2c-b331-0715c2c8048f}" ma:internalName="TaxCatchAll" ma:showField="CatchAllData" ma:web="891c90e7-7d13-43f3-b940-a07d68e13b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A93E5D-35A3-44E8-AAF3-87D7FF2BC4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E85C7B-523B-4AF0-9741-500D90C1774F}">
  <ds:schemaRefs>
    <ds:schemaRef ds:uri="http://schemas.microsoft.com/office/infopath/2007/PartnerControls"/>
    <ds:schemaRef ds:uri="80b263fb-391d-4473-95cf-11130f0235cb"/>
    <ds:schemaRef ds:uri="http://www.w3.org/XML/1998/namespace"/>
    <ds:schemaRef ds:uri="891c90e7-7d13-43f3-b940-a07d68e13b76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2B9FE56-A1B1-4813-83FB-8779DCB1E929}">
  <ds:schemaRefs>
    <ds:schemaRef ds:uri="80b263fb-391d-4473-95cf-11130f0235cb"/>
    <ds:schemaRef ds:uri="891c90e7-7d13-43f3-b940-a07d68e13b7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11678</TotalTime>
  <Words>857</Words>
  <Application>Microsoft Macintosh PowerPoint</Application>
  <PresentationFormat>Widescreen</PresentationFormat>
  <Paragraphs>156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Lato</vt:lpstr>
      <vt:lpstr>Office Theme</vt:lpstr>
      <vt:lpstr>PowerPoint Presentation</vt:lpstr>
      <vt:lpstr>Introduction</vt:lpstr>
      <vt:lpstr>Project Challenges and BI Solutions</vt:lpstr>
      <vt:lpstr>Earned Value Management (EVMS) – Challenges:</vt:lpstr>
      <vt:lpstr>Former EVMS Processes</vt:lpstr>
      <vt:lpstr>EVMS Dashboard – Solutions:</vt:lpstr>
      <vt:lpstr>EVMS Dashboard – Solutions:</vt:lpstr>
      <vt:lpstr>EVMS Dashboard – Solutions:</vt:lpstr>
      <vt:lpstr>EVMS Dashboard – Solutions:</vt:lpstr>
      <vt:lpstr>Former EVMS Processes (VARs)</vt:lpstr>
      <vt:lpstr>VARs Solution – Utilizing Smartsheet for Approval Tracking</vt:lpstr>
      <vt:lpstr>VARs Corrective Action Log: End-to-End solution</vt:lpstr>
      <vt:lpstr>VARs Solution – Tableau Dashboard Integrates w/ Smartsheet</vt:lpstr>
      <vt:lpstr>BI User Adoption - Tableau views increased since introduction </vt:lpstr>
      <vt:lpstr>Increased Productivity + Time to Value + Promotes Standardization </vt:lpstr>
      <vt:lpstr>Additional Project Dashboards/Data Products</vt:lpstr>
      <vt:lpstr>Conclusion: Why Business Intelligence?</vt:lpstr>
      <vt:lpstr>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Hoang, Vicky</dc:creator>
  <cp:lastModifiedBy>Hoang, Vicky</cp:lastModifiedBy>
  <cp:revision>8</cp:revision>
  <dcterms:created xsi:type="dcterms:W3CDTF">2024-05-14T16:34:49Z</dcterms:created>
  <dcterms:modified xsi:type="dcterms:W3CDTF">2024-12-12T20:45:22Z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0x0101007C6C1CB724EDA845A6461400CF7EE8D0</vt:lpwstr>
  </property>
  <property fmtid="{D5CDD505-2E9C-101B-9397-08002B2CF9AE}" pid="3" name="MediaServiceImageTags">
    <vt:lpwstr/>
  </property>
</Properties>
</file>