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7" r:id="rId5"/>
    <p:sldId id="540" r:id="rId6"/>
    <p:sldId id="5842" r:id="rId7"/>
    <p:sldId id="2147375344" r:id="rId8"/>
    <p:sldId id="262" r:id="rId9"/>
    <p:sldId id="263" r:id="rId10"/>
    <p:sldId id="310" r:id="rId11"/>
    <p:sldId id="288" r:id="rId12"/>
    <p:sldId id="2147375346" r:id="rId13"/>
    <p:sldId id="344" r:id="rId14"/>
    <p:sldId id="2147375347" r:id="rId15"/>
    <p:sldId id="270" r:id="rId16"/>
    <p:sldId id="273" r:id="rId17"/>
    <p:sldId id="269" r:id="rId18"/>
    <p:sldId id="5672" r:id="rId19"/>
    <p:sldId id="283" r:id="rId20"/>
    <p:sldId id="284" r:id="rId21"/>
    <p:sldId id="5760" r:id="rId22"/>
    <p:sldId id="5738" r:id="rId23"/>
    <p:sldId id="5736" r:id="rId24"/>
    <p:sldId id="5741" r:id="rId25"/>
    <p:sldId id="5740" r:id="rId26"/>
    <p:sldId id="5752" r:id="rId27"/>
    <p:sldId id="5753" r:id="rId28"/>
    <p:sldId id="5746" r:id="rId29"/>
    <p:sldId id="5754" r:id="rId30"/>
    <p:sldId id="5756" r:id="rId31"/>
    <p:sldId id="5759" r:id="rId32"/>
    <p:sldId id="5747" r:id="rId33"/>
    <p:sldId id="2147375345" r:id="rId34"/>
    <p:sldId id="2147375348" r:id="rId35"/>
    <p:sldId id="461" r:id="rId36"/>
    <p:sldId id="46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8DA1A4-A503-DC07-974B-5243DEF0F46E}" v="15" dt="2024-12-02T19:09:14.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398" y="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u, Qiong" userId="S::qiowu@bnl.gov::938c03b6-7236-4e7e-9666-56ff88901853" providerId="AD" clId="Web-{F68DA1A4-A503-DC07-974B-5243DEF0F46E}"/>
    <pc:docChg chg="modSld">
      <pc:chgData name="Wu, Qiong" userId="S::qiowu@bnl.gov::938c03b6-7236-4e7e-9666-56ff88901853" providerId="AD" clId="Web-{F68DA1A4-A503-DC07-974B-5243DEF0F46E}" dt="2024-12-02T19:09:14.793" v="6"/>
      <pc:docMkLst>
        <pc:docMk/>
      </pc:docMkLst>
      <pc:sldChg chg="modSp">
        <pc:chgData name="Wu, Qiong" userId="S::qiowu@bnl.gov::938c03b6-7236-4e7e-9666-56ff88901853" providerId="AD" clId="Web-{F68DA1A4-A503-DC07-974B-5243DEF0F46E}" dt="2024-12-02T19:07:41.966" v="1" actId="20577"/>
        <pc:sldMkLst>
          <pc:docMk/>
          <pc:sldMk cId="3015938737" sldId="257"/>
        </pc:sldMkLst>
        <pc:spChg chg="mod">
          <ac:chgData name="Wu, Qiong" userId="S::qiowu@bnl.gov::938c03b6-7236-4e7e-9666-56ff88901853" providerId="AD" clId="Web-{F68DA1A4-A503-DC07-974B-5243DEF0F46E}" dt="2024-12-02T19:07:41.966" v="1" actId="20577"/>
          <ac:spMkLst>
            <pc:docMk/>
            <pc:sldMk cId="3015938737" sldId="257"/>
            <ac:spMk id="3" creationId="{5F961735-795D-84AC-61AE-DFCDC721E697}"/>
          </ac:spMkLst>
        </pc:spChg>
      </pc:sldChg>
      <pc:sldChg chg="delSp modSp">
        <pc:chgData name="Wu, Qiong" userId="S::qiowu@bnl.gov::938c03b6-7236-4e7e-9666-56ff88901853" providerId="AD" clId="Web-{F68DA1A4-A503-DC07-974B-5243DEF0F46E}" dt="2024-12-02T19:09:14.793" v="6"/>
        <pc:sldMkLst>
          <pc:docMk/>
          <pc:sldMk cId="99722303" sldId="263"/>
        </pc:sldMkLst>
        <pc:spChg chg="mod">
          <ac:chgData name="Wu, Qiong" userId="S::qiowu@bnl.gov::938c03b6-7236-4e7e-9666-56ff88901853" providerId="AD" clId="Web-{F68DA1A4-A503-DC07-974B-5243DEF0F46E}" dt="2024-12-02T19:07:57.950" v="5" actId="20577"/>
          <ac:spMkLst>
            <pc:docMk/>
            <pc:sldMk cId="99722303" sldId="263"/>
            <ac:spMk id="4" creationId="{53001EE3-E123-C191-FBC9-AD118314D76C}"/>
          </ac:spMkLst>
        </pc:spChg>
        <pc:spChg chg="del">
          <ac:chgData name="Wu, Qiong" userId="S::qiowu@bnl.gov::938c03b6-7236-4e7e-9666-56ff88901853" providerId="AD" clId="Web-{F68DA1A4-A503-DC07-974B-5243DEF0F46E}" dt="2024-12-02T19:09:14.793" v="6"/>
          <ac:spMkLst>
            <pc:docMk/>
            <pc:sldMk cId="99722303" sldId="263"/>
            <ac:spMk id="6" creationId="{832DE2C2-681D-60F5-18E0-D3011AE5F65E}"/>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22:23:13.23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4435 2 24575,'0'0'0,"-19"0"0,-53 0 0,-48 11 0,-54 1 0,-22-1-2138,-27 4 2749,-10-2-2665,18-3 2554,17-2-750,8-4 1,27-1 320,6-3-106,-2 0 35,0 11 0,1 0 0,10 6-381,9 3 490,15 4-164,14 2 985,-1 7-1195,13-4 2227,6 0-2485,16-7 2081,4 0-1929,11-6 1017,6 1-778,13 1 198,7-2-66,11 1 0,4-3 0,0 3 0,-6 1 0,-2 4 0,-2 2 0,0 2 0,-1-4 0,1 0 0,1 1 0,-1 1 0,-4 1 0,0-4 0,0 1 0,1 0 0,2-4 0,0 1 0,2-4 0,0-4 0,7 8 0,5 2 0,-5-2 0,4 2 0,4 2 0,-2 1 0,-1 2 0,-4 1 0,4 0 0,3 2 0,-1 5 0,-3 6 0,-2 0 0,3-1 0,3 3 0,4 15 0,4 4 0,3 8 0,2 6 0,6 16 0,13 4 0,6-5 0,10 0 0,13 2 0,2-11 0,16-3 0,13-1 0,18 1 0,5-9 0,18-6 0,4 3 0,13-10 0,27 11 0,0-13 0,16 0 0,-3-8-1289,1-5 1657,-8-6-552,-2-9 184,-19-3 0,-11-1 0,-11-5-117,-14 7 150,-4 0-49,8 9 16,-4-4 0,22 0 0,7 5 0,-5 0 0,6-1 0,1 0 0,-6-7 0,-5-2 0,-12-6 0,-6-6 0,-9-4 1283,-1-5-1650,-12 4 674,-4-1-342,1-1 52,11-1-17,16 4 0,17-1 0,14-1 0,17 10 0,7 0-942,5-3 1211,6 15-404,-5-3 135,-14-4 0,-8-4 0,3-6 0,-4 1 0,3-4 0,3-1 0,19 3 0,16 4 0,-10-1 0,9 9 0,-11-3 0,-14 4 0,-6-5 0,-9-5 0,11-3 0,-8-5 0,2-2 0,-5-3 0,3 0 0,-9-6 0,-9-1 0,-9 1 0,-1 1-50,0 1 64,-4 2-21,-2 0 7,2-4 0,-3 0 0,21-5 0,5-5 0,19-4 0,-4-16-797,9-2 1025,-11-7-342,-16 1 114,-18 2 0,-5-2 0,-11 4 908,-10 2-1168,-1 9 441,-5 3-196,-3-4 23,13 6-8,4-1 831,0 1-1069,12-1 357,7 4-119,1-5 0,-8 4 0,-3 4 0,-3 5 0,-8 6 0,-7 3 0,0 2 0,-5 2 0,-8 1 0,-9 0 0,3-5 0,0-1 0,-5 0 0,13-5 0,1-5 0,-4 2 0,4-5 0,6-2 0,-7-9 0,-6-2 0,-9-1 0,5 4 0,-6 2 0,-2-4 0,-5-2 0,-10 6 0,-3 1 0,-7 6 0,-6 0 0,-4 5 0,-5-8 0,-2 4 0,-7-3 0,0 5 0,-6-3 0,0 4 0,-3-1 0,-4-3 0,-3-2 0,-3-9 0,-7-13 0,-7-7 0,3 33 0,-13-27 0,-24-38 0,-10-1 0,-6 1 0,-2 0 0,1-6 0,5 11 0,-8-1 0,-6 7 0,1 10 0,-4-2 0,-4 10 0,-2-5 0,4 6 0,3 5 0,0 7 0,4 4 0,3 4 0,-2-8 0,-14 0 0,-16-4 0,-4 7 0,-11 3 0,1 3 0,5 3 0,-6 6 0,11 0 0,5 1 0,6-2 0,3 5 0,3-8 0,7 0 0,1-3 0,10-1 0,12 6 0,3 1 0,14-1 0,0 0 0,-12-1 0,1 4 0,-10 0 0,-7-1 0,-12 4 0,-12-6 0,-4 3 0,-6-7 0,6 4 0,8 5 0,9 0 0,8 5 0,-10-2 0,2 3 0,4 4 0,-8-3 0,4 3 0,-1 2 0,3 2 0,-5-4 0,-3 2 0,-1-6 0,4 3 0,-11 1 0,5-3 0,5 2 0,12 2 0,-4 2 0,-2 2 0,9-3 0,4 0 0,-3 1 0,2 2 0,-4 1 0,-10 1 0,-5 1 0,-4-5 0,5 0 0,-6 1 0,-6-5 0,5 1 0,6 1 0,-3 2 0,5 3 0,1 1 0,5 1 0,5 0 0,4 2 0,5-1 0,7 0 0,2 1 0,-5-1 0,0 0 0,4 0 0,-1 0 0,1 0 0,-7 6 0,-1-1 0,5 1 0,-5-2 0,-5 0 0,0-2 0,0-1 0,2-1 0,1 0 0,3 0 0,7 0 0,1 0 0,6 0 0,-1-1 0,5 1 0,-8 0 0,-3-5 0,-2-1 0,-2 1 0,-7 0 0,0 2 0,-6 1 0,1 1 0,-10 0 0,2 1 0,-8 0 0,-2 0 0,4 1 0,6 4 0,5 1 0,7 0 0,3 4 0,3-1 0,8 5 0,0-2 0,0-2 0,6 2 0,-3-1 0,-1 2 0,-2-1 0,4-3 0,-2-2 0,-2 3 0,-7-2 0,-2-1 0,-8-8 0,-10-2 0,-6-1 0,2-6 0,-7 1 0,-6 0 0,5-2 0,-4 1 0,0-4 0,8 2 0,13 2 0,7-2 0,6 1 0,4 3 0,7 2 0,6 3 0,5 1 0,5 1 0,2 1 0,-4 1 0,1-1 0,1 0 0,5-5 0,2 0 0,1 0 0,0 0 0,-1 2 0,-1 1 0,29 4 0,-4-2 0,1 1 0,-1-1 0,1 0 0,-1 0 0,1 1 0,0-1 0,-1 0 0,1 1 0,-1-1 0,1 0 0,0 1 0,-1-1 0,1 1 0,0-1 0,0 0 0,-1 1 0,1-1 0,0 1 0,0-1 0,0 1 0,0-1 0,-1 1 0,1-1 0,0 1 0,0-1 0,0 1 0,0-1 0,0 1 0,0-1 0,0 1 0,13 67 0,5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22:29:15.497"/>
    </inkml:context>
    <inkml:brush xml:id="br0">
      <inkml:brushProperty name="width" value="0.1" units="cm"/>
      <inkml:brushProperty name="height" value="0.1" units="cm"/>
      <inkml:brushProperty name="color" value="#AE198D"/>
      <inkml:brushProperty name="inkEffects" value="galaxy"/>
      <inkml:brushProperty name="anchorX" value="-11457.57031"/>
      <inkml:brushProperty name="anchorY" value="-3899.02026"/>
      <inkml:brushProperty name="scaleFactor" value="0.5"/>
    </inkml:brush>
  </inkml:definitions>
  <inkml:trace contextRef="#ctx0" brushRef="#br0">8725 1 24575,'0'0'0,"-24"0"0,-77 0 0,-71 11 0,-75 0 0,-63 7-3823,-34-3 2018,-6-2 2087,6-4-696,25-3 414,10-3 0,-10-2 0,-4 0 0,-6-2 0,17 0 0,21 12 0,37 0 0,42 0 0,31 4 0,35-2 1002,8 2-1288,14 4 1571,-5 3-1611,-2 19 489,7 3-163,-7 6 0,3 4 0,3-3 0,-3 0 0,4 7 0,13-5 0,3-4 0,15-7 0,10-5 3468,6-3-4459,1-4 2418,5-2-1693,10 0 576,4-1-361,3 5 76,1-4-25,6-1 0,4-6 0,6 0 0,4-5 0,3 0 0,1 3 0,-15 2 0,-7 8 0,-5 2 0,-2 13 0,-2 0 0,-17 0 0,0-4 0,1-3 0,4-3 0,-1-9 0,10-1 0,8-8 0,10 1 0,7-4 0,5 7 0,4 4 0,-9 2 0,0 2 0,-6 6 0,2-4 0,2-1 0,9-1 0,4-6 0,7 6 0,1-6 0,5 0 0,-6 2 0,2 0 0,-2 2 0,4 1 0,-2-6 0,-2 18 0,-3 18 0,-1 13 0,4-2 0,-2 11 0,5-8 0,5-3 0,-2-5 0,4-2 0,2-9 0,3-7 0,2-7 0,1-4 0,2 1 0,0-1 0,0-1 0,1-1 0,5 10 0,6-1 0,6-1 0,4 3 0,-2-2 0,2 3 0,18 8 0,13 3 0,19 9 0,15 1 0,17 0 0,27 15 0,10-1 0,3-7-669,6-11 860,-10-5-287,-14-9 96,-7-7 0,-11 0 0,-15-9 0,-12-2 0,-6-8 0,-6-1 0,0-6 0,-3 1 0,14 3 670,-2-3-861,15 2 286,8-4-95,0 4 0,11-4 0,13 8 0,-3 3 0,17 9 0,-8 1 0,-7 2 0,5 4 0,-15-1 0,-2-8 0,-15-2 0,-1-2 0,1-1 0,-8 0 0,3-6 0,-2 7 0,-7-6 0,10 2 0,-1-5 0,1 7 0,20 1 0,0-4 0,3 1 0,7 1 0,-7 0 0,0 2 0,-3-5 0,-6 0 0,-12-4 0,11-5 0,2 13 0,-3-3 0,2-3 0,1-5 0,13-4 0,-4-4 0,1-3 0,3-3 0,-6 0 0,-6-1 0,3 0 0,-6 0 0,-11 1 0,6-12 0,-15 0 0,-3-5 0,-3 2 0,5-4 0,7 4 0,1-2 0,-1 3 0,11-2 0,15 3 0,5 3 0,7-2 0,0 2 0,3-9 0,7 2 0,-8 2 0,-5 4 0,-4 3 0,-12 4 0,-7 2 0,3 7 0,-6 7 0,3 0 0,1 5 0,-3 3 0,1 4 0,2-4 0,3 1 0,-5-4 0,3-4 0,-5-5 0,-10-3 0,1-3 0,2-2 0,-6 0 0,-1-1 0,-3 0 0,5 0 0,0-5 0,12-6 0,-1-5 0,-1-5 0,8-9 0,-8-3 0,-4 0 0,-10-6 0,8 8 0,-7 0 0,-1 3 0,-6 6 0,-1 2 0,-6 5 0,-5 0 0,-3 3 0,-10-2 0,-2-3 0,-2 3 0,1-8 0,-4 3 0,1-13 0,6-3 0,2-6 0,3 0 0,0-3 0,-6 2 0,11-3 0,-6-2 0,11 3 0,0 4 0,-6 4 0,2 3 0,-13 2 0,-8 3 0,-1-10 0,-6 5 0,-2 1 0,7 2 0,0 1 0,-2 7 0,-8 1 0,-4 0 0,-1 4 0,-7 0 0,-1 3 0,-4-6 0,0-4 0,4-2 0,7 4 0,-3 0 0,-3-1 0,-5 0 0,0-2 0,-4-1 0,-3 0 0,2-1 0,-1 0 0,-2 0 0,-2-1 0,-2 1 0,-1-1 0,-1 1 0,-1 0 0,-1 0 0,-5-6 0,0-6 0,0 0 0,1 2 0,-10 1 0,-5-3 0,-4 3 0,-3-10 0,-2 8 0,-6-4 0,0-3 0,-1 4 0,-9 2 0,1-2 0,2-3 0,2 3 0,10 2 0,-2-2 0,1 3 0,-10-9 0,0 2 0,-5-3 0,-3 4 0,-4-2 0,-12-2 0,-9-1 0,0-3 0,2 4 0,-2 5 0,-8-7 0,3 5 0,3 3 0,-10-7 0,3 3 0,-7-2 0,-11 4 0,-1 4 0,-5 4 0,4-1 0,3 1 0,11-3 0,-7-4 0,8 1 0,6 3 0,3 3 0,-5 4 0,0 1 0,4 3 0,-18 6 0,1 1 0,-13 0 0,-15 5 0,-3-7 0,-18 4 0,8-8 0,-2 5 0,1-2 0,5 0 0,12 0 0,-1-2 0,10-6 0,2 0 0,2-12 0,-5-5 0,-18-5 0,-7 3 0,-23-6 0,-2 5-946,-6 5 1216,4 11-405,11 7 135,6 8 0,22 3 0,21 6 0,24 4 0,20 4 0,61 20 0,-2-12 0,0 0 0,0 1 0,1-1 0,0 1 0,-1 0 0,1 0 0,1 0 0,-1 0 0,1 0 0,-1 0 0,1 0 0,0 1 0,1-1 0,-2 8 0,-3-3 0,3 8 0,0 1 0,0 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22:31:26.107"/>
    </inkml:context>
    <inkml:brush xml:id="br0">
      <inkml:brushProperty name="width" value="0.1" units="cm"/>
      <inkml:brushProperty name="height" value="0.1" units="cm"/>
      <inkml:brushProperty name="color" value="#AE198D"/>
      <inkml:brushProperty name="inkEffects" value="galaxy"/>
      <inkml:brushProperty name="anchorX" value="-10346.52539"/>
      <inkml:brushProperty name="anchorY" value="-4151.80029"/>
      <inkml:brushProperty name="scaleFactor" value="0.5"/>
    </inkml:brush>
  </inkml:definitions>
  <inkml:trace contextRef="#ctx0" brushRef="#br0">8778 567 24575,'0'0'0,"-9"-5"0,-27-7 0,-27-17 0,-21-4 0,-22-16 0,-33 1 0,-35-11 0,-18 4-1309,-18 11 1683,12 5-561,-11 12 187,25 4 0,18 7 0,8 6 0,10-7 0,-13 3 0,-2 2 0,-22-2 0,-2 2 0,-2 3 0,3 3 0,10 3 0,16 1 0,20 1-216,8 1 278,15-5-93,12 0 31,-3-1 0,7 2 0,-13 1 0,4 1 0,-8 0 0,-12 2 0,0 0 1297,-10 0-1668,3 0 557,3 0-186,1 1 0,10-1 0,10 0 228,10 0-293,8 0 97,12 0-32,-8 0 0,7 0 0,0 0 0,2 0 0,-1 0 0,5 0 0,0 0 0,6 0 0,-8 6 0,5 0 0,-3-1 0,-6 0 0,3 4 0,-1-1 0,-6-1 0,-1 4 0,0-2 0,6 5 0,-10-3 0,6 4 0,5-2 0,57-5 0,-29 11 0,-26 5 0,6 4 0,11-6 0,4 1 0,9-6 0,2 1 0,1-4 0,3-4 0,5 2 0,3 3 0,4-2 0,2 3 0,1-2 0,-10 2 0,5 3 0,-5 3 0,2 3 0,2-5 0,1-3 0,2-6 0,8 1 0,1-3 0,0 3 0,5 5 0,0 2 0,4 4 0,4 14 0,3 2 0,-2 1 0,1-1 0,2-3 0,-4-3 0,1-2 0,2-1 0,-4-2 0,2 0 0,1 0 0,2 0 0,3 5 0,1 1 0,1 5 0,1 0 0,0-2 0,1-1 0,-1-4 0,1-1 0,-1-1 0,0-2 0,0 0 0,0 6 0,0-1 0,0 6 0,0 6 0,0-2 0,0-2 0,5 7 0,1 4 0,5 3 0,0-4 0,4 0 0,9 18 0,3 1 0,4 1 0,-5-7 0,-1 2 0,-5-9 0,-1-2 0,1-1 0,-3-6 0,-5-6 0,2 1 0,2-5 0,-2-1 0,3-4 0,-3-2 0,8-2 0,2 5 0,4-6 0,-5 5 0,1 0 0,0-6 0,6 4 0,2 0 0,6-1 0,0-5 0,5 4 0,-2 6 0,-3 0 0,-2 1 0,-3-7 0,4-3 0,4 0 0,-1-1 0,-2-6 0,-2 2 0,3 0 0,14 18 0,12 3 0,14 1 0,7-1 0,15 2 0,1-4 0,17 10 0,9 2 0,7 3 0,-7-4 0,-14-5 0,-11-11 0,-3-5 0,-12-9 0,-10-2 0,-8-6 0,-1 1 0,-4-3 0,-3 3 0,-2-2 0,-2 2 0,10 4 0,17-3 0,17 15 0,4 2 0,-1-4 0,15-4 0,-6-8 0,2-1 0,10-4 0,-11-3 0,-7-3 0,-3-3 0,-12-1 0,-5-1 0,8-1 0,-8 1 0,0-1 0,-3 0 0,0 1 0,5 0 0,0 0 0,5 0 0,11 0 0,-1-6 0,9 1 0,2-18 0,1 1 0,0-4 0,-6 4 0,-13 4 0,5 1 0,-11 4 0,-9-2 0,-8 3 0,-3-2 0,0 2 0,-2-3 0,-10 3 0,-3 2 0,3-2 0,0 2 0,-1-4 0,0 2 0,5 3 0,-1-3 0,11 2 0,-6-3 0,-8 1 0,7-14 0,-7 2 0,-7 3 0,-7 4 0,-2 0 0,-5 5 0,8-2 0,-2 2 0,2-2 0,3-4 0,3-3 0,6 3 0,3-2 0,0-2 0,-1-13 0,10-2 0,0-1 0,-7 7 0,3 2 0,2 1 0,-7 2 0,-2 0 0,-3 0 0,-1 4 0,0 1 0,-7 4 0,-5 6 0,-5 3 0,-6-7 0,4-4 0,-3-4 0,0 2 0,-3-1 0,0-1 0,-1-2 0,-2-1 0,-5 0 0,5 3 0,-5-16 0,0-1 0,0-1 0,2-15 0,6-9 0,-4 2 0,0 0 0,-6 2 0,0 2 0,-5-5 0,1 7 0,-4 0 0,2 2 0,-3 6 0,-3 5 0,3 1 0,-2 4 0,-2 3 0,-3 2 0,-2-2 0,-1-5 0,-1 1 0,-1-4 0,-1 2 0,1 3 0,0 3 0,-6-2 0,-1 1 0,1 2 0,1-4 0,2 3 0,-5 6 0,1 2 0,1 2 0,2 1 0,0-1 0,3 0 0,-6 5 0,1-1 0,-6 6 0,2-13 0,-10 4 0,1-2 0,-3-1 0,4 1 0,4-2 0,5 1 0,-2 6 0,-3-1 0,1-5 0,-2-1 0,-4-7 0,-3-1 0,3 1 0,-2 7 0,-1 8 0,-2 1 0,-1 1 0,-2-8 0,0 4 0,-1-1 0,-1 4 0,6 0 0,0 5 0,6-2 0,-6 4 0,-2 3 0,4-2 0,-2 3 0,6-4 0,-2 2 0,5-4 0,-2 3 0,3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22:33:16.978"/>
    </inkml:context>
    <inkml:brush xml:id="br0">
      <inkml:brushProperty name="width" value="0.05" units="cm"/>
      <inkml:brushProperty name="height" value="0.05" units="cm"/>
      <inkml:brushProperty name="color" value="#E71224"/>
    </inkml:brush>
  </inkml:definitions>
  <inkml:trace contextRef="#ctx0" brushRef="#br0">2345 1446 24575,'-9'4'0,"-35"18"0,1 2 0,1 1 0,-39 33 0,10 3 0,3 4 0,-94 113 0,-91 166 0,-12 72 0,38-59 0,122-226 0,62-79 0,1 1 0,-35 62 0,23-23 0,-113 147 0,150-216 0,1 1 0,1 0 0,1 1 0,1 1 0,-10 30 0,-37 137 0,49-153 0,-86 381 0,74-313 0,13-69 0,-22 56 0,-3 10 0,11-21 0,-90 371 0,80-305 0,17-85 0,3 0 0,-8 111 0,24 319 0,31-164 0,26-2 0,-32-187 0,-5-26 0,25 154 0,-38-218 0,26 78 0,-7-29 0,79 246 0,-97-317 0,-4-16 0,0-1 0,0 0 0,1 0 0,1-1 0,0 0 0,1 0 0,0-1 0,1 0 0,0 0 0,12 9 0,16 10 0,68 43 0,-76-54 0,441 321 0,-421-298 0,1-3 0,2-2 0,82 44 0,-110-68 0,57 29 0,157 57 0,305 61 0,-418-125 0,61 20 0,-123-31 0,1-3 0,0-2 0,1-3 0,1-4 0,115 8 0,146-19 0,65 3 0,-326 4 0,0 2 0,124 37 0,-118-27 0,-38-12 0,1-1 0,70 3 0,73-10 0,-86-2 0,436-37 0,-3-42 0,-400 54 0,192-69 0,-249 73 0,-23 10 0,0 2 0,1 1 0,94-5 0,147 14 0,-169 3 0,25-1 0,362 12 0,-206 2 0,308-23 0,245-11 0,-744 24 0,-1 4 0,186 40 0,-83 4 0,78 16 0,-246-62 0,178 36 0,-85-14 0,-83-19 0,-5-3 0,0-2 0,0-3 0,57-4 0,-28 0 0,157 3 0,146-3 0,-309-1 0,0-3 0,0-3 0,-1-3 0,-1-4 0,0-2 0,-1-3 0,71-33 0,153-74 0,-223 103 0,1 2 0,96-18 0,116-26 0,-44 9 0,-177 47 0,122-8 0,-2 21 0,42-2 0,-154-10 0,-56 7 0,0 0 0,0 1 0,1 1 0,-1 0 0,0 0 0,24 4 0,62 26 0,-56-19 0,1-2 0,-1-2 0,1-2 0,0-2 0,1-2 0,-1-2 0,0-1 0,0-3 0,-1-1 0,0-3 0,47-16 0,-43 10 0,0-2 0,69-40 0,-96 46 0,0-1 0,-1 0 0,-1-2 0,0 0 0,-1-2 0,0 1 0,22-31 0,-23 23 0,0 1 0,-1-2 0,-2 0 0,0-1 0,-2 0 0,0-1 0,-2 0 0,-2-1 0,0 1 0,4-40 0,48-317 0,-28 206 0,21-215 0,-37 324 0,-10 47 0,0 1 0,2-38 0,-5-364 0,-4 203 0,2 191 0,-5-418 0,-27 4 0,12 200 0,18 213 0,-10-96 0,-2-28 0,11 115 0,-2 0 0,-13-52 0,-7-47 0,10-40 0,-28-227 0,-3 181 0,-3-16 0,24 57 0,-19-117 0,-23 6 0,-30-36 0,74 265 0,-4 1 0,-66-118 0,29 61 0,37 69 0,-2 0 0,-56-72 0,-137-182 0,184 252 0,-2 2 0,-3 2 0,-2 2 0,-56-47 0,-217-220 0,225 209 0,-77-76 0,-110-75 0,237 219 0,-1 1 0,-2 3 0,-55-32 0,-157-70 0,169 97 0,-173-50 0,-102 1 0,327 79 0,-121-19 0,0 0 0,33-8 0,85 22 0,-1 3 0,-66-12 0,40 16 0,-1 3 0,1 3 0,-1 3 0,1 3 0,-75 15 0,58-5 0,-134 5 0,-84-18 0,278-2 0,-140 12 0,70-3 0,-85 5 0,-145 7 0,-136-2 0,338-7 0,-211 48 0,-77 36 0,-11-8 0,274-61 0,-646 79 0,522-80 0,-427 94 0,596-97 0,1-5 0,-2-5 0,-117 1 0,-5-1 0,8 1 0,-305-15 0,-88 3 0,336 16 0,194-12 0,-49 7 0,-50 3 0,-44 13 0,13-1 0,170-26 0,18-2 0,-33 6 0,47-5 0,0 1 0,1 0 0,-1 1 0,1 0 0,-1 0 0,1 0 0,-12 9 0,-9 7 0,1 2 0,1 2 0,-23 25 0,38-34 0,1 0 0,1 0 0,0 1 0,2 0 0,-1 1 0,2 0 0,-6 17 0,7-16 0,-1-1 0,-1 1 0,0-2 0,-1 1 0,-1-1 0,-19 26 0,10-23 0,-1-1 0,-40 28 0,39-31 0,0 2 0,-27 25 0,41-30-1365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4T22:35: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7086 0,'18'0,"232"6,-204-2,0 2,0 2,60 19,-76-16,43 23,13 5,0-8,221 77,9-25,-129-51,79 17,-195-32,119 45,-87-22,2-5,154 32,107-3,68 13,-5 31,-346-82,207 70,-34-17,-150-48,3 8,196 99,-240-105,-48-24,0 1,-1 0,-1 1,0 1,-1 1,22 23,64 93,-93-120,29 50,-1 0,36 90,-40-82,19 66,-36-90,32 66,68 96,-104-187,-1 0,-1 1,-1 0,0 0,-1 1,-1 0,-1 0,1 27,0 24,-7 75,1-67,-1 862,3-510,-4-384,-2 0,-18 78,2-15,-2 4,-59 174,23-92,45-149,-32 77,37-105,-1-1,0 1,-2-2,0 1,0-2,-23 23,-91 80,-168 120,239-199,-133 92,142-102,-2-3,-60 25,-88 41,134-65,15-6,-2-1,-1-2,-60 13,-62 5,2 7,-225 91,-35 26,374-141,-86 42,93-38,-59 19,-28-3,-2-6,-1-6,-1-6,-1-6,-154-3,-1727-15,1877 9,-159 27,-51 5,-391-32,426-9,-1294 2,1503-6,-165-29,195 23,-66-12,-51-8,119 25,53 6,-1-1,0-2,-42-11,24 0,1-2,0-3,1-1,-58-39,-104-52,176 97,-50-19,57 26,1 0,1-2,-1-1,-32-22,20 7,-1 2,-62-32,63 39,1-1,1-1,1-2,-49-43,7 0,-3 3,-96-59,143 99,-46-41,3 1,-108-91,148 126,23 20,0-1,0 1,1-1,0 0,0-1,1 0,0 0,0 0,1-1,-8-16,-47-146,58 166,-10-22,1-1,1-1,1 0,2 0,-5-45,9-8,4-1,4 1,3 0,4 0,28-103,14 0,88-198,-131 355,1 1,1 1,2 0,1 1,29-36,-32 43,-2 0,0 0,-1-1,-1 0,-1 0,0-1,5-27,14-31,4 8,4 3,52-79,-86 145,6-13,0 0,-1 0,-1-1,0 0,-1 0,4-30,-4 20,12-37,52-99,-54 132,-2 5,19-27,-17 30,16-34,-9 5,-16 35,1 1,0 0,1 0,1 0,0 1,0 0,18-19,30-33,9-8,100-98,-111 113,81-112,-33 37,118-123,-146 178,96-78,-17 35,224-133,8 33,-187 110,-178 100,0-1,0 2,1 1,1 1,0 0,37-7,103-12,244-47,308-53,-666 119,63-9,188-33,-212 31,116-41,-171 48,38-14,1 3,98-18,-145 37,484-87,-471 86,51-2,-42 4,-34 2,-1-1,1-1,-1 0,0 0,0-1,-1 0,1-1,-1 0,13-10,-11 9,0 1,-1 0,2 0,-1 1,0 1,1 0,25-3,4 4,46 2,-57 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A5744-B714-4A5E-B679-D4FCFA7F08CC}"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CDEDB-7C3B-405B-9219-89841B4EF19E}" type="slidenum">
              <a:rPr lang="en-US" smtClean="0"/>
              <a:t>‹#›</a:t>
            </a:fld>
            <a:endParaRPr lang="en-US"/>
          </a:p>
        </p:txBody>
      </p:sp>
    </p:spTree>
    <p:extLst>
      <p:ext uri="{BB962C8B-B14F-4D97-AF65-F5344CB8AC3E}">
        <p14:creationId xmlns:p14="http://schemas.microsoft.com/office/powerpoint/2010/main" val="3941161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2161274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2798482076"/>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1923290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fld id="{E6C61882-507E-4DAE-8256-AAF5C1D77148}" type="slidenum">
              <a:rPr lang="en-US" smtClean="0"/>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spTree>
    <p:extLst>
      <p:ext uri="{BB962C8B-B14F-4D97-AF65-F5344CB8AC3E}">
        <p14:creationId xmlns:p14="http://schemas.microsoft.com/office/powerpoint/2010/main" val="174128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fld id="{E6C61882-507E-4DAE-8256-AAF5C1D77148}" type="slidenum">
              <a:rPr lang="en-US" smtClean="0"/>
              <a:t>‹#›</a:t>
            </a:fld>
            <a:endParaRPr lang="en-US"/>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spTree>
    <p:extLst>
      <p:ext uri="{BB962C8B-B14F-4D97-AF65-F5344CB8AC3E}">
        <p14:creationId xmlns:p14="http://schemas.microsoft.com/office/powerpoint/2010/main" val="95810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fld id="{E6C61882-507E-4DAE-8256-AAF5C1D77148}" type="slidenum">
              <a:rPr lang="en-US" smtClean="0"/>
              <a:t>‹#›</a:t>
            </a:fld>
            <a:endParaRPr lang="en-US"/>
          </a:p>
        </p:txBody>
      </p:sp>
      <p:sp>
        <p:nvSpPr>
          <p:cNvPr id="3" name="Text Placeholder 2">
            <a:extLst>
              <a:ext uri="{FF2B5EF4-FFF2-40B4-BE49-F238E27FC236}">
                <a16:creationId xmlns:a16="http://schemas.microsoft.com/office/drawing/2014/main" id="{388DB6E2-DDA3-22B8-7251-F0B132B676AF}"/>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4" name="Text Placeholder 2">
            <a:extLst>
              <a:ext uri="{FF2B5EF4-FFF2-40B4-BE49-F238E27FC236}">
                <a16:creationId xmlns:a16="http://schemas.microsoft.com/office/drawing/2014/main" id="{E439522C-42D3-98C9-C46E-2F2D03D4359E}"/>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cxnSp>
        <p:nvCxnSpPr>
          <p:cNvPr id="5" name="Straight Connector 4">
            <a:extLst>
              <a:ext uri="{FF2B5EF4-FFF2-40B4-BE49-F238E27FC236}">
                <a16:creationId xmlns:a16="http://schemas.microsoft.com/office/drawing/2014/main" id="{8D45B976-F9BD-96F9-4119-FEAF693C373D}"/>
              </a:ext>
            </a:extLst>
          </p:cNvPr>
          <p:cNvCxnSpPr/>
          <p:nvPr/>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484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E0390B96-C194-9A64-B0CC-4940BCA9D9C8}"/>
              </a:ext>
            </a:extLst>
          </p:cNvPr>
          <p:cNvSpPr>
            <a:spLocks noGrp="1"/>
          </p:cNvSpPr>
          <p:nvPr>
            <p:ph type="body" sz="quarter" idx="11"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2024 Electron-Ion Collider User Group (EICUG) meeting</a:t>
            </a:r>
          </a:p>
        </p:txBody>
      </p:sp>
      <p:sp>
        <p:nvSpPr>
          <p:cNvPr id="3" name="Text Placeholder 2">
            <a:extLst>
              <a:ext uri="{FF2B5EF4-FFF2-40B4-BE49-F238E27FC236}">
                <a16:creationId xmlns:a16="http://schemas.microsoft.com/office/drawing/2014/main" id="{BA98D476-60DE-4443-9F0C-B2C9B8031598}"/>
              </a:ext>
            </a:extLst>
          </p:cNvPr>
          <p:cNvSpPr>
            <a:spLocks noGrp="1"/>
          </p:cNvSpPr>
          <p:nvPr>
            <p:ph type="body" sz="quarter" idx="12"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Qiong Wu</a:t>
            </a:r>
          </a:p>
        </p:txBody>
      </p:sp>
    </p:spTree>
    <p:extLst>
      <p:ext uri="{BB962C8B-B14F-4D97-AF65-F5344CB8AC3E}">
        <p14:creationId xmlns:p14="http://schemas.microsoft.com/office/powerpoint/2010/main" val="117037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35169"/>
            <a:ext cx="11499234" cy="480349"/>
          </a:xfrm>
        </p:spPr>
        <p:txBody>
          <a:bodyPr/>
          <a:lstStyle>
            <a:lvl1pPr>
              <a:defRPr/>
            </a:lvl1pPr>
          </a:lstStyle>
          <a:p>
            <a:r>
              <a:rPr lang="en-US" dirty="0"/>
              <a:t>Title Only</a:t>
            </a:r>
          </a:p>
        </p:txBody>
      </p:sp>
    </p:spTree>
    <p:extLst>
      <p:ext uri="{BB962C8B-B14F-4D97-AF65-F5344CB8AC3E}">
        <p14:creationId xmlns:p14="http://schemas.microsoft.com/office/powerpoint/2010/main" val="130263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fld id="{B5FB6E5B-7B6C-4C82-B4DE-2A629539FD14}" type="slidenum">
              <a:rPr lang="en-US" smtClean="0"/>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3735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64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Tree>
    <p:extLst>
      <p:ext uri="{BB962C8B-B14F-4D97-AF65-F5344CB8AC3E}">
        <p14:creationId xmlns:p14="http://schemas.microsoft.com/office/powerpoint/2010/main" val="48536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bg2"/>
                </a:solidFill>
              </a:defRPr>
            </a:lvl1pPr>
          </a:lstStyle>
          <a:p>
            <a:fld id="{E6C61882-507E-4DAE-8256-AAF5C1D77148}" type="slidenum">
              <a:rPr lang="en-US" smtClean="0"/>
              <a:t>‹#›</a:t>
            </a:fld>
            <a:endParaRPr lang="en-US"/>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23295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wmf"/><Relationship Id="rId7" Type="http://schemas.openxmlformats.org/officeDocument/2006/relationships/image" Target="../media/image12.emf"/><Relationship Id="rId12" Type="http://schemas.openxmlformats.org/officeDocument/2006/relationships/hyperlink" Target="https://indico.cern.ch/event/1162992/timetable/?view=standard" TargetMode="External"/><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jpg"/><Relationship Id="rId7" Type="http://schemas.openxmlformats.org/officeDocument/2006/relationships/image" Target="../media/image22.emf"/><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customXml" Target="../ink/ink1.xml"/><Relationship Id="rId12" Type="http://schemas.openxmlformats.org/officeDocument/2006/relationships/customXml" Target="../ink/ink4.xml"/><Relationship Id="rId2" Type="http://schemas.openxmlformats.org/officeDocument/2006/relationships/image" Target="../media/image24.png"/><Relationship Id="rId1" Type="http://schemas.openxmlformats.org/officeDocument/2006/relationships/slideLayout" Target="../slideLayouts/slideLayout6.xml"/><Relationship Id="rId11" Type="http://schemas.openxmlformats.org/officeDocument/2006/relationships/image" Target="NULL"/><Relationship Id="rId5" Type="http://schemas.openxmlformats.org/officeDocument/2006/relationships/customXml" Target="../ink/ink2.xml"/><Relationship Id="rId15" Type="http://schemas.openxmlformats.org/officeDocument/2006/relationships/image" Target="NULL"/><Relationship Id="rId10" Type="http://schemas.openxmlformats.org/officeDocument/2006/relationships/customXml" Target="../ink/ink3.xm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customXml" Target="../ink/ink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0EA1A-4C37-0489-7B88-025099C15361}"/>
              </a:ext>
            </a:extLst>
          </p:cNvPr>
          <p:cNvSpPr>
            <a:spLocks noGrp="1"/>
          </p:cNvSpPr>
          <p:nvPr>
            <p:ph type="ctrTitle"/>
          </p:nvPr>
        </p:nvSpPr>
        <p:spPr>
          <a:xfrm>
            <a:off x="813175" y="1481540"/>
            <a:ext cx="11190757" cy="1947460"/>
          </a:xfrm>
        </p:spPr>
        <p:txBody>
          <a:bodyPr>
            <a:normAutofit/>
          </a:bodyPr>
          <a:lstStyle/>
          <a:p>
            <a:r>
              <a:rPr lang="en-US" sz="4400" dirty="0"/>
              <a:t>Introduction to the EIC Electron Injector</a:t>
            </a:r>
          </a:p>
        </p:txBody>
      </p:sp>
      <p:sp>
        <p:nvSpPr>
          <p:cNvPr id="3" name="Subtitle 2">
            <a:extLst>
              <a:ext uri="{FF2B5EF4-FFF2-40B4-BE49-F238E27FC236}">
                <a16:creationId xmlns:a16="http://schemas.microsoft.com/office/drawing/2014/main" id="{5F961735-795D-84AC-61AE-DFCDC721E697}"/>
              </a:ext>
            </a:extLst>
          </p:cNvPr>
          <p:cNvSpPr>
            <a:spLocks noGrp="1"/>
          </p:cNvSpPr>
          <p:nvPr>
            <p:ph type="subTitle" idx="1"/>
          </p:nvPr>
        </p:nvSpPr>
        <p:spPr/>
        <p:txBody>
          <a:bodyPr vert="horz" lIns="91440" tIns="45720" rIns="91440" bIns="45720" rtlCol="0" anchor="t">
            <a:normAutofit/>
          </a:bodyPr>
          <a:lstStyle/>
          <a:p>
            <a:r>
              <a:rPr lang="en-US" dirty="0"/>
              <a:t>12/6/2024</a:t>
            </a:r>
          </a:p>
        </p:txBody>
      </p:sp>
      <p:sp>
        <p:nvSpPr>
          <p:cNvPr id="4" name="Text Placeholder 3">
            <a:extLst>
              <a:ext uri="{FF2B5EF4-FFF2-40B4-BE49-F238E27FC236}">
                <a16:creationId xmlns:a16="http://schemas.microsoft.com/office/drawing/2014/main" id="{72DDE8EC-8925-49F7-7FFE-D48124F762BB}"/>
              </a:ext>
            </a:extLst>
          </p:cNvPr>
          <p:cNvSpPr>
            <a:spLocks noGrp="1"/>
          </p:cNvSpPr>
          <p:nvPr>
            <p:ph type="body" sz="quarter" idx="10"/>
          </p:nvPr>
        </p:nvSpPr>
        <p:spPr/>
        <p:txBody>
          <a:bodyPr/>
          <a:lstStyle/>
          <a:p>
            <a:r>
              <a:rPr lang="en-US" dirty="0"/>
              <a:t>Qiong Wu</a:t>
            </a:r>
          </a:p>
          <a:p>
            <a:r>
              <a:rPr lang="en-US" dirty="0"/>
              <a:t>For a visit @ SLAC</a:t>
            </a:r>
          </a:p>
        </p:txBody>
      </p:sp>
    </p:spTree>
    <p:extLst>
      <p:ext uri="{BB962C8B-B14F-4D97-AF65-F5344CB8AC3E}">
        <p14:creationId xmlns:p14="http://schemas.microsoft.com/office/powerpoint/2010/main" val="3015938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R&amp;D Topic Map</a:t>
            </a:r>
          </a:p>
        </p:txBody>
      </p:sp>
      <p:pic>
        <p:nvPicPr>
          <p:cNvPr id="7" name="Picture 6" descr="Diagram&#10;&#10;Description automatically generated">
            <a:extLst>
              <a:ext uri="{FF2B5EF4-FFF2-40B4-BE49-F238E27FC236}">
                <a16:creationId xmlns:a16="http://schemas.microsoft.com/office/drawing/2014/main" id="{AE624CC6-9D7D-1084-1032-7CF886C56B8D}"/>
              </a:ext>
            </a:extLst>
          </p:cNvPr>
          <p:cNvPicPr>
            <a:picLocks noChangeAspect="1"/>
          </p:cNvPicPr>
          <p:nvPr/>
        </p:nvPicPr>
        <p:blipFill rotWithShape="1">
          <a:blip r:embed="rId2"/>
          <a:srcRect l="4982" t="1771" r="15777" b="38582"/>
          <a:stretch/>
        </p:blipFill>
        <p:spPr>
          <a:xfrm>
            <a:off x="3716773" y="1920207"/>
            <a:ext cx="3410214" cy="3316459"/>
          </a:xfrm>
          <a:prstGeom prst="rect">
            <a:avLst/>
          </a:prstGeom>
        </p:spPr>
      </p:pic>
      <p:sp>
        <p:nvSpPr>
          <p:cNvPr id="8" name="TextBox 7">
            <a:extLst>
              <a:ext uri="{FF2B5EF4-FFF2-40B4-BE49-F238E27FC236}">
                <a16:creationId xmlns:a16="http://schemas.microsoft.com/office/drawing/2014/main" id="{A5AB1B2C-1932-D173-08A5-0C5405CB08E9}"/>
              </a:ext>
            </a:extLst>
          </p:cNvPr>
          <p:cNvSpPr txBox="1"/>
          <p:nvPr/>
        </p:nvSpPr>
        <p:spPr>
          <a:xfrm>
            <a:off x="1968144" y="5487460"/>
            <a:ext cx="1471457" cy="338554"/>
          </a:xfrm>
          <a:prstGeom prst="rect">
            <a:avLst/>
          </a:prstGeom>
          <a:solidFill>
            <a:srgbClr val="163F55"/>
          </a:solidFill>
          <a:ln>
            <a:noFill/>
          </a:ln>
        </p:spPr>
        <p:txBody>
          <a:bodyPr wrap="square" rtlCol="0">
            <a:spAutoFit/>
          </a:bodyPr>
          <a:lstStyle/>
          <a:p>
            <a:pPr algn="ctr"/>
            <a:r>
              <a:rPr lang="en-US" sz="1600" dirty="0">
                <a:solidFill>
                  <a:schemeClr val="bg1"/>
                </a:solidFill>
              </a:rPr>
              <a:t>Crab Cavity</a:t>
            </a:r>
          </a:p>
        </p:txBody>
      </p:sp>
      <p:sp>
        <p:nvSpPr>
          <p:cNvPr id="9" name="TextBox 8">
            <a:extLst>
              <a:ext uri="{FF2B5EF4-FFF2-40B4-BE49-F238E27FC236}">
                <a16:creationId xmlns:a16="http://schemas.microsoft.com/office/drawing/2014/main" id="{0A856EC3-C9CD-D36D-D3F4-2B49913070BA}"/>
              </a:ext>
            </a:extLst>
          </p:cNvPr>
          <p:cNvSpPr txBox="1"/>
          <p:nvPr/>
        </p:nvSpPr>
        <p:spPr>
          <a:xfrm>
            <a:off x="2305921" y="947242"/>
            <a:ext cx="1069514" cy="584775"/>
          </a:xfrm>
          <a:prstGeom prst="rect">
            <a:avLst/>
          </a:prstGeom>
          <a:solidFill>
            <a:srgbClr val="163F55"/>
          </a:solidFill>
          <a:ln>
            <a:noFill/>
          </a:ln>
        </p:spPr>
        <p:txBody>
          <a:bodyPr wrap="square" rtlCol="0">
            <a:spAutoFit/>
          </a:bodyPr>
          <a:lstStyle/>
          <a:p>
            <a:pPr algn="ctr"/>
            <a:r>
              <a:rPr lang="en-US" sz="1600" dirty="0">
                <a:solidFill>
                  <a:schemeClr val="bg1"/>
                </a:solidFill>
              </a:rPr>
              <a:t>ESR Cavity</a:t>
            </a:r>
          </a:p>
        </p:txBody>
      </p:sp>
      <p:sp>
        <p:nvSpPr>
          <p:cNvPr id="10" name="TextBox 9">
            <a:extLst>
              <a:ext uri="{FF2B5EF4-FFF2-40B4-BE49-F238E27FC236}">
                <a16:creationId xmlns:a16="http://schemas.microsoft.com/office/drawing/2014/main" id="{9BF4D0C2-9580-2515-0D1E-6C5DF73D4C2A}"/>
              </a:ext>
            </a:extLst>
          </p:cNvPr>
          <p:cNvSpPr txBox="1"/>
          <p:nvPr/>
        </p:nvSpPr>
        <p:spPr>
          <a:xfrm>
            <a:off x="8094821" y="4301702"/>
            <a:ext cx="1712972" cy="584775"/>
          </a:xfrm>
          <a:prstGeom prst="rect">
            <a:avLst/>
          </a:prstGeom>
          <a:solidFill>
            <a:srgbClr val="163F55"/>
          </a:solidFill>
          <a:ln w="19050">
            <a:noFill/>
          </a:ln>
        </p:spPr>
        <p:txBody>
          <a:bodyPr wrap="square" rtlCol="0">
            <a:spAutoFit/>
          </a:bodyPr>
          <a:lstStyle/>
          <a:p>
            <a:pPr algn="ctr"/>
            <a:r>
              <a:rPr lang="en-US" sz="1600" dirty="0">
                <a:solidFill>
                  <a:schemeClr val="bg1"/>
                </a:solidFill>
              </a:rPr>
              <a:t>Proton Fast Kicker</a:t>
            </a:r>
          </a:p>
        </p:txBody>
      </p:sp>
      <p:sp>
        <p:nvSpPr>
          <p:cNvPr id="11" name="TextBox 10">
            <a:extLst>
              <a:ext uri="{FF2B5EF4-FFF2-40B4-BE49-F238E27FC236}">
                <a16:creationId xmlns:a16="http://schemas.microsoft.com/office/drawing/2014/main" id="{5CBA833C-13C6-7D62-8FCE-75F4750954F2}"/>
              </a:ext>
            </a:extLst>
          </p:cNvPr>
          <p:cNvSpPr txBox="1"/>
          <p:nvPr/>
        </p:nvSpPr>
        <p:spPr>
          <a:xfrm>
            <a:off x="7357740" y="5288725"/>
            <a:ext cx="2492505" cy="584775"/>
          </a:xfrm>
          <a:prstGeom prst="rect">
            <a:avLst/>
          </a:prstGeom>
          <a:solidFill>
            <a:srgbClr val="163F55"/>
          </a:solidFill>
          <a:ln>
            <a:noFill/>
          </a:ln>
        </p:spPr>
        <p:txBody>
          <a:bodyPr wrap="square" rtlCol="0">
            <a:spAutoFit/>
          </a:bodyPr>
          <a:lstStyle/>
          <a:p>
            <a:pPr algn="ctr"/>
            <a:r>
              <a:rPr lang="en-US" sz="1600" dirty="0">
                <a:solidFill>
                  <a:schemeClr val="bg1"/>
                </a:solidFill>
              </a:rPr>
              <a:t>IR Design and Magnet Prototyping</a:t>
            </a:r>
          </a:p>
        </p:txBody>
      </p:sp>
      <p:sp>
        <p:nvSpPr>
          <p:cNvPr id="12" name="TextBox 11">
            <a:extLst>
              <a:ext uri="{FF2B5EF4-FFF2-40B4-BE49-F238E27FC236}">
                <a16:creationId xmlns:a16="http://schemas.microsoft.com/office/drawing/2014/main" id="{26DB4B2E-0D53-F7A7-8E21-6EAACF046CD0}"/>
              </a:ext>
            </a:extLst>
          </p:cNvPr>
          <p:cNvSpPr txBox="1"/>
          <p:nvPr/>
        </p:nvSpPr>
        <p:spPr>
          <a:xfrm>
            <a:off x="8094821" y="3578436"/>
            <a:ext cx="2159541" cy="338554"/>
          </a:xfrm>
          <a:prstGeom prst="rect">
            <a:avLst/>
          </a:prstGeom>
          <a:solidFill>
            <a:srgbClr val="163F55"/>
          </a:solidFill>
          <a:ln w="19050">
            <a:noFill/>
          </a:ln>
        </p:spPr>
        <p:txBody>
          <a:bodyPr wrap="square" rtlCol="0">
            <a:spAutoFit/>
          </a:bodyPr>
          <a:lstStyle/>
          <a:p>
            <a:pPr algn="ctr"/>
            <a:r>
              <a:rPr lang="en-US" sz="1600" dirty="0">
                <a:solidFill>
                  <a:schemeClr val="bg1"/>
                </a:solidFill>
              </a:rPr>
              <a:t>SHC Component</a:t>
            </a:r>
          </a:p>
        </p:txBody>
      </p:sp>
      <p:sp>
        <p:nvSpPr>
          <p:cNvPr id="13" name="TextBox 12">
            <a:extLst>
              <a:ext uri="{FF2B5EF4-FFF2-40B4-BE49-F238E27FC236}">
                <a16:creationId xmlns:a16="http://schemas.microsoft.com/office/drawing/2014/main" id="{74D4738B-14E0-F327-AFCB-A852A8F2CE5C}"/>
              </a:ext>
            </a:extLst>
          </p:cNvPr>
          <p:cNvSpPr txBox="1"/>
          <p:nvPr/>
        </p:nvSpPr>
        <p:spPr>
          <a:xfrm>
            <a:off x="8094821" y="1954155"/>
            <a:ext cx="2229310" cy="584775"/>
          </a:xfrm>
          <a:prstGeom prst="rect">
            <a:avLst/>
          </a:prstGeom>
          <a:solidFill>
            <a:srgbClr val="163F55"/>
          </a:solidFill>
          <a:ln>
            <a:noFill/>
          </a:ln>
        </p:spPr>
        <p:txBody>
          <a:bodyPr wrap="square" rtlCol="0">
            <a:spAutoFit/>
          </a:bodyPr>
          <a:lstStyle/>
          <a:p>
            <a:pPr algn="ctr"/>
            <a:r>
              <a:rPr lang="en-US" sz="1600" dirty="0">
                <a:solidFill>
                  <a:schemeClr val="bg1"/>
                </a:solidFill>
              </a:rPr>
              <a:t>Polarized Electron Source</a:t>
            </a:r>
          </a:p>
        </p:txBody>
      </p:sp>
      <p:sp>
        <p:nvSpPr>
          <p:cNvPr id="14" name="TextBox 13">
            <a:extLst>
              <a:ext uri="{FF2B5EF4-FFF2-40B4-BE49-F238E27FC236}">
                <a16:creationId xmlns:a16="http://schemas.microsoft.com/office/drawing/2014/main" id="{E7BA9DE8-C055-95E8-F7D6-57D06235BEEF}"/>
              </a:ext>
            </a:extLst>
          </p:cNvPr>
          <p:cNvSpPr txBox="1"/>
          <p:nvPr/>
        </p:nvSpPr>
        <p:spPr>
          <a:xfrm>
            <a:off x="1429940" y="4395922"/>
            <a:ext cx="2012834" cy="584775"/>
          </a:xfrm>
          <a:prstGeom prst="rect">
            <a:avLst/>
          </a:prstGeom>
          <a:solidFill>
            <a:srgbClr val="163F55"/>
          </a:solidFill>
          <a:ln w="19050">
            <a:noFill/>
          </a:ln>
        </p:spPr>
        <p:txBody>
          <a:bodyPr wrap="square" rtlCol="0">
            <a:spAutoFit/>
          </a:bodyPr>
          <a:lstStyle/>
          <a:p>
            <a:pPr algn="ctr"/>
            <a:r>
              <a:rPr lang="en-US" sz="1600" dirty="0">
                <a:solidFill>
                  <a:schemeClr val="bg1"/>
                </a:solidFill>
              </a:rPr>
              <a:t>ESR Arc</a:t>
            </a:r>
          </a:p>
          <a:p>
            <a:pPr algn="ctr"/>
            <a:r>
              <a:rPr lang="en-US" sz="1600" dirty="0">
                <a:solidFill>
                  <a:schemeClr val="bg1"/>
                </a:solidFill>
              </a:rPr>
              <a:t>Vacuum Chamber</a:t>
            </a:r>
          </a:p>
        </p:txBody>
      </p:sp>
      <p:cxnSp>
        <p:nvCxnSpPr>
          <p:cNvPr id="15" name="Straight Arrow Connector 14">
            <a:extLst>
              <a:ext uri="{FF2B5EF4-FFF2-40B4-BE49-F238E27FC236}">
                <a16:creationId xmlns:a16="http://schemas.microsoft.com/office/drawing/2014/main" id="{92D3A5DD-6701-F31C-F813-E53F40F227B4}"/>
              </a:ext>
            </a:extLst>
          </p:cNvPr>
          <p:cNvCxnSpPr>
            <a:cxnSpLocks/>
          </p:cNvCxnSpPr>
          <p:nvPr/>
        </p:nvCxnSpPr>
        <p:spPr>
          <a:xfrm flipH="1">
            <a:off x="6251034" y="2284778"/>
            <a:ext cx="1629664" cy="422136"/>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CE2F4D-BC37-AD40-8BE0-1E29DD9856CE}"/>
              </a:ext>
            </a:extLst>
          </p:cNvPr>
          <p:cNvCxnSpPr>
            <a:cxnSpLocks/>
          </p:cNvCxnSpPr>
          <p:nvPr/>
        </p:nvCxnSpPr>
        <p:spPr>
          <a:xfrm flipH="1" flipV="1">
            <a:off x="6503002" y="3687869"/>
            <a:ext cx="1377696" cy="45272"/>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3B70B8-381C-B438-861D-ACE9B3BF0E35}"/>
              </a:ext>
            </a:extLst>
          </p:cNvPr>
          <p:cNvCxnSpPr>
            <a:cxnSpLocks/>
          </p:cNvCxnSpPr>
          <p:nvPr/>
        </p:nvCxnSpPr>
        <p:spPr>
          <a:xfrm flipV="1">
            <a:off x="3611385" y="5144117"/>
            <a:ext cx="1337236" cy="436996"/>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A5C153-57D1-766B-35EF-61B9AC7BFEBE}"/>
              </a:ext>
            </a:extLst>
          </p:cNvPr>
          <p:cNvCxnSpPr>
            <a:cxnSpLocks/>
          </p:cNvCxnSpPr>
          <p:nvPr/>
        </p:nvCxnSpPr>
        <p:spPr>
          <a:xfrm flipV="1">
            <a:off x="5179035" y="5157577"/>
            <a:ext cx="122308" cy="557423"/>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36B0C6D-ECB4-AF06-8B6E-948C754B4817}"/>
              </a:ext>
            </a:extLst>
          </p:cNvPr>
          <p:cNvCxnSpPr>
            <a:cxnSpLocks/>
          </p:cNvCxnSpPr>
          <p:nvPr/>
        </p:nvCxnSpPr>
        <p:spPr>
          <a:xfrm flipH="1" flipV="1">
            <a:off x="6772821" y="4508746"/>
            <a:ext cx="1107877" cy="113291"/>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2116ED7-8F54-B09E-8BB3-A542F46319B9}"/>
              </a:ext>
            </a:extLst>
          </p:cNvPr>
          <p:cNvCxnSpPr>
            <a:cxnSpLocks/>
          </p:cNvCxnSpPr>
          <p:nvPr/>
        </p:nvCxnSpPr>
        <p:spPr>
          <a:xfrm>
            <a:off x="3096513" y="1642147"/>
            <a:ext cx="928028" cy="768430"/>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334272C-E62F-3A78-83F3-034EC729F8B1}"/>
              </a:ext>
            </a:extLst>
          </p:cNvPr>
          <p:cNvCxnSpPr>
            <a:cxnSpLocks/>
          </p:cNvCxnSpPr>
          <p:nvPr/>
        </p:nvCxnSpPr>
        <p:spPr>
          <a:xfrm flipV="1">
            <a:off x="3375435" y="3785647"/>
            <a:ext cx="737760" cy="530647"/>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D8A8A76-1331-8DCC-792E-910DBD603CE1}"/>
              </a:ext>
            </a:extLst>
          </p:cNvPr>
          <p:cNvSpPr txBox="1"/>
          <p:nvPr/>
        </p:nvSpPr>
        <p:spPr>
          <a:xfrm>
            <a:off x="641819" y="1996616"/>
            <a:ext cx="1589171" cy="584775"/>
          </a:xfrm>
          <a:prstGeom prst="rect">
            <a:avLst/>
          </a:prstGeom>
          <a:solidFill>
            <a:srgbClr val="163F55"/>
          </a:solidFill>
          <a:ln w="19050">
            <a:noFill/>
          </a:ln>
        </p:spPr>
        <p:txBody>
          <a:bodyPr wrap="square" rtlCol="0">
            <a:spAutoFit/>
          </a:bodyPr>
          <a:lstStyle/>
          <a:p>
            <a:pPr algn="ctr"/>
            <a:r>
              <a:rPr lang="en-US" sz="1600" dirty="0">
                <a:solidFill>
                  <a:schemeClr val="bg1"/>
                </a:solidFill>
              </a:rPr>
              <a:t>High Power FPC</a:t>
            </a:r>
          </a:p>
        </p:txBody>
      </p:sp>
      <p:cxnSp>
        <p:nvCxnSpPr>
          <p:cNvPr id="23" name="Straight Arrow Connector 22">
            <a:extLst>
              <a:ext uri="{FF2B5EF4-FFF2-40B4-BE49-F238E27FC236}">
                <a16:creationId xmlns:a16="http://schemas.microsoft.com/office/drawing/2014/main" id="{A9590F79-C1A1-BD29-85C1-78C1B1FB9515}"/>
              </a:ext>
            </a:extLst>
          </p:cNvPr>
          <p:cNvCxnSpPr>
            <a:cxnSpLocks/>
          </p:cNvCxnSpPr>
          <p:nvPr/>
        </p:nvCxnSpPr>
        <p:spPr>
          <a:xfrm>
            <a:off x="2405158" y="2366175"/>
            <a:ext cx="1575464" cy="351383"/>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29D63FB-D244-15F9-4B67-8B663F21A5B9}"/>
              </a:ext>
            </a:extLst>
          </p:cNvPr>
          <p:cNvSpPr txBox="1"/>
          <p:nvPr/>
        </p:nvSpPr>
        <p:spPr>
          <a:xfrm>
            <a:off x="1134140" y="3184122"/>
            <a:ext cx="1533573" cy="338554"/>
          </a:xfrm>
          <a:prstGeom prst="rect">
            <a:avLst/>
          </a:prstGeom>
          <a:solidFill>
            <a:srgbClr val="163F55"/>
          </a:solidFill>
          <a:ln w="19050">
            <a:noFill/>
          </a:ln>
        </p:spPr>
        <p:txBody>
          <a:bodyPr wrap="square" rtlCol="0">
            <a:spAutoFit/>
          </a:bodyPr>
          <a:lstStyle/>
          <a:p>
            <a:pPr algn="ctr"/>
            <a:r>
              <a:rPr lang="en-US" sz="1600" dirty="0">
                <a:solidFill>
                  <a:schemeClr val="bg1"/>
                </a:solidFill>
              </a:rPr>
              <a:t>HOM Absorber</a:t>
            </a:r>
          </a:p>
        </p:txBody>
      </p:sp>
      <p:cxnSp>
        <p:nvCxnSpPr>
          <p:cNvPr id="25" name="Straight Arrow Connector 24">
            <a:extLst>
              <a:ext uri="{FF2B5EF4-FFF2-40B4-BE49-F238E27FC236}">
                <a16:creationId xmlns:a16="http://schemas.microsoft.com/office/drawing/2014/main" id="{4FA392E5-40F0-90D7-5213-FABDF8A70122}"/>
              </a:ext>
            </a:extLst>
          </p:cNvPr>
          <p:cNvCxnSpPr>
            <a:cxnSpLocks/>
          </p:cNvCxnSpPr>
          <p:nvPr/>
        </p:nvCxnSpPr>
        <p:spPr>
          <a:xfrm flipV="1">
            <a:off x="2748939" y="2884329"/>
            <a:ext cx="1177018" cy="419067"/>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92A2E2C-591B-8E11-6D34-97E6CF98EEFA}"/>
              </a:ext>
            </a:extLst>
          </p:cNvPr>
          <p:cNvSpPr txBox="1"/>
          <p:nvPr/>
        </p:nvSpPr>
        <p:spPr>
          <a:xfrm>
            <a:off x="4024541" y="5826014"/>
            <a:ext cx="2786229" cy="338554"/>
          </a:xfrm>
          <a:prstGeom prst="rect">
            <a:avLst/>
          </a:prstGeom>
          <a:solidFill>
            <a:srgbClr val="163F55"/>
          </a:solidFill>
          <a:ln w="19050">
            <a:noFill/>
          </a:ln>
        </p:spPr>
        <p:txBody>
          <a:bodyPr wrap="square" rtlCol="0">
            <a:spAutoFit/>
          </a:bodyPr>
          <a:lstStyle/>
          <a:p>
            <a:pPr algn="ctr"/>
            <a:r>
              <a:rPr lang="en-US" sz="1600" dirty="0">
                <a:solidFill>
                  <a:schemeClr val="bg1"/>
                </a:solidFill>
              </a:rPr>
              <a:t>IR Vacuum Chamber</a:t>
            </a:r>
          </a:p>
        </p:txBody>
      </p:sp>
      <p:cxnSp>
        <p:nvCxnSpPr>
          <p:cNvPr id="27" name="Straight Arrow Connector 26">
            <a:extLst>
              <a:ext uri="{FF2B5EF4-FFF2-40B4-BE49-F238E27FC236}">
                <a16:creationId xmlns:a16="http://schemas.microsoft.com/office/drawing/2014/main" id="{DFB5496D-3B50-B148-B995-223B69783648}"/>
              </a:ext>
            </a:extLst>
          </p:cNvPr>
          <p:cNvCxnSpPr>
            <a:cxnSpLocks/>
          </p:cNvCxnSpPr>
          <p:nvPr/>
        </p:nvCxnSpPr>
        <p:spPr>
          <a:xfrm flipH="1" flipV="1">
            <a:off x="5857056" y="5100371"/>
            <a:ext cx="1375069" cy="448180"/>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E5392EF-553E-A46D-B806-E09830605FB5}"/>
              </a:ext>
            </a:extLst>
          </p:cNvPr>
          <p:cNvSpPr txBox="1"/>
          <p:nvPr/>
        </p:nvSpPr>
        <p:spPr>
          <a:xfrm>
            <a:off x="6987719" y="1005696"/>
            <a:ext cx="1681359" cy="584775"/>
          </a:xfrm>
          <a:prstGeom prst="rect">
            <a:avLst/>
          </a:prstGeom>
          <a:solidFill>
            <a:srgbClr val="163F55"/>
          </a:solidFill>
          <a:ln w="19050">
            <a:noFill/>
          </a:ln>
        </p:spPr>
        <p:txBody>
          <a:bodyPr wrap="square" rtlCol="0">
            <a:spAutoFit/>
          </a:bodyPr>
          <a:lstStyle/>
          <a:p>
            <a:pPr algn="ctr"/>
            <a:r>
              <a:rPr lang="en-US" sz="1600" dirty="0">
                <a:solidFill>
                  <a:schemeClr val="bg1"/>
                </a:solidFill>
              </a:rPr>
              <a:t>Electron Fast Kicker</a:t>
            </a:r>
          </a:p>
        </p:txBody>
      </p:sp>
      <p:cxnSp>
        <p:nvCxnSpPr>
          <p:cNvPr id="29" name="Straight Arrow Connector 28">
            <a:extLst>
              <a:ext uri="{FF2B5EF4-FFF2-40B4-BE49-F238E27FC236}">
                <a16:creationId xmlns:a16="http://schemas.microsoft.com/office/drawing/2014/main" id="{3E4D2142-2750-B34B-78AC-24904629DBBC}"/>
              </a:ext>
            </a:extLst>
          </p:cNvPr>
          <p:cNvCxnSpPr>
            <a:cxnSpLocks/>
          </p:cNvCxnSpPr>
          <p:nvPr/>
        </p:nvCxnSpPr>
        <p:spPr>
          <a:xfrm>
            <a:off x="5099010" y="1489283"/>
            <a:ext cx="202333" cy="430924"/>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D2E0BC0-01DC-79E6-2945-B124F00F7C94}"/>
              </a:ext>
            </a:extLst>
          </p:cNvPr>
          <p:cNvSpPr txBox="1"/>
          <p:nvPr/>
        </p:nvSpPr>
        <p:spPr>
          <a:xfrm>
            <a:off x="4543356" y="3257192"/>
            <a:ext cx="1580806" cy="584775"/>
          </a:xfrm>
          <a:prstGeom prst="rect">
            <a:avLst/>
          </a:prstGeom>
          <a:solidFill>
            <a:srgbClr val="163F55"/>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600" dirty="0">
                <a:solidFill>
                  <a:schemeClr val="bg1"/>
                </a:solidFill>
              </a:rPr>
              <a:t>HSR Vacuum Upgrade</a:t>
            </a:r>
          </a:p>
        </p:txBody>
      </p:sp>
      <p:sp>
        <p:nvSpPr>
          <p:cNvPr id="31" name="TextBox 30">
            <a:extLst>
              <a:ext uri="{FF2B5EF4-FFF2-40B4-BE49-F238E27FC236}">
                <a16:creationId xmlns:a16="http://schemas.microsoft.com/office/drawing/2014/main" id="{D4916D60-136B-4BD6-E37A-158D4AA4E4D9}"/>
              </a:ext>
            </a:extLst>
          </p:cNvPr>
          <p:cNvSpPr txBox="1"/>
          <p:nvPr/>
        </p:nvSpPr>
        <p:spPr>
          <a:xfrm>
            <a:off x="4300518" y="878177"/>
            <a:ext cx="1681358" cy="584775"/>
          </a:xfrm>
          <a:prstGeom prst="rect">
            <a:avLst/>
          </a:prstGeom>
          <a:solidFill>
            <a:srgbClr val="163F55"/>
          </a:solidFill>
          <a:ln>
            <a:noFill/>
          </a:ln>
        </p:spPr>
        <p:txBody>
          <a:bodyPr wrap="square" rtlCol="0">
            <a:spAutoFit/>
          </a:bodyPr>
          <a:lstStyle/>
          <a:p>
            <a:pPr algn="ctr"/>
            <a:r>
              <a:rPr lang="en-US" sz="1600" dirty="0">
                <a:solidFill>
                  <a:schemeClr val="bg1"/>
                </a:solidFill>
              </a:rPr>
              <a:t>Hadron Polarimetry</a:t>
            </a:r>
          </a:p>
        </p:txBody>
      </p:sp>
      <p:cxnSp>
        <p:nvCxnSpPr>
          <p:cNvPr id="32" name="Straight Arrow Connector 31">
            <a:extLst>
              <a:ext uri="{FF2B5EF4-FFF2-40B4-BE49-F238E27FC236}">
                <a16:creationId xmlns:a16="http://schemas.microsoft.com/office/drawing/2014/main" id="{405C220B-D73A-F251-C778-5D79B8BD79A8}"/>
              </a:ext>
            </a:extLst>
          </p:cNvPr>
          <p:cNvCxnSpPr>
            <a:cxnSpLocks/>
          </p:cNvCxnSpPr>
          <p:nvPr/>
        </p:nvCxnSpPr>
        <p:spPr>
          <a:xfrm flipH="1">
            <a:off x="5814391" y="1488207"/>
            <a:ext cx="1050307" cy="466835"/>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953F95-4AA7-D585-0F6B-D9763E249B90}"/>
              </a:ext>
            </a:extLst>
          </p:cNvPr>
          <p:cNvSpPr txBox="1"/>
          <p:nvPr/>
        </p:nvSpPr>
        <p:spPr>
          <a:xfrm>
            <a:off x="8094821" y="2870630"/>
            <a:ext cx="2936672" cy="338554"/>
          </a:xfrm>
          <a:prstGeom prst="rect">
            <a:avLst/>
          </a:prstGeom>
          <a:solidFill>
            <a:srgbClr val="163F55"/>
          </a:solidFill>
          <a:ln w="19050">
            <a:noFill/>
          </a:ln>
        </p:spPr>
        <p:txBody>
          <a:bodyPr wrap="square" rtlCol="0">
            <a:spAutoFit/>
          </a:bodyPr>
          <a:lstStyle/>
          <a:p>
            <a:pPr algn="ctr"/>
            <a:r>
              <a:rPr lang="en-US" sz="1600" dirty="0">
                <a:solidFill>
                  <a:schemeClr val="bg1"/>
                </a:solidFill>
              </a:rPr>
              <a:t>RCS Corrector Power Supply</a:t>
            </a:r>
          </a:p>
        </p:txBody>
      </p:sp>
      <p:cxnSp>
        <p:nvCxnSpPr>
          <p:cNvPr id="35" name="Straight Arrow Connector 34">
            <a:extLst>
              <a:ext uri="{FF2B5EF4-FFF2-40B4-BE49-F238E27FC236}">
                <a16:creationId xmlns:a16="http://schemas.microsoft.com/office/drawing/2014/main" id="{6F2C28DA-8272-AEC3-676E-CD4DB7D3159D}"/>
              </a:ext>
            </a:extLst>
          </p:cNvPr>
          <p:cNvCxnSpPr>
            <a:cxnSpLocks/>
          </p:cNvCxnSpPr>
          <p:nvPr/>
        </p:nvCxnSpPr>
        <p:spPr>
          <a:xfrm flipH="1">
            <a:off x="6945012" y="3071485"/>
            <a:ext cx="965996" cy="198250"/>
          </a:xfrm>
          <a:prstGeom prst="straightConnector1">
            <a:avLst/>
          </a:prstGeom>
          <a:ln w="28575">
            <a:solidFill>
              <a:srgbClr val="AA871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553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349C-1326-82A9-4245-0E8B5301701A}"/>
              </a:ext>
            </a:extLst>
          </p:cNvPr>
          <p:cNvSpPr>
            <a:spLocks noGrp="1"/>
          </p:cNvSpPr>
          <p:nvPr>
            <p:ph type="title"/>
          </p:nvPr>
        </p:nvSpPr>
        <p:spPr>
          <a:xfrm>
            <a:off x="1930732" y="2603822"/>
            <a:ext cx="8127668" cy="825178"/>
          </a:xfrm>
        </p:spPr>
        <p:txBody>
          <a:bodyPr>
            <a:normAutofit fontScale="90000"/>
          </a:bodyPr>
          <a:lstStyle/>
          <a:p>
            <a:r>
              <a:rPr lang="en-US" dirty="0"/>
              <a:t>Current Status of Electron Injection</a:t>
            </a:r>
          </a:p>
        </p:txBody>
      </p:sp>
    </p:spTree>
    <p:extLst>
      <p:ext uri="{BB962C8B-B14F-4D97-AF65-F5344CB8AC3E}">
        <p14:creationId xmlns:p14="http://schemas.microsoft.com/office/powerpoint/2010/main" val="186730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4BF48E-2656-FA00-E2B3-ED64227B8669}"/>
              </a:ext>
            </a:extLst>
          </p:cNvPr>
          <p:cNvSpPr>
            <a:spLocks noGrp="1"/>
          </p:cNvSpPr>
          <p:nvPr>
            <p:ph type="sldNum" sz="quarter" idx="4"/>
          </p:nvPr>
        </p:nvSpPr>
        <p:spPr/>
        <p:txBody>
          <a:bodyPr/>
          <a:lstStyle/>
          <a:p>
            <a:fld id="{933A556B-7C63-244D-9B7C-B0EA8042B330}" type="slidenum">
              <a:rPr lang="en-US" smtClean="0"/>
              <a:pPr/>
              <a:t>12</a:t>
            </a:fld>
            <a:endParaRPr lang="en-US"/>
          </a:p>
        </p:txBody>
      </p:sp>
      <p:sp>
        <p:nvSpPr>
          <p:cNvPr id="3" name="Title 2">
            <a:extLst>
              <a:ext uri="{FF2B5EF4-FFF2-40B4-BE49-F238E27FC236}">
                <a16:creationId xmlns:a16="http://schemas.microsoft.com/office/drawing/2014/main" id="{45EA3B38-D33D-A50D-FC1E-CD5B6732A7E1}"/>
              </a:ext>
            </a:extLst>
          </p:cNvPr>
          <p:cNvSpPr>
            <a:spLocks noGrp="1"/>
          </p:cNvSpPr>
          <p:nvPr>
            <p:ph type="title"/>
          </p:nvPr>
        </p:nvSpPr>
        <p:spPr/>
        <p:txBody>
          <a:bodyPr/>
          <a:lstStyle/>
          <a:p>
            <a:r>
              <a:rPr lang="en-US"/>
              <a:t>EIS Performance Goals</a:t>
            </a:r>
          </a:p>
        </p:txBody>
      </p:sp>
      <p:sp>
        <p:nvSpPr>
          <p:cNvPr id="4" name="Content Placeholder 3">
            <a:extLst>
              <a:ext uri="{FF2B5EF4-FFF2-40B4-BE49-F238E27FC236}">
                <a16:creationId xmlns:a16="http://schemas.microsoft.com/office/drawing/2014/main" id="{5C8FA02C-8606-6528-B177-08B197CE3326}"/>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spcAft>
                <a:spcPts val="400"/>
              </a:spcAft>
              <a:buNone/>
            </a:pPr>
            <a:r>
              <a:rPr lang="en-US">
                <a:sym typeface="Wingdings" pitchFamily="2" charset="2"/>
              </a:rPr>
              <a:t>Provide bunches with appropriate emittances, charge and polarization at the necessary cycle rate to meet the needs of the ESR and the physics program.</a:t>
            </a:r>
            <a:endParaRPr lang="en-US"/>
          </a:p>
          <a:p>
            <a:pPr lvl="1">
              <a:lnSpc>
                <a:spcPct val="100000"/>
              </a:lnSpc>
              <a:spcBef>
                <a:spcPts val="0"/>
              </a:spcBef>
              <a:spcAft>
                <a:spcPts val="400"/>
              </a:spcAft>
            </a:pPr>
            <a:r>
              <a:rPr lang="en-US" sz="2400"/>
              <a:t>Generate and accelerate polarized electrons to 5, 10 and 18 GeV with 85% polarization</a:t>
            </a:r>
          </a:p>
          <a:p>
            <a:pPr lvl="1">
              <a:lnSpc>
                <a:spcPct val="100000"/>
              </a:lnSpc>
              <a:spcBef>
                <a:spcPts val="0"/>
              </a:spcBef>
              <a:spcAft>
                <a:spcPts val="400"/>
              </a:spcAft>
            </a:pPr>
            <a:r>
              <a:rPr lang="en-US" sz="2400"/>
              <a:t>Deliver 28nC bunches at 5 and 10 GeV ( 1 bunch per second)</a:t>
            </a:r>
          </a:p>
          <a:p>
            <a:pPr lvl="2">
              <a:lnSpc>
                <a:spcPct val="100000"/>
              </a:lnSpc>
              <a:spcBef>
                <a:spcPts val="0"/>
              </a:spcBef>
              <a:spcAft>
                <a:spcPts val="400"/>
              </a:spcAft>
            </a:pPr>
            <a:r>
              <a:rPr lang="en-US" sz="2400" b="1"/>
              <a:t>Need to fill ESR in under 20 min 1160 buckets x 1 sec ~ 19.33 min</a:t>
            </a:r>
          </a:p>
          <a:p>
            <a:pPr lvl="1">
              <a:lnSpc>
                <a:spcPct val="100000"/>
              </a:lnSpc>
              <a:spcBef>
                <a:spcPts val="0"/>
              </a:spcBef>
              <a:spcAft>
                <a:spcPts val="400"/>
              </a:spcAft>
            </a:pPr>
            <a:r>
              <a:rPr lang="en-US" sz="2400"/>
              <a:t>Deliver 11nC at 18 GeV  </a:t>
            </a:r>
          </a:p>
          <a:p>
            <a:pPr lvl="2">
              <a:lnSpc>
                <a:spcPct val="100000"/>
              </a:lnSpc>
              <a:spcBef>
                <a:spcPts val="0"/>
              </a:spcBef>
              <a:spcAft>
                <a:spcPts val="400"/>
              </a:spcAft>
            </a:pPr>
            <a:r>
              <a:rPr lang="en-US" sz="2400" b="1"/>
              <a:t>1200 seconds / 290 buckets ~ 4 seconds</a:t>
            </a:r>
          </a:p>
          <a:p>
            <a:pPr lvl="1">
              <a:lnSpc>
                <a:spcPct val="100000"/>
              </a:lnSpc>
              <a:spcBef>
                <a:spcPts val="0"/>
              </a:spcBef>
              <a:spcAft>
                <a:spcPts val="400"/>
              </a:spcAft>
            </a:pPr>
            <a:r>
              <a:rPr lang="en-US" sz="2400">
                <a:sym typeface="Wingdings" pitchFamily="2" charset="2"/>
              </a:rPr>
              <a:t>Match ESR Emittances</a:t>
            </a:r>
          </a:p>
          <a:p>
            <a:pPr>
              <a:lnSpc>
                <a:spcPct val="100000"/>
              </a:lnSpc>
              <a:spcBef>
                <a:spcPts val="0"/>
              </a:spcBef>
              <a:spcAft>
                <a:spcPts val="400"/>
              </a:spcAft>
            </a:pPr>
            <a:endParaRPr lang="en-US"/>
          </a:p>
        </p:txBody>
      </p:sp>
    </p:spTree>
    <p:extLst>
      <p:ext uri="{BB962C8B-B14F-4D97-AF65-F5344CB8AC3E}">
        <p14:creationId xmlns:p14="http://schemas.microsoft.com/office/powerpoint/2010/main" val="3811412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1B5D4B-1257-1E85-8F25-A1D228F78B1E}"/>
              </a:ext>
            </a:extLst>
          </p:cNvPr>
          <p:cNvSpPr>
            <a:spLocks noGrp="1"/>
          </p:cNvSpPr>
          <p:nvPr>
            <p:ph type="sldNum" sz="quarter" idx="4"/>
          </p:nvPr>
        </p:nvSpPr>
        <p:spPr/>
        <p:txBody>
          <a:bodyPr/>
          <a:lstStyle/>
          <a:p>
            <a:fld id="{933A556B-7C63-244D-9B7C-B0EA8042B330}" type="slidenum">
              <a:rPr lang="en-US" smtClean="0"/>
              <a:pPr/>
              <a:t>13</a:t>
            </a:fld>
            <a:endParaRPr lang="en-US"/>
          </a:p>
        </p:txBody>
      </p:sp>
      <p:sp>
        <p:nvSpPr>
          <p:cNvPr id="3" name="Title 2">
            <a:extLst>
              <a:ext uri="{FF2B5EF4-FFF2-40B4-BE49-F238E27FC236}">
                <a16:creationId xmlns:a16="http://schemas.microsoft.com/office/drawing/2014/main" id="{C14708FB-FB57-6AAC-6117-3FE8482157D8}"/>
              </a:ext>
            </a:extLst>
          </p:cNvPr>
          <p:cNvSpPr>
            <a:spLocks noGrp="1"/>
          </p:cNvSpPr>
          <p:nvPr>
            <p:ph type="title"/>
          </p:nvPr>
        </p:nvSpPr>
        <p:spPr/>
        <p:txBody>
          <a:bodyPr/>
          <a:lstStyle/>
          <a:p>
            <a:r>
              <a:rPr lang="en-US"/>
              <a:t>RCS Design</a:t>
            </a:r>
          </a:p>
        </p:txBody>
      </p:sp>
      <p:sp>
        <p:nvSpPr>
          <p:cNvPr id="4" name="Content Placeholder 3">
            <a:extLst>
              <a:ext uri="{FF2B5EF4-FFF2-40B4-BE49-F238E27FC236}">
                <a16:creationId xmlns:a16="http://schemas.microsoft.com/office/drawing/2014/main" id="{08D49520-6048-A6D3-0E37-311A9791D719}"/>
              </a:ext>
            </a:extLst>
          </p:cNvPr>
          <p:cNvSpPr>
            <a:spLocks noGrp="1"/>
          </p:cNvSpPr>
          <p:nvPr>
            <p:ph idx="1"/>
          </p:nvPr>
        </p:nvSpPr>
        <p:spPr/>
        <p:txBody>
          <a:bodyPr>
            <a:noAutofit/>
          </a:bodyPr>
          <a:lstStyle/>
          <a:p>
            <a:pPr>
              <a:lnSpc>
                <a:spcPct val="120000"/>
              </a:lnSpc>
              <a:spcBef>
                <a:spcPts val="0"/>
              </a:spcBef>
              <a:spcAft>
                <a:spcPts val="400"/>
              </a:spcAft>
            </a:pPr>
            <a:r>
              <a:rPr lang="en-US" sz="1600" dirty="0">
                <a:sym typeface="Wingdings" pitchFamily="2" charset="2"/>
              </a:rPr>
              <a:t>Provide bunches with appropriate emittances, charge and polarization at the necessary cycle rate to meet the needs of the ESR and the physics program.</a:t>
            </a:r>
            <a:endParaRPr lang="en-US" sz="1600" dirty="0"/>
          </a:p>
          <a:p>
            <a:pPr lvl="1">
              <a:lnSpc>
                <a:spcPct val="120000"/>
              </a:lnSpc>
              <a:spcBef>
                <a:spcPts val="0"/>
              </a:spcBef>
              <a:spcAft>
                <a:spcPts val="400"/>
              </a:spcAft>
            </a:pPr>
            <a:r>
              <a:rPr lang="en-US" dirty="0"/>
              <a:t> </a:t>
            </a:r>
            <a:r>
              <a:rPr lang="en-US" sz="1600" dirty="0"/>
              <a:t>Accelerate polarized electrons from 3 to 5, 10 and 18 GeV </a:t>
            </a:r>
          </a:p>
          <a:p>
            <a:pPr lvl="1">
              <a:lnSpc>
                <a:spcPct val="120000"/>
              </a:lnSpc>
              <a:spcBef>
                <a:spcPts val="0"/>
              </a:spcBef>
              <a:spcAft>
                <a:spcPts val="400"/>
              </a:spcAft>
            </a:pPr>
            <a:r>
              <a:rPr lang="en-US" sz="1600" dirty="0"/>
              <a:t> Maintain 95% polarization transmission </a:t>
            </a:r>
          </a:p>
          <a:p>
            <a:pPr lvl="1">
              <a:lnSpc>
                <a:spcPct val="120000"/>
              </a:lnSpc>
              <a:spcBef>
                <a:spcPts val="0"/>
              </a:spcBef>
              <a:spcAft>
                <a:spcPts val="400"/>
              </a:spcAft>
            </a:pPr>
            <a:r>
              <a:rPr lang="en-US" sz="1600" dirty="0"/>
              <a:t> Deliver three 28nC bunches at 5 and 10 GeV every 1.5 sec</a:t>
            </a:r>
          </a:p>
          <a:p>
            <a:pPr lvl="1">
              <a:lnSpc>
                <a:spcPct val="120000"/>
              </a:lnSpc>
              <a:spcBef>
                <a:spcPts val="0"/>
              </a:spcBef>
              <a:spcAft>
                <a:spcPts val="400"/>
              </a:spcAft>
            </a:pPr>
            <a:r>
              <a:rPr lang="en-US" sz="1600" dirty="0"/>
              <a:t> Deliver three 11nC at 18 GeV every 1 sec</a:t>
            </a:r>
          </a:p>
          <a:p>
            <a:pPr>
              <a:lnSpc>
                <a:spcPct val="120000"/>
              </a:lnSpc>
              <a:spcBef>
                <a:spcPts val="0"/>
              </a:spcBef>
              <a:spcAft>
                <a:spcPts val="400"/>
              </a:spcAft>
            </a:pPr>
            <a:r>
              <a:rPr lang="en-US" sz="1600" dirty="0"/>
              <a:t>Design driven by polarization transmission needs</a:t>
            </a:r>
            <a:endParaRPr lang="en-US" sz="1600" b="1" dirty="0"/>
          </a:p>
          <a:p>
            <a:pPr lvl="2">
              <a:lnSpc>
                <a:spcPct val="120000"/>
              </a:lnSpc>
              <a:spcBef>
                <a:spcPts val="0"/>
              </a:spcBef>
              <a:spcAft>
                <a:spcPts val="400"/>
              </a:spcAft>
            </a:pPr>
            <a:r>
              <a:rPr lang="en-US" sz="2000" dirty="0"/>
              <a:t> </a:t>
            </a:r>
            <a:r>
              <a:rPr lang="en-US" sz="1600" dirty="0"/>
              <a:t>Requires high periodicity and tune</a:t>
            </a:r>
          </a:p>
          <a:p>
            <a:pPr lvl="2">
              <a:lnSpc>
                <a:spcPct val="120000"/>
              </a:lnSpc>
              <a:spcBef>
                <a:spcPts val="0"/>
              </a:spcBef>
              <a:spcAft>
                <a:spcPts val="400"/>
              </a:spcAft>
            </a:pPr>
            <a:r>
              <a:rPr lang="en-US" sz="1600" dirty="0"/>
              <a:t> Special Spin Resonance Optimization</a:t>
            </a:r>
          </a:p>
          <a:p>
            <a:pPr>
              <a:lnSpc>
                <a:spcPct val="120000"/>
              </a:lnSpc>
              <a:spcBef>
                <a:spcPts val="0"/>
              </a:spcBef>
              <a:spcAft>
                <a:spcPts val="400"/>
              </a:spcAft>
            </a:pPr>
            <a:r>
              <a:rPr lang="en-US" sz="1600" dirty="0"/>
              <a:t>Design also guided by need for good off-momentum dynamic aperture to facilitate charge accumulation at injection.</a:t>
            </a:r>
            <a:endParaRPr lang="en-US" sz="1600" b="1" dirty="0">
              <a:sym typeface="Wingdings" pitchFamily="2" charset="2"/>
            </a:endParaRPr>
          </a:p>
          <a:p>
            <a:pPr>
              <a:lnSpc>
                <a:spcPct val="120000"/>
              </a:lnSpc>
              <a:spcBef>
                <a:spcPts val="0"/>
              </a:spcBef>
              <a:spcAft>
                <a:spcPts val="400"/>
              </a:spcAft>
            </a:pPr>
            <a:r>
              <a:rPr lang="en-US" sz="1600" dirty="0"/>
              <a:t>Design needs low average beta and low </a:t>
            </a:r>
            <a:r>
              <a:rPr lang="en-US" sz="1600" dirty="0" err="1"/>
              <a:t>gammaT</a:t>
            </a:r>
            <a:r>
              <a:rPr lang="en-US" sz="1600" dirty="0"/>
              <a:t> to reduce collective effects that would prevent charge accumulation.</a:t>
            </a:r>
            <a:endParaRPr lang="en-US" sz="1600" b="1" dirty="0"/>
          </a:p>
          <a:p>
            <a:pPr>
              <a:lnSpc>
                <a:spcPct val="120000"/>
              </a:lnSpc>
              <a:spcBef>
                <a:spcPts val="0"/>
              </a:spcBef>
              <a:spcAft>
                <a:spcPts val="400"/>
              </a:spcAft>
            </a:pPr>
            <a:endParaRPr lang="en-US" sz="1050" dirty="0">
              <a:sym typeface="Wingdings" pitchFamily="2" charset="2"/>
            </a:endParaRPr>
          </a:p>
        </p:txBody>
      </p:sp>
    </p:spTree>
    <p:extLst>
      <p:ext uri="{BB962C8B-B14F-4D97-AF65-F5344CB8AC3E}">
        <p14:creationId xmlns:p14="http://schemas.microsoft.com/office/powerpoint/2010/main" val="149292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A9C951-D9C0-92A4-346C-FE3D6841C3A5}"/>
              </a:ext>
            </a:extLst>
          </p:cNvPr>
          <p:cNvSpPr>
            <a:spLocks noGrp="1"/>
          </p:cNvSpPr>
          <p:nvPr>
            <p:ph type="sldNum" sz="quarter" idx="4"/>
          </p:nvPr>
        </p:nvSpPr>
        <p:spPr/>
        <p:txBody>
          <a:bodyPr/>
          <a:lstStyle/>
          <a:p>
            <a:fld id="{933A556B-7C63-244D-9B7C-B0EA8042B330}" type="slidenum">
              <a:rPr lang="en-US" smtClean="0"/>
              <a:pPr/>
              <a:t>14</a:t>
            </a:fld>
            <a:endParaRPr lang="en-US"/>
          </a:p>
        </p:txBody>
      </p:sp>
      <p:sp>
        <p:nvSpPr>
          <p:cNvPr id="3" name="Title 2">
            <a:extLst>
              <a:ext uri="{FF2B5EF4-FFF2-40B4-BE49-F238E27FC236}">
                <a16:creationId xmlns:a16="http://schemas.microsoft.com/office/drawing/2014/main" id="{F4104716-5B81-FA0A-87BB-9F3957EBD469}"/>
              </a:ext>
            </a:extLst>
          </p:cNvPr>
          <p:cNvSpPr>
            <a:spLocks noGrp="1"/>
          </p:cNvSpPr>
          <p:nvPr>
            <p:ph type="title"/>
          </p:nvPr>
        </p:nvSpPr>
        <p:spPr/>
        <p:txBody>
          <a:bodyPr/>
          <a:lstStyle/>
          <a:p>
            <a:r>
              <a:rPr lang="en-US"/>
              <a:t>Current RCS Lattice with Bypasses</a:t>
            </a:r>
          </a:p>
        </p:txBody>
      </p:sp>
      <p:sp>
        <p:nvSpPr>
          <p:cNvPr id="16" name="Arc 15">
            <a:extLst>
              <a:ext uri="{FF2B5EF4-FFF2-40B4-BE49-F238E27FC236}">
                <a16:creationId xmlns:a16="http://schemas.microsoft.com/office/drawing/2014/main" id="{CC115EDC-FE8F-72F0-0F7B-EBF79622CA79}"/>
              </a:ext>
            </a:extLst>
          </p:cNvPr>
          <p:cNvSpPr/>
          <p:nvPr/>
        </p:nvSpPr>
        <p:spPr>
          <a:xfrm>
            <a:off x="4537296" y="1531856"/>
            <a:ext cx="2746978" cy="2828505"/>
          </a:xfrm>
          <a:prstGeom prst="arc">
            <a:avLst>
              <a:gd name="adj1" fmla="val 16280899"/>
              <a:gd name="adj2" fmla="val 19755886"/>
            </a:avLst>
          </a:prstGeom>
          <a:ln w="34925"/>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F6B0CF03-878A-3500-6EF0-D08CB6678C84}"/>
              </a:ext>
            </a:extLst>
          </p:cNvPr>
          <p:cNvSpPr/>
          <p:nvPr/>
        </p:nvSpPr>
        <p:spPr>
          <a:xfrm rot="3402558">
            <a:off x="4780686" y="2221419"/>
            <a:ext cx="2746978" cy="2828505"/>
          </a:xfrm>
          <a:prstGeom prst="arc">
            <a:avLst>
              <a:gd name="adj1" fmla="val 16280899"/>
              <a:gd name="adj2" fmla="val 19755886"/>
            </a:avLst>
          </a:prstGeom>
          <a:ln w="34925"/>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D336812B-B4BA-F09D-3259-78A8B1335999}"/>
              </a:ext>
            </a:extLst>
          </p:cNvPr>
          <p:cNvSpPr/>
          <p:nvPr/>
        </p:nvSpPr>
        <p:spPr>
          <a:xfrm>
            <a:off x="4537296" y="4891511"/>
            <a:ext cx="2746978" cy="2828505"/>
          </a:xfrm>
          <a:prstGeom prst="arc">
            <a:avLst>
              <a:gd name="adj1" fmla="val 16280899"/>
              <a:gd name="adj2" fmla="val 19755886"/>
            </a:avLst>
          </a:prstGeom>
          <a:ln w="34925"/>
          <a:scene3d>
            <a:camera prst="orthographicFront">
              <a:rot lat="10800000" lon="0" rev="0"/>
            </a:camera>
            <a:lightRig rig="threePt" dir="t"/>
          </a:scene3d>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B12020C4-D599-B4E6-1CD4-C530C28DE400}"/>
              </a:ext>
            </a:extLst>
          </p:cNvPr>
          <p:cNvSpPr/>
          <p:nvPr/>
        </p:nvSpPr>
        <p:spPr>
          <a:xfrm>
            <a:off x="2499871" y="1541993"/>
            <a:ext cx="2746978" cy="2828505"/>
          </a:xfrm>
          <a:prstGeom prst="arc">
            <a:avLst>
              <a:gd name="adj1" fmla="val 16280899"/>
              <a:gd name="adj2" fmla="val 19755886"/>
            </a:avLst>
          </a:prstGeom>
          <a:ln w="34925"/>
          <a:scene3d>
            <a:camera prst="orthographicFront">
              <a:rot lat="0" lon="10800000" rev="0"/>
            </a:camera>
            <a:lightRig rig="threePt" dir="t"/>
          </a:scene3d>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52A2FC7C-23D6-3DA8-E487-5600585D07EE}"/>
              </a:ext>
            </a:extLst>
          </p:cNvPr>
          <p:cNvSpPr/>
          <p:nvPr/>
        </p:nvSpPr>
        <p:spPr>
          <a:xfrm>
            <a:off x="1554669" y="3284235"/>
            <a:ext cx="2746978" cy="2828505"/>
          </a:xfrm>
          <a:prstGeom prst="arc">
            <a:avLst>
              <a:gd name="adj1" fmla="val 16280899"/>
              <a:gd name="adj2" fmla="val 19755886"/>
            </a:avLst>
          </a:prstGeom>
          <a:ln w="34925"/>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BE5D4084-C530-8E05-98E1-7B593329A5BF}"/>
              </a:ext>
            </a:extLst>
          </p:cNvPr>
          <p:cNvSpPr/>
          <p:nvPr/>
        </p:nvSpPr>
        <p:spPr>
          <a:xfrm>
            <a:off x="2395273" y="4909305"/>
            <a:ext cx="2746978" cy="2828505"/>
          </a:xfrm>
          <a:prstGeom prst="arc">
            <a:avLst>
              <a:gd name="adj1" fmla="val 16280899"/>
              <a:gd name="adj2" fmla="val 19755886"/>
            </a:avLst>
          </a:prstGeom>
          <a:ln w="34925"/>
          <a:scene3d>
            <a:camera prst="orthographicFront">
              <a:rot lat="10800000" lon="10800000" rev="0"/>
            </a:camera>
            <a:lightRig rig="threePt" dir="t"/>
          </a:scene3d>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9" name="Manual Operation 38">
            <a:extLst>
              <a:ext uri="{FF2B5EF4-FFF2-40B4-BE49-F238E27FC236}">
                <a16:creationId xmlns:a16="http://schemas.microsoft.com/office/drawing/2014/main" id="{778A1544-EAD8-DCA7-3ABC-72B4CD3DD47C}"/>
              </a:ext>
            </a:extLst>
          </p:cNvPr>
          <p:cNvSpPr/>
          <p:nvPr/>
        </p:nvSpPr>
        <p:spPr>
          <a:xfrm>
            <a:off x="5086350" y="1440180"/>
            <a:ext cx="864869" cy="101812"/>
          </a:xfrm>
          <a:prstGeom prst="flowChartManualOperation">
            <a:avLst/>
          </a:prstGeom>
          <a:noFill/>
          <a:scene3d>
            <a:camera prst="orthographicFront">
              <a:rot lat="10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anual Operation 39">
            <a:extLst>
              <a:ext uri="{FF2B5EF4-FFF2-40B4-BE49-F238E27FC236}">
                <a16:creationId xmlns:a16="http://schemas.microsoft.com/office/drawing/2014/main" id="{24DDAFC1-2B24-FE9B-7736-62704B2A37BD}"/>
              </a:ext>
            </a:extLst>
          </p:cNvPr>
          <p:cNvSpPr/>
          <p:nvPr/>
        </p:nvSpPr>
        <p:spPr>
          <a:xfrm rot="6963498">
            <a:off x="3295200" y="2526991"/>
            <a:ext cx="792537" cy="101812"/>
          </a:xfrm>
          <a:prstGeom prst="flowChartManualOperation">
            <a:avLst/>
          </a:prstGeom>
          <a:noFill/>
          <a:scene3d>
            <a:camera prst="orthographicFront">
              <a:rot lat="10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anual Operation 40">
            <a:extLst>
              <a:ext uri="{FF2B5EF4-FFF2-40B4-BE49-F238E27FC236}">
                <a16:creationId xmlns:a16="http://schemas.microsoft.com/office/drawing/2014/main" id="{03255A5E-C533-3EC9-D6D3-C3E63B5BB48F}"/>
              </a:ext>
            </a:extLst>
          </p:cNvPr>
          <p:cNvSpPr/>
          <p:nvPr/>
        </p:nvSpPr>
        <p:spPr>
          <a:xfrm rot="14876638">
            <a:off x="6911963" y="2487019"/>
            <a:ext cx="698861" cy="105581"/>
          </a:xfrm>
          <a:prstGeom prst="flowChartManualOperation">
            <a:avLst/>
          </a:prstGeom>
          <a:noFill/>
          <a:scene3d>
            <a:camera prst="orthographicFront">
              <a:rot lat="10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anual Operation 41">
            <a:extLst>
              <a:ext uri="{FF2B5EF4-FFF2-40B4-BE49-F238E27FC236}">
                <a16:creationId xmlns:a16="http://schemas.microsoft.com/office/drawing/2014/main" id="{78A8B3B2-0AFE-29F5-E99E-57CEBD6D6385}"/>
              </a:ext>
            </a:extLst>
          </p:cNvPr>
          <p:cNvSpPr/>
          <p:nvPr/>
        </p:nvSpPr>
        <p:spPr>
          <a:xfrm rot="17688284">
            <a:off x="6934679" y="4527004"/>
            <a:ext cx="719146" cy="95837"/>
          </a:xfrm>
          <a:prstGeom prst="flowChartManualOperation">
            <a:avLst/>
          </a:prstGeom>
          <a:noFill/>
          <a:scene3d>
            <a:camera prst="orthographicFront">
              <a:rot lat="10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3D31E155-572D-35ED-F6E2-6AB47DF4E4F5}"/>
              </a:ext>
            </a:extLst>
          </p:cNvPr>
          <p:cNvSpPr/>
          <p:nvPr/>
        </p:nvSpPr>
        <p:spPr>
          <a:xfrm rot="10800000">
            <a:off x="4984727" y="5598399"/>
            <a:ext cx="941070" cy="282176"/>
          </a:xfrm>
          <a:prstGeom prst="triangl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48C1DB90-E9CD-59E0-1FBF-603A567ADDEE}"/>
              </a:ext>
            </a:extLst>
          </p:cNvPr>
          <p:cNvSpPr/>
          <p:nvPr/>
        </p:nvSpPr>
        <p:spPr>
          <a:xfrm rot="14663549">
            <a:off x="3229659" y="4530793"/>
            <a:ext cx="656198" cy="282176"/>
          </a:xfrm>
          <a:prstGeom prst="triangl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6665BAA-8B43-B5A9-B8ED-8CB3F6770562}"/>
              </a:ext>
            </a:extLst>
          </p:cNvPr>
          <p:cNvSpPr/>
          <p:nvPr/>
        </p:nvSpPr>
        <p:spPr>
          <a:xfrm rot="20229591">
            <a:off x="3603721" y="4499160"/>
            <a:ext cx="152243" cy="2188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083DC26-D274-AAD0-9ACD-37A93D2ADA69}"/>
              </a:ext>
            </a:extLst>
          </p:cNvPr>
          <p:cNvSpPr/>
          <p:nvPr/>
        </p:nvSpPr>
        <p:spPr>
          <a:xfrm rot="16200000">
            <a:off x="5378389" y="5488963"/>
            <a:ext cx="152243" cy="2188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9C2CCAB-A5EE-83ED-EE4A-53A6301ADF3A}"/>
              </a:ext>
            </a:extLst>
          </p:cNvPr>
          <p:cNvSpPr txBox="1"/>
          <p:nvPr/>
        </p:nvSpPr>
        <p:spPr>
          <a:xfrm>
            <a:off x="5156081" y="1633668"/>
            <a:ext cx="671979" cy="369332"/>
          </a:xfrm>
          <a:prstGeom prst="rect">
            <a:avLst/>
          </a:prstGeom>
          <a:noFill/>
        </p:spPr>
        <p:txBody>
          <a:bodyPr wrap="none" rtlCol="0">
            <a:spAutoFit/>
          </a:bodyPr>
          <a:lstStyle/>
          <a:p>
            <a:r>
              <a:rPr lang="en-US"/>
              <a:t>IR12</a:t>
            </a:r>
          </a:p>
        </p:txBody>
      </p:sp>
      <p:sp>
        <p:nvSpPr>
          <p:cNvPr id="50" name="TextBox 49">
            <a:extLst>
              <a:ext uri="{FF2B5EF4-FFF2-40B4-BE49-F238E27FC236}">
                <a16:creationId xmlns:a16="http://schemas.microsoft.com/office/drawing/2014/main" id="{B96A58E0-C1F1-4F6E-83FC-169BA01399DF}"/>
              </a:ext>
            </a:extLst>
          </p:cNvPr>
          <p:cNvSpPr txBox="1"/>
          <p:nvPr/>
        </p:nvSpPr>
        <p:spPr>
          <a:xfrm>
            <a:off x="5246849" y="5028732"/>
            <a:ext cx="543739" cy="369332"/>
          </a:xfrm>
          <a:prstGeom prst="rect">
            <a:avLst/>
          </a:prstGeom>
          <a:noFill/>
        </p:spPr>
        <p:txBody>
          <a:bodyPr wrap="none" rtlCol="0">
            <a:spAutoFit/>
          </a:bodyPr>
          <a:lstStyle/>
          <a:p>
            <a:r>
              <a:rPr lang="en-US"/>
              <a:t>IR6</a:t>
            </a:r>
          </a:p>
        </p:txBody>
      </p:sp>
      <p:sp>
        <p:nvSpPr>
          <p:cNvPr id="51" name="TextBox 50">
            <a:extLst>
              <a:ext uri="{FF2B5EF4-FFF2-40B4-BE49-F238E27FC236}">
                <a16:creationId xmlns:a16="http://schemas.microsoft.com/office/drawing/2014/main" id="{02A88756-4BFF-1F55-DA5A-F747F7C857A4}"/>
              </a:ext>
            </a:extLst>
          </p:cNvPr>
          <p:cNvSpPr txBox="1"/>
          <p:nvPr/>
        </p:nvSpPr>
        <p:spPr>
          <a:xfrm>
            <a:off x="3827444" y="4293952"/>
            <a:ext cx="543739" cy="369332"/>
          </a:xfrm>
          <a:prstGeom prst="rect">
            <a:avLst/>
          </a:prstGeom>
          <a:noFill/>
        </p:spPr>
        <p:txBody>
          <a:bodyPr wrap="none" rtlCol="0">
            <a:spAutoFit/>
          </a:bodyPr>
          <a:lstStyle/>
          <a:p>
            <a:r>
              <a:rPr lang="en-US"/>
              <a:t>IR8</a:t>
            </a:r>
          </a:p>
        </p:txBody>
      </p:sp>
      <p:sp>
        <p:nvSpPr>
          <p:cNvPr id="52" name="TextBox 51">
            <a:extLst>
              <a:ext uri="{FF2B5EF4-FFF2-40B4-BE49-F238E27FC236}">
                <a16:creationId xmlns:a16="http://schemas.microsoft.com/office/drawing/2014/main" id="{E54FDB27-17E8-C852-0297-AB32DBCE9B9D}"/>
              </a:ext>
            </a:extLst>
          </p:cNvPr>
          <p:cNvSpPr txBox="1"/>
          <p:nvPr/>
        </p:nvSpPr>
        <p:spPr>
          <a:xfrm>
            <a:off x="3762625" y="2514160"/>
            <a:ext cx="671979" cy="369332"/>
          </a:xfrm>
          <a:prstGeom prst="rect">
            <a:avLst/>
          </a:prstGeom>
          <a:noFill/>
        </p:spPr>
        <p:txBody>
          <a:bodyPr wrap="none" rtlCol="0">
            <a:spAutoFit/>
          </a:bodyPr>
          <a:lstStyle/>
          <a:p>
            <a:r>
              <a:rPr lang="en-US"/>
              <a:t>IR10</a:t>
            </a:r>
          </a:p>
        </p:txBody>
      </p:sp>
      <p:sp>
        <p:nvSpPr>
          <p:cNvPr id="53" name="TextBox 52">
            <a:extLst>
              <a:ext uri="{FF2B5EF4-FFF2-40B4-BE49-F238E27FC236}">
                <a16:creationId xmlns:a16="http://schemas.microsoft.com/office/drawing/2014/main" id="{0EE7A96D-AEF6-EAD1-FC74-D508396E005E}"/>
              </a:ext>
            </a:extLst>
          </p:cNvPr>
          <p:cNvSpPr txBox="1"/>
          <p:nvPr/>
        </p:nvSpPr>
        <p:spPr>
          <a:xfrm>
            <a:off x="6611815" y="2514160"/>
            <a:ext cx="543739" cy="369332"/>
          </a:xfrm>
          <a:prstGeom prst="rect">
            <a:avLst/>
          </a:prstGeom>
          <a:noFill/>
        </p:spPr>
        <p:txBody>
          <a:bodyPr wrap="none" rtlCol="0">
            <a:spAutoFit/>
          </a:bodyPr>
          <a:lstStyle/>
          <a:p>
            <a:r>
              <a:rPr lang="en-US"/>
              <a:t>IR2</a:t>
            </a:r>
          </a:p>
        </p:txBody>
      </p:sp>
      <p:sp>
        <p:nvSpPr>
          <p:cNvPr id="54" name="TextBox 53">
            <a:extLst>
              <a:ext uri="{FF2B5EF4-FFF2-40B4-BE49-F238E27FC236}">
                <a16:creationId xmlns:a16="http://schemas.microsoft.com/office/drawing/2014/main" id="{B712863A-2206-13E2-6CE7-5D71675980A0}"/>
              </a:ext>
            </a:extLst>
          </p:cNvPr>
          <p:cNvSpPr txBox="1"/>
          <p:nvPr/>
        </p:nvSpPr>
        <p:spPr>
          <a:xfrm>
            <a:off x="6738425" y="4293952"/>
            <a:ext cx="543739" cy="369332"/>
          </a:xfrm>
          <a:prstGeom prst="rect">
            <a:avLst/>
          </a:prstGeom>
          <a:noFill/>
        </p:spPr>
        <p:txBody>
          <a:bodyPr wrap="none" rtlCol="0">
            <a:spAutoFit/>
          </a:bodyPr>
          <a:lstStyle/>
          <a:p>
            <a:r>
              <a:rPr lang="en-US"/>
              <a:t>IR4</a:t>
            </a:r>
          </a:p>
        </p:txBody>
      </p:sp>
      <p:sp>
        <p:nvSpPr>
          <p:cNvPr id="55" name="TextBox 54">
            <a:extLst>
              <a:ext uri="{FF2B5EF4-FFF2-40B4-BE49-F238E27FC236}">
                <a16:creationId xmlns:a16="http://schemas.microsoft.com/office/drawing/2014/main" id="{A975AD87-5A43-8C29-4842-7AD89600E390}"/>
              </a:ext>
            </a:extLst>
          </p:cNvPr>
          <p:cNvSpPr txBox="1"/>
          <p:nvPr/>
        </p:nvSpPr>
        <p:spPr>
          <a:xfrm>
            <a:off x="7856026" y="920050"/>
            <a:ext cx="4246784" cy="5239383"/>
          </a:xfrm>
          <a:prstGeom prst="rect">
            <a:avLst/>
          </a:prstGeom>
          <a:noFill/>
        </p:spPr>
        <p:txBody>
          <a:bodyPr wrap="square" lIns="91440" tIns="45720" rIns="91440" bIns="45720" rtlCol="0" anchor="t">
            <a:spAutoFit/>
          </a:bodyPr>
          <a:lstStyle/>
          <a:p>
            <a:pPr marL="285750" indent="-285750">
              <a:lnSpc>
                <a:spcPct val="90000"/>
              </a:lnSpc>
              <a:spcAft>
                <a:spcPts val="400"/>
              </a:spcAft>
              <a:buFont typeface="Arial" panose="020B0604020202020204" pitchFamily="34" charset="0"/>
              <a:buChar char="•"/>
            </a:pPr>
            <a:r>
              <a:rPr lang="en-US" dirty="0"/>
              <a:t>The current design accommodates detector bypasses and RF physical needs by moving dipoles out of the arcs into the IR regions to modify the trajectory around obstructions.</a:t>
            </a:r>
          </a:p>
          <a:p>
            <a:pPr marL="285750" indent="-285750">
              <a:lnSpc>
                <a:spcPct val="90000"/>
              </a:lnSpc>
              <a:spcAft>
                <a:spcPts val="400"/>
              </a:spcAft>
              <a:buFont typeface="Arial" panose="020B0604020202020204" pitchFamily="34" charset="0"/>
              <a:buChar char="•"/>
            </a:pPr>
            <a:r>
              <a:rPr lang="en-US" dirty="0"/>
              <a:t>Two connecting arc designs</a:t>
            </a:r>
            <a:endParaRPr lang="en-US" dirty="0">
              <a:cs typeface="Arial" panose="020B0604020202020204"/>
            </a:endParaRPr>
          </a:p>
          <a:p>
            <a:pPr marL="628650" lvl="1" indent="-285750">
              <a:lnSpc>
                <a:spcPct val="90000"/>
              </a:lnSpc>
              <a:spcAft>
                <a:spcPts val="400"/>
              </a:spcAft>
              <a:buFont typeface="Arial" panose="020B0604020202020204" pitchFamily="34" charset="0"/>
              <a:buChar char="•"/>
            </a:pPr>
            <a:r>
              <a:rPr lang="en-US" dirty="0"/>
              <a:t>Detector</a:t>
            </a:r>
            <a:r>
              <a:rPr lang="en-US" dirty="0">
                <a:sym typeface="Wingdings" pitchFamily="2" charset="2"/>
              </a:rPr>
              <a:t> IP6, IP8</a:t>
            </a:r>
            <a:endParaRPr lang="en-US" dirty="0">
              <a:cs typeface="Arial" panose="020B0604020202020204"/>
            </a:endParaRPr>
          </a:p>
          <a:p>
            <a:pPr marL="628650" lvl="1" indent="-285750">
              <a:lnSpc>
                <a:spcPct val="90000"/>
              </a:lnSpc>
              <a:spcAft>
                <a:spcPts val="400"/>
              </a:spcAft>
              <a:buFont typeface="Arial" panose="020B0604020202020204" pitchFamily="34" charset="0"/>
              <a:buChar char="•"/>
            </a:pPr>
            <a:r>
              <a:rPr lang="en-US" dirty="0"/>
              <a:t>RF</a:t>
            </a:r>
            <a:r>
              <a:rPr lang="en-US" dirty="0">
                <a:sym typeface="Wingdings" pitchFamily="2" charset="2"/>
              </a:rPr>
              <a:t>, Extraction, Injection</a:t>
            </a:r>
            <a:endParaRPr lang="en-US" dirty="0">
              <a:cs typeface="Arial" panose="020B0604020202020204"/>
            </a:endParaRPr>
          </a:p>
          <a:p>
            <a:pPr marL="971550" lvl="2" indent="-285750">
              <a:lnSpc>
                <a:spcPct val="90000"/>
              </a:lnSpc>
              <a:spcAft>
                <a:spcPts val="400"/>
              </a:spcAft>
              <a:buFont typeface="Arial" panose="020B0604020202020204" pitchFamily="34" charset="0"/>
              <a:buChar char="•"/>
            </a:pPr>
            <a:r>
              <a:rPr lang="en-US" dirty="0">
                <a:sym typeface="Wingdings" pitchFamily="2" charset="2"/>
              </a:rPr>
              <a:t>IP10 RF</a:t>
            </a:r>
            <a:endParaRPr lang="en-US" dirty="0">
              <a:cs typeface="Arial" panose="020B0604020202020204"/>
            </a:endParaRPr>
          </a:p>
          <a:p>
            <a:pPr marL="971550" lvl="2" indent="-285750">
              <a:lnSpc>
                <a:spcPct val="90000"/>
              </a:lnSpc>
              <a:spcAft>
                <a:spcPts val="400"/>
              </a:spcAft>
              <a:buFont typeface="Arial" panose="020B0604020202020204" pitchFamily="34" charset="0"/>
              <a:buChar char="•"/>
            </a:pPr>
            <a:r>
              <a:rPr lang="en-US" dirty="0">
                <a:sym typeface="Wingdings" pitchFamily="2" charset="2"/>
              </a:rPr>
              <a:t>IP12 Extraction</a:t>
            </a:r>
            <a:endParaRPr lang="en-US" dirty="0">
              <a:cs typeface="Arial" panose="020B0604020202020204"/>
            </a:endParaRPr>
          </a:p>
          <a:p>
            <a:pPr marL="971550" lvl="2" indent="-285750">
              <a:lnSpc>
                <a:spcPct val="90000"/>
              </a:lnSpc>
              <a:spcAft>
                <a:spcPts val="400"/>
              </a:spcAft>
              <a:buFont typeface="Arial" panose="020B0604020202020204" pitchFamily="34" charset="0"/>
              <a:buChar char="•"/>
            </a:pPr>
            <a:r>
              <a:rPr lang="en-US" dirty="0">
                <a:sym typeface="Wingdings" pitchFamily="2" charset="2"/>
              </a:rPr>
              <a:t>IP2 </a:t>
            </a:r>
            <a:endParaRPr lang="en-US" dirty="0">
              <a:cs typeface="Arial" panose="020B0604020202020204"/>
            </a:endParaRPr>
          </a:p>
          <a:p>
            <a:pPr marL="971550" lvl="2" indent="-285750">
              <a:lnSpc>
                <a:spcPct val="90000"/>
              </a:lnSpc>
              <a:spcAft>
                <a:spcPts val="400"/>
              </a:spcAft>
              <a:buFont typeface="Arial" panose="020B0604020202020204" pitchFamily="34" charset="0"/>
              <a:buChar char="•"/>
            </a:pPr>
            <a:r>
              <a:rPr lang="en-US" dirty="0">
                <a:sym typeface="Wingdings" pitchFamily="2" charset="2"/>
              </a:rPr>
              <a:t>IP4  Injection</a:t>
            </a:r>
            <a:endParaRPr lang="en-US" dirty="0">
              <a:cs typeface="Arial" panose="020B0604020202020204"/>
              <a:sym typeface="Wingdings" pitchFamily="2" charset="2"/>
            </a:endParaRPr>
          </a:p>
          <a:p>
            <a:pPr marL="285750" indent="-285750">
              <a:lnSpc>
                <a:spcPct val="90000"/>
              </a:lnSpc>
              <a:spcAft>
                <a:spcPts val="400"/>
              </a:spcAft>
              <a:buFont typeface="Arial" panose="020B0604020202020204" pitchFamily="34" charset="0"/>
              <a:buChar char="•"/>
            </a:pPr>
            <a:r>
              <a:rPr lang="en-US" dirty="0">
                <a:sym typeface="Wingdings" pitchFamily="2" charset="2"/>
              </a:rPr>
              <a:t>Bypasses damage symmetry of original approach however high polarization transmission is recovered via optimization of quadrupole strength in each arc connecting region  large beta functions ~ 140 m in these regions.</a:t>
            </a:r>
            <a:endParaRPr lang="en-US" dirty="0"/>
          </a:p>
        </p:txBody>
      </p:sp>
      <p:sp>
        <p:nvSpPr>
          <p:cNvPr id="56" name="TextBox 55">
            <a:extLst>
              <a:ext uri="{FF2B5EF4-FFF2-40B4-BE49-F238E27FC236}">
                <a16:creationId xmlns:a16="http://schemas.microsoft.com/office/drawing/2014/main" id="{EEC8ADFD-8EDB-9102-F9B6-2CD75745CCFF}"/>
              </a:ext>
            </a:extLst>
          </p:cNvPr>
          <p:cNvSpPr txBox="1"/>
          <p:nvPr/>
        </p:nvSpPr>
        <p:spPr>
          <a:xfrm>
            <a:off x="794108" y="4315030"/>
            <a:ext cx="1980029" cy="369332"/>
          </a:xfrm>
          <a:prstGeom prst="rect">
            <a:avLst/>
          </a:prstGeom>
          <a:noFill/>
        </p:spPr>
        <p:txBody>
          <a:bodyPr wrap="none" rtlCol="0">
            <a:spAutoFit/>
          </a:bodyPr>
          <a:lstStyle/>
          <a:p>
            <a:r>
              <a:rPr lang="en-US"/>
              <a:t>Detector By-Pass</a:t>
            </a:r>
          </a:p>
        </p:txBody>
      </p:sp>
      <p:cxnSp>
        <p:nvCxnSpPr>
          <p:cNvPr id="58" name="Straight Arrow Connector 57">
            <a:extLst>
              <a:ext uri="{FF2B5EF4-FFF2-40B4-BE49-F238E27FC236}">
                <a16:creationId xmlns:a16="http://schemas.microsoft.com/office/drawing/2014/main" id="{9E47C7D5-9F15-A1AE-8D83-B69693DEDCAE}"/>
              </a:ext>
            </a:extLst>
          </p:cNvPr>
          <p:cNvCxnSpPr>
            <a:stCxn id="56" idx="3"/>
          </p:cNvCxnSpPr>
          <p:nvPr/>
        </p:nvCxnSpPr>
        <p:spPr>
          <a:xfrm>
            <a:off x="2774137" y="4499696"/>
            <a:ext cx="572264" cy="75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03B8E697-8910-526D-3075-B652DE3A9A6B}"/>
              </a:ext>
            </a:extLst>
          </p:cNvPr>
          <p:cNvCxnSpPr>
            <a:stCxn id="56" idx="3"/>
          </p:cNvCxnSpPr>
          <p:nvPr/>
        </p:nvCxnSpPr>
        <p:spPr>
          <a:xfrm>
            <a:off x="2774137" y="4499696"/>
            <a:ext cx="2420959" cy="1067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B9C2D949-4F65-0422-A2D5-FCA585BFEFFF}"/>
              </a:ext>
            </a:extLst>
          </p:cNvPr>
          <p:cNvSpPr txBox="1"/>
          <p:nvPr/>
        </p:nvSpPr>
        <p:spPr>
          <a:xfrm>
            <a:off x="4826127" y="2914352"/>
            <a:ext cx="1694243" cy="923330"/>
          </a:xfrm>
          <a:prstGeom prst="rect">
            <a:avLst/>
          </a:prstGeom>
          <a:noFill/>
        </p:spPr>
        <p:txBody>
          <a:bodyPr wrap="square" rtlCol="0">
            <a:spAutoFit/>
          </a:bodyPr>
          <a:lstStyle/>
          <a:p>
            <a:r>
              <a:rPr lang="en-US"/>
              <a:t>RF, Extraction, Injection Style</a:t>
            </a:r>
          </a:p>
          <a:p>
            <a:r>
              <a:rPr lang="en-US"/>
              <a:t>By-pass</a:t>
            </a:r>
          </a:p>
        </p:txBody>
      </p:sp>
      <p:cxnSp>
        <p:nvCxnSpPr>
          <p:cNvPr id="63" name="Straight Arrow Connector 62">
            <a:extLst>
              <a:ext uri="{FF2B5EF4-FFF2-40B4-BE49-F238E27FC236}">
                <a16:creationId xmlns:a16="http://schemas.microsoft.com/office/drawing/2014/main" id="{7851562F-DE34-D22C-BD37-DFD00DB949AE}"/>
              </a:ext>
            </a:extLst>
          </p:cNvPr>
          <p:cNvCxnSpPr>
            <a:stCxn id="61" idx="0"/>
          </p:cNvCxnSpPr>
          <p:nvPr/>
        </p:nvCxnSpPr>
        <p:spPr>
          <a:xfrm flipH="1" flipV="1">
            <a:off x="5637520" y="2003000"/>
            <a:ext cx="35729" cy="9113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C1418975-6C0B-405C-51EF-F2906EB2E58E}"/>
              </a:ext>
            </a:extLst>
          </p:cNvPr>
          <p:cNvCxnSpPr>
            <a:stCxn id="61" idx="1"/>
            <a:endCxn id="52" idx="2"/>
          </p:cNvCxnSpPr>
          <p:nvPr/>
        </p:nvCxnSpPr>
        <p:spPr>
          <a:xfrm flipH="1" flipV="1">
            <a:off x="4098615" y="2883492"/>
            <a:ext cx="727512" cy="492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DF348309-D7BF-CEA7-33B9-C23CB8D55F6E}"/>
              </a:ext>
            </a:extLst>
          </p:cNvPr>
          <p:cNvCxnSpPr>
            <a:endCxn id="53" idx="1"/>
          </p:cNvCxnSpPr>
          <p:nvPr/>
        </p:nvCxnSpPr>
        <p:spPr>
          <a:xfrm flipV="1">
            <a:off x="6218640" y="2698826"/>
            <a:ext cx="393175" cy="3078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3E77E8DA-495A-3BD9-EA84-4524AC8D811A}"/>
              </a:ext>
            </a:extLst>
          </p:cNvPr>
          <p:cNvCxnSpPr/>
          <p:nvPr/>
        </p:nvCxnSpPr>
        <p:spPr>
          <a:xfrm>
            <a:off x="5925797" y="3622156"/>
            <a:ext cx="836582" cy="6717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0" name="Rectangle 69">
            <a:extLst>
              <a:ext uri="{FF2B5EF4-FFF2-40B4-BE49-F238E27FC236}">
                <a16:creationId xmlns:a16="http://schemas.microsoft.com/office/drawing/2014/main" id="{FDF3CC18-06C4-D27F-157C-1BE0A797001F}"/>
              </a:ext>
            </a:extLst>
          </p:cNvPr>
          <p:cNvSpPr/>
          <p:nvPr/>
        </p:nvSpPr>
        <p:spPr>
          <a:xfrm rot="2395477" flipH="1">
            <a:off x="7888690" y="3583693"/>
            <a:ext cx="149063" cy="6760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16DE9D03-A7CB-21F0-00A5-A13FD54C4741}"/>
              </a:ext>
            </a:extLst>
          </p:cNvPr>
          <p:cNvCxnSpPr>
            <a:cxnSpLocks/>
            <a:stCxn id="70" idx="2"/>
          </p:cNvCxnSpPr>
          <p:nvPr/>
        </p:nvCxnSpPr>
        <p:spPr>
          <a:xfrm flipH="1">
            <a:off x="7270473" y="4180926"/>
            <a:ext cx="475818" cy="5164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87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38E74C09-BE04-4A25-1674-6AD0788357E5}"/>
              </a:ext>
            </a:extLst>
          </p:cNvPr>
          <p:cNvSpPr>
            <a:spLocks noGrp="1"/>
          </p:cNvSpPr>
          <p:nvPr>
            <p:ph type="title"/>
          </p:nvPr>
        </p:nvSpPr>
        <p:spPr>
          <a:xfrm>
            <a:off x="462579" y="0"/>
            <a:ext cx="11499925" cy="825178"/>
          </a:xfrm>
        </p:spPr>
        <p:txBody>
          <a:bodyPr/>
          <a:lstStyle/>
          <a:p>
            <a:r>
              <a:rPr lang="en-US"/>
              <a:t>RCS Placement in Tunnel</a:t>
            </a:r>
          </a:p>
        </p:txBody>
      </p:sp>
      <p:sp>
        <p:nvSpPr>
          <p:cNvPr id="1035" name="Slide Number Placeholder 4">
            <a:extLst>
              <a:ext uri="{FF2B5EF4-FFF2-40B4-BE49-F238E27FC236}">
                <a16:creationId xmlns:a16="http://schemas.microsoft.com/office/drawing/2014/main" id="{C3F1B2D8-D8AB-7964-AFED-06395BBD6C2B}"/>
              </a:ext>
            </a:extLst>
          </p:cNvPr>
          <p:cNvSpPr>
            <a:spLocks noGrp="1"/>
          </p:cNvSpPr>
          <p:nvPr>
            <p:ph type="sldNum" sz="quarter" idx="4"/>
          </p:nvPr>
        </p:nvSpPr>
        <p:spPr>
          <a:xfrm>
            <a:off x="11451649" y="6533724"/>
            <a:ext cx="432486" cy="294041"/>
          </a:xfrm>
        </p:spPr>
        <p:txBody>
          <a:bodyPr/>
          <a:lstStyle/>
          <a:p>
            <a:pPr>
              <a:spcAft>
                <a:spcPts val="600"/>
              </a:spcAft>
            </a:pPr>
            <a:fld id="{933A556B-7C63-244D-9B7C-B0EA8042B330}" type="slidenum">
              <a:rPr lang="en-US" smtClean="0"/>
              <a:pPr>
                <a:spcAft>
                  <a:spcPts val="600"/>
                </a:spcAft>
              </a:pPr>
              <a:t>15</a:t>
            </a:fld>
            <a:endParaRPr lang="en-US"/>
          </a:p>
        </p:txBody>
      </p:sp>
      <p:pic>
        <p:nvPicPr>
          <p:cNvPr id="1030" name="Picture 6">
            <a:extLst>
              <a:ext uri="{FF2B5EF4-FFF2-40B4-BE49-F238E27FC236}">
                <a16:creationId xmlns:a16="http://schemas.microsoft.com/office/drawing/2014/main" id="{E08A6042-65DE-BB34-037A-2FE74E92E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11" y="2209918"/>
            <a:ext cx="4509516" cy="32454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2F74975E-D19A-EEED-2B33-1509D04D2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730" y="2355742"/>
            <a:ext cx="4307162" cy="30996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6B37F1-C615-7AE4-FCE9-ACE28288406E}"/>
              </a:ext>
            </a:extLst>
          </p:cNvPr>
          <p:cNvSpPr txBox="1"/>
          <p:nvPr/>
        </p:nvSpPr>
        <p:spPr>
          <a:xfrm>
            <a:off x="2363141" y="5455349"/>
            <a:ext cx="1043876" cy="369332"/>
          </a:xfrm>
          <a:prstGeom prst="rect">
            <a:avLst/>
          </a:prstGeom>
          <a:noFill/>
        </p:spPr>
        <p:txBody>
          <a:bodyPr wrap="none" rtlCol="0">
            <a:spAutoFit/>
          </a:bodyPr>
          <a:lstStyle/>
          <a:p>
            <a:r>
              <a:rPr lang="en-US"/>
              <a:t>Sector 9</a:t>
            </a:r>
          </a:p>
        </p:txBody>
      </p:sp>
      <p:sp>
        <p:nvSpPr>
          <p:cNvPr id="6" name="TextBox 5">
            <a:extLst>
              <a:ext uri="{FF2B5EF4-FFF2-40B4-BE49-F238E27FC236}">
                <a16:creationId xmlns:a16="http://schemas.microsoft.com/office/drawing/2014/main" id="{77B074C0-58A0-D2C7-4362-DA985FDDB7F2}"/>
              </a:ext>
            </a:extLst>
          </p:cNvPr>
          <p:cNvSpPr txBox="1"/>
          <p:nvPr/>
        </p:nvSpPr>
        <p:spPr>
          <a:xfrm>
            <a:off x="8992373" y="5553298"/>
            <a:ext cx="1043876" cy="369332"/>
          </a:xfrm>
          <a:prstGeom prst="rect">
            <a:avLst/>
          </a:prstGeom>
          <a:noFill/>
        </p:spPr>
        <p:txBody>
          <a:bodyPr wrap="none" rtlCol="0">
            <a:spAutoFit/>
          </a:bodyPr>
          <a:lstStyle/>
          <a:p>
            <a:r>
              <a:rPr lang="en-US"/>
              <a:t>Sector 1</a:t>
            </a:r>
          </a:p>
        </p:txBody>
      </p:sp>
      <p:sp>
        <p:nvSpPr>
          <p:cNvPr id="7" name="TextBox 6">
            <a:extLst>
              <a:ext uri="{FF2B5EF4-FFF2-40B4-BE49-F238E27FC236}">
                <a16:creationId xmlns:a16="http://schemas.microsoft.com/office/drawing/2014/main" id="{18C9DF3B-37FB-9A92-0504-D2871F09C0AC}"/>
              </a:ext>
            </a:extLst>
          </p:cNvPr>
          <p:cNvSpPr txBox="1"/>
          <p:nvPr/>
        </p:nvSpPr>
        <p:spPr>
          <a:xfrm>
            <a:off x="652562" y="1670406"/>
            <a:ext cx="2929007" cy="369332"/>
          </a:xfrm>
          <a:prstGeom prst="rect">
            <a:avLst/>
          </a:prstGeom>
          <a:noFill/>
        </p:spPr>
        <p:txBody>
          <a:bodyPr wrap="none" rtlCol="0">
            <a:spAutoFit/>
          </a:bodyPr>
          <a:lstStyle/>
          <a:p>
            <a:r>
              <a:rPr lang="en-US" b="1"/>
              <a:t>RCS  is 0.36 m from floor</a:t>
            </a:r>
          </a:p>
        </p:txBody>
      </p:sp>
      <p:pic>
        <p:nvPicPr>
          <p:cNvPr id="1038" name="Picture 14">
            <a:extLst>
              <a:ext uri="{FF2B5EF4-FFF2-40B4-BE49-F238E27FC236}">
                <a16:creationId xmlns:a16="http://schemas.microsoft.com/office/drawing/2014/main" id="{22B86EDE-D7BF-B7D1-117B-762208376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11" y="852235"/>
            <a:ext cx="6096000" cy="8874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FAE10A-E2E9-A8E6-719F-CC98B6CB434C}"/>
              </a:ext>
            </a:extLst>
          </p:cNvPr>
          <p:cNvSpPr txBox="1"/>
          <p:nvPr/>
        </p:nvSpPr>
        <p:spPr>
          <a:xfrm>
            <a:off x="6974237" y="886464"/>
            <a:ext cx="4909898" cy="1200329"/>
          </a:xfrm>
          <a:prstGeom prst="rect">
            <a:avLst/>
          </a:prstGeom>
          <a:noFill/>
        </p:spPr>
        <p:txBody>
          <a:bodyPr wrap="square" rtlCol="0">
            <a:spAutoFit/>
          </a:bodyPr>
          <a:lstStyle/>
          <a:p>
            <a:pPr algn="just"/>
            <a:r>
              <a:rPr lang="en-US" dirty="0"/>
              <a:t>To access RCS in Sector 1 is challenging and unclear how much we would need to disassemble beamlines. Are planning a review of  RCS installation in tunnel.  </a:t>
            </a:r>
          </a:p>
        </p:txBody>
      </p:sp>
    </p:spTree>
    <p:extLst>
      <p:ext uri="{BB962C8B-B14F-4D97-AF65-F5344CB8AC3E}">
        <p14:creationId xmlns:p14="http://schemas.microsoft.com/office/powerpoint/2010/main" val="584278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555C90-46EF-8683-277D-5182C5C86F71}"/>
              </a:ext>
            </a:extLst>
          </p:cNvPr>
          <p:cNvSpPr>
            <a:spLocks noGrp="1"/>
          </p:cNvSpPr>
          <p:nvPr>
            <p:ph type="sldNum" sz="quarter" idx="4"/>
          </p:nvPr>
        </p:nvSpPr>
        <p:spPr/>
        <p:txBody>
          <a:bodyPr/>
          <a:lstStyle/>
          <a:p>
            <a:fld id="{933A556B-7C63-244D-9B7C-B0EA8042B330}" type="slidenum">
              <a:rPr lang="en-US" smtClean="0"/>
              <a:pPr/>
              <a:t>16</a:t>
            </a:fld>
            <a:endParaRPr lang="en-US"/>
          </a:p>
        </p:txBody>
      </p:sp>
      <p:sp>
        <p:nvSpPr>
          <p:cNvPr id="3" name="Title 2">
            <a:extLst>
              <a:ext uri="{FF2B5EF4-FFF2-40B4-BE49-F238E27FC236}">
                <a16:creationId xmlns:a16="http://schemas.microsoft.com/office/drawing/2014/main" id="{F354BB27-29FC-6E46-4934-2D94F036C515}"/>
              </a:ext>
            </a:extLst>
          </p:cNvPr>
          <p:cNvSpPr>
            <a:spLocks noGrp="1"/>
          </p:cNvSpPr>
          <p:nvPr>
            <p:ph type="title"/>
          </p:nvPr>
        </p:nvSpPr>
        <p:spPr/>
        <p:txBody>
          <a:bodyPr/>
          <a:lstStyle/>
          <a:p>
            <a:r>
              <a:rPr lang="en-US"/>
              <a:t>First Spin Tracking Results with New Lattice</a:t>
            </a:r>
          </a:p>
        </p:txBody>
      </p:sp>
      <p:pic>
        <p:nvPicPr>
          <p:cNvPr id="6" name="Content Placeholder 5">
            <a:extLst>
              <a:ext uri="{FF2B5EF4-FFF2-40B4-BE49-F238E27FC236}">
                <a16:creationId xmlns:a16="http://schemas.microsoft.com/office/drawing/2014/main" id="{ABE06391-C8A3-9219-1B13-BB8E2291DBAA}"/>
              </a:ext>
            </a:extLst>
          </p:cNvPr>
          <p:cNvPicPr>
            <a:picLocks noGrp="1" noChangeAspect="1"/>
          </p:cNvPicPr>
          <p:nvPr>
            <p:ph idx="1"/>
          </p:nvPr>
        </p:nvPicPr>
        <p:blipFill>
          <a:blip r:embed="rId2"/>
          <a:stretch>
            <a:fillRect/>
          </a:stretch>
        </p:blipFill>
        <p:spPr>
          <a:xfrm>
            <a:off x="268749" y="1098173"/>
            <a:ext cx="6721744" cy="4813230"/>
          </a:xfrm>
          <a:prstGeom prst="rect">
            <a:avLst/>
          </a:prstGeom>
          <a:noFill/>
        </p:spPr>
      </p:pic>
      <p:sp>
        <p:nvSpPr>
          <p:cNvPr id="8" name="TextBox 7">
            <a:extLst>
              <a:ext uri="{FF2B5EF4-FFF2-40B4-BE49-F238E27FC236}">
                <a16:creationId xmlns:a16="http://schemas.microsoft.com/office/drawing/2014/main" id="{76D05C41-69D8-1983-CB26-F23869AF073D}"/>
              </a:ext>
            </a:extLst>
          </p:cNvPr>
          <p:cNvSpPr txBox="1"/>
          <p:nvPr/>
        </p:nvSpPr>
        <p:spPr>
          <a:xfrm>
            <a:off x="6960442" y="1228123"/>
            <a:ext cx="4923693" cy="3888244"/>
          </a:xfrm>
          <a:prstGeom prst="rect">
            <a:avLst/>
          </a:prstGeom>
          <a:noFill/>
        </p:spPr>
        <p:txBody>
          <a:bodyPr wrap="square">
            <a:spAutoFit/>
          </a:bodyPr>
          <a:lstStyle/>
          <a:p>
            <a:pPr marL="285750" indent="-285750">
              <a:spcAft>
                <a:spcPts val="400"/>
              </a:spcAft>
              <a:buFont typeface="Arial" panose="020B0604020202020204" pitchFamily="34" charset="0"/>
              <a:buChar char="•"/>
            </a:pPr>
            <a:r>
              <a:rPr lang="en-US" sz="2400" dirty="0"/>
              <a:t>Full 6D tracking 1000 particles in BMAD with vertical closed orbit errors of 0.59 mm RMS, including radiation.</a:t>
            </a:r>
          </a:p>
          <a:p>
            <a:pPr marL="285750" indent="-285750">
              <a:spcAft>
                <a:spcPts val="400"/>
              </a:spcAft>
              <a:buFont typeface="Arial" panose="020B0604020202020204" pitchFamily="34" charset="0"/>
              <a:buChar char="•"/>
            </a:pPr>
            <a:r>
              <a:rPr lang="en-US" sz="2400" dirty="0"/>
              <a:t>Achieved by random misalignment of quads of 2e-5 m with not attempt at correction.</a:t>
            </a:r>
          </a:p>
          <a:p>
            <a:pPr marL="285750" indent="-285750">
              <a:spcAft>
                <a:spcPts val="400"/>
              </a:spcAft>
              <a:buFont typeface="Arial" panose="020B0604020202020204" pitchFamily="34" charset="0"/>
              <a:buChar char="•"/>
            </a:pPr>
            <a:r>
              <a:rPr lang="en-US" sz="2400" dirty="0"/>
              <a:t>Injected emittance 6.1nm in both planes with 2 mm bunch length and 0.2% </a:t>
            </a:r>
            <a:r>
              <a:rPr lang="en-US" sz="2400" dirty="0" err="1"/>
              <a:t>dp</a:t>
            </a:r>
            <a:r>
              <a:rPr lang="en-US" sz="2400" dirty="0"/>
              <a:t>/p rms.</a:t>
            </a:r>
          </a:p>
        </p:txBody>
      </p:sp>
    </p:spTree>
    <p:extLst>
      <p:ext uri="{BB962C8B-B14F-4D97-AF65-F5344CB8AC3E}">
        <p14:creationId xmlns:p14="http://schemas.microsoft.com/office/powerpoint/2010/main" val="55150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F68789-06A5-DC91-6368-73DFBDD1D8D3}"/>
              </a:ext>
            </a:extLst>
          </p:cNvPr>
          <p:cNvSpPr>
            <a:spLocks noGrp="1"/>
          </p:cNvSpPr>
          <p:nvPr>
            <p:ph type="sldNum" sz="quarter" idx="4"/>
          </p:nvPr>
        </p:nvSpPr>
        <p:spPr/>
        <p:txBody>
          <a:bodyPr/>
          <a:lstStyle/>
          <a:p>
            <a:fld id="{933A556B-7C63-244D-9B7C-B0EA8042B330}" type="slidenum">
              <a:rPr lang="en-US" smtClean="0"/>
              <a:pPr/>
              <a:t>17</a:t>
            </a:fld>
            <a:endParaRPr lang="en-US"/>
          </a:p>
        </p:txBody>
      </p:sp>
      <p:sp>
        <p:nvSpPr>
          <p:cNvPr id="3" name="Title 2">
            <a:extLst>
              <a:ext uri="{FF2B5EF4-FFF2-40B4-BE49-F238E27FC236}">
                <a16:creationId xmlns:a16="http://schemas.microsoft.com/office/drawing/2014/main" id="{FDC344AE-C90B-921F-273C-659E634BCFE0}"/>
              </a:ext>
            </a:extLst>
          </p:cNvPr>
          <p:cNvSpPr>
            <a:spLocks noGrp="1"/>
          </p:cNvSpPr>
          <p:nvPr>
            <p:ph type="title"/>
          </p:nvPr>
        </p:nvSpPr>
        <p:spPr/>
        <p:txBody>
          <a:bodyPr/>
          <a:lstStyle/>
          <a:p>
            <a:r>
              <a:rPr lang="en-US"/>
              <a:t>Progress on Dynamic Aperture</a:t>
            </a:r>
          </a:p>
        </p:txBody>
      </p:sp>
      <p:sp>
        <p:nvSpPr>
          <p:cNvPr id="9" name="Text Placeholder 2">
            <a:extLst>
              <a:ext uri="{FF2B5EF4-FFF2-40B4-BE49-F238E27FC236}">
                <a16:creationId xmlns:a16="http://schemas.microsoft.com/office/drawing/2014/main" id="{2999696D-61E8-E965-2CCD-E28C2F54E67E}"/>
              </a:ext>
            </a:extLst>
          </p:cNvPr>
          <p:cNvSpPr txBox="1">
            <a:spLocks/>
          </p:cNvSpPr>
          <p:nvPr/>
        </p:nvSpPr>
        <p:spPr>
          <a:xfrm>
            <a:off x="461963" y="1005365"/>
            <a:ext cx="4511320" cy="5009137"/>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600"/>
              </a:spcAft>
            </a:pPr>
            <a:r>
              <a:rPr lang="en-US" dirty="0"/>
              <a:t>With Polarization Transmission recovered we also optimized the </a:t>
            </a:r>
            <a:r>
              <a:rPr lang="en-US" dirty="0" err="1"/>
              <a:t>sextupoles</a:t>
            </a:r>
            <a:r>
              <a:rPr lang="en-US" dirty="0"/>
              <a:t> to recover sufficient off-momentum aperture to accommodate off-momentum injection. </a:t>
            </a:r>
          </a:p>
          <a:p>
            <a:pPr>
              <a:lnSpc>
                <a:spcPct val="120000"/>
              </a:lnSpc>
              <a:spcBef>
                <a:spcPts val="0"/>
              </a:spcBef>
              <a:spcAft>
                <a:spcPts val="600"/>
              </a:spcAft>
            </a:pPr>
            <a:r>
              <a:rPr lang="en-US" dirty="0"/>
              <a:t>As well at 18 GeV horizontal emittances are large so we need a large enough dynamic aperture to accommodate 27 nm equilibrium emittance.</a:t>
            </a:r>
            <a:endParaRPr lang="en-US" dirty="0">
              <a:cs typeface="Arial"/>
            </a:endParaRPr>
          </a:p>
          <a:p>
            <a:pPr>
              <a:lnSpc>
                <a:spcPct val="120000"/>
              </a:lnSpc>
              <a:spcBef>
                <a:spcPts val="0"/>
              </a:spcBef>
              <a:spcAft>
                <a:spcPts val="600"/>
              </a:spcAft>
            </a:pPr>
            <a:r>
              <a:rPr lang="en-US" dirty="0"/>
              <a:t>So far we have &gt; 5 sigma at injection and about 10 sigma at 18 GeV.</a:t>
            </a:r>
          </a:p>
          <a:p>
            <a:pPr>
              <a:lnSpc>
                <a:spcPct val="120000"/>
              </a:lnSpc>
              <a:spcBef>
                <a:spcPts val="0"/>
              </a:spcBef>
              <a:spcAft>
                <a:spcPts val="600"/>
              </a:spcAft>
            </a:pPr>
            <a:r>
              <a:rPr lang="en-US" b="1" dirty="0"/>
              <a:t>Red line is 100 rms emittances</a:t>
            </a:r>
          </a:p>
        </p:txBody>
      </p:sp>
      <p:sp>
        <p:nvSpPr>
          <p:cNvPr id="10" name="TextBox 9">
            <a:extLst>
              <a:ext uri="{FF2B5EF4-FFF2-40B4-BE49-F238E27FC236}">
                <a16:creationId xmlns:a16="http://schemas.microsoft.com/office/drawing/2014/main" id="{12EC3E57-93A0-B012-CF11-CC974F7E3980}"/>
              </a:ext>
            </a:extLst>
          </p:cNvPr>
          <p:cNvSpPr txBox="1"/>
          <p:nvPr/>
        </p:nvSpPr>
        <p:spPr>
          <a:xfrm>
            <a:off x="7341012" y="4479430"/>
            <a:ext cx="3882345" cy="369332"/>
          </a:xfrm>
          <a:prstGeom prst="rect">
            <a:avLst/>
          </a:prstGeom>
          <a:noFill/>
        </p:spPr>
        <p:txBody>
          <a:bodyPr wrap="none" rtlCol="0">
            <a:spAutoFit/>
          </a:bodyPr>
          <a:lstStyle/>
          <a:p>
            <a:r>
              <a:rPr lang="en-US" b="1"/>
              <a:t>With Physical aperture r=17.8 mm</a:t>
            </a:r>
          </a:p>
        </p:txBody>
      </p:sp>
      <p:pic>
        <p:nvPicPr>
          <p:cNvPr id="11" name="Picture 10">
            <a:extLst>
              <a:ext uri="{FF2B5EF4-FFF2-40B4-BE49-F238E27FC236}">
                <a16:creationId xmlns:a16="http://schemas.microsoft.com/office/drawing/2014/main" id="{D987E089-2872-C7B9-7B68-8EF97F1850B7}"/>
              </a:ext>
            </a:extLst>
          </p:cNvPr>
          <p:cNvPicPr>
            <a:picLocks noChangeAspect="1"/>
          </p:cNvPicPr>
          <p:nvPr/>
        </p:nvPicPr>
        <p:blipFill>
          <a:blip r:embed="rId2"/>
          <a:stretch>
            <a:fillRect/>
          </a:stretch>
        </p:blipFill>
        <p:spPr>
          <a:xfrm>
            <a:off x="5132550" y="1495946"/>
            <a:ext cx="6794500" cy="2671736"/>
          </a:xfrm>
          <a:prstGeom prst="rect">
            <a:avLst/>
          </a:prstGeom>
        </p:spPr>
      </p:pic>
      <p:sp>
        <p:nvSpPr>
          <p:cNvPr id="12" name="TextBox 11">
            <a:extLst>
              <a:ext uri="{FF2B5EF4-FFF2-40B4-BE49-F238E27FC236}">
                <a16:creationId xmlns:a16="http://schemas.microsoft.com/office/drawing/2014/main" id="{CA9DB851-7CD9-66C1-DDAC-F2ACE854847A}"/>
              </a:ext>
            </a:extLst>
          </p:cNvPr>
          <p:cNvSpPr txBox="1"/>
          <p:nvPr/>
        </p:nvSpPr>
        <p:spPr>
          <a:xfrm>
            <a:off x="9480703" y="222767"/>
            <a:ext cx="2249334" cy="369332"/>
          </a:xfrm>
          <a:prstGeom prst="rect">
            <a:avLst/>
          </a:prstGeom>
          <a:noFill/>
        </p:spPr>
        <p:txBody>
          <a:bodyPr wrap="none" rtlCol="0">
            <a:spAutoFit/>
          </a:bodyPr>
          <a:lstStyle/>
          <a:p>
            <a:r>
              <a:rPr lang="en-US"/>
              <a:t>Thanks: Will Bergan</a:t>
            </a:r>
          </a:p>
        </p:txBody>
      </p:sp>
    </p:spTree>
    <p:extLst>
      <p:ext uri="{BB962C8B-B14F-4D97-AF65-F5344CB8AC3E}">
        <p14:creationId xmlns:p14="http://schemas.microsoft.com/office/powerpoint/2010/main" val="3529221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4566-95AB-5819-ECC8-1B3515E778D8}"/>
              </a:ext>
            </a:extLst>
          </p:cNvPr>
          <p:cNvSpPr>
            <a:spLocks noGrp="1"/>
          </p:cNvSpPr>
          <p:nvPr>
            <p:ph type="title"/>
          </p:nvPr>
        </p:nvSpPr>
        <p:spPr/>
        <p:txBody>
          <a:bodyPr>
            <a:normAutofit/>
          </a:bodyPr>
          <a:lstStyle/>
          <a:p>
            <a:r>
              <a:rPr lang="en-US" sz="2800" dirty="0"/>
              <a:t>Current Pre-Injector Concept in EIC Baseline </a:t>
            </a:r>
          </a:p>
        </p:txBody>
      </p:sp>
      <p:sp>
        <p:nvSpPr>
          <p:cNvPr id="3" name="Slide Number Placeholder 2">
            <a:extLst>
              <a:ext uri="{FF2B5EF4-FFF2-40B4-BE49-F238E27FC236}">
                <a16:creationId xmlns:a16="http://schemas.microsoft.com/office/drawing/2014/main" id="{DF79CEDE-DA37-A29B-2AED-F688EA523C81}"/>
              </a:ext>
            </a:extLst>
          </p:cNvPr>
          <p:cNvSpPr>
            <a:spLocks noGrp="1"/>
          </p:cNvSpPr>
          <p:nvPr>
            <p:ph type="sldNum" sz="quarter" idx="4"/>
          </p:nvPr>
        </p:nvSpPr>
        <p:spPr/>
        <p:txBody>
          <a:bodyPr/>
          <a:lstStyle/>
          <a:p>
            <a:fld id="{B5FB6E5B-7B6C-4C82-B4DE-2A629539FD14}" type="slidenum">
              <a:rPr lang="en-US" smtClean="0"/>
              <a:t>18</a:t>
            </a:fld>
            <a:endParaRPr lang="en-US"/>
          </a:p>
        </p:txBody>
      </p:sp>
      <p:pic>
        <p:nvPicPr>
          <p:cNvPr id="4" name="Picture 3" descr="A picture containing graphical user interface&#10;&#10;Description automatically generated">
            <a:extLst>
              <a:ext uri="{FF2B5EF4-FFF2-40B4-BE49-F238E27FC236}">
                <a16:creationId xmlns:a16="http://schemas.microsoft.com/office/drawing/2014/main" id="{56BD4F93-2A30-6E2E-DEA6-677A3EEA0A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580" y="1526661"/>
            <a:ext cx="5985286" cy="2124263"/>
          </a:xfrm>
          <a:prstGeom prst="rect">
            <a:avLst/>
          </a:prstGeom>
        </p:spPr>
      </p:pic>
      <p:sp>
        <p:nvSpPr>
          <p:cNvPr id="5" name="TextBox 4">
            <a:extLst>
              <a:ext uri="{FF2B5EF4-FFF2-40B4-BE49-F238E27FC236}">
                <a16:creationId xmlns:a16="http://schemas.microsoft.com/office/drawing/2014/main" id="{F33EB8DE-3FE5-43E0-D0EE-6CEA4C5898D4}"/>
              </a:ext>
            </a:extLst>
          </p:cNvPr>
          <p:cNvSpPr txBox="1"/>
          <p:nvPr/>
        </p:nvSpPr>
        <p:spPr>
          <a:xfrm>
            <a:off x="289113" y="914309"/>
            <a:ext cx="4924528" cy="307777"/>
          </a:xfrm>
          <a:prstGeom prst="rect">
            <a:avLst/>
          </a:prstGeom>
          <a:noFill/>
        </p:spPr>
        <p:txBody>
          <a:bodyPr wrap="square" rtlCol="0">
            <a:spAutoFit/>
          </a:bodyPr>
          <a:lstStyle/>
          <a:p>
            <a:r>
              <a:rPr lang="en-US" sz="1400" i="1" dirty="0"/>
              <a:t>In current project baseline:</a:t>
            </a:r>
          </a:p>
        </p:txBody>
      </p:sp>
      <p:sp>
        <p:nvSpPr>
          <p:cNvPr id="10" name="TextBox 9">
            <a:extLst>
              <a:ext uri="{FF2B5EF4-FFF2-40B4-BE49-F238E27FC236}">
                <a16:creationId xmlns:a16="http://schemas.microsoft.com/office/drawing/2014/main" id="{1A839CB8-E01C-B0F6-58E6-6E7829BA45E3}"/>
              </a:ext>
            </a:extLst>
          </p:cNvPr>
          <p:cNvSpPr txBox="1"/>
          <p:nvPr/>
        </p:nvSpPr>
        <p:spPr>
          <a:xfrm>
            <a:off x="4057194" y="3201554"/>
            <a:ext cx="1156447" cy="369332"/>
          </a:xfrm>
          <a:prstGeom prst="rect">
            <a:avLst/>
          </a:prstGeom>
          <a:noFill/>
        </p:spPr>
        <p:txBody>
          <a:bodyPr wrap="square" rtlCol="0">
            <a:spAutoFit/>
          </a:bodyPr>
          <a:lstStyle/>
          <a:p>
            <a:r>
              <a:rPr lang="en-US" b="1" dirty="0">
                <a:solidFill>
                  <a:srgbClr val="FF0000"/>
                </a:solidFill>
              </a:rPr>
              <a:t>400 MeV</a:t>
            </a:r>
          </a:p>
        </p:txBody>
      </p:sp>
      <p:cxnSp>
        <p:nvCxnSpPr>
          <p:cNvPr id="14" name="Straight Arrow Connector 13">
            <a:extLst>
              <a:ext uri="{FF2B5EF4-FFF2-40B4-BE49-F238E27FC236}">
                <a16:creationId xmlns:a16="http://schemas.microsoft.com/office/drawing/2014/main" id="{794741DA-75E7-9F9A-F841-4C925609260E}"/>
              </a:ext>
            </a:extLst>
          </p:cNvPr>
          <p:cNvCxnSpPr>
            <a:cxnSpLocks/>
          </p:cNvCxnSpPr>
          <p:nvPr/>
        </p:nvCxnSpPr>
        <p:spPr>
          <a:xfrm>
            <a:off x="4568000" y="2550030"/>
            <a:ext cx="0" cy="640080"/>
          </a:xfrm>
          <a:prstGeom prst="straightConnector1">
            <a:avLst/>
          </a:prstGeom>
          <a:ln w="28575">
            <a:gradFill>
              <a:gsLst>
                <a:gs pos="0">
                  <a:schemeClr val="bg1"/>
                </a:gs>
                <a:gs pos="100000">
                  <a:srgbClr val="FF0000"/>
                </a:gs>
              </a:gsLst>
              <a:lin ang="5400000" scaled="1"/>
            </a:gradFill>
            <a:tailEnd type="triangle"/>
          </a:ln>
        </p:spPr>
        <p:style>
          <a:lnRef idx="1">
            <a:schemeClr val="accent3"/>
          </a:lnRef>
          <a:fillRef idx="0">
            <a:schemeClr val="accent3"/>
          </a:fillRef>
          <a:effectRef idx="0">
            <a:schemeClr val="accent3"/>
          </a:effectRef>
          <a:fontRef idx="minor">
            <a:schemeClr val="tx1"/>
          </a:fontRef>
        </p:style>
      </p:cxnSp>
      <p:pic>
        <p:nvPicPr>
          <p:cNvPr id="21" name="Picture 20">
            <a:extLst>
              <a:ext uri="{FF2B5EF4-FFF2-40B4-BE49-F238E27FC236}">
                <a16:creationId xmlns:a16="http://schemas.microsoft.com/office/drawing/2014/main" id="{0BE14801-CED3-5C70-D8EE-83F45FB49343}"/>
              </a:ext>
            </a:extLst>
          </p:cNvPr>
          <p:cNvPicPr>
            <a:picLocks noChangeAspect="1"/>
          </p:cNvPicPr>
          <p:nvPr/>
        </p:nvPicPr>
        <p:blipFill>
          <a:blip r:embed="rId3"/>
          <a:stretch>
            <a:fillRect/>
          </a:stretch>
        </p:blipFill>
        <p:spPr>
          <a:xfrm>
            <a:off x="6681943" y="3201554"/>
            <a:ext cx="4774116" cy="2541062"/>
          </a:xfrm>
          <a:prstGeom prst="rect">
            <a:avLst/>
          </a:prstGeom>
        </p:spPr>
      </p:pic>
      <p:sp>
        <p:nvSpPr>
          <p:cNvPr id="22" name="TextBox 21">
            <a:extLst>
              <a:ext uri="{FF2B5EF4-FFF2-40B4-BE49-F238E27FC236}">
                <a16:creationId xmlns:a16="http://schemas.microsoft.com/office/drawing/2014/main" id="{84515A67-5418-220F-C80A-1C8969BD421F}"/>
              </a:ext>
            </a:extLst>
          </p:cNvPr>
          <p:cNvSpPr txBox="1"/>
          <p:nvPr/>
        </p:nvSpPr>
        <p:spPr>
          <a:xfrm>
            <a:off x="6869528" y="979985"/>
            <a:ext cx="4128247" cy="646331"/>
          </a:xfrm>
          <a:prstGeom prst="rect">
            <a:avLst/>
          </a:prstGeom>
          <a:noFill/>
        </p:spPr>
        <p:txBody>
          <a:bodyPr wrap="square" rtlCol="0">
            <a:spAutoFit/>
          </a:bodyPr>
          <a:lstStyle/>
          <a:p>
            <a:r>
              <a:rPr lang="en-US" dirty="0"/>
              <a:t>Major components of the current electron pre-injector in EIC baseline</a:t>
            </a:r>
          </a:p>
        </p:txBody>
      </p:sp>
      <p:sp>
        <p:nvSpPr>
          <p:cNvPr id="23" name="TextBox 22">
            <a:extLst>
              <a:ext uri="{FF2B5EF4-FFF2-40B4-BE49-F238E27FC236}">
                <a16:creationId xmlns:a16="http://schemas.microsoft.com/office/drawing/2014/main" id="{AF802684-28E3-4B59-BC72-28E48029532A}"/>
              </a:ext>
            </a:extLst>
          </p:cNvPr>
          <p:cNvSpPr txBox="1"/>
          <p:nvPr/>
        </p:nvSpPr>
        <p:spPr>
          <a:xfrm>
            <a:off x="9001766" y="2077250"/>
            <a:ext cx="2846295" cy="646331"/>
          </a:xfrm>
          <a:prstGeom prst="rect">
            <a:avLst/>
          </a:prstGeom>
          <a:noFill/>
        </p:spPr>
        <p:txBody>
          <a:bodyPr wrap="square" rtlCol="0">
            <a:spAutoFit/>
          </a:bodyPr>
          <a:lstStyle/>
          <a:p>
            <a:r>
              <a:rPr lang="en-US" dirty="0"/>
              <a:t>Layout of the pre-injector support building at IR12</a:t>
            </a:r>
          </a:p>
        </p:txBody>
      </p:sp>
      <p:cxnSp>
        <p:nvCxnSpPr>
          <p:cNvPr id="25" name="Straight Arrow Connector 24">
            <a:extLst>
              <a:ext uri="{FF2B5EF4-FFF2-40B4-BE49-F238E27FC236}">
                <a16:creationId xmlns:a16="http://schemas.microsoft.com/office/drawing/2014/main" id="{1D7F9C64-C3A4-C7FC-F047-A111FF0B1C37}"/>
              </a:ext>
            </a:extLst>
          </p:cNvPr>
          <p:cNvCxnSpPr>
            <a:cxnSpLocks/>
          </p:cNvCxnSpPr>
          <p:nvPr/>
        </p:nvCxnSpPr>
        <p:spPr>
          <a:xfrm flipV="1">
            <a:off x="5983942" y="1526661"/>
            <a:ext cx="766482" cy="276879"/>
          </a:xfrm>
          <a:prstGeom prst="straightConnector1">
            <a:avLst/>
          </a:prstGeom>
          <a:ln w="19050">
            <a:headEnd type="none" w="med" len="med"/>
            <a:tailEnd type="stealth" w="lg" len="lg"/>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BFC4744-E4B7-EE40-58B3-B21B79F74980}"/>
              </a:ext>
            </a:extLst>
          </p:cNvPr>
          <p:cNvCxnSpPr>
            <a:cxnSpLocks/>
          </p:cNvCxnSpPr>
          <p:nvPr/>
        </p:nvCxnSpPr>
        <p:spPr>
          <a:xfrm flipV="1">
            <a:off x="9372600" y="2756647"/>
            <a:ext cx="584947" cy="433463"/>
          </a:xfrm>
          <a:prstGeom prst="straightConnector1">
            <a:avLst/>
          </a:prstGeom>
          <a:ln w="19050">
            <a:headEnd type="none" w="med" len="med"/>
            <a:tailEnd type="stealth" w="lg" len="lg"/>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BAFFF56E-1AE6-6789-A1B3-8220E4131882}"/>
              </a:ext>
            </a:extLst>
          </p:cNvPr>
          <p:cNvSpPr txBox="1"/>
          <p:nvPr/>
        </p:nvSpPr>
        <p:spPr>
          <a:xfrm>
            <a:off x="462580" y="4080173"/>
            <a:ext cx="5985286" cy="187743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Pre-injector scope includes electron source to the end of the transfer line into RCS</a:t>
            </a:r>
          </a:p>
          <a:p>
            <a:pPr marL="285750" indent="-285750">
              <a:spcAft>
                <a:spcPts val="600"/>
              </a:spcAft>
              <a:buFont typeface="Arial" panose="020B0604020202020204" pitchFamily="34" charset="0"/>
              <a:buChar char="•"/>
            </a:pPr>
            <a:r>
              <a:rPr lang="en-US" sz="1600" dirty="0"/>
              <a:t>2.856 GHz 400 MeV normal conducting </a:t>
            </a:r>
            <a:r>
              <a:rPr lang="en-US" sz="1600" dirty="0" err="1"/>
              <a:t>linac</a:t>
            </a:r>
            <a:r>
              <a:rPr lang="en-US" sz="1600" dirty="0"/>
              <a:t> turnkey system</a:t>
            </a:r>
          </a:p>
          <a:p>
            <a:pPr marL="285750" indent="-285750">
              <a:spcAft>
                <a:spcPts val="600"/>
              </a:spcAft>
              <a:buFont typeface="Arial" panose="020B0604020202020204" pitchFamily="34" charset="0"/>
              <a:buChar char="•"/>
            </a:pPr>
            <a:r>
              <a:rPr lang="en-US" sz="1600" dirty="0"/>
              <a:t>Bunching system before 400 MeV </a:t>
            </a:r>
            <a:r>
              <a:rPr lang="en-US" sz="1600" dirty="0" err="1"/>
              <a:t>linac</a:t>
            </a:r>
            <a:endParaRPr lang="en-US" sz="1600" dirty="0"/>
          </a:p>
          <a:p>
            <a:pPr marL="285750" indent="-285750">
              <a:spcAft>
                <a:spcPts val="600"/>
              </a:spcAft>
              <a:buFont typeface="Arial" panose="020B0604020202020204" pitchFamily="34" charset="0"/>
              <a:buChar char="•"/>
            </a:pPr>
            <a:r>
              <a:rPr lang="en-US" sz="1600" dirty="0"/>
              <a:t>Beam manipulation after 400 MeV </a:t>
            </a:r>
            <a:r>
              <a:rPr lang="en-US" sz="1600" dirty="0" err="1"/>
              <a:t>linac</a:t>
            </a:r>
            <a:endParaRPr lang="en-US" sz="1600" dirty="0"/>
          </a:p>
          <a:p>
            <a:pPr marL="285750" indent="-285750">
              <a:spcAft>
                <a:spcPts val="600"/>
              </a:spcAft>
              <a:buFont typeface="Arial" panose="020B0604020202020204" pitchFamily="34" charset="0"/>
              <a:buChar char="•"/>
            </a:pPr>
            <a:r>
              <a:rPr lang="en-US" sz="1600" dirty="0"/>
              <a:t>Transfer line with superconducting solenoid as spin rotator</a:t>
            </a:r>
          </a:p>
        </p:txBody>
      </p:sp>
    </p:spTree>
    <p:extLst>
      <p:ext uri="{BB962C8B-B14F-4D97-AF65-F5344CB8AC3E}">
        <p14:creationId xmlns:p14="http://schemas.microsoft.com/office/powerpoint/2010/main" val="1139295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4566-95AB-5819-ECC8-1B3515E778D8}"/>
              </a:ext>
            </a:extLst>
          </p:cNvPr>
          <p:cNvSpPr>
            <a:spLocks noGrp="1"/>
          </p:cNvSpPr>
          <p:nvPr>
            <p:ph type="title"/>
          </p:nvPr>
        </p:nvSpPr>
        <p:spPr/>
        <p:txBody>
          <a:bodyPr>
            <a:normAutofit fontScale="90000"/>
          </a:bodyPr>
          <a:lstStyle/>
          <a:p>
            <a:pPr>
              <a:lnSpc>
                <a:spcPct val="150000"/>
              </a:lnSpc>
            </a:pPr>
            <a:r>
              <a:rPr lang="en-US" sz="1800" b="1" dirty="0"/>
              <a:t>From EIC CD-3a Long Lead Procurement Director’s Review Final Report (October 30, 2023)</a:t>
            </a:r>
            <a:br>
              <a:rPr lang="en-US" sz="1800" b="1" dirty="0"/>
            </a:br>
            <a:r>
              <a:rPr lang="en-US" sz="1800" b="1" dirty="0"/>
              <a:t>SC1 - Accelerator Design and Beam Dynamics</a:t>
            </a:r>
          </a:p>
        </p:txBody>
      </p:sp>
      <p:sp>
        <p:nvSpPr>
          <p:cNvPr id="3" name="Slide Number Placeholder 2">
            <a:extLst>
              <a:ext uri="{FF2B5EF4-FFF2-40B4-BE49-F238E27FC236}">
                <a16:creationId xmlns:a16="http://schemas.microsoft.com/office/drawing/2014/main" id="{DF79CEDE-DA37-A29B-2AED-F688EA523C81}"/>
              </a:ext>
            </a:extLst>
          </p:cNvPr>
          <p:cNvSpPr>
            <a:spLocks noGrp="1"/>
          </p:cNvSpPr>
          <p:nvPr>
            <p:ph type="sldNum" sz="quarter" idx="4"/>
          </p:nvPr>
        </p:nvSpPr>
        <p:spPr/>
        <p:txBody>
          <a:bodyPr/>
          <a:lstStyle/>
          <a:p>
            <a:fld id="{B5FB6E5B-7B6C-4C82-B4DE-2A629539FD14}" type="slidenum">
              <a:rPr lang="en-US" smtClean="0"/>
              <a:t>19</a:t>
            </a:fld>
            <a:endParaRPr lang="en-US"/>
          </a:p>
        </p:txBody>
      </p:sp>
      <p:sp>
        <p:nvSpPr>
          <p:cNvPr id="4" name="TextBox 3">
            <a:extLst>
              <a:ext uri="{FF2B5EF4-FFF2-40B4-BE49-F238E27FC236}">
                <a16:creationId xmlns:a16="http://schemas.microsoft.com/office/drawing/2014/main" id="{825041E8-4FEF-9A99-5B24-91D6D07E9433}"/>
              </a:ext>
            </a:extLst>
          </p:cNvPr>
          <p:cNvSpPr txBox="1"/>
          <p:nvPr/>
        </p:nvSpPr>
        <p:spPr>
          <a:xfrm>
            <a:off x="1060973" y="954560"/>
            <a:ext cx="10564009" cy="5216813"/>
          </a:xfrm>
          <a:prstGeom prst="rect">
            <a:avLst/>
          </a:prstGeom>
          <a:noFill/>
        </p:spPr>
        <p:txBody>
          <a:bodyPr wrap="square" rtlCol="0">
            <a:spAutoFit/>
          </a:bodyPr>
          <a:lstStyle/>
          <a:p>
            <a:pPr algn="l"/>
            <a:r>
              <a:rPr lang="en-US" sz="1800" b="0" i="0" u="sng" strike="noStrike" baseline="0" dirty="0">
                <a:solidFill>
                  <a:srgbClr val="000000"/>
                </a:solidFill>
                <a:latin typeface="Times New Roman" panose="02020603050405020304" pitchFamily="18" charset="0"/>
              </a:rPr>
              <a:t>Comments:</a:t>
            </a:r>
          </a:p>
          <a:p>
            <a:pPr algn="l"/>
            <a:r>
              <a:rPr lang="en-US" sz="1800" b="0" i="0" u="none" strike="noStrike" baseline="0" dirty="0">
                <a:solidFill>
                  <a:srgbClr val="000000"/>
                </a:solidFill>
                <a:latin typeface="Times New Roman" panose="02020603050405020304" pitchFamily="18" charset="0"/>
              </a:rPr>
              <a:t>….</a:t>
            </a:r>
          </a:p>
          <a:p>
            <a:pPr marL="285750" indent="-285750">
              <a:spcAft>
                <a:spcPts val="600"/>
              </a:spcAft>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RCS design is maturing, however there appears to be several challenges of concern, including low field in the magnets at injection, injection kickers, bunch merging dynamics at 1 GeV, high current effects. </a:t>
            </a:r>
          </a:p>
          <a:p>
            <a:pPr marL="285750" indent="-285750">
              <a:spcAft>
                <a:spcPts val="600"/>
              </a:spcAft>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Magnetic shielding will likely be needed for the RCS to help with orbit control. The committee suggests that the mitigation of any remnant magnetic field should receive adequate attention. </a:t>
            </a:r>
          </a:p>
          <a:p>
            <a:pPr marL="285750" indent="-285750">
              <a:spcAft>
                <a:spcPts val="600"/>
              </a:spcAft>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a:t>
            </a:r>
          </a:p>
          <a:p>
            <a:pPr marL="285750" indent="-285750">
              <a:spcAft>
                <a:spcPts val="600"/>
              </a:spcAft>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The RCS magnets at the 400 MeV injection point have very low fields (e.g. ~60 gauss in the dipoles). Several methods to increase these fields have been studied. Additional work is needed to converge on a more feasible solution so that the technical risk can be reduced. </a:t>
            </a:r>
          </a:p>
          <a:p>
            <a:pPr>
              <a:spcAft>
                <a:spcPts val="600"/>
              </a:spcAft>
            </a:pPr>
            <a:r>
              <a:rPr lang="en-US" dirty="0">
                <a:solidFill>
                  <a:srgbClr val="000000"/>
                </a:solidFill>
                <a:latin typeface="Times New Roman" panose="02020603050405020304" pitchFamily="18" charset="0"/>
              </a:rPr>
              <a:t>…</a:t>
            </a:r>
            <a:endParaRPr lang="en-US" sz="1800" b="0" i="0" u="none" strike="noStrike" baseline="0" dirty="0">
              <a:solidFill>
                <a:srgbClr val="000000"/>
              </a:solidFill>
              <a:latin typeface="Times New Roman" panose="02020603050405020304" pitchFamily="18" charset="0"/>
            </a:endParaRPr>
          </a:p>
          <a:p>
            <a:pPr>
              <a:spcAft>
                <a:spcPts val="600"/>
              </a:spcAft>
            </a:pPr>
            <a:endParaRPr lang="en-US" sz="1800" b="0" i="0" u="none" strike="noStrike" baseline="0" dirty="0">
              <a:solidFill>
                <a:srgbClr val="000000"/>
              </a:solidFill>
              <a:latin typeface="Times New Roman" panose="02020603050405020304" pitchFamily="18" charset="0"/>
            </a:endParaRPr>
          </a:p>
          <a:p>
            <a:pPr>
              <a:spcAft>
                <a:spcPts val="600"/>
              </a:spcAft>
            </a:pPr>
            <a:r>
              <a:rPr lang="en-US" u="sng" dirty="0">
                <a:solidFill>
                  <a:srgbClr val="000000"/>
                </a:solidFill>
                <a:latin typeface="Times New Roman" panose="02020603050405020304" pitchFamily="18" charset="0"/>
              </a:rPr>
              <a:t>Recommendations:</a:t>
            </a:r>
          </a:p>
          <a:p>
            <a:pPr algn="l">
              <a:spcAft>
                <a:spcPts val="600"/>
              </a:spcAft>
            </a:pPr>
            <a:r>
              <a:rPr lang="en-US" sz="1800" b="0" i="0" u="none" strike="noStrike" baseline="0" dirty="0">
                <a:solidFill>
                  <a:srgbClr val="000000"/>
                </a:solidFill>
                <a:latin typeface="Times New Roman" panose="02020603050405020304" pitchFamily="18" charset="0"/>
              </a:rPr>
              <a:t>…</a:t>
            </a:r>
          </a:p>
          <a:p>
            <a:pPr marL="285750" indent="-285750">
              <a:spcAft>
                <a:spcPts val="600"/>
              </a:spcAft>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Call a topical review focused on the RCS design by the summer of 2024. </a:t>
            </a:r>
          </a:p>
          <a:p>
            <a:pPr marL="285750" indent="-285750">
              <a:buFont typeface="Arial" panose="020B0604020202020204" pitchFamily="34" charset="0"/>
              <a:buChar char="•"/>
            </a:pPr>
            <a:endParaRPr lang="en-US" sz="1800" b="0" i="0" u="none" strike="noStrike" baseline="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7640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170542"/>
            <a:ext cx="11499234" cy="480349"/>
          </a:xfrm>
        </p:spPr>
        <p:txBody>
          <a:bodyPr>
            <a:normAutofit/>
          </a:bodyPr>
          <a:lstStyle/>
          <a:p>
            <a:r>
              <a:rPr lang="en-US" sz="2800" dirty="0"/>
              <a:t>The Scientific Foundation for an EIC was Built Over Two Decades</a:t>
            </a:r>
          </a:p>
        </p:txBody>
      </p:sp>
      <p:grpSp>
        <p:nvGrpSpPr>
          <p:cNvPr id="11" name="Group 10">
            <a:extLst>
              <a:ext uri="{FF2B5EF4-FFF2-40B4-BE49-F238E27FC236}">
                <a16:creationId xmlns:a16="http://schemas.microsoft.com/office/drawing/2014/main" id="{0051DC41-88CB-3BE9-7ECF-42EBE0CC6E63}"/>
              </a:ext>
            </a:extLst>
          </p:cNvPr>
          <p:cNvGrpSpPr/>
          <p:nvPr/>
        </p:nvGrpSpPr>
        <p:grpSpPr>
          <a:xfrm>
            <a:off x="479087" y="860186"/>
            <a:ext cx="1548531" cy="2547921"/>
            <a:chOff x="5715000" y="3312948"/>
            <a:chExt cx="2003425" cy="2859252"/>
          </a:xfrm>
        </p:grpSpPr>
        <p:sp>
          <p:nvSpPr>
            <p:cNvPr id="12" name="Text Box 33">
              <a:extLst>
                <a:ext uri="{FF2B5EF4-FFF2-40B4-BE49-F238E27FC236}">
                  <a16:creationId xmlns:a16="http://schemas.microsoft.com/office/drawing/2014/main" id="{3AD9754C-7BEE-0653-00E4-11DDE8A4C684}"/>
                </a:ext>
              </a:extLst>
            </p:cNvPr>
            <p:cNvSpPr txBox="1">
              <a:spLocks noChangeArrowheads="1"/>
            </p:cNvSpPr>
            <p:nvPr/>
          </p:nvSpPr>
          <p:spPr bwMode="auto">
            <a:xfrm>
              <a:off x="6400801" y="3312948"/>
              <a:ext cx="654066"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cs typeface="Arial" panose="020B0604020202020204" pitchFamily="34" charset="0"/>
                </a:rPr>
                <a:t>2002</a:t>
              </a:r>
            </a:p>
          </p:txBody>
        </p:sp>
        <p:pic>
          <p:nvPicPr>
            <p:cNvPr id="13" name="Picture 35" descr="LRP2002_Cover">
              <a:extLst>
                <a:ext uri="{FF2B5EF4-FFF2-40B4-BE49-F238E27FC236}">
                  <a16:creationId xmlns:a16="http://schemas.microsoft.com/office/drawing/2014/main" id="{969F2F09-5F56-DB5D-7ED7-48738FFB62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F544F29E-446B-2D34-FA7F-C1F1F3E97A54}"/>
              </a:ext>
            </a:extLst>
          </p:cNvPr>
          <p:cNvGrpSpPr/>
          <p:nvPr/>
        </p:nvGrpSpPr>
        <p:grpSpPr>
          <a:xfrm>
            <a:off x="1413486" y="1175682"/>
            <a:ext cx="1659010" cy="2494336"/>
            <a:chOff x="6796088" y="4004048"/>
            <a:chExt cx="2066925" cy="2853952"/>
          </a:xfrm>
        </p:grpSpPr>
        <p:sp>
          <p:nvSpPr>
            <p:cNvPr id="15" name="Text Box 38">
              <a:extLst>
                <a:ext uri="{FF2B5EF4-FFF2-40B4-BE49-F238E27FC236}">
                  <a16:creationId xmlns:a16="http://schemas.microsoft.com/office/drawing/2014/main" id="{55890C62-83F5-5B65-890D-2D3B7BC94F70}"/>
                </a:ext>
              </a:extLst>
            </p:cNvPr>
            <p:cNvSpPr txBox="1">
              <a:spLocks noChangeArrowheads="1"/>
            </p:cNvSpPr>
            <p:nvPr/>
          </p:nvSpPr>
          <p:spPr bwMode="auto">
            <a:xfrm>
              <a:off x="7582786" y="4004048"/>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2007</a:t>
              </a:r>
            </a:p>
          </p:txBody>
        </p:sp>
        <p:pic>
          <p:nvPicPr>
            <p:cNvPr id="16" name="Picture 39">
              <a:extLst>
                <a:ext uri="{FF2B5EF4-FFF2-40B4-BE49-F238E27FC236}">
                  <a16:creationId xmlns:a16="http://schemas.microsoft.com/office/drawing/2014/main" id="{EC1489B2-9A2A-6FA9-2566-3BACCF585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3">
            <a:extLst>
              <a:ext uri="{FF2B5EF4-FFF2-40B4-BE49-F238E27FC236}">
                <a16:creationId xmlns:a16="http://schemas.microsoft.com/office/drawing/2014/main" id="{7CB1C770-3A90-A9DE-9A4E-FE3021B0A6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381679" y="168305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 Box 38">
            <a:extLst>
              <a:ext uri="{FF2B5EF4-FFF2-40B4-BE49-F238E27FC236}">
                <a16:creationId xmlns:a16="http://schemas.microsoft.com/office/drawing/2014/main" id="{FF374C6F-9B0E-CCE9-C4D3-652A776F799B}"/>
              </a:ext>
            </a:extLst>
          </p:cNvPr>
          <p:cNvSpPr txBox="1">
            <a:spLocks noChangeArrowheads="1"/>
          </p:cNvSpPr>
          <p:nvPr/>
        </p:nvSpPr>
        <p:spPr bwMode="auto">
          <a:xfrm>
            <a:off x="3114663" y="141590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2009</a:t>
            </a:r>
          </a:p>
        </p:txBody>
      </p:sp>
      <p:sp>
        <p:nvSpPr>
          <p:cNvPr id="19" name="Text Box 38">
            <a:extLst>
              <a:ext uri="{FF2B5EF4-FFF2-40B4-BE49-F238E27FC236}">
                <a16:creationId xmlns:a16="http://schemas.microsoft.com/office/drawing/2014/main" id="{0E49FEB6-DC61-6A0F-3A1C-283B11BE5FA4}"/>
              </a:ext>
            </a:extLst>
          </p:cNvPr>
          <p:cNvSpPr txBox="1">
            <a:spLocks noChangeArrowheads="1"/>
          </p:cNvSpPr>
          <p:nvPr/>
        </p:nvSpPr>
        <p:spPr bwMode="auto">
          <a:xfrm>
            <a:off x="5811453" y="234525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2013</a:t>
            </a:r>
          </a:p>
        </p:txBody>
      </p:sp>
      <p:sp>
        <p:nvSpPr>
          <p:cNvPr id="20" name="Text Box 38">
            <a:extLst>
              <a:ext uri="{FF2B5EF4-FFF2-40B4-BE49-F238E27FC236}">
                <a16:creationId xmlns:a16="http://schemas.microsoft.com/office/drawing/2014/main" id="{5DB4EB5E-DC17-3534-BC95-6100F33242E7}"/>
              </a:ext>
            </a:extLst>
          </p:cNvPr>
          <p:cNvSpPr txBox="1">
            <a:spLocks noChangeArrowheads="1"/>
          </p:cNvSpPr>
          <p:nvPr/>
        </p:nvSpPr>
        <p:spPr bwMode="auto">
          <a:xfrm>
            <a:off x="6622051" y="267459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2015</a:t>
            </a:r>
          </a:p>
        </p:txBody>
      </p:sp>
      <p:sp>
        <p:nvSpPr>
          <p:cNvPr id="21" name="Text Box 38">
            <a:extLst>
              <a:ext uri="{FF2B5EF4-FFF2-40B4-BE49-F238E27FC236}">
                <a16:creationId xmlns:a16="http://schemas.microsoft.com/office/drawing/2014/main" id="{530DC20C-08EE-AC15-19B7-89CA8B20C83A}"/>
              </a:ext>
            </a:extLst>
          </p:cNvPr>
          <p:cNvSpPr txBox="1">
            <a:spLocks noChangeArrowheads="1"/>
          </p:cNvSpPr>
          <p:nvPr/>
        </p:nvSpPr>
        <p:spPr bwMode="auto">
          <a:xfrm>
            <a:off x="7572194" y="298527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2018</a:t>
            </a:r>
          </a:p>
        </p:txBody>
      </p:sp>
      <p:grpSp>
        <p:nvGrpSpPr>
          <p:cNvPr id="22" name="Group 21">
            <a:extLst>
              <a:ext uri="{FF2B5EF4-FFF2-40B4-BE49-F238E27FC236}">
                <a16:creationId xmlns:a16="http://schemas.microsoft.com/office/drawing/2014/main" id="{C15262A3-71FE-C9B9-3E52-B78E0AE75B8B}"/>
              </a:ext>
            </a:extLst>
          </p:cNvPr>
          <p:cNvGrpSpPr/>
          <p:nvPr/>
        </p:nvGrpSpPr>
        <p:grpSpPr>
          <a:xfrm>
            <a:off x="3393379" y="1841638"/>
            <a:ext cx="1667303" cy="2357675"/>
            <a:chOff x="3231954" y="1960294"/>
            <a:chExt cx="1667303" cy="2357675"/>
          </a:xfrm>
        </p:grpSpPr>
        <p:pic>
          <p:nvPicPr>
            <p:cNvPr id="23" name="Picture 22">
              <a:extLst>
                <a:ext uri="{FF2B5EF4-FFF2-40B4-BE49-F238E27FC236}">
                  <a16:creationId xmlns:a16="http://schemas.microsoft.com/office/drawing/2014/main" id="{CD56D1E6-E44A-D816-E9A7-1A475B349464}"/>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24" name="Text Box 38">
              <a:extLst>
                <a:ext uri="{FF2B5EF4-FFF2-40B4-BE49-F238E27FC236}">
                  <a16:creationId xmlns:a16="http://schemas.microsoft.com/office/drawing/2014/main" id="{6B332EE3-6C0D-0174-D96E-69A44F36ED44}"/>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25" name="TextBox 24">
              <a:extLst>
                <a:ext uri="{FF2B5EF4-FFF2-40B4-BE49-F238E27FC236}">
                  <a16:creationId xmlns:a16="http://schemas.microsoft.com/office/drawing/2014/main" id="{E4152FA6-FEB4-CCC5-F3C4-92169FBA8AD2}"/>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cs typeface="+mn-cs"/>
                </a:rPr>
                <a:t>Gluons and the Quark Sea at High Energies</a:t>
              </a:r>
            </a:p>
          </p:txBody>
        </p:sp>
      </p:grpSp>
      <p:sp>
        <p:nvSpPr>
          <p:cNvPr id="26" name="Text Box 38">
            <a:extLst>
              <a:ext uri="{FF2B5EF4-FFF2-40B4-BE49-F238E27FC236}">
                <a16:creationId xmlns:a16="http://schemas.microsoft.com/office/drawing/2014/main" id="{72EA7164-D289-A853-6F4E-6AA729426D6D}"/>
              </a:ext>
            </a:extLst>
          </p:cNvPr>
          <p:cNvSpPr txBox="1">
            <a:spLocks noChangeArrowheads="1"/>
          </p:cNvSpPr>
          <p:nvPr/>
        </p:nvSpPr>
        <p:spPr bwMode="auto">
          <a:xfrm>
            <a:off x="5032689" y="209058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2012</a:t>
            </a:r>
          </a:p>
        </p:txBody>
      </p:sp>
      <p:sp>
        <p:nvSpPr>
          <p:cNvPr id="27" name="TextBox 26">
            <a:extLst>
              <a:ext uri="{FF2B5EF4-FFF2-40B4-BE49-F238E27FC236}">
                <a16:creationId xmlns:a16="http://schemas.microsoft.com/office/drawing/2014/main" id="{DB806D01-05F8-7018-5BF3-454EE6A001F1}"/>
              </a:ext>
            </a:extLst>
          </p:cNvPr>
          <p:cNvSpPr txBox="1"/>
          <p:nvPr/>
        </p:nvSpPr>
        <p:spPr>
          <a:xfrm>
            <a:off x="440732" y="3677778"/>
            <a:ext cx="1200752" cy="1754326"/>
          </a:xfrm>
          <a:prstGeom prst="rect">
            <a:avLst/>
          </a:prstGeom>
          <a:noFill/>
        </p:spPr>
        <p:txBody>
          <a:bodyPr wrap="square" rtlCol="0">
            <a:spAutoFit/>
          </a:bodyPr>
          <a:lstStyle/>
          <a:p>
            <a:r>
              <a:rPr lang="en-US" sz="1200" dirty="0">
                <a:cs typeface="Arial" panose="020B0604020202020204" pitchFamily="34" charset="0"/>
              </a:rPr>
              <a:t>“…essential accelerator and detector R&amp;D [for EIC] should be given very high priority</a:t>
            </a:r>
          </a:p>
          <a:p>
            <a:r>
              <a:rPr lang="en-US" sz="1200" dirty="0">
                <a:cs typeface="Arial" panose="020B0604020202020204" pitchFamily="34" charset="0"/>
              </a:rPr>
              <a:t>in the short term.”</a:t>
            </a:r>
          </a:p>
        </p:txBody>
      </p:sp>
      <p:sp>
        <p:nvSpPr>
          <p:cNvPr id="28" name="TextBox 27">
            <a:extLst>
              <a:ext uri="{FF2B5EF4-FFF2-40B4-BE49-F238E27FC236}">
                <a16:creationId xmlns:a16="http://schemas.microsoft.com/office/drawing/2014/main" id="{16E9C765-C727-0F6C-BA00-F77B5091CADE}"/>
              </a:ext>
            </a:extLst>
          </p:cNvPr>
          <p:cNvSpPr txBox="1"/>
          <p:nvPr/>
        </p:nvSpPr>
        <p:spPr>
          <a:xfrm>
            <a:off x="1498419" y="3907136"/>
            <a:ext cx="1220680" cy="1754326"/>
          </a:xfrm>
          <a:prstGeom prst="rect">
            <a:avLst/>
          </a:prstGeom>
          <a:noFill/>
        </p:spPr>
        <p:txBody>
          <a:bodyPr wrap="square" rtlCol="0">
            <a:spAutoFit/>
          </a:bodyPr>
          <a:lstStyle/>
          <a:p>
            <a:r>
              <a:rPr lang="en-US" sz="1200" dirty="0">
                <a:cs typeface="Arial" panose="020B0604020202020204" pitchFamily="34" charset="0"/>
              </a:rPr>
              <a:t>“We recommend the allocation of resources …to lay the foundation for a polarized Electron-Ion Collider…”</a:t>
            </a:r>
          </a:p>
        </p:txBody>
      </p:sp>
      <p:sp>
        <p:nvSpPr>
          <p:cNvPr id="29" name="TextBox 28">
            <a:extLst>
              <a:ext uri="{FF2B5EF4-FFF2-40B4-BE49-F238E27FC236}">
                <a16:creationId xmlns:a16="http://schemas.microsoft.com/office/drawing/2014/main" id="{F8555F14-3B52-FB71-FEB4-A7B264B7ED10}"/>
              </a:ext>
            </a:extLst>
          </p:cNvPr>
          <p:cNvSpPr txBox="1"/>
          <p:nvPr/>
        </p:nvSpPr>
        <p:spPr>
          <a:xfrm>
            <a:off x="2607899" y="4186691"/>
            <a:ext cx="1189054" cy="1569660"/>
          </a:xfrm>
          <a:prstGeom prst="rect">
            <a:avLst/>
          </a:prstGeom>
          <a:noFill/>
        </p:spPr>
        <p:txBody>
          <a:bodyPr wrap="square" rtlCol="0">
            <a:spAutoFit/>
          </a:bodyPr>
          <a:lstStyle/>
          <a:p>
            <a:r>
              <a:rPr lang="en-US" sz="1200" dirty="0">
                <a:cs typeface="Arial" panose="020B0604020202020204" pitchFamily="34" charset="0"/>
              </a:rPr>
              <a:t>“..a new dedicated facility will be essential for answering some of the most central questions.”</a:t>
            </a:r>
          </a:p>
        </p:txBody>
      </p:sp>
      <p:sp>
        <p:nvSpPr>
          <p:cNvPr id="30" name="Rectangle 4">
            <a:extLst>
              <a:ext uri="{FF2B5EF4-FFF2-40B4-BE49-F238E27FC236}">
                <a16:creationId xmlns:a16="http://schemas.microsoft.com/office/drawing/2014/main" id="{0D0D0AD7-A23E-CA4F-C3A1-56EA2C139D96}"/>
              </a:ext>
            </a:extLst>
          </p:cNvPr>
          <p:cNvSpPr>
            <a:spLocks noChangeArrowheads="1"/>
          </p:cNvSpPr>
          <p:nvPr/>
        </p:nvSpPr>
        <p:spPr bwMode="auto">
          <a:xfrm>
            <a:off x="2203027" y="528559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cs typeface="Arial" panose="020B0604020202020204" pitchFamily="34" charset="0"/>
            </a:endParaRPr>
          </a:p>
        </p:txBody>
      </p:sp>
      <p:sp>
        <p:nvSpPr>
          <p:cNvPr id="31" name="TextBox 30">
            <a:extLst>
              <a:ext uri="{FF2B5EF4-FFF2-40B4-BE49-F238E27FC236}">
                <a16:creationId xmlns:a16="http://schemas.microsoft.com/office/drawing/2014/main" id="{5E5FE9E4-2299-03EC-CD03-3065C721EB38}"/>
              </a:ext>
            </a:extLst>
          </p:cNvPr>
          <p:cNvSpPr txBox="1"/>
          <p:nvPr/>
        </p:nvSpPr>
        <p:spPr>
          <a:xfrm>
            <a:off x="6164143" y="1011004"/>
            <a:ext cx="1582388" cy="1569660"/>
          </a:xfrm>
          <a:prstGeom prst="rect">
            <a:avLst/>
          </a:prstGeom>
          <a:noFill/>
        </p:spPr>
        <p:txBody>
          <a:bodyPr wrap="square" rtlCol="0">
            <a:spAutoFit/>
          </a:bodyPr>
          <a:lstStyle/>
          <a:p>
            <a:r>
              <a:rPr lang="en-US" sz="1200" dirty="0">
                <a:solidFill>
                  <a:prstClr val="black"/>
                </a:solidFill>
                <a:cs typeface="Arial" panose="020B0604020202020204" pitchFamily="34" charset="0"/>
              </a:rPr>
              <a:t>“a high-energy high-luminosity polarized EIC [is] the highest priority for new facility construction following the completion of FRIB.”</a:t>
            </a:r>
          </a:p>
          <a:p>
            <a:endParaRPr lang="en-US" sz="1200" dirty="0">
              <a:cs typeface="Arial" panose="020B0604020202020204" pitchFamily="34" charset="0"/>
            </a:endParaRPr>
          </a:p>
        </p:txBody>
      </p:sp>
      <p:sp>
        <p:nvSpPr>
          <p:cNvPr id="32" name="TextBox 31">
            <a:extLst>
              <a:ext uri="{FF2B5EF4-FFF2-40B4-BE49-F238E27FC236}">
                <a16:creationId xmlns:a16="http://schemas.microsoft.com/office/drawing/2014/main" id="{B6EB4B53-B4D8-0F31-6046-1DE10E4120D6}"/>
              </a:ext>
            </a:extLst>
          </p:cNvPr>
          <p:cNvSpPr txBox="1"/>
          <p:nvPr/>
        </p:nvSpPr>
        <p:spPr>
          <a:xfrm>
            <a:off x="7682689" y="1294352"/>
            <a:ext cx="1628454" cy="1754326"/>
          </a:xfrm>
          <a:prstGeom prst="rect">
            <a:avLst/>
          </a:prstGeom>
          <a:noFill/>
        </p:spPr>
        <p:txBody>
          <a:bodyPr wrap="square" rtlCol="0">
            <a:spAutoFit/>
          </a:bodyPr>
          <a:lstStyle/>
          <a:p>
            <a:r>
              <a:rPr lang="en-US" sz="1200" dirty="0">
                <a:uFill>
                  <a:solidFill>
                    <a:srgbClr val="413E40"/>
                  </a:solidFill>
                </a:uFill>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cs typeface="Arial" panose="020B0604020202020204" pitchFamily="34" charset="0"/>
            </a:endParaRPr>
          </a:p>
        </p:txBody>
      </p:sp>
      <p:sp>
        <p:nvSpPr>
          <p:cNvPr id="33" name="TextBox 32">
            <a:extLst>
              <a:ext uri="{FF2B5EF4-FFF2-40B4-BE49-F238E27FC236}">
                <a16:creationId xmlns:a16="http://schemas.microsoft.com/office/drawing/2014/main" id="{114235E6-E7B5-CAF1-E583-CD89727B4793}"/>
              </a:ext>
            </a:extLst>
          </p:cNvPr>
          <p:cNvSpPr txBox="1"/>
          <p:nvPr/>
        </p:nvSpPr>
        <p:spPr>
          <a:xfrm>
            <a:off x="3720824" y="4522074"/>
            <a:ext cx="1582387" cy="1754326"/>
          </a:xfrm>
          <a:prstGeom prst="rect">
            <a:avLst/>
          </a:prstGeom>
          <a:noFill/>
        </p:spPr>
        <p:txBody>
          <a:bodyPr wrap="square" rtlCol="0">
            <a:spAutoFit/>
          </a:bodyPr>
          <a:lstStyle/>
          <a:p>
            <a:r>
              <a:rPr lang="en-US" sz="1200" dirty="0">
                <a:cs typeface="Arial" panose="020B0604020202020204" pitchFamily="34" charset="0"/>
              </a:rPr>
              <a:t>“The quantitative study of matter in this new regime [where abundant gluons dominate] requires a new experimental facility: an Electron Ion Collider..”</a:t>
            </a:r>
          </a:p>
        </p:txBody>
      </p:sp>
      <p:sp>
        <p:nvSpPr>
          <p:cNvPr id="34" name="TextBox 33">
            <a:extLst>
              <a:ext uri="{FF2B5EF4-FFF2-40B4-BE49-F238E27FC236}">
                <a16:creationId xmlns:a16="http://schemas.microsoft.com/office/drawing/2014/main" id="{60B95BE3-724A-E851-E1F0-9E3B1171739B}"/>
              </a:ext>
            </a:extLst>
          </p:cNvPr>
          <p:cNvSpPr txBox="1"/>
          <p:nvPr/>
        </p:nvSpPr>
        <p:spPr>
          <a:xfrm>
            <a:off x="5237472" y="5018082"/>
            <a:ext cx="1501336" cy="1384995"/>
          </a:xfrm>
          <a:prstGeom prst="rect">
            <a:avLst/>
          </a:prstGeom>
          <a:noFill/>
        </p:spPr>
        <p:txBody>
          <a:bodyPr wrap="square" rtlCol="0">
            <a:spAutoFit/>
          </a:bodyPr>
          <a:lstStyle/>
          <a:p>
            <a:r>
              <a:rPr lang="en-US" sz="1200" dirty="0">
                <a:uFill>
                  <a:solidFill>
                    <a:srgbClr val="413E40"/>
                  </a:solidFill>
                </a:uFill>
                <a:ea typeface="ＭＳ Ｐゴシック" charset="0"/>
                <a:cs typeface="Arial" panose="020B0604020202020204" pitchFamily="34" charset="0"/>
              </a:rPr>
              <a:t>Electron-Ion </a:t>
            </a:r>
            <a:r>
              <a:rPr lang="en-US" sz="1200" dirty="0" err="1">
                <a:uFill>
                  <a:solidFill>
                    <a:srgbClr val="413E40"/>
                  </a:solidFill>
                </a:uFill>
                <a:ea typeface="ＭＳ Ｐゴシック" charset="0"/>
                <a:cs typeface="Arial" panose="020B0604020202020204" pitchFamily="34" charset="0"/>
              </a:rPr>
              <a:t>Collider..</a:t>
            </a:r>
            <a:r>
              <a:rPr lang="en-US" sz="1200" i="1" dirty="0" err="1">
                <a:uFill>
                  <a:solidFill>
                    <a:srgbClr val="E32400"/>
                  </a:solidFill>
                </a:uFill>
                <a:ea typeface="ＭＳ Ｐゴシック" charset="0"/>
                <a:cs typeface="Arial" panose="020B0604020202020204" pitchFamily="34" charset="0"/>
              </a:rPr>
              <a:t>absolutely</a:t>
            </a:r>
            <a:r>
              <a:rPr lang="en-US" sz="1200" i="1" dirty="0">
                <a:uFill>
                  <a:solidFill>
                    <a:srgbClr val="E32400"/>
                  </a:solidFill>
                </a:uFill>
                <a:ea typeface="ＭＳ Ｐゴシック" charset="0"/>
                <a:cs typeface="Arial" panose="020B0604020202020204" pitchFamily="34" charset="0"/>
              </a:rPr>
              <a:t> central</a:t>
            </a:r>
            <a:r>
              <a:rPr lang="en-US" sz="1200" i="1" dirty="0">
                <a:uFill>
                  <a:solidFill>
                    <a:srgbClr val="413E40"/>
                  </a:solidFill>
                </a:uFill>
                <a:ea typeface="ＭＳ Ｐゴシック" charset="0"/>
                <a:cs typeface="Arial" panose="020B0604020202020204" pitchFamily="34" charset="0"/>
              </a:rPr>
              <a:t> </a:t>
            </a:r>
            <a:r>
              <a:rPr lang="en-US" sz="1200" dirty="0">
                <a:uFill>
                  <a:solidFill>
                    <a:srgbClr val="413E40"/>
                  </a:solidFill>
                </a:uFill>
                <a:ea typeface="ＭＳ Ｐゴシック" charset="0"/>
                <a:cs typeface="Arial" panose="020B0604020202020204" pitchFamily="34" charset="0"/>
              </a:rPr>
              <a:t>to the nuclear science program of the  next decade.</a:t>
            </a:r>
          </a:p>
          <a:p>
            <a:endParaRPr lang="en-US" sz="1200" dirty="0">
              <a:cs typeface="Arial" panose="020B0604020202020204" pitchFamily="34" charset="0"/>
            </a:endParaRPr>
          </a:p>
        </p:txBody>
      </p:sp>
      <p:pic>
        <p:nvPicPr>
          <p:cNvPr id="35" name="Picture 2">
            <a:extLst>
              <a:ext uri="{FF2B5EF4-FFF2-40B4-BE49-F238E27FC236}">
                <a16:creationId xmlns:a16="http://schemas.microsoft.com/office/drawing/2014/main" id="{F40D6D1A-DE01-B328-35F0-BB6159851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8352" y="235375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44B3E41-B281-E97F-A041-3673CEB9DA8B}"/>
              </a:ext>
            </a:extLst>
          </p:cNvPr>
          <p:cNvGrpSpPr/>
          <p:nvPr/>
        </p:nvGrpSpPr>
        <p:grpSpPr>
          <a:xfrm>
            <a:off x="5086165" y="2636838"/>
            <a:ext cx="1525844" cy="1971852"/>
            <a:chOff x="5134513" y="2818820"/>
            <a:chExt cx="1525844" cy="1971852"/>
          </a:xfrm>
        </p:grpSpPr>
        <p:pic>
          <p:nvPicPr>
            <p:cNvPr id="37" name="Picture 36">
              <a:extLst>
                <a:ext uri="{FF2B5EF4-FFF2-40B4-BE49-F238E27FC236}">
                  <a16:creationId xmlns:a16="http://schemas.microsoft.com/office/drawing/2014/main" id="{910FCFBC-658B-AC85-D905-81FAE38885E6}"/>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8" name="TextBox 37">
              <a:extLst>
                <a:ext uri="{FF2B5EF4-FFF2-40B4-BE49-F238E27FC236}">
                  <a16:creationId xmlns:a16="http://schemas.microsoft.com/office/drawing/2014/main" id="{B894197C-D237-5F27-2EBF-B997622AB948}"/>
                </a:ext>
              </a:extLst>
            </p:cNvPr>
            <p:cNvSpPr txBox="1"/>
            <p:nvPr/>
          </p:nvSpPr>
          <p:spPr>
            <a:xfrm>
              <a:off x="5279018" y="3067798"/>
              <a:ext cx="1206501" cy="707886"/>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cs typeface="+mn-cs"/>
                </a:rPr>
                <a:t>Major Nuclear Physics Facilities for the Next Decade</a:t>
              </a:r>
            </a:p>
          </p:txBody>
        </p:sp>
        <p:sp>
          <p:nvSpPr>
            <p:cNvPr id="39" name="TextBox 38">
              <a:extLst>
                <a:ext uri="{FF2B5EF4-FFF2-40B4-BE49-F238E27FC236}">
                  <a16:creationId xmlns:a16="http://schemas.microsoft.com/office/drawing/2014/main" id="{FA76D339-604B-F9CF-05EC-9DFECB95C3DB}"/>
                </a:ext>
              </a:extLst>
            </p:cNvPr>
            <p:cNvSpPr txBox="1"/>
            <p:nvPr/>
          </p:nvSpPr>
          <p:spPr>
            <a:xfrm>
              <a:off x="5624519" y="3752531"/>
              <a:ext cx="654346"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cs typeface="+mn-cs"/>
                </a:rPr>
                <a:t>NSAC </a:t>
              </a:r>
            </a:p>
          </p:txBody>
        </p:sp>
        <p:sp>
          <p:nvSpPr>
            <p:cNvPr id="40" name="TextBox 39">
              <a:extLst>
                <a:ext uri="{FF2B5EF4-FFF2-40B4-BE49-F238E27FC236}">
                  <a16:creationId xmlns:a16="http://schemas.microsoft.com/office/drawing/2014/main" id="{EDA01534-6E5D-D66F-B644-77C269B62061}"/>
                </a:ext>
              </a:extLst>
            </p:cNvPr>
            <p:cNvSpPr txBox="1"/>
            <p:nvPr/>
          </p:nvSpPr>
          <p:spPr>
            <a:xfrm>
              <a:off x="5414151" y="4259560"/>
              <a:ext cx="1069524"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cs typeface="+mn-cs"/>
                </a:rPr>
                <a:t>March 14, 2013</a:t>
              </a:r>
            </a:p>
          </p:txBody>
        </p:sp>
      </p:grpSp>
      <p:pic>
        <p:nvPicPr>
          <p:cNvPr id="41" name="Picture 2">
            <a:extLst>
              <a:ext uri="{FF2B5EF4-FFF2-40B4-BE49-F238E27FC236}">
                <a16:creationId xmlns:a16="http://schemas.microsoft.com/office/drawing/2014/main" id="{300A28D8-05FD-8B60-E130-2728B63C3C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9807" y="293056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41">
            <a:extLst>
              <a:ext uri="{FF2B5EF4-FFF2-40B4-BE49-F238E27FC236}">
                <a16:creationId xmlns:a16="http://schemas.microsoft.com/office/drawing/2014/main" id="{1611EB44-8260-C075-57EB-619CCA8BF0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808" y="3259908"/>
            <a:ext cx="1628454" cy="2326363"/>
          </a:xfrm>
          <a:prstGeom prst="rect">
            <a:avLst/>
          </a:prstGeom>
        </p:spPr>
      </p:pic>
      <p:sp>
        <p:nvSpPr>
          <p:cNvPr id="43" name="Text Box 38">
            <a:extLst>
              <a:ext uri="{FF2B5EF4-FFF2-40B4-BE49-F238E27FC236}">
                <a16:creationId xmlns:a16="http://schemas.microsoft.com/office/drawing/2014/main" id="{9E116AD3-27B3-F0B4-2D49-379A5895A7EF}"/>
              </a:ext>
            </a:extLst>
          </p:cNvPr>
          <p:cNvSpPr txBox="1">
            <a:spLocks noChangeArrowheads="1"/>
          </p:cNvSpPr>
          <p:nvPr/>
        </p:nvSpPr>
        <p:spPr bwMode="auto">
          <a:xfrm>
            <a:off x="8454531" y="340249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2021</a:t>
            </a:r>
          </a:p>
        </p:txBody>
      </p:sp>
      <p:pic>
        <p:nvPicPr>
          <p:cNvPr id="44" name="Picture 43">
            <a:extLst>
              <a:ext uri="{FF2B5EF4-FFF2-40B4-BE49-F238E27FC236}">
                <a16:creationId xmlns:a16="http://schemas.microsoft.com/office/drawing/2014/main" id="{5E6BD3E6-60BC-E0F3-D216-AE578E8909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2693" y="3670018"/>
            <a:ext cx="1654810" cy="2139315"/>
          </a:xfrm>
          <a:prstGeom prst="rect">
            <a:avLst/>
          </a:prstGeom>
          <a:noFill/>
          <a:ln>
            <a:noFill/>
          </a:ln>
        </p:spPr>
      </p:pic>
      <p:sp>
        <p:nvSpPr>
          <p:cNvPr id="45" name="TextBox 44">
            <a:extLst>
              <a:ext uri="{FF2B5EF4-FFF2-40B4-BE49-F238E27FC236}">
                <a16:creationId xmlns:a16="http://schemas.microsoft.com/office/drawing/2014/main" id="{ABFC2903-EAD3-A7F3-847D-E53F31583E59}"/>
              </a:ext>
            </a:extLst>
          </p:cNvPr>
          <p:cNvSpPr txBox="1"/>
          <p:nvPr/>
        </p:nvSpPr>
        <p:spPr>
          <a:xfrm>
            <a:off x="9054526" y="2614412"/>
            <a:ext cx="1742579" cy="1015663"/>
          </a:xfrm>
          <a:prstGeom prst="rect">
            <a:avLst/>
          </a:prstGeom>
          <a:noFill/>
        </p:spPr>
        <p:txBody>
          <a:bodyPr wrap="square" rtlCol="0">
            <a:spAutoFit/>
          </a:bodyPr>
          <a:lstStyle/>
          <a:p>
            <a:r>
              <a:rPr lang="en-US" sz="1200" dirty="0">
                <a:cs typeface="Arial" panose="020B0604020202020204" pitchFamily="34" charset="0"/>
              </a:rPr>
              <a:t>Science Requirements and Detector Concepts for the EIC – Drives the requirements of EIC detectors</a:t>
            </a:r>
          </a:p>
        </p:txBody>
      </p:sp>
      <p:sp>
        <p:nvSpPr>
          <p:cNvPr id="46" name="TextBox 45">
            <a:extLst>
              <a:ext uri="{FF2B5EF4-FFF2-40B4-BE49-F238E27FC236}">
                <a16:creationId xmlns:a16="http://schemas.microsoft.com/office/drawing/2014/main" id="{28F4ABFD-9AB2-B8D6-154A-234EF31BF583}"/>
              </a:ext>
            </a:extLst>
          </p:cNvPr>
          <p:cNvSpPr txBox="1"/>
          <p:nvPr/>
        </p:nvSpPr>
        <p:spPr>
          <a:xfrm>
            <a:off x="7952205" y="5516454"/>
            <a:ext cx="995785" cy="215444"/>
          </a:xfrm>
          <a:prstGeom prst="rect">
            <a:avLst/>
          </a:prstGeom>
          <a:noFill/>
        </p:spPr>
        <p:txBody>
          <a:bodyPr wrap="none" rtlCol="0">
            <a:spAutoFit/>
          </a:bodyPr>
          <a:lstStyle/>
          <a:p>
            <a:r>
              <a:rPr lang="en-US" sz="800" dirty="0">
                <a:cs typeface="Arial" panose="020B0604020202020204" pitchFamily="34" charset="0"/>
              </a:rPr>
              <a:t>arXiv:2103.05419</a:t>
            </a:r>
          </a:p>
        </p:txBody>
      </p:sp>
      <p:sp>
        <p:nvSpPr>
          <p:cNvPr id="47" name="Text Box 38">
            <a:extLst>
              <a:ext uri="{FF2B5EF4-FFF2-40B4-BE49-F238E27FC236}">
                <a16:creationId xmlns:a16="http://schemas.microsoft.com/office/drawing/2014/main" id="{DADF2C76-EF5C-9364-15EB-79031495DFDD}"/>
              </a:ext>
            </a:extLst>
          </p:cNvPr>
          <p:cNvSpPr txBox="1">
            <a:spLocks noChangeArrowheads="1"/>
          </p:cNvSpPr>
          <p:nvPr/>
        </p:nvSpPr>
        <p:spPr bwMode="auto">
          <a:xfrm>
            <a:off x="9334734" y="3725596"/>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2023</a:t>
            </a:r>
          </a:p>
        </p:txBody>
      </p:sp>
      <p:sp>
        <p:nvSpPr>
          <p:cNvPr id="48" name="TextBox 47">
            <a:extLst>
              <a:ext uri="{FF2B5EF4-FFF2-40B4-BE49-F238E27FC236}">
                <a16:creationId xmlns:a16="http://schemas.microsoft.com/office/drawing/2014/main" id="{D5E32C38-C905-5FDB-BA25-97C6F8CF5B5A}"/>
              </a:ext>
            </a:extLst>
          </p:cNvPr>
          <p:cNvSpPr txBox="1"/>
          <p:nvPr/>
        </p:nvSpPr>
        <p:spPr>
          <a:xfrm>
            <a:off x="10218619" y="3709048"/>
            <a:ext cx="1742578"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expeditious completion of the EIC as the highest priority for facility construction.</a:t>
            </a:r>
          </a:p>
        </p:txBody>
      </p:sp>
      <p:pic>
        <p:nvPicPr>
          <p:cNvPr id="49" name="Picture 48">
            <a:extLst>
              <a:ext uri="{FF2B5EF4-FFF2-40B4-BE49-F238E27FC236}">
                <a16:creationId xmlns:a16="http://schemas.microsoft.com/office/drawing/2014/main" id="{5534255E-2F59-122C-9875-BADFABB7050F}"/>
              </a:ext>
            </a:extLst>
          </p:cNvPr>
          <p:cNvPicPr>
            <a:picLocks noChangeAspect="1"/>
          </p:cNvPicPr>
          <p:nvPr/>
        </p:nvPicPr>
        <p:blipFill>
          <a:blip r:embed="rId11"/>
          <a:stretch>
            <a:fillRect/>
          </a:stretch>
        </p:blipFill>
        <p:spPr>
          <a:xfrm>
            <a:off x="8508081" y="3989114"/>
            <a:ext cx="1653307" cy="2174034"/>
          </a:xfrm>
          <a:prstGeom prst="rect">
            <a:avLst/>
          </a:prstGeom>
        </p:spPr>
      </p:pic>
      <p:sp>
        <p:nvSpPr>
          <p:cNvPr id="50" name="TextBox 49">
            <a:extLst>
              <a:ext uri="{FF2B5EF4-FFF2-40B4-BE49-F238E27FC236}">
                <a16:creationId xmlns:a16="http://schemas.microsoft.com/office/drawing/2014/main" id="{F15F37D1-F8DE-C44B-966F-EA4F794796BA}"/>
              </a:ext>
            </a:extLst>
          </p:cNvPr>
          <p:cNvSpPr txBox="1"/>
          <p:nvPr/>
        </p:nvSpPr>
        <p:spPr>
          <a:xfrm rot="20951242">
            <a:off x="1282502" y="2357267"/>
            <a:ext cx="9057903" cy="1508105"/>
          </a:xfrm>
          <a:prstGeom prst="rect">
            <a:avLst/>
          </a:prstGeom>
          <a:solidFill>
            <a:schemeClr val="bg1">
              <a:lumMod val="85000"/>
            </a:schemeClr>
          </a:solidFill>
          <a:ln w="15875">
            <a:solidFill>
              <a:schemeClr val="bg1">
                <a:lumMod val="65000"/>
              </a:schemeClr>
            </a:solidFill>
          </a:ln>
          <a:effectLst>
            <a:outerShdw blurRad="292100" dist="139700" dir="2700000" algn="tl" rotWithShape="0">
              <a:prstClr val="black">
                <a:alpha val="65000"/>
              </a:prstClr>
            </a:outerShdw>
            <a:softEdge rad="127000"/>
          </a:effectLst>
          <a:scene3d>
            <a:camera prst="orthographicFront"/>
            <a:lightRig rig="threePt" dir="t"/>
          </a:scene3d>
          <a:sp3d>
            <a:bevelB w="114300" prst="artDeco"/>
          </a:sp3d>
        </p:spPr>
        <p:txBody>
          <a:bodyPr wrap="square" rtlCol="0">
            <a:spAutoFit/>
          </a:bodyPr>
          <a:lstStyle/>
          <a:p>
            <a:pPr algn="l"/>
            <a:endParaRPr lang="en-US" sz="800" b="1" dirty="0">
              <a:solidFill>
                <a:srgbClr val="0432FF"/>
              </a:solidFill>
            </a:endParaRPr>
          </a:p>
          <a:p>
            <a:pPr lvl="1"/>
            <a:endParaRPr lang="en-US" sz="1200" b="1" dirty="0">
              <a:solidFill>
                <a:srgbClr val="0432FF"/>
              </a:solidFill>
            </a:endParaRPr>
          </a:p>
          <a:p>
            <a:pPr lvl="1" algn="ctr"/>
            <a:r>
              <a:rPr lang="en-US" sz="2800" b="1" dirty="0">
                <a:solidFill>
                  <a:srgbClr val="0432FF"/>
                </a:solidFill>
              </a:rPr>
              <a:t>High Level Requirements to Accelerator stable since the 2010 INT Program</a:t>
            </a:r>
          </a:p>
          <a:p>
            <a:pPr lvl="1"/>
            <a:r>
              <a:rPr lang="en-US" sz="1600" dirty="0">
                <a:hlinkClick r:id="rId12"/>
              </a:rPr>
              <a:t> </a:t>
            </a:r>
            <a:endParaRPr lang="en-US" sz="1600" dirty="0"/>
          </a:p>
        </p:txBody>
      </p:sp>
      <p:sp>
        <p:nvSpPr>
          <p:cNvPr id="3" name="TextBox 2">
            <a:extLst>
              <a:ext uri="{FF2B5EF4-FFF2-40B4-BE49-F238E27FC236}">
                <a16:creationId xmlns:a16="http://schemas.microsoft.com/office/drawing/2014/main" id="{CEA3C38B-67F2-190C-6930-E6C2A1FD074A}"/>
              </a:ext>
            </a:extLst>
          </p:cNvPr>
          <p:cNvSpPr txBox="1"/>
          <p:nvPr/>
        </p:nvSpPr>
        <p:spPr>
          <a:xfrm>
            <a:off x="8056306" y="6337521"/>
            <a:ext cx="3147937" cy="369332"/>
          </a:xfrm>
          <a:prstGeom prst="rect">
            <a:avLst/>
          </a:prstGeom>
          <a:solidFill>
            <a:schemeClr val="bg1">
              <a:lumMod val="85000"/>
            </a:schemeClr>
          </a:solidFill>
        </p:spPr>
        <p:txBody>
          <a:bodyPr wrap="square" rtlCol="0">
            <a:spAutoFit/>
          </a:bodyPr>
          <a:lstStyle/>
          <a:p>
            <a:r>
              <a:rPr lang="en-US" i="1" dirty="0"/>
              <a:t>E. Aschenauer, EICUG 2024</a:t>
            </a:r>
          </a:p>
        </p:txBody>
      </p:sp>
      <p:sp>
        <p:nvSpPr>
          <p:cNvPr id="4" name="Slide Number Placeholder 1">
            <a:extLst>
              <a:ext uri="{FF2B5EF4-FFF2-40B4-BE49-F238E27FC236}">
                <a16:creationId xmlns:a16="http://schemas.microsoft.com/office/drawing/2014/main" id="{ADA6A1B2-DDFD-8001-633F-80042EB16347}"/>
              </a:ext>
            </a:extLst>
          </p:cNvPr>
          <p:cNvSpPr txBox="1">
            <a:spLocks/>
          </p:cNvSpPr>
          <p:nvPr/>
        </p:nvSpPr>
        <p:spPr>
          <a:xfrm>
            <a:off x="11530018" y="6316595"/>
            <a:ext cx="432486" cy="365125"/>
          </a:xfrm>
          <a:prstGeom prst="rect">
            <a:avLst/>
          </a:prstGeom>
        </p:spPr>
        <p:txBody>
          <a:bodyPr lIns="0" tIns="0" rIns="0" bIns="0" anchor="ctr"/>
          <a:lstStyle>
            <a:defPPr>
              <a:defRPr lang="en-US"/>
            </a:defPPr>
            <a:lvl1pPr algn="ctr">
              <a:defRPr sz="1000" b="1">
                <a:solidFill>
                  <a:schemeClr val="bg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a:pPr/>
              <a:t>2</a:t>
            </a:fld>
            <a:endParaRPr lang="en-US" dirty="0"/>
          </a:p>
        </p:txBody>
      </p:sp>
    </p:spTree>
    <p:extLst>
      <p:ext uri="{BB962C8B-B14F-4D97-AF65-F5344CB8AC3E}">
        <p14:creationId xmlns:p14="http://schemas.microsoft.com/office/powerpoint/2010/main" val="18986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DB74-74BA-4858-2173-D3122A76EE02}"/>
              </a:ext>
            </a:extLst>
          </p:cNvPr>
          <p:cNvSpPr>
            <a:spLocks noGrp="1"/>
          </p:cNvSpPr>
          <p:nvPr>
            <p:ph type="title"/>
          </p:nvPr>
        </p:nvSpPr>
        <p:spPr/>
        <p:txBody>
          <a:bodyPr>
            <a:noAutofit/>
          </a:bodyPr>
          <a:lstStyle/>
          <a:p>
            <a:r>
              <a:rPr lang="en-US" sz="3200" dirty="0"/>
              <a:t>Presented in June in the Electron Injector Review (EIR)</a:t>
            </a:r>
          </a:p>
        </p:txBody>
      </p:sp>
      <p:sp>
        <p:nvSpPr>
          <p:cNvPr id="22" name="Google Shape;224;p41">
            <a:extLst>
              <a:ext uri="{FF2B5EF4-FFF2-40B4-BE49-F238E27FC236}">
                <a16:creationId xmlns:a16="http://schemas.microsoft.com/office/drawing/2014/main" id="{E4C460E5-8D5F-0929-DFC9-A9A45C2504D1}"/>
              </a:ext>
            </a:extLst>
          </p:cNvPr>
          <p:cNvSpPr/>
          <p:nvPr/>
        </p:nvSpPr>
        <p:spPr>
          <a:xfrm>
            <a:off x="397742" y="2361056"/>
            <a:ext cx="4310247" cy="390125"/>
          </a:xfrm>
          <a:prstGeom prst="rect">
            <a:avLst/>
          </a:prstGeom>
          <a:no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00" dirty="0">
                <a:solidFill>
                  <a:schemeClr val="dk1"/>
                </a:solidFill>
                <a:latin typeface="Arial"/>
                <a:ea typeface="Arial"/>
                <a:cs typeface="Arial"/>
                <a:sym typeface="Arial"/>
              </a:rPr>
              <a:t>3 GeV linac @ 1.3 GHz Superconducting RF</a:t>
            </a:r>
            <a:endParaRPr sz="1400" dirty="0">
              <a:solidFill>
                <a:schemeClr val="dk1"/>
              </a:solidFill>
              <a:latin typeface="Arial"/>
              <a:ea typeface="Arial"/>
              <a:cs typeface="Arial"/>
              <a:sym typeface="Arial"/>
            </a:endParaRPr>
          </a:p>
        </p:txBody>
      </p:sp>
      <p:grpSp>
        <p:nvGrpSpPr>
          <p:cNvPr id="23" name="Group 22">
            <a:extLst>
              <a:ext uri="{FF2B5EF4-FFF2-40B4-BE49-F238E27FC236}">
                <a16:creationId xmlns:a16="http://schemas.microsoft.com/office/drawing/2014/main" id="{D6CD1F8F-136E-A9B3-65F7-8A335EEE9198}"/>
              </a:ext>
            </a:extLst>
          </p:cNvPr>
          <p:cNvGrpSpPr/>
          <p:nvPr/>
        </p:nvGrpSpPr>
        <p:grpSpPr>
          <a:xfrm>
            <a:off x="9238796" y="1360267"/>
            <a:ext cx="2574800" cy="2549042"/>
            <a:chOff x="9186792" y="1264927"/>
            <a:chExt cx="2574800" cy="2549042"/>
          </a:xfrm>
        </p:grpSpPr>
        <p:sp>
          <p:nvSpPr>
            <p:cNvPr id="24" name="Google Shape;226;p41">
              <a:extLst>
                <a:ext uri="{FF2B5EF4-FFF2-40B4-BE49-F238E27FC236}">
                  <a16:creationId xmlns:a16="http://schemas.microsoft.com/office/drawing/2014/main" id="{0E781444-99E4-89FA-EA3C-82FA10D90228}"/>
                </a:ext>
              </a:extLst>
            </p:cNvPr>
            <p:cNvSpPr/>
            <p:nvPr/>
          </p:nvSpPr>
          <p:spPr>
            <a:xfrm>
              <a:off x="9186792" y="1264927"/>
              <a:ext cx="2574800" cy="2356800"/>
            </a:xfrm>
            <a:prstGeom prst="ellipse">
              <a:avLst/>
            </a:prstGeom>
            <a:noFill/>
            <a:ln w="76200" cap="flat" cmpd="sng">
              <a:solidFill>
                <a:srgbClr val="00B05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67">
                  <a:solidFill>
                    <a:schemeClr val="dk1"/>
                  </a:solidFill>
                  <a:latin typeface="Arial"/>
                  <a:ea typeface="Arial"/>
                  <a:cs typeface="Arial"/>
                  <a:sym typeface="Arial"/>
                </a:rPr>
                <a:t>ESR</a:t>
              </a:r>
              <a:endParaRPr sz="1467">
                <a:solidFill>
                  <a:srgbClr val="000000"/>
                </a:solidFill>
                <a:latin typeface="Arial"/>
                <a:ea typeface="Arial"/>
                <a:cs typeface="Arial"/>
                <a:sym typeface="Arial"/>
              </a:endParaRPr>
            </a:p>
          </p:txBody>
        </p:sp>
        <p:sp>
          <p:nvSpPr>
            <p:cNvPr id="25" name="Google Shape;228;p41">
              <a:extLst>
                <a:ext uri="{FF2B5EF4-FFF2-40B4-BE49-F238E27FC236}">
                  <a16:creationId xmlns:a16="http://schemas.microsoft.com/office/drawing/2014/main" id="{172E5D69-E96C-AE06-64F0-C54802FA26F0}"/>
                </a:ext>
              </a:extLst>
            </p:cNvPr>
            <p:cNvSpPr/>
            <p:nvPr/>
          </p:nvSpPr>
          <p:spPr>
            <a:xfrm>
              <a:off x="10332339" y="3425969"/>
              <a:ext cx="388000" cy="388000"/>
            </a:xfrm>
            <a:prstGeom prst="rect">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900"/>
              </a:pPr>
              <a:r>
                <a:rPr lang="en" sz="1200">
                  <a:solidFill>
                    <a:schemeClr val="lt1"/>
                  </a:solidFill>
                  <a:latin typeface="Arial"/>
                  <a:ea typeface="Arial"/>
                  <a:cs typeface="Arial"/>
                  <a:sym typeface="Arial"/>
                </a:rPr>
                <a:t>RF</a:t>
              </a:r>
              <a:endParaRPr sz="1467">
                <a:solidFill>
                  <a:srgbClr val="000000"/>
                </a:solidFill>
                <a:latin typeface="Arial"/>
                <a:ea typeface="Arial"/>
                <a:cs typeface="Arial"/>
                <a:sym typeface="Arial"/>
              </a:endParaRPr>
            </a:p>
          </p:txBody>
        </p:sp>
      </p:grpSp>
      <p:sp>
        <p:nvSpPr>
          <p:cNvPr id="26" name="Google Shape;229;p41">
            <a:extLst>
              <a:ext uri="{FF2B5EF4-FFF2-40B4-BE49-F238E27FC236}">
                <a16:creationId xmlns:a16="http://schemas.microsoft.com/office/drawing/2014/main" id="{90FD1489-3ABA-3BEB-62F2-4481BCA65C29}"/>
              </a:ext>
            </a:extLst>
          </p:cNvPr>
          <p:cNvSpPr txBox="1"/>
          <p:nvPr/>
        </p:nvSpPr>
        <p:spPr>
          <a:xfrm>
            <a:off x="7336525" y="3852919"/>
            <a:ext cx="1956932" cy="543826"/>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100"/>
            </a:pPr>
            <a:r>
              <a:rPr lang="en" sz="1467" dirty="0">
                <a:solidFill>
                  <a:schemeClr val="dk1"/>
                </a:solidFill>
                <a:latin typeface="Arial"/>
                <a:ea typeface="Arial"/>
                <a:cs typeface="Arial"/>
                <a:sym typeface="Arial"/>
              </a:rPr>
              <a:t>C ~3800 m</a:t>
            </a:r>
            <a:endParaRPr sz="1467" dirty="0">
              <a:solidFill>
                <a:srgbClr val="000000"/>
              </a:solidFill>
              <a:latin typeface="Arial"/>
              <a:ea typeface="Arial"/>
              <a:cs typeface="Arial"/>
              <a:sym typeface="Arial"/>
            </a:endParaRPr>
          </a:p>
          <a:p>
            <a:pPr>
              <a:buClr>
                <a:srgbClr val="000000"/>
              </a:buClr>
              <a:buSzPts val="1100"/>
            </a:pPr>
            <a:r>
              <a:rPr lang="en" sz="1467" dirty="0">
                <a:solidFill>
                  <a:schemeClr val="dk1"/>
                </a:solidFill>
                <a:latin typeface="Arial"/>
                <a:ea typeface="Arial"/>
                <a:cs typeface="Arial"/>
                <a:sym typeface="Arial"/>
              </a:rPr>
              <a:t>f</a:t>
            </a:r>
            <a:r>
              <a:rPr lang="en" sz="1467" baseline="-25000" dirty="0">
                <a:solidFill>
                  <a:schemeClr val="dk1"/>
                </a:solidFill>
                <a:latin typeface="Arial"/>
                <a:ea typeface="Arial"/>
                <a:cs typeface="Arial"/>
                <a:sym typeface="Arial"/>
              </a:rPr>
              <a:t>RF</a:t>
            </a:r>
            <a:r>
              <a:rPr lang="en" sz="1467" dirty="0">
                <a:solidFill>
                  <a:schemeClr val="dk1"/>
                </a:solidFill>
                <a:latin typeface="Arial"/>
                <a:ea typeface="Arial"/>
                <a:cs typeface="Arial"/>
                <a:sym typeface="Arial"/>
              </a:rPr>
              <a:t> = 591 MHz</a:t>
            </a:r>
          </a:p>
        </p:txBody>
      </p:sp>
      <p:cxnSp>
        <p:nvCxnSpPr>
          <p:cNvPr id="27" name="Google Shape;231;p41">
            <a:extLst>
              <a:ext uri="{FF2B5EF4-FFF2-40B4-BE49-F238E27FC236}">
                <a16:creationId xmlns:a16="http://schemas.microsoft.com/office/drawing/2014/main" id="{74D04F46-A6D4-58D5-1911-5B8C9D15EA4B}"/>
              </a:ext>
            </a:extLst>
          </p:cNvPr>
          <p:cNvCxnSpPr>
            <a:cxnSpLocks/>
          </p:cNvCxnSpPr>
          <p:nvPr/>
        </p:nvCxnSpPr>
        <p:spPr>
          <a:xfrm>
            <a:off x="4710880" y="2538786"/>
            <a:ext cx="1188720" cy="0"/>
          </a:xfrm>
          <a:prstGeom prst="straightConnector1">
            <a:avLst/>
          </a:prstGeom>
          <a:noFill/>
          <a:ln w="19050" cap="flat" cmpd="sng">
            <a:solidFill>
              <a:schemeClr val="accent1"/>
            </a:solidFill>
            <a:prstDash val="solid"/>
            <a:miter lim="800000"/>
            <a:headEnd type="none" w="sm" len="sm"/>
            <a:tailEnd type="none" w="sm" len="sm"/>
          </a:ln>
        </p:spPr>
      </p:cxnSp>
      <p:cxnSp>
        <p:nvCxnSpPr>
          <p:cNvPr id="28" name="Google Shape;232;p41">
            <a:extLst>
              <a:ext uri="{FF2B5EF4-FFF2-40B4-BE49-F238E27FC236}">
                <a16:creationId xmlns:a16="http://schemas.microsoft.com/office/drawing/2014/main" id="{F3F92E44-DB1E-1063-17CB-6902A14FD0AA}"/>
              </a:ext>
            </a:extLst>
          </p:cNvPr>
          <p:cNvCxnSpPr>
            <a:cxnSpLocks/>
          </p:cNvCxnSpPr>
          <p:nvPr/>
        </p:nvCxnSpPr>
        <p:spPr>
          <a:xfrm>
            <a:off x="8511514" y="2542089"/>
            <a:ext cx="731520" cy="800"/>
          </a:xfrm>
          <a:prstGeom prst="straightConnector1">
            <a:avLst/>
          </a:prstGeom>
          <a:noFill/>
          <a:ln w="19050" cap="flat" cmpd="sng">
            <a:solidFill>
              <a:schemeClr val="accent1"/>
            </a:solidFill>
            <a:prstDash val="solid"/>
            <a:miter lim="800000"/>
            <a:headEnd type="none" w="sm" len="sm"/>
            <a:tailEnd type="none" w="sm" len="sm"/>
          </a:ln>
        </p:spPr>
      </p:cxnSp>
      <p:sp>
        <p:nvSpPr>
          <p:cNvPr id="29" name="Google Shape;233;p41">
            <a:extLst>
              <a:ext uri="{FF2B5EF4-FFF2-40B4-BE49-F238E27FC236}">
                <a16:creationId xmlns:a16="http://schemas.microsoft.com/office/drawing/2014/main" id="{5F52BB55-EA4E-0DD1-1640-5C9316279E21}"/>
              </a:ext>
            </a:extLst>
          </p:cNvPr>
          <p:cNvSpPr txBox="1"/>
          <p:nvPr/>
        </p:nvSpPr>
        <p:spPr>
          <a:xfrm>
            <a:off x="4686565" y="2261708"/>
            <a:ext cx="1568000" cy="276959"/>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 sz="1200" dirty="0">
                <a:solidFill>
                  <a:schemeClr val="dk1"/>
                </a:solidFill>
                <a:latin typeface="Arial"/>
                <a:ea typeface="Arial"/>
                <a:cs typeface="Arial"/>
                <a:sym typeface="Arial"/>
              </a:rPr>
              <a:t>bunch injection</a:t>
            </a:r>
            <a:endParaRPr sz="1467" dirty="0">
              <a:solidFill>
                <a:srgbClr val="000000"/>
              </a:solidFill>
              <a:latin typeface="Arial"/>
              <a:ea typeface="Arial"/>
              <a:cs typeface="Arial"/>
              <a:sym typeface="Arial"/>
            </a:endParaRPr>
          </a:p>
        </p:txBody>
      </p:sp>
      <p:sp>
        <p:nvSpPr>
          <p:cNvPr id="30" name="Google Shape;234;p41">
            <a:extLst>
              <a:ext uri="{FF2B5EF4-FFF2-40B4-BE49-F238E27FC236}">
                <a16:creationId xmlns:a16="http://schemas.microsoft.com/office/drawing/2014/main" id="{D8EC3190-BB0C-2903-EB98-F0377818F7F5}"/>
              </a:ext>
            </a:extLst>
          </p:cNvPr>
          <p:cNvSpPr txBox="1"/>
          <p:nvPr/>
        </p:nvSpPr>
        <p:spPr>
          <a:xfrm>
            <a:off x="8490878" y="2230548"/>
            <a:ext cx="1028000" cy="276959"/>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 sz="1200" dirty="0">
                <a:solidFill>
                  <a:schemeClr val="dk1"/>
                </a:solidFill>
                <a:latin typeface="Arial"/>
                <a:ea typeface="Arial"/>
                <a:cs typeface="Arial"/>
                <a:sym typeface="Arial"/>
              </a:rPr>
              <a:t>Swapout</a:t>
            </a:r>
            <a:endParaRPr sz="1200" dirty="0">
              <a:solidFill>
                <a:schemeClr val="dk1"/>
              </a:solidFill>
              <a:latin typeface="Arial"/>
              <a:ea typeface="Arial"/>
              <a:cs typeface="Arial"/>
              <a:sym typeface="Arial"/>
            </a:endParaRPr>
          </a:p>
        </p:txBody>
      </p:sp>
      <p:grpSp>
        <p:nvGrpSpPr>
          <p:cNvPr id="31" name="Group 30">
            <a:extLst>
              <a:ext uri="{FF2B5EF4-FFF2-40B4-BE49-F238E27FC236}">
                <a16:creationId xmlns:a16="http://schemas.microsoft.com/office/drawing/2014/main" id="{CFC0A992-67F8-3FB2-D6FC-5CA7F0691340}"/>
              </a:ext>
            </a:extLst>
          </p:cNvPr>
          <p:cNvGrpSpPr/>
          <p:nvPr/>
        </p:nvGrpSpPr>
        <p:grpSpPr>
          <a:xfrm>
            <a:off x="5912393" y="1375826"/>
            <a:ext cx="2574800" cy="2533483"/>
            <a:chOff x="5271713" y="1265046"/>
            <a:chExt cx="2574800" cy="2533483"/>
          </a:xfrm>
        </p:grpSpPr>
        <p:sp>
          <p:nvSpPr>
            <p:cNvPr id="32" name="Google Shape;225;p41">
              <a:extLst>
                <a:ext uri="{FF2B5EF4-FFF2-40B4-BE49-F238E27FC236}">
                  <a16:creationId xmlns:a16="http://schemas.microsoft.com/office/drawing/2014/main" id="{D2FBFDE0-AF33-DF84-2899-CF8BEF121EEC}"/>
                </a:ext>
              </a:extLst>
            </p:cNvPr>
            <p:cNvSpPr/>
            <p:nvPr/>
          </p:nvSpPr>
          <p:spPr>
            <a:xfrm>
              <a:off x="5271713" y="1265046"/>
              <a:ext cx="2574800" cy="2356800"/>
            </a:xfrm>
            <a:prstGeom prst="ellipse">
              <a:avLst/>
            </a:prstGeom>
            <a:noFill/>
            <a:ln w="76200" cap="flat" cmpd="sng">
              <a:solidFill>
                <a:srgbClr val="00B0F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67">
                  <a:solidFill>
                    <a:schemeClr val="dk1"/>
                  </a:solidFill>
                  <a:latin typeface="Arial"/>
                  <a:ea typeface="Arial"/>
                  <a:cs typeface="Arial"/>
                  <a:sym typeface="Arial"/>
                </a:rPr>
                <a:t>RCS</a:t>
              </a:r>
              <a:endParaRPr sz="1467">
                <a:solidFill>
                  <a:srgbClr val="000000"/>
                </a:solidFill>
                <a:latin typeface="Arial"/>
                <a:ea typeface="Arial"/>
                <a:cs typeface="Arial"/>
                <a:sym typeface="Arial"/>
              </a:endParaRPr>
            </a:p>
          </p:txBody>
        </p:sp>
        <p:sp>
          <p:nvSpPr>
            <p:cNvPr id="33" name="Google Shape;227;p41">
              <a:extLst>
                <a:ext uri="{FF2B5EF4-FFF2-40B4-BE49-F238E27FC236}">
                  <a16:creationId xmlns:a16="http://schemas.microsoft.com/office/drawing/2014/main" id="{9EC60723-FC55-7B82-6620-0C4554022C42}"/>
                </a:ext>
              </a:extLst>
            </p:cNvPr>
            <p:cNvSpPr/>
            <p:nvPr/>
          </p:nvSpPr>
          <p:spPr>
            <a:xfrm>
              <a:off x="6421135" y="3410529"/>
              <a:ext cx="388000" cy="388000"/>
            </a:xfrm>
            <a:prstGeom prst="rect">
              <a:avLst/>
            </a:prstGeom>
            <a:solidFill>
              <a:srgbClr val="00B0F0"/>
            </a:solidFill>
            <a:ln w="19050" cap="flat" cmpd="sng">
              <a:solidFill>
                <a:srgbClr val="00B0F0"/>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900"/>
              </a:pPr>
              <a:r>
                <a:rPr lang="en" sz="1200" dirty="0">
                  <a:solidFill>
                    <a:schemeClr val="lt1"/>
                  </a:solidFill>
                  <a:latin typeface="Arial"/>
                  <a:ea typeface="Arial"/>
                  <a:cs typeface="Arial"/>
                  <a:sym typeface="Arial"/>
                </a:rPr>
                <a:t>RF</a:t>
              </a:r>
              <a:endParaRPr sz="1467" dirty="0">
                <a:solidFill>
                  <a:srgbClr val="000000"/>
                </a:solidFill>
                <a:latin typeface="Arial"/>
                <a:ea typeface="Arial"/>
                <a:cs typeface="Arial"/>
                <a:sym typeface="Arial"/>
              </a:endParaRPr>
            </a:p>
          </p:txBody>
        </p:sp>
        <p:sp>
          <p:nvSpPr>
            <p:cNvPr id="34" name="Google Shape;237;p41">
              <a:extLst>
                <a:ext uri="{FF2B5EF4-FFF2-40B4-BE49-F238E27FC236}">
                  <a16:creationId xmlns:a16="http://schemas.microsoft.com/office/drawing/2014/main" id="{AEBEDF1C-9B6E-B26D-5188-E0EA4D6A4693}"/>
                </a:ext>
              </a:extLst>
            </p:cNvPr>
            <p:cNvSpPr txBox="1"/>
            <p:nvPr/>
          </p:nvSpPr>
          <p:spPr>
            <a:xfrm>
              <a:off x="5676002" y="1590198"/>
              <a:ext cx="1764095" cy="461624"/>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 sz="1200" dirty="0">
                  <a:solidFill>
                    <a:schemeClr val="dk1"/>
                  </a:solidFill>
                  <a:latin typeface="Arial"/>
                  <a:ea typeface="Arial"/>
                  <a:cs typeface="Arial"/>
                  <a:sym typeface="Arial"/>
                </a:rPr>
                <a:t>390 keV/turn</a:t>
              </a:r>
              <a:endParaRPr sz="2400" dirty="0"/>
            </a:p>
            <a:p>
              <a:pPr>
                <a:buClr>
                  <a:srgbClr val="000000"/>
                </a:buClr>
                <a:buSzPts val="900"/>
              </a:pPr>
              <a:r>
                <a:rPr lang="en" sz="1200" dirty="0">
                  <a:solidFill>
                    <a:schemeClr val="dk1"/>
                  </a:solidFill>
                  <a:latin typeface="Arial"/>
                  <a:ea typeface="Arial"/>
                  <a:cs typeface="Arial"/>
                  <a:sym typeface="Arial"/>
                </a:rPr>
                <a:t>at injection with wiggler</a:t>
              </a:r>
              <a:endParaRPr sz="1467" dirty="0">
                <a:solidFill>
                  <a:srgbClr val="000000"/>
                </a:solidFill>
                <a:latin typeface="Arial"/>
                <a:ea typeface="Arial"/>
                <a:cs typeface="Arial"/>
                <a:sym typeface="Arial"/>
              </a:endParaRPr>
            </a:p>
          </p:txBody>
        </p:sp>
        <p:sp>
          <p:nvSpPr>
            <p:cNvPr id="35" name="Google Shape;215;p40">
              <a:extLst>
                <a:ext uri="{FF2B5EF4-FFF2-40B4-BE49-F238E27FC236}">
                  <a16:creationId xmlns:a16="http://schemas.microsoft.com/office/drawing/2014/main" id="{3B8FE4C5-CB6E-35F9-09B8-10031545A9D2}"/>
                </a:ext>
              </a:extLst>
            </p:cNvPr>
            <p:cNvSpPr txBox="1"/>
            <p:nvPr/>
          </p:nvSpPr>
          <p:spPr>
            <a:xfrm>
              <a:off x="5678453" y="2711106"/>
              <a:ext cx="1371600" cy="646290"/>
            </a:xfrm>
            <a:prstGeom prst="rect">
              <a:avLst/>
            </a:prstGeom>
            <a:noFill/>
            <a:ln>
              <a:noFill/>
            </a:ln>
          </p:spPr>
          <p:txBody>
            <a:bodyPr spcFirstLastPara="1" wrap="square" lIns="91433" tIns="45700" rIns="91433"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900"/>
              </a:pPr>
              <a:r>
                <a:rPr lang="en" sz="1200" dirty="0">
                  <a:solidFill>
                    <a:schemeClr val="dk1"/>
                  </a:solidFill>
                  <a:latin typeface="Arial"/>
                  <a:ea typeface="Arial"/>
                  <a:cs typeface="Arial"/>
                  <a:sym typeface="Arial"/>
                </a:rPr>
                <a:t>33 keV/turn without wiggler</a:t>
              </a:r>
              <a:endParaRPr sz="2400" dirty="0"/>
            </a:p>
            <a:p>
              <a:pPr>
                <a:buClr>
                  <a:srgbClr val="000000"/>
                </a:buClr>
                <a:buSzPts val="900"/>
              </a:pPr>
              <a:r>
                <a:rPr lang="en" sz="1200" dirty="0">
                  <a:solidFill>
                    <a:schemeClr val="dk1"/>
                  </a:solidFill>
                  <a:latin typeface="Arial"/>
                  <a:ea typeface="Arial"/>
                  <a:cs typeface="Arial"/>
                  <a:sym typeface="Arial"/>
                </a:rPr>
                <a:t>at injection</a:t>
              </a:r>
              <a:endParaRPr sz="1467" dirty="0">
                <a:solidFill>
                  <a:srgbClr val="000000"/>
                </a:solidFill>
                <a:latin typeface="Arial"/>
                <a:ea typeface="Arial"/>
                <a:cs typeface="Arial"/>
                <a:sym typeface="Arial"/>
              </a:endParaRPr>
            </a:p>
          </p:txBody>
        </p:sp>
      </p:grpSp>
      <p:sp>
        <p:nvSpPr>
          <p:cNvPr id="36" name="TextBox 35">
            <a:extLst>
              <a:ext uri="{FF2B5EF4-FFF2-40B4-BE49-F238E27FC236}">
                <a16:creationId xmlns:a16="http://schemas.microsoft.com/office/drawing/2014/main" id="{1CC3E31D-97CF-58E4-2FA3-61D68A5AE18A}"/>
              </a:ext>
            </a:extLst>
          </p:cNvPr>
          <p:cNvSpPr txBox="1"/>
          <p:nvPr/>
        </p:nvSpPr>
        <p:spPr>
          <a:xfrm>
            <a:off x="396015" y="3043515"/>
            <a:ext cx="5704683" cy="2923877"/>
          </a:xfrm>
          <a:prstGeom prst="rect">
            <a:avLst/>
          </a:prstGeom>
          <a:noFill/>
        </p:spPr>
        <p:txBody>
          <a:bodyPr wrap="square" rtlCol="0">
            <a:spAutoFit/>
          </a:bodyPr>
          <a:lstStyle/>
          <a:p>
            <a:pPr>
              <a:spcAft>
                <a:spcPts val="600"/>
              </a:spcAft>
            </a:pPr>
            <a:r>
              <a:rPr lang="en-US" sz="1400" dirty="0"/>
              <a:t>Improvements from baseline</a:t>
            </a:r>
          </a:p>
          <a:p>
            <a:pPr marL="285750" lvl="1" indent="-285750">
              <a:spcAft>
                <a:spcPts val="600"/>
              </a:spcAft>
              <a:buFont typeface="Arial" panose="020B0604020202020204" pitchFamily="34" charset="0"/>
              <a:buChar char="•"/>
            </a:pPr>
            <a:r>
              <a:rPr lang="en-US" sz="1400" dirty="0"/>
              <a:t>Increased RCS dipole field from 56 G to 400 G to avoid large magnetic field error at below 200 G.</a:t>
            </a:r>
          </a:p>
          <a:p>
            <a:pPr marL="285750" lvl="2" indent="-285750">
              <a:spcAft>
                <a:spcPts val="600"/>
              </a:spcAft>
              <a:buFont typeface="Arial" panose="020B0604020202020204" pitchFamily="34" charset="0"/>
              <a:buChar char="•"/>
            </a:pPr>
            <a:r>
              <a:rPr lang="en-US" sz="1400" dirty="0"/>
              <a:t>Increased RCS injection energy to avoid beam affected by ambient magnetic field from RHIC tunnel .</a:t>
            </a:r>
          </a:p>
          <a:p>
            <a:pPr marL="285750" lvl="1" indent="-285750">
              <a:spcAft>
                <a:spcPts val="600"/>
              </a:spcAft>
              <a:buFont typeface="Arial" panose="020B0604020202020204" pitchFamily="34" charset="0"/>
              <a:buChar char="•"/>
            </a:pPr>
            <a:r>
              <a:rPr lang="en-US" sz="1400" dirty="0"/>
              <a:t>Lower </a:t>
            </a:r>
            <a:r>
              <a:rPr lang="en-US" sz="1400" dirty="0" err="1"/>
              <a:t>linac</a:t>
            </a:r>
            <a:r>
              <a:rPr lang="en-US" sz="1400" dirty="0"/>
              <a:t> frequency to open high charge (&gt;10nC) bunch option</a:t>
            </a:r>
          </a:p>
          <a:p>
            <a:pPr marL="285750" lvl="1" indent="-285750">
              <a:spcAft>
                <a:spcPts val="600"/>
              </a:spcAft>
              <a:buFont typeface="Arial" panose="020B0604020202020204" pitchFamily="34" charset="0"/>
              <a:buChar char="•"/>
            </a:pPr>
            <a:r>
              <a:rPr lang="en-US" sz="1400" dirty="0"/>
              <a:t>Lower eddy current by changing vacuum chamber from copper to stainless steel with copper coating</a:t>
            </a:r>
          </a:p>
          <a:p>
            <a:pPr marL="285750" lvl="1" indent="-285750">
              <a:spcAft>
                <a:spcPts val="600"/>
              </a:spcAft>
              <a:buFont typeface="Arial" panose="020B0604020202020204" pitchFamily="34" charset="0"/>
              <a:buChar char="•"/>
            </a:pPr>
            <a:r>
              <a:rPr lang="en-US" sz="1400" dirty="0"/>
              <a:t>Change accumulation scheme to avoid large bunch charge single bunch injection</a:t>
            </a:r>
          </a:p>
          <a:p>
            <a:pPr marL="285750" lvl="1" indent="-285750">
              <a:spcAft>
                <a:spcPts val="600"/>
              </a:spcAft>
              <a:buFont typeface="Arial" panose="020B0604020202020204" pitchFamily="34" charset="0"/>
              <a:buChar char="•"/>
            </a:pPr>
            <a:r>
              <a:rPr lang="en-US" sz="1400" dirty="0"/>
              <a:t>Add spin rotation option at low energy</a:t>
            </a:r>
            <a:endParaRPr lang="en-US" sz="1600" dirty="0"/>
          </a:p>
        </p:txBody>
      </p:sp>
      <p:sp>
        <p:nvSpPr>
          <p:cNvPr id="37" name="Google Shape;224;p41">
            <a:extLst>
              <a:ext uri="{FF2B5EF4-FFF2-40B4-BE49-F238E27FC236}">
                <a16:creationId xmlns:a16="http://schemas.microsoft.com/office/drawing/2014/main" id="{0CB38C10-6878-D4B6-E2AE-B37A126060F4}"/>
              </a:ext>
            </a:extLst>
          </p:cNvPr>
          <p:cNvSpPr/>
          <p:nvPr/>
        </p:nvSpPr>
        <p:spPr>
          <a:xfrm>
            <a:off x="397743" y="1364638"/>
            <a:ext cx="4310247" cy="390125"/>
          </a:xfrm>
          <a:prstGeom prst="rect">
            <a:avLst/>
          </a:prstGeom>
          <a:no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100"/>
            </a:pPr>
            <a:r>
              <a:rPr lang="en" sz="1467" dirty="0">
                <a:solidFill>
                  <a:schemeClr val="dk1"/>
                </a:solidFill>
                <a:latin typeface="Arial"/>
                <a:ea typeface="Arial"/>
                <a:cs typeface="Arial"/>
                <a:sym typeface="Arial"/>
              </a:rPr>
              <a:t>400 MeV linac @ 2.8 GHz Normal conducting RF</a:t>
            </a:r>
            <a:endParaRPr sz="1467" dirty="0">
              <a:solidFill>
                <a:schemeClr val="dk1"/>
              </a:solidFill>
              <a:latin typeface="Arial"/>
              <a:ea typeface="Arial"/>
              <a:cs typeface="Arial"/>
              <a:sym typeface="Arial"/>
            </a:endParaRPr>
          </a:p>
        </p:txBody>
      </p:sp>
      <p:sp>
        <p:nvSpPr>
          <p:cNvPr id="38" name="Arrow: Right 37">
            <a:extLst>
              <a:ext uri="{FF2B5EF4-FFF2-40B4-BE49-F238E27FC236}">
                <a16:creationId xmlns:a16="http://schemas.microsoft.com/office/drawing/2014/main" id="{9B3E8832-A39C-5895-D5D0-56858DB4372B}"/>
              </a:ext>
            </a:extLst>
          </p:cNvPr>
          <p:cNvSpPr/>
          <p:nvPr/>
        </p:nvSpPr>
        <p:spPr>
          <a:xfrm rot="5400000">
            <a:off x="1278337" y="1914366"/>
            <a:ext cx="314284" cy="202741"/>
          </a:xfrm>
          <a:prstGeom prst="rightArrow">
            <a:avLst/>
          </a:prstGeom>
          <a:solidFill>
            <a:srgbClr val="3A5C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A75ED7A-6FA1-407B-D0C1-054B3748411C}"/>
              </a:ext>
            </a:extLst>
          </p:cNvPr>
          <p:cNvSpPr txBox="1"/>
          <p:nvPr/>
        </p:nvSpPr>
        <p:spPr>
          <a:xfrm>
            <a:off x="1944155" y="2008798"/>
            <a:ext cx="1123772"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New Concept</a:t>
            </a:r>
          </a:p>
        </p:txBody>
      </p:sp>
      <p:sp>
        <p:nvSpPr>
          <p:cNvPr id="40" name="TextBox 39">
            <a:extLst>
              <a:ext uri="{FF2B5EF4-FFF2-40B4-BE49-F238E27FC236}">
                <a16:creationId xmlns:a16="http://schemas.microsoft.com/office/drawing/2014/main" id="{100B8AB1-323A-6E30-EE87-A1EA90A1E46F}"/>
              </a:ext>
            </a:extLst>
          </p:cNvPr>
          <p:cNvSpPr txBox="1"/>
          <p:nvPr/>
        </p:nvSpPr>
        <p:spPr>
          <a:xfrm>
            <a:off x="678214" y="1037403"/>
            <a:ext cx="1123772"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CDR baseline</a:t>
            </a:r>
          </a:p>
        </p:txBody>
      </p:sp>
      <p:sp>
        <p:nvSpPr>
          <p:cNvPr id="41" name="TextBox 40">
            <a:extLst>
              <a:ext uri="{FF2B5EF4-FFF2-40B4-BE49-F238E27FC236}">
                <a16:creationId xmlns:a16="http://schemas.microsoft.com/office/drawing/2014/main" id="{08DAEBFB-E161-13A7-432F-AB42614E80C5}"/>
              </a:ext>
            </a:extLst>
          </p:cNvPr>
          <p:cNvSpPr txBox="1"/>
          <p:nvPr/>
        </p:nvSpPr>
        <p:spPr>
          <a:xfrm>
            <a:off x="5757246" y="983854"/>
            <a:ext cx="2754267" cy="276999"/>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CDR baseline: copper vacuum chamber</a:t>
            </a:r>
          </a:p>
        </p:txBody>
      </p:sp>
      <p:sp>
        <p:nvSpPr>
          <p:cNvPr id="42" name="TextBox 41">
            <a:extLst>
              <a:ext uri="{FF2B5EF4-FFF2-40B4-BE49-F238E27FC236}">
                <a16:creationId xmlns:a16="http://schemas.microsoft.com/office/drawing/2014/main" id="{4763CF2A-DA72-CCD3-166C-B51D804F1DA4}"/>
              </a:ext>
            </a:extLst>
          </p:cNvPr>
          <p:cNvSpPr txBox="1"/>
          <p:nvPr/>
        </p:nvSpPr>
        <p:spPr>
          <a:xfrm>
            <a:off x="6271551" y="4488656"/>
            <a:ext cx="2754267" cy="461665"/>
          </a:xfrm>
          <a:prstGeom prst="rect">
            <a:avLst/>
          </a:prstGeom>
          <a:solidFill>
            <a:srgbClr val="092B42"/>
          </a:solidFill>
          <a:ln>
            <a:noFill/>
          </a:ln>
        </p:spPr>
        <p:txBody>
          <a:bodyPr wrap="square" rtlCol="0">
            <a:spAutoFit/>
          </a:bodyPr>
          <a:lstStyle>
            <a:defPPr>
              <a:defRPr lang="en-US"/>
            </a:defPPr>
            <a:lvl1pPr>
              <a:defRPr sz="1200">
                <a:solidFill>
                  <a:schemeClr val="bg1"/>
                </a:solidFill>
                <a:latin typeface="Amasis MT Pro" panose="02040504050005020304" pitchFamily="18" charset="0"/>
                <a:cs typeface="Aharoni" panose="02010803020104030203" pitchFamily="2" charset="-79"/>
              </a:defRPr>
            </a:lvl1pPr>
          </a:lstStyle>
          <a:p>
            <a:r>
              <a:rPr lang="en-US" dirty="0"/>
              <a:t>New concept: stainless steel vacuum chamber with 30 um copper coating</a:t>
            </a:r>
          </a:p>
        </p:txBody>
      </p:sp>
      <p:sp>
        <p:nvSpPr>
          <p:cNvPr id="3" name="Slide Number Placeholder 2">
            <a:extLst>
              <a:ext uri="{FF2B5EF4-FFF2-40B4-BE49-F238E27FC236}">
                <a16:creationId xmlns:a16="http://schemas.microsoft.com/office/drawing/2014/main" id="{6A2A26D5-3921-5DF8-D6A8-61208858435D}"/>
              </a:ext>
            </a:extLst>
          </p:cNvPr>
          <p:cNvSpPr>
            <a:spLocks noGrp="1"/>
          </p:cNvSpPr>
          <p:nvPr>
            <p:ph type="sldNum" sz="quarter" idx="4"/>
          </p:nvPr>
        </p:nvSpPr>
        <p:spPr/>
        <p:txBody>
          <a:bodyPr/>
          <a:lstStyle/>
          <a:p>
            <a:fld id="{B5FB6E5B-7B6C-4C82-B4DE-2A629539FD14}" type="slidenum">
              <a:rPr lang="en-US" smtClean="0"/>
              <a:t>20</a:t>
            </a:fld>
            <a:endParaRPr lang="en-US"/>
          </a:p>
        </p:txBody>
      </p:sp>
    </p:spTree>
    <p:extLst>
      <p:ext uri="{BB962C8B-B14F-4D97-AF65-F5344CB8AC3E}">
        <p14:creationId xmlns:p14="http://schemas.microsoft.com/office/powerpoint/2010/main" val="2374438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74BE-0E4E-699E-C86D-2B835DBCA095}"/>
              </a:ext>
            </a:extLst>
          </p:cNvPr>
          <p:cNvSpPr>
            <a:spLocks noGrp="1"/>
          </p:cNvSpPr>
          <p:nvPr>
            <p:ph type="title"/>
          </p:nvPr>
        </p:nvSpPr>
        <p:spPr>
          <a:xfrm>
            <a:off x="462579" y="0"/>
            <a:ext cx="11499925" cy="825178"/>
          </a:xfrm>
        </p:spPr>
        <p:txBody>
          <a:bodyPr anchor="ctr">
            <a:normAutofit/>
          </a:bodyPr>
          <a:lstStyle/>
          <a:p>
            <a:r>
              <a:rPr lang="en-US" dirty="0"/>
              <a:t>Pre-Injector Goals</a:t>
            </a:r>
          </a:p>
        </p:txBody>
      </p:sp>
      <p:sp>
        <p:nvSpPr>
          <p:cNvPr id="13" name="TextBox 12">
            <a:extLst>
              <a:ext uri="{FF2B5EF4-FFF2-40B4-BE49-F238E27FC236}">
                <a16:creationId xmlns:a16="http://schemas.microsoft.com/office/drawing/2014/main" id="{67C8B39F-D175-5D64-C5F9-56B71F48E08A}"/>
              </a:ext>
            </a:extLst>
          </p:cNvPr>
          <p:cNvSpPr txBox="1"/>
          <p:nvPr/>
        </p:nvSpPr>
        <p:spPr>
          <a:xfrm>
            <a:off x="696701" y="1203396"/>
            <a:ext cx="3863099" cy="646331"/>
          </a:xfrm>
          <a:prstGeom prst="rect">
            <a:avLst/>
          </a:prstGeom>
          <a:noFill/>
        </p:spPr>
        <p:txBody>
          <a:bodyPr wrap="square" rtlCol="0">
            <a:spAutoFit/>
          </a:bodyPr>
          <a:lstStyle/>
          <a:p>
            <a:r>
              <a:rPr lang="en-US" dirty="0"/>
              <a:t>7nC / bunch, single bunch</a:t>
            </a:r>
          </a:p>
          <a:p>
            <a:r>
              <a:rPr lang="en-US" dirty="0"/>
              <a:t>3 GeV polarized e</a:t>
            </a:r>
            <a:r>
              <a:rPr lang="en-US" baseline="30000" dirty="0"/>
              <a:t>-</a:t>
            </a:r>
            <a:r>
              <a:rPr lang="en-US" dirty="0"/>
              <a:t> </a:t>
            </a:r>
          </a:p>
        </p:txBody>
      </p:sp>
      <p:sp>
        <p:nvSpPr>
          <p:cNvPr id="15" name="Right Arrow 4">
            <a:extLst>
              <a:ext uri="{FF2B5EF4-FFF2-40B4-BE49-F238E27FC236}">
                <a16:creationId xmlns:a16="http://schemas.microsoft.com/office/drawing/2014/main" id="{F3E87938-E7B9-866F-3111-DAD63286F944}"/>
              </a:ext>
            </a:extLst>
          </p:cNvPr>
          <p:cNvSpPr/>
          <p:nvPr/>
        </p:nvSpPr>
        <p:spPr>
          <a:xfrm>
            <a:off x="4807920" y="1338206"/>
            <a:ext cx="978408" cy="979704"/>
          </a:xfrm>
          <a:prstGeom prst="rightArrow">
            <a:avLst/>
          </a:prstGeom>
          <a:gradFill flip="none" rotWithShape="1">
            <a:gsLst>
              <a:gs pos="71626">
                <a:srgbClr val="48A5A6"/>
              </a:gs>
              <a:gs pos="52000">
                <a:srgbClr val="8CC6C4"/>
              </a:gs>
              <a:gs pos="0">
                <a:schemeClr val="accent1">
                  <a:lumMod val="5000"/>
                  <a:lumOff val="95000"/>
                </a:schemeClr>
              </a:gs>
              <a:gs pos="99000">
                <a:srgbClr val="0383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D57E82D-9871-A1AF-4392-EB3C99028756}"/>
              </a:ext>
            </a:extLst>
          </p:cNvPr>
          <p:cNvSpPr txBox="1"/>
          <p:nvPr/>
        </p:nvSpPr>
        <p:spPr>
          <a:xfrm>
            <a:off x="497918" y="863162"/>
            <a:ext cx="4392134" cy="369332"/>
          </a:xfrm>
          <a:prstGeom prst="rect">
            <a:avLst/>
          </a:prstGeom>
          <a:noFill/>
        </p:spPr>
        <p:txBody>
          <a:bodyPr wrap="square" rtlCol="0">
            <a:spAutoFit/>
          </a:bodyPr>
          <a:lstStyle/>
          <a:p>
            <a:r>
              <a:rPr lang="en-US" dirty="0"/>
              <a:t>Electron for phase I:</a:t>
            </a:r>
          </a:p>
        </p:txBody>
      </p:sp>
      <p:sp>
        <p:nvSpPr>
          <p:cNvPr id="17" name="TextBox 16">
            <a:extLst>
              <a:ext uri="{FF2B5EF4-FFF2-40B4-BE49-F238E27FC236}">
                <a16:creationId xmlns:a16="http://schemas.microsoft.com/office/drawing/2014/main" id="{9597123F-1121-1CA7-6DDF-A6F408BFCCE5}"/>
              </a:ext>
            </a:extLst>
          </p:cNvPr>
          <p:cNvSpPr txBox="1"/>
          <p:nvPr/>
        </p:nvSpPr>
        <p:spPr>
          <a:xfrm>
            <a:off x="6894877" y="866874"/>
            <a:ext cx="4261821" cy="369332"/>
          </a:xfrm>
          <a:prstGeom prst="rect">
            <a:avLst/>
          </a:prstGeom>
          <a:noFill/>
        </p:spPr>
        <p:txBody>
          <a:bodyPr wrap="square" rtlCol="0">
            <a:spAutoFit/>
          </a:bodyPr>
          <a:lstStyle/>
          <a:p>
            <a:r>
              <a:rPr lang="en-US" dirty="0"/>
              <a:t>Electron for phase II:</a:t>
            </a:r>
          </a:p>
        </p:txBody>
      </p:sp>
      <p:sp>
        <p:nvSpPr>
          <p:cNvPr id="18" name="TextBox 17">
            <a:extLst>
              <a:ext uri="{FF2B5EF4-FFF2-40B4-BE49-F238E27FC236}">
                <a16:creationId xmlns:a16="http://schemas.microsoft.com/office/drawing/2014/main" id="{E423AA5D-B0D7-0AAC-2BE7-87E486CFF395}"/>
              </a:ext>
            </a:extLst>
          </p:cNvPr>
          <p:cNvSpPr txBox="1"/>
          <p:nvPr/>
        </p:nvSpPr>
        <p:spPr>
          <a:xfrm>
            <a:off x="6894877" y="1160534"/>
            <a:ext cx="3928371" cy="646331"/>
          </a:xfrm>
          <a:prstGeom prst="rect">
            <a:avLst/>
          </a:prstGeom>
          <a:noFill/>
        </p:spPr>
        <p:txBody>
          <a:bodyPr wrap="square" rtlCol="0">
            <a:spAutoFit/>
          </a:bodyPr>
          <a:lstStyle/>
          <a:p>
            <a:r>
              <a:rPr lang="en-US" dirty="0"/>
              <a:t>7nC / bunch, three bunch per train </a:t>
            </a:r>
          </a:p>
          <a:p>
            <a:r>
              <a:rPr lang="en-US" dirty="0"/>
              <a:t>3 GeV polarized e</a:t>
            </a:r>
            <a:r>
              <a:rPr lang="en-US" baseline="30000" dirty="0"/>
              <a:t>-</a:t>
            </a:r>
            <a:r>
              <a:rPr lang="en-US" dirty="0"/>
              <a:t> </a:t>
            </a:r>
          </a:p>
        </p:txBody>
      </p:sp>
      <p:pic>
        <p:nvPicPr>
          <p:cNvPr id="4097" name="Picture 1">
            <a:extLst>
              <a:ext uri="{FF2B5EF4-FFF2-40B4-BE49-F238E27FC236}">
                <a16:creationId xmlns:a16="http://schemas.microsoft.com/office/drawing/2014/main" id="{B9DCC0CF-F411-1D78-AF46-28BFD9F86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069" y="1890701"/>
            <a:ext cx="2031772" cy="9797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CEFE8696-79CC-9020-D273-1FD5DD40E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220" y="1925086"/>
            <a:ext cx="3472212" cy="10928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6">
            <a:extLst>
              <a:ext uri="{FF2B5EF4-FFF2-40B4-BE49-F238E27FC236}">
                <a16:creationId xmlns:a16="http://schemas.microsoft.com/office/drawing/2014/main" id="{EEFF4EB2-1DFA-3825-3B53-2A8034013107}"/>
              </a:ext>
            </a:extLst>
          </p:cNvPr>
          <p:cNvGraphicFramePr>
            <a:graphicFrameLocks noGrp="1"/>
          </p:cNvGraphicFramePr>
          <p:nvPr/>
        </p:nvGraphicFramePr>
        <p:xfrm>
          <a:off x="696701" y="3186251"/>
          <a:ext cx="10459997" cy="2811478"/>
        </p:xfrm>
        <a:graphic>
          <a:graphicData uri="http://schemas.openxmlformats.org/drawingml/2006/table">
            <a:tbl>
              <a:tblPr firstRow="1" bandRow="1">
                <a:tableStyleId>{93296810-A885-4BE3-A3E7-6D5BEEA58F35}</a:tableStyleId>
              </a:tblPr>
              <a:tblGrid>
                <a:gridCol w="2695673">
                  <a:extLst>
                    <a:ext uri="{9D8B030D-6E8A-4147-A177-3AD203B41FA5}">
                      <a16:colId xmlns:a16="http://schemas.microsoft.com/office/drawing/2014/main" val="976905251"/>
                    </a:ext>
                  </a:extLst>
                </a:gridCol>
                <a:gridCol w="897688">
                  <a:extLst>
                    <a:ext uri="{9D8B030D-6E8A-4147-A177-3AD203B41FA5}">
                      <a16:colId xmlns:a16="http://schemas.microsoft.com/office/drawing/2014/main" val="1469700340"/>
                    </a:ext>
                  </a:extLst>
                </a:gridCol>
                <a:gridCol w="1539753">
                  <a:extLst>
                    <a:ext uri="{9D8B030D-6E8A-4147-A177-3AD203B41FA5}">
                      <a16:colId xmlns:a16="http://schemas.microsoft.com/office/drawing/2014/main" val="3689619494"/>
                    </a:ext>
                  </a:extLst>
                </a:gridCol>
                <a:gridCol w="2557111">
                  <a:extLst>
                    <a:ext uri="{9D8B030D-6E8A-4147-A177-3AD203B41FA5}">
                      <a16:colId xmlns:a16="http://schemas.microsoft.com/office/drawing/2014/main" val="1063115215"/>
                    </a:ext>
                  </a:extLst>
                </a:gridCol>
                <a:gridCol w="2769772">
                  <a:extLst>
                    <a:ext uri="{9D8B030D-6E8A-4147-A177-3AD203B41FA5}">
                      <a16:colId xmlns:a16="http://schemas.microsoft.com/office/drawing/2014/main" val="1345459390"/>
                    </a:ext>
                  </a:extLst>
                </a:gridCol>
              </a:tblGrid>
              <a:tr h="250372">
                <a:tc>
                  <a:txBody>
                    <a:bodyPr/>
                    <a:lstStyle/>
                    <a:p>
                      <a:endParaRPr lang="en-US" sz="1100" dirty="0"/>
                    </a:p>
                  </a:txBody>
                  <a:tcPr anchor="ctr">
                    <a:solidFill>
                      <a:srgbClr val="3A5C84"/>
                    </a:solidFill>
                  </a:tcPr>
                </a:tc>
                <a:tc>
                  <a:txBody>
                    <a:bodyPr/>
                    <a:lstStyle/>
                    <a:p>
                      <a:pPr algn="ctr"/>
                      <a:r>
                        <a:rPr lang="en-US" sz="1100" dirty="0">
                          <a:solidFill>
                            <a:schemeClr val="bg1"/>
                          </a:solidFill>
                        </a:rPr>
                        <a:t>Unit</a:t>
                      </a:r>
                    </a:p>
                  </a:txBody>
                  <a:tcPr anchor="ctr">
                    <a:solidFill>
                      <a:srgbClr val="3A5C84"/>
                    </a:solidFill>
                  </a:tcPr>
                </a:tc>
                <a:tc>
                  <a:txBody>
                    <a:bodyPr/>
                    <a:lstStyle/>
                    <a:p>
                      <a:pPr algn="ctr"/>
                      <a:r>
                        <a:rPr lang="en-US" sz="1100" dirty="0">
                          <a:solidFill>
                            <a:schemeClr val="bg1"/>
                          </a:solidFill>
                        </a:rPr>
                        <a:t>Phase I</a:t>
                      </a:r>
                      <a:endParaRPr lang="en-US" sz="1050" dirty="0">
                        <a:solidFill>
                          <a:schemeClr val="bg1"/>
                        </a:solidFill>
                      </a:endParaRPr>
                    </a:p>
                  </a:txBody>
                  <a:tcPr anchor="ctr">
                    <a:solidFill>
                      <a:srgbClr val="3A5C84"/>
                    </a:solidFill>
                  </a:tcPr>
                </a:tc>
                <a:tc>
                  <a:txBody>
                    <a:bodyPr/>
                    <a:lstStyle/>
                    <a:p>
                      <a:pPr algn="ctr"/>
                      <a:r>
                        <a:rPr lang="en-US" sz="1100" dirty="0">
                          <a:solidFill>
                            <a:schemeClr val="bg1"/>
                          </a:solidFill>
                        </a:rPr>
                        <a:t>Phase II</a:t>
                      </a:r>
                      <a:endParaRPr lang="en-US" sz="1100" dirty="0">
                        <a:solidFill>
                          <a:srgbClr val="FF0000"/>
                        </a:solidFill>
                      </a:endParaRPr>
                    </a:p>
                  </a:txBody>
                  <a:tcPr anchor="ctr">
                    <a:solidFill>
                      <a:srgbClr val="3A5C84"/>
                    </a:solidFill>
                  </a:tcPr>
                </a:tc>
                <a:tc>
                  <a:txBody>
                    <a:bodyPr/>
                    <a:lstStyle/>
                    <a:p>
                      <a:pPr algn="ctr"/>
                      <a:r>
                        <a:rPr lang="en-US" sz="1100" dirty="0">
                          <a:solidFill>
                            <a:schemeClr val="bg1"/>
                          </a:solidFill>
                        </a:rPr>
                        <a:t>RCS Injection Requirements</a:t>
                      </a:r>
                    </a:p>
                  </a:txBody>
                  <a:tcPr anchor="ctr">
                    <a:solidFill>
                      <a:srgbClr val="3A5C84"/>
                    </a:solidFill>
                  </a:tcPr>
                </a:tc>
                <a:extLst>
                  <a:ext uri="{0D108BD9-81ED-4DB2-BD59-A6C34878D82A}">
                    <a16:rowId xmlns:a16="http://schemas.microsoft.com/office/drawing/2014/main" val="1512810614"/>
                  </a:ext>
                </a:extLst>
              </a:tr>
              <a:tr h="266821">
                <a:tc>
                  <a:txBody>
                    <a:bodyPr/>
                    <a:lstStyle/>
                    <a:p>
                      <a:pPr algn="l" fontAlgn="b"/>
                      <a:r>
                        <a:rPr lang="en-US" sz="1200" b="0" i="0" u="none" strike="noStrike" dirty="0">
                          <a:solidFill>
                            <a:srgbClr val="000000"/>
                          </a:solidFill>
                          <a:effectLst/>
                          <a:latin typeface="+mn-lt"/>
                        </a:rPr>
                        <a:t>RCS </a:t>
                      </a:r>
                      <a:r>
                        <a:rPr lang="en-US" sz="1200" b="0" i="0" u="none" strike="noStrike" dirty="0">
                          <a:solidFill>
                            <a:schemeClr val="tx1"/>
                          </a:solidFill>
                          <a:effectLst/>
                          <a:latin typeface="+mn-lt"/>
                        </a:rPr>
                        <a:t>injection </a:t>
                      </a:r>
                      <a:r>
                        <a:rPr lang="en-US" sz="1200" b="0" kern="1200" dirty="0">
                          <a:solidFill>
                            <a:schemeClr val="tx1"/>
                          </a:solidFill>
                          <a:latin typeface="+mn-lt"/>
                          <a:ea typeface="+mn-ea"/>
                          <a:cs typeface="+mn-cs"/>
                        </a:rPr>
                        <a:t>energy</a:t>
                      </a:r>
                      <a:r>
                        <a:rPr lang="en-US" sz="1200" b="0" i="0" u="none" strike="noStrike" dirty="0">
                          <a:solidFill>
                            <a:schemeClr val="tx1"/>
                          </a:solidFill>
                          <a:effectLst/>
                          <a:latin typeface="+mn-lt"/>
                        </a:rPr>
                        <a:t> </a:t>
                      </a:r>
                    </a:p>
                  </a:txBody>
                  <a:tcPr marL="182880" marR="6350" marT="6350" anchor="b">
                    <a:solidFill>
                      <a:srgbClr val="8DAACD"/>
                    </a:solidFill>
                  </a:tcPr>
                </a:tc>
                <a:tc>
                  <a:txBody>
                    <a:bodyPr/>
                    <a:lstStyle/>
                    <a:p>
                      <a:pPr algn="ctr" fontAlgn="b"/>
                      <a:r>
                        <a:rPr lang="en-US" sz="1200" b="0" i="0" u="none" strike="noStrike" dirty="0">
                          <a:solidFill>
                            <a:srgbClr val="000000"/>
                          </a:solidFill>
                          <a:effectLst/>
                          <a:latin typeface="+mn-lt"/>
                        </a:rPr>
                        <a:t>GeV</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3</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3</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2 – 3.5</a:t>
                      </a:r>
                    </a:p>
                  </a:txBody>
                  <a:tcPr marL="6350" marR="6350" marT="6350" anchor="b">
                    <a:solidFill>
                      <a:srgbClr val="8DAACD"/>
                    </a:solidFill>
                  </a:tcPr>
                </a:tc>
                <a:extLst>
                  <a:ext uri="{0D108BD9-81ED-4DB2-BD59-A6C34878D82A}">
                    <a16:rowId xmlns:a16="http://schemas.microsoft.com/office/drawing/2014/main" val="912678569"/>
                  </a:ext>
                </a:extLst>
              </a:tr>
              <a:tr h="266821">
                <a:tc>
                  <a:txBody>
                    <a:bodyPr/>
                    <a:lstStyle/>
                    <a:p>
                      <a:pPr algn="l" fontAlgn="b"/>
                      <a:r>
                        <a:rPr lang="en-US" sz="1200" b="0" i="0" u="none" strike="noStrike" dirty="0">
                          <a:solidFill>
                            <a:srgbClr val="000000"/>
                          </a:solidFill>
                          <a:effectLst/>
                          <a:latin typeface="+mn-lt"/>
                        </a:rPr>
                        <a:t>bunch train repetition rate </a:t>
                      </a:r>
                    </a:p>
                  </a:txBody>
                  <a:tcPr marL="182880" marR="6350" marT="6350" anchor="b">
                    <a:solidFill>
                      <a:srgbClr val="CDDAE9"/>
                    </a:solidFill>
                  </a:tcPr>
                </a:tc>
                <a:tc>
                  <a:txBody>
                    <a:bodyPr/>
                    <a:lstStyle/>
                    <a:p>
                      <a:pPr algn="ctr" fontAlgn="b"/>
                      <a:r>
                        <a:rPr lang="en-US" sz="1200" b="0" i="0" u="none" strike="noStrike" dirty="0">
                          <a:solidFill>
                            <a:srgbClr val="000000"/>
                          </a:solidFill>
                          <a:effectLst/>
                          <a:latin typeface="+mn-lt"/>
                        </a:rPr>
                        <a:t>Hz</a:t>
                      </a:r>
                    </a:p>
                  </a:txBody>
                  <a:tcPr marL="6350" marR="6350" marT="6350" anchor="b">
                    <a:solidFill>
                      <a:srgbClr val="CDDAE9"/>
                    </a:solidFill>
                  </a:tcPr>
                </a:tc>
                <a:tc>
                  <a:txBody>
                    <a:bodyPr/>
                    <a:lstStyle/>
                    <a:p>
                      <a:pPr algn="ctr" fontAlgn="b"/>
                      <a:r>
                        <a:rPr lang="en-US" sz="1200" b="0" i="0" u="none" strike="noStrike" dirty="0">
                          <a:solidFill>
                            <a:srgbClr val="000000"/>
                          </a:solidFill>
                          <a:effectLst/>
                          <a:latin typeface="+mn-lt"/>
                        </a:rPr>
                        <a:t>1</a:t>
                      </a:r>
                    </a:p>
                  </a:txBody>
                  <a:tcPr marL="6350" marR="6350" marT="6350" anchor="b">
                    <a:solidFill>
                      <a:srgbClr val="CDDA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4 bunch train every 2.2s</a:t>
                      </a:r>
                    </a:p>
                  </a:txBody>
                  <a:tcPr marL="6350" marR="6350" marT="6350" anchor="b">
                    <a:solidFill>
                      <a:srgbClr val="CDDA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&lt; 10 Hz</a:t>
                      </a:r>
                    </a:p>
                  </a:txBody>
                  <a:tcPr marL="6350" marR="6350" marT="6350" anchor="b">
                    <a:solidFill>
                      <a:srgbClr val="CDDAE9"/>
                    </a:solidFill>
                  </a:tcPr>
                </a:tc>
                <a:extLst>
                  <a:ext uri="{0D108BD9-81ED-4DB2-BD59-A6C34878D82A}">
                    <a16:rowId xmlns:a16="http://schemas.microsoft.com/office/drawing/2014/main" val="653246050"/>
                  </a:ext>
                </a:extLst>
              </a:tr>
              <a:tr h="266821">
                <a:tc>
                  <a:txBody>
                    <a:bodyPr/>
                    <a:lstStyle/>
                    <a:p>
                      <a:pPr algn="l" fontAlgn="b"/>
                      <a:r>
                        <a:rPr lang="en-US" sz="1200" b="0" i="0" u="none" strike="noStrike" dirty="0">
                          <a:solidFill>
                            <a:srgbClr val="000000"/>
                          </a:solidFill>
                          <a:effectLst/>
                          <a:latin typeface="+mn-lt"/>
                        </a:rPr>
                        <a:t># bunch per bunch train</a:t>
                      </a:r>
                    </a:p>
                  </a:txBody>
                  <a:tcPr marL="182880" marR="6350" marT="6350" anchor="b">
                    <a:solidFill>
                      <a:srgbClr val="8DAACD"/>
                    </a:solidFill>
                  </a:tcPr>
                </a:tc>
                <a:tc>
                  <a:txBody>
                    <a:bodyPr/>
                    <a:lstStyle/>
                    <a:p>
                      <a:pPr algn="ctr" fontAlgn="b"/>
                      <a:endParaRPr lang="en-US" sz="1200" b="0" i="0" u="none" strike="noStrike" dirty="0">
                        <a:solidFill>
                          <a:srgbClr val="000000"/>
                        </a:solidFill>
                        <a:effectLst/>
                        <a:latin typeface="+mn-lt"/>
                      </a:endParaRP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1</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3</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1 – 3</a:t>
                      </a:r>
                    </a:p>
                  </a:txBody>
                  <a:tcPr marL="6350" marR="6350" marT="6350" anchor="b">
                    <a:solidFill>
                      <a:srgbClr val="8DAACD"/>
                    </a:solidFill>
                  </a:tcPr>
                </a:tc>
                <a:extLst>
                  <a:ext uri="{0D108BD9-81ED-4DB2-BD59-A6C34878D82A}">
                    <a16:rowId xmlns:a16="http://schemas.microsoft.com/office/drawing/2014/main" val="4246937612"/>
                  </a:ext>
                </a:extLst>
              </a:tr>
              <a:tr h="266821">
                <a:tc>
                  <a:txBody>
                    <a:bodyPr/>
                    <a:lstStyle/>
                    <a:p>
                      <a:pPr algn="l" fontAlgn="b"/>
                      <a:r>
                        <a:rPr lang="en-US" sz="1200" b="0" i="0" u="none" strike="noStrike" dirty="0">
                          <a:solidFill>
                            <a:srgbClr val="000000"/>
                          </a:solidFill>
                          <a:effectLst/>
                          <a:latin typeface="+mn-lt"/>
                        </a:rPr>
                        <a:t>charge per bunch</a:t>
                      </a:r>
                    </a:p>
                  </a:txBody>
                  <a:tcPr marL="182880" marR="6350" marT="6350" anchor="b">
                    <a:solidFill>
                      <a:srgbClr val="CDDAE9"/>
                    </a:solidFill>
                  </a:tcPr>
                </a:tc>
                <a:tc>
                  <a:txBody>
                    <a:bodyPr/>
                    <a:lstStyle/>
                    <a:p>
                      <a:pPr algn="ctr" fontAlgn="b"/>
                      <a:r>
                        <a:rPr lang="en-US" sz="1200" b="0" i="0" u="none" strike="noStrike" dirty="0" err="1">
                          <a:solidFill>
                            <a:srgbClr val="000000"/>
                          </a:solidFill>
                          <a:effectLst/>
                          <a:latin typeface="+mn-lt"/>
                        </a:rPr>
                        <a:t>nC</a:t>
                      </a:r>
                      <a:endParaRPr lang="en-US" sz="1200" b="0" i="0" u="none" strike="noStrike" dirty="0">
                        <a:solidFill>
                          <a:srgbClr val="000000"/>
                        </a:solidFill>
                        <a:effectLst/>
                        <a:latin typeface="+mn-lt"/>
                      </a:endParaRPr>
                    </a:p>
                  </a:txBody>
                  <a:tcPr marL="6350" marR="6350" marT="6350" anchor="b">
                    <a:solidFill>
                      <a:srgbClr val="CDDAE9"/>
                    </a:solidFill>
                  </a:tcPr>
                </a:tc>
                <a:tc>
                  <a:txBody>
                    <a:bodyPr/>
                    <a:lstStyle/>
                    <a:p>
                      <a:pPr algn="ctr" fontAlgn="b"/>
                      <a:r>
                        <a:rPr lang="en-US" sz="1200" b="0" i="0" u="none" strike="noStrike" dirty="0">
                          <a:solidFill>
                            <a:srgbClr val="000000"/>
                          </a:solidFill>
                          <a:effectLst/>
                          <a:latin typeface="+mn-lt"/>
                        </a:rPr>
                        <a:t>7.5</a:t>
                      </a:r>
                    </a:p>
                  </a:txBody>
                  <a:tcPr marL="6350" marR="6350" marT="6350" anchor="b">
                    <a:solidFill>
                      <a:srgbClr val="CDDAE9"/>
                    </a:solidFill>
                  </a:tcPr>
                </a:tc>
                <a:tc>
                  <a:txBody>
                    <a:bodyPr/>
                    <a:lstStyle/>
                    <a:p>
                      <a:pPr algn="ctr" fontAlgn="b"/>
                      <a:r>
                        <a:rPr lang="en-US" sz="1200" b="0" i="0" u="none" strike="noStrike" dirty="0">
                          <a:solidFill>
                            <a:srgbClr val="000000"/>
                          </a:solidFill>
                          <a:effectLst/>
                          <a:latin typeface="+mn-lt"/>
                        </a:rPr>
                        <a:t>7.5</a:t>
                      </a:r>
                    </a:p>
                  </a:txBody>
                  <a:tcPr marL="6350" marR="6350" marT="6350" anchor="b">
                    <a:solidFill>
                      <a:srgbClr val="CDDAE9"/>
                    </a:solidFill>
                  </a:tcPr>
                </a:tc>
                <a:tc>
                  <a:txBody>
                    <a:bodyPr/>
                    <a:lstStyle/>
                    <a:p>
                      <a:pPr algn="ctr" fontAlgn="b"/>
                      <a:r>
                        <a:rPr lang="en-US" sz="1200" b="0" i="0" u="none" strike="noStrike" dirty="0">
                          <a:solidFill>
                            <a:srgbClr val="000000"/>
                          </a:solidFill>
                          <a:effectLst/>
                          <a:latin typeface="+mn-lt"/>
                        </a:rPr>
                        <a:t>4 – 14</a:t>
                      </a:r>
                    </a:p>
                  </a:txBody>
                  <a:tcPr marL="6350" marR="6350" marT="6350" anchor="b">
                    <a:solidFill>
                      <a:srgbClr val="CDDAE9"/>
                    </a:solidFill>
                  </a:tcPr>
                </a:tc>
                <a:extLst>
                  <a:ext uri="{0D108BD9-81ED-4DB2-BD59-A6C34878D82A}">
                    <a16:rowId xmlns:a16="http://schemas.microsoft.com/office/drawing/2014/main" val="4103748673"/>
                  </a:ext>
                </a:extLst>
              </a:tr>
              <a:tr h="266821">
                <a:tc>
                  <a:txBody>
                    <a:bodyPr/>
                    <a:lstStyle/>
                    <a:p>
                      <a:pPr algn="l" fontAlgn="b"/>
                      <a:r>
                        <a:rPr lang="en-US" sz="1200" b="0" i="0" u="none" strike="noStrike" dirty="0">
                          <a:solidFill>
                            <a:srgbClr val="000000"/>
                          </a:solidFill>
                          <a:effectLst/>
                          <a:latin typeface="+mn-lt"/>
                        </a:rPr>
                        <a:t>bunch spacing</a:t>
                      </a:r>
                      <a:endParaRPr lang="el-GR" sz="1200" b="0" i="0" u="none" strike="noStrike" dirty="0">
                        <a:solidFill>
                          <a:srgbClr val="000000"/>
                        </a:solidFill>
                        <a:effectLst/>
                        <a:latin typeface="+mn-lt"/>
                      </a:endParaRPr>
                    </a:p>
                  </a:txBody>
                  <a:tcPr marL="182880" marR="6350" marT="6350" anchor="b">
                    <a:solidFill>
                      <a:srgbClr val="8DAACD"/>
                    </a:solidFill>
                  </a:tcPr>
                </a:tc>
                <a:tc>
                  <a:txBody>
                    <a:bodyPr/>
                    <a:lstStyle/>
                    <a:p>
                      <a:pPr algn="ctr" fontAlgn="b"/>
                      <a:endParaRPr lang="en-US" sz="1200" b="0" i="0" u="none" strike="noStrike" dirty="0">
                        <a:solidFill>
                          <a:srgbClr val="000000"/>
                        </a:solidFill>
                        <a:effectLst/>
                        <a:latin typeface="+mn-lt"/>
                      </a:endParaRP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N/A</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50 ns</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Integer multiple of 50 ns (freq. ratio)</a:t>
                      </a:r>
                    </a:p>
                  </a:txBody>
                  <a:tcPr marL="6350" marR="6350" marT="6350" anchor="b">
                    <a:solidFill>
                      <a:srgbClr val="8DAACD"/>
                    </a:solidFill>
                  </a:tcPr>
                </a:tc>
                <a:extLst>
                  <a:ext uri="{0D108BD9-81ED-4DB2-BD59-A6C34878D82A}">
                    <a16:rowId xmlns:a16="http://schemas.microsoft.com/office/drawing/2014/main" val="3449559076"/>
                  </a:ext>
                </a:extLst>
              </a:tr>
              <a:tr h="266821">
                <a:tc>
                  <a:txBody>
                    <a:bodyPr/>
                    <a:lstStyle/>
                    <a:p>
                      <a:pPr algn="l" fontAlgn="b"/>
                      <a:r>
                        <a:rPr lang="en-US" sz="1200" b="0" i="0" u="none" strike="noStrike" dirty="0">
                          <a:solidFill>
                            <a:srgbClr val="000000"/>
                          </a:solidFill>
                          <a:effectLst/>
                          <a:latin typeface="+mn-lt"/>
                        </a:rPr>
                        <a:t>rms bunch length</a:t>
                      </a:r>
                    </a:p>
                  </a:txBody>
                  <a:tcPr marL="182880" marR="6350" marT="6350" anchor="b">
                    <a:solidFill>
                      <a:srgbClr val="CDDAE9"/>
                    </a:solidFill>
                  </a:tcPr>
                </a:tc>
                <a:tc>
                  <a:txBody>
                    <a:bodyPr/>
                    <a:lstStyle/>
                    <a:p>
                      <a:pPr algn="ctr" fontAlgn="b"/>
                      <a:r>
                        <a:rPr lang="en-US" sz="1200" b="0" i="0" u="none" strike="noStrike" dirty="0">
                          <a:solidFill>
                            <a:srgbClr val="000000"/>
                          </a:solidFill>
                          <a:effectLst/>
                          <a:latin typeface="+mn-lt"/>
                        </a:rPr>
                        <a:t>mm</a:t>
                      </a:r>
                    </a:p>
                  </a:txBody>
                  <a:tcPr marL="6350" marR="6350" marT="6350" anchor="b">
                    <a:solidFill>
                      <a:srgbClr val="CDDAE9"/>
                    </a:solidFill>
                  </a:tcPr>
                </a:tc>
                <a:tc>
                  <a:txBody>
                    <a:bodyPr/>
                    <a:lstStyle/>
                    <a:p>
                      <a:pPr algn="ctr" fontAlgn="b"/>
                      <a:r>
                        <a:rPr lang="en-US" sz="1200" b="0" i="0" u="none" strike="noStrike" dirty="0">
                          <a:solidFill>
                            <a:srgbClr val="000000"/>
                          </a:solidFill>
                          <a:effectLst/>
                          <a:latin typeface="+mn-lt"/>
                        </a:rPr>
                        <a:t>1</a:t>
                      </a:r>
                    </a:p>
                  </a:txBody>
                  <a:tcPr marL="6350" marR="6350" marT="6350" anchor="b">
                    <a:solidFill>
                      <a:srgbClr val="CDDAE9"/>
                    </a:solidFill>
                  </a:tcPr>
                </a:tc>
                <a:tc>
                  <a:txBody>
                    <a:bodyPr/>
                    <a:lstStyle/>
                    <a:p>
                      <a:pPr marL="0" algn="ctr" defTabSz="914400" rtl="0" eaLnBrk="1" fontAlgn="b" latinLnBrk="0" hangingPunct="1"/>
                      <a:r>
                        <a:rPr lang="en-US" sz="1200" b="0" i="0" u="none" strike="noStrike" kern="1200" dirty="0">
                          <a:solidFill>
                            <a:srgbClr val="000000"/>
                          </a:solidFill>
                          <a:effectLst/>
                          <a:latin typeface="+mn-lt"/>
                          <a:ea typeface="+mn-ea"/>
                          <a:cs typeface="+mn-cs"/>
                        </a:rPr>
                        <a:t>1</a:t>
                      </a:r>
                    </a:p>
                  </a:txBody>
                  <a:tcPr marL="6350" marR="6350" marT="6350" anchor="b">
                    <a:solidFill>
                      <a:srgbClr val="CDDAE9"/>
                    </a:solidFill>
                  </a:tcPr>
                </a:tc>
                <a:tc>
                  <a:txBody>
                    <a:bodyPr/>
                    <a:lstStyle/>
                    <a:p>
                      <a:pPr marL="0" algn="ctr" defTabSz="914400" rtl="0" eaLnBrk="1" fontAlgn="b" latinLnBrk="0" hangingPunct="1"/>
                      <a:r>
                        <a:rPr lang="en-US" altLang="zh-CN" sz="1200" b="0" i="0" u="none" strike="noStrike" kern="1200" dirty="0">
                          <a:solidFill>
                            <a:srgbClr val="000000"/>
                          </a:solidFill>
                          <a:effectLst/>
                          <a:latin typeface="+mn-lt"/>
                          <a:ea typeface="+mn-ea"/>
                          <a:cs typeface="+mn-cs"/>
                        </a:rPr>
                        <a:t>0.8 – 1.9</a:t>
                      </a:r>
                      <a:endParaRPr lang="en-US" sz="1200" b="0" i="0" u="none" strike="noStrike" kern="1200" dirty="0">
                        <a:solidFill>
                          <a:srgbClr val="000000"/>
                        </a:solidFill>
                        <a:effectLst/>
                        <a:latin typeface="+mn-lt"/>
                        <a:ea typeface="+mn-ea"/>
                        <a:cs typeface="+mn-cs"/>
                      </a:endParaRPr>
                    </a:p>
                  </a:txBody>
                  <a:tcPr marL="6350" marR="6350" marT="6350" anchor="b">
                    <a:solidFill>
                      <a:srgbClr val="CDDAE9"/>
                    </a:solidFill>
                  </a:tcPr>
                </a:tc>
                <a:extLst>
                  <a:ext uri="{0D108BD9-81ED-4DB2-BD59-A6C34878D82A}">
                    <a16:rowId xmlns:a16="http://schemas.microsoft.com/office/drawing/2014/main" val="930826070"/>
                  </a:ext>
                </a:extLst>
              </a:tr>
              <a:tr h="266821">
                <a:tc>
                  <a:txBody>
                    <a:bodyPr/>
                    <a:lstStyle/>
                    <a:p>
                      <a:pPr algn="l" fontAlgn="b"/>
                      <a:r>
                        <a:rPr lang="en-US" sz="1200" b="0" i="0" u="none" strike="noStrike" dirty="0">
                          <a:solidFill>
                            <a:srgbClr val="000000"/>
                          </a:solidFill>
                          <a:effectLst/>
                          <a:latin typeface="+mn-lt"/>
                        </a:rPr>
                        <a:t>rms energy spread (</a:t>
                      </a:r>
                      <a:r>
                        <a:rPr lang="en-US" sz="1200" b="0" i="0" u="none" strike="noStrike" dirty="0" err="1">
                          <a:solidFill>
                            <a:srgbClr val="000000"/>
                          </a:solidFill>
                          <a:effectLst/>
                          <a:latin typeface="+mn-lt"/>
                        </a:rPr>
                        <a:t>σ_p</a:t>
                      </a:r>
                      <a:r>
                        <a:rPr lang="en-US" sz="1200" b="0" i="0" u="none" strike="noStrike" dirty="0">
                          <a:solidFill>
                            <a:srgbClr val="000000"/>
                          </a:solidFill>
                          <a:effectLst/>
                          <a:latin typeface="+mn-lt"/>
                        </a:rPr>
                        <a:t>/p)</a:t>
                      </a:r>
                    </a:p>
                  </a:txBody>
                  <a:tcPr marL="182880" marR="6350" marT="6350" anchor="b">
                    <a:solidFill>
                      <a:srgbClr val="8DAACD"/>
                    </a:solidFill>
                  </a:tcPr>
                </a:tc>
                <a:tc>
                  <a:txBody>
                    <a:bodyPr/>
                    <a:lstStyle/>
                    <a:p>
                      <a:pPr algn="ctr" fontAlgn="b"/>
                      <a:endParaRPr lang="en-US" sz="1200" b="0" i="0" u="none" strike="noStrike" dirty="0">
                        <a:solidFill>
                          <a:srgbClr val="000000"/>
                        </a:solidFill>
                        <a:effectLst/>
                        <a:latin typeface="+mn-lt"/>
                      </a:endParaRP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1.70E-03</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1.70E-03</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0.02% &lt; </a:t>
                      </a:r>
                      <a:r>
                        <a:rPr lang="en-US" sz="1200" b="0" i="0" u="none" strike="noStrike" dirty="0" err="1">
                          <a:solidFill>
                            <a:srgbClr val="000000"/>
                          </a:solidFill>
                          <a:effectLst/>
                          <a:latin typeface="+mn-lt"/>
                        </a:rPr>
                        <a:t>σ_p</a:t>
                      </a:r>
                      <a:r>
                        <a:rPr lang="en-US" sz="1200" b="0" i="0" u="none" strike="noStrike" dirty="0">
                          <a:solidFill>
                            <a:srgbClr val="000000"/>
                          </a:solidFill>
                          <a:effectLst/>
                          <a:latin typeface="+mn-lt"/>
                        </a:rPr>
                        <a:t>/p &lt; 0.4% (phase I)</a:t>
                      </a:r>
                    </a:p>
                    <a:p>
                      <a:pPr algn="ctr" fontAlgn="b"/>
                      <a:r>
                        <a:rPr lang="en-US" sz="1200" b="0" i="0" u="none" strike="noStrike" dirty="0">
                          <a:solidFill>
                            <a:srgbClr val="000000"/>
                          </a:solidFill>
                          <a:effectLst/>
                          <a:latin typeface="+mn-lt"/>
                        </a:rPr>
                        <a:t>0.1% &lt; </a:t>
                      </a:r>
                      <a:r>
                        <a:rPr lang="en-US" sz="1200" b="0" i="0" u="none" strike="noStrike" dirty="0" err="1">
                          <a:solidFill>
                            <a:srgbClr val="000000"/>
                          </a:solidFill>
                          <a:effectLst/>
                          <a:latin typeface="+mn-lt"/>
                        </a:rPr>
                        <a:t>σ_p</a:t>
                      </a:r>
                      <a:r>
                        <a:rPr lang="en-US" sz="1200" b="0" i="0" u="none" strike="noStrike" dirty="0">
                          <a:solidFill>
                            <a:srgbClr val="000000"/>
                          </a:solidFill>
                          <a:effectLst/>
                          <a:latin typeface="+mn-lt"/>
                        </a:rPr>
                        <a:t>/p &lt; 0.4% (phase II)</a:t>
                      </a:r>
                    </a:p>
                  </a:txBody>
                  <a:tcPr marL="6350" marR="6350" marT="6350" anchor="b">
                    <a:solidFill>
                      <a:srgbClr val="8DAACD"/>
                    </a:solidFill>
                  </a:tcPr>
                </a:tc>
                <a:extLst>
                  <a:ext uri="{0D108BD9-81ED-4DB2-BD59-A6C34878D82A}">
                    <a16:rowId xmlns:a16="http://schemas.microsoft.com/office/drawing/2014/main" val="3374503360"/>
                  </a:ext>
                </a:extLst>
              </a:tr>
              <a:tr h="266821">
                <a:tc>
                  <a:txBody>
                    <a:bodyPr/>
                    <a:lstStyle/>
                    <a:p>
                      <a:pPr algn="l" fontAlgn="b"/>
                      <a:r>
                        <a:rPr lang="pt-BR" sz="1200" b="0" i="0" u="none" strike="noStrike" dirty="0">
                          <a:solidFill>
                            <a:srgbClr val="000000"/>
                          </a:solidFill>
                          <a:effectLst/>
                          <a:latin typeface="+mn-lt"/>
                        </a:rPr>
                        <a:t>rms norm. horizontal emittance (ε_x)</a:t>
                      </a:r>
                    </a:p>
                  </a:txBody>
                  <a:tcPr marL="182880" marR="6350" marT="6350" anchor="b">
                    <a:solidFill>
                      <a:srgbClr val="CDDAE9"/>
                    </a:solidFill>
                  </a:tcPr>
                </a:tc>
                <a:tc>
                  <a:txBody>
                    <a:bodyPr/>
                    <a:lstStyle/>
                    <a:p>
                      <a:pPr algn="ctr" fontAlgn="b"/>
                      <a:r>
                        <a:rPr lang="en-US" sz="1200" b="0" i="0" u="none" strike="noStrike" dirty="0">
                          <a:solidFill>
                            <a:srgbClr val="000000"/>
                          </a:solidFill>
                          <a:effectLst/>
                          <a:latin typeface="+mn-lt"/>
                        </a:rPr>
                        <a:t>mm-</a:t>
                      </a:r>
                      <a:r>
                        <a:rPr lang="en-US" sz="1200" b="0" i="0" u="none" strike="noStrike" dirty="0" err="1">
                          <a:solidFill>
                            <a:srgbClr val="000000"/>
                          </a:solidFill>
                          <a:effectLst/>
                          <a:latin typeface="+mn-lt"/>
                        </a:rPr>
                        <a:t>mrad</a:t>
                      </a:r>
                      <a:endParaRPr lang="en-US" sz="1200" b="0" i="0" u="none" strike="noStrike" dirty="0">
                        <a:solidFill>
                          <a:srgbClr val="000000"/>
                        </a:solidFill>
                        <a:effectLst/>
                        <a:latin typeface="+mn-lt"/>
                      </a:endParaRPr>
                    </a:p>
                  </a:txBody>
                  <a:tcPr marL="6350" marR="6350" marT="6350" anchor="b">
                    <a:solidFill>
                      <a:srgbClr val="CDDAE9"/>
                    </a:solidFill>
                  </a:tcPr>
                </a:tc>
                <a:tc>
                  <a:txBody>
                    <a:bodyPr/>
                    <a:lstStyle/>
                    <a:p>
                      <a:pPr algn="ctr" fontAlgn="b"/>
                      <a:r>
                        <a:rPr lang="en-US" sz="1200" b="0" i="0" u="none" strike="noStrike" dirty="0">
                          <a:solidFill>
                            <a:srgbClr val="000000"/>
                          </a:solidFill>
                          <a:effectLst/>
                          <a:latin typeface="+mn-lt"/>
                        </a:rPr>
                        <a:t>under study</a:t>
                      </a:r>
                    </a:p>
                  </a:txBody>
                  <a:tcPr marL="6350" marR="6350" marT="6350" anchor="b">
                    <a:solidFill>
                      <a:srgbClr val="CDDAE9"/>
                    </a:solidFill>
                  </a:tcPr>
                </a:tc>
                <a:tc>
                  <a:txBody>
                    <a:bodyPr/>
                    <a:lstStyle/>
                    <a:p>
                      <a:pPr algn="ctr" fontAlgn="b"/>
                      <a:r>
                        <a:rPr lang="en-US" sz="1200" b="0" i="0" u="none" strike="noStrike" dirty="0">
                          <a:solidFill>
                            <a:srgbClr val="000000"/>
                          </a:solidFill>
                          <a:effectLst/>
                          <a:latin typeface="+mn-lt"/>
                        </a:rPr>
                        <a:t>under study</a:t>
                      </a:r>
                    </a:p>
                  </a:txBody>
                  <a:tcPr marL="6350" marR="6350" marT="6350" anchor="b">
                    <a:solidFill>
                      <a:srgbClr val="CDDAE9"/>
                    </a:solidFill>
                  </a:tcPr>
                </a:tc>
                <a:tc>
                  <a:txBody>
                    <a:bodyPr/>
                    <a:lstStyle/>
                    <a:p>
                      <a:pPr algn="ctr" fontAlgn="b"/>
                      <a:r>
                        <a:rPr lang="en-US" sz="1200" b="0" i="0" u="none" strike="noStrike" dirty="0">
                          <a:solidFill>
                            <a:srgbClr val="000000"/>
                          </a:solidFill>
                          <a:effectLst/>
                          <a:latin typeface="+mn-lt"/>
                        </a:rPr>
                        <a:t>˂180 (phase I) or ˂60 (phase II)</a:t>
                      </a:r>
                    </a:p>
                  </a:txBody>
                  <a:tcPr marL="6350" marR="6350" marT="6350" anchor="b">
                    <a:solidFill>
                      <a:srgbClr val="CDDAE9"/>
                    </a:solidFill>
                  </a:tcPr>
                </a:tc>
                <a:extLst>
                  <a:ext uri="{0D108BD9-81ED-4DB2-BD59-A6C34878D82A}">
                    <a16:rowId xmlns:a16="http://schemas.microsoft.com/office/drawing/2014/main" val="1158482324"/>
                  </a:ext>
                </a:extLst>
              </a:tr>
              <a:tr h="266821">
                <a:tc>
                  <a:txBody>
                    <a:bodyPr/>
                    <a:lstStyle/>
                    <a:p>
                      <a:pPr algn="l" fontAlgn="b"/>
                      <a:r>
                        <a:rPr lang="es-ES" sz="1200" b="0" i="0" u="none" strike="noStrike" dirty="0" err="1">
                          <a:solidFill>
                            <a:srgbClr val="000000"/>
                          </a:solidFill>
                          <a:effectLst/>
                          <a:latin typeface="+mn-lt"/>
                        </a:rPr>
                        <a:t>rms</a:t>
                      </a:r>
                      <a:r>
                        <a:rPr lang="es-ES" sz="1200" b="0" i="0" u="none" strike="noStrike" dirty="0">
                          <a:solidFill>
                            <a:srgbClr val="000000"/>
                          </a:solidFill>
                          <a:effectLst/>
                          <a:latin typeface="+mn-lt"/>
                        </a:rPr>
                        <a:t> </a:t>
                      </a:r>
                      <a:r>
                        <a:rPr lang="es-ES" sz="1200" b="0" i="0" u="none" strike="noStrike" dirty="0" err="1">
                          <a:solidFill>
                            <a:srgbClr val="000000"/>
                          </a:solidFill>
                          <a:effectLst/>
                          <a:latin typeface="+mn-lt"/>
                        </a:rPr>
                        <a:t>norm</a:t>
                      </a:r>
                      <a:r>
                        <a:rPr lang="es-ES" sz="1200" b="0" i="0" u="none" strike="noStrike" dirty="0">
                          <a:solidFill>
                            <a:srgbClr val="000000"/>
                          </a:solidFill>
                          <a:effectLst/>
                          <a:latin typeface="+mn-lt"/>
                        </a:rPr>
                        <a:t>. vertical </a:t>
                      </a:r>
                      <a:r>
                        <a:rPr lang="es-ES" sz="1200" b="0" i="0" u="none" strike="noStrike" dirty="0" err="1">
                          <a:solidFill>
                            <a:srgbClr val="000000"/>
                          </a:solidFill>
                          <a:effectLst/>
                          <a:latin typeface="+mn-lt"/>
                        </a:rPr>
                        <a:t>emittance</a:t>
                      </a:r>
                      <a:r>
                        <a:rPr lang="es-ES" sz="1200" b="0" i="0" u="none" strike="noStrike" dirty="0">
                          <a:solidFill>
                            <a:srgbClr val="000000"/>
                          </a:solidFill>
                          <a:effectLst/>
                          <a:latin typeface="+mn-lt"/>
                        </a:rPr>
                        <a:t> (</a:t>
                      </a:r>
                      <a:r>
                        <a:rPr lang="es-ES" sz="1200" b="0" i="0" u="none" strike="noStrike" dirty="0" err="1">
                          <a:solidFill>
                            <a:srgbClr val="000000"/>
                          </a:solidFill>
                          <a:effectLst/>
                          <a:latin typeface="+mn-lt"/>
                        </a:rPr>
                        <a:t>ε_y</a:t>
                      </a:r>
                      <a:r>
                        <a:rPr lang="es-ES" sz="1200" b="0" i="0" u="none" strike="noStrike" dirty="0">
                          <a:solidFill>
                            <a:srgbClr val="000000"/>
                          </a:solidFill>
                          <a:effectLst/>
                          <a:latin typeface="+mn-lt"/>
                        </a:rPr>
                        <a:t>)</a:t>
                      </a:r>
                    </a:p>
                  </a:txBody>
                  <a:tcPr marL="182880" marR="6350" marT="6350" anchor="b">
                    <a:solidFill>
                      <a:srgbClr val="8DAACD"/>
                    </a:solidFill>
                  </a:tcPr>
                </a:tc>
                <a:tc>
                  <a:txBody>
                    <a:bodyPr/>
                    <a:lstStyle/>
                    <a:p>
                      <a:pPr algn="ctr" fontAlgn="b"/>
                      <a:r>
                        <a:rPr lang="en-US" sz="1200" b="0" i="0" u="none" strike="noStrike" dirty="0">
                          <a:solidFill>
                            <a:srgbClr val="000000"/>
                          </a:solidFill>
                          <a:effectLst/>
                          <a:latin typeface="+mn-lt"/>
                        </a:rPr>
                        <a:t>mm-</a:t>
                      </a:r>
                      <a:r>
                        <a:rPr lang="en-US" sz="1200" b="0" i="0" u="none" strike="noStrike" dirty="0" err="1">
                          <a:solidFill>
                            <a:srgbClr val="000000"/>
                          </a:solidFill>
                          <a:effectLst/>
                          <a:latin typeface="+mn-lt"/>
                        </a:rPr>
                        <a:t>mrad</a:t>
                      </a:r>
                      <a:endParaRPr lang="en-US" sz="1200" b="0" i="0" u="none" strike="noStrike" dirty="0">
                        <a:solidFill>
                          <a:srgbClr val="000000"/>
                        </a:solidFill>
                        <a:effectLst/>
                        <a:latin typeface="+mn-lt"/>
                      </a:endParaRP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under study</a:t>
                      </a:r>
                    </a:p>
                  </a:txBody>
                  <a:tcPr marL="6350" marR="6350" marT="6350" anchor="b">
                    <a:solidFill>
                      <a:srgbClr val="8DAACD"/>
                    </a:solidFill>
                  </a:tcPr>
                </a:tc>
                <a:tc>
                  <a:txBody>
                    <a:bodyPr/>
                    <a:lstStyle/>
                    <a:p>
                      <a:pPr algn="ctr" fontAlgn="b"/>
                      <a:r>
                        <a:rPr lang="en-US" sz="1200" b="0" i="0" u="none" strike="noStrike" dirty="0">
                          <a:solidFill>
                            <a:srgbClr val="000000"/>
                          </a:solidFill>
                          <a:effectLst/>
                          <a:latin typeface="+mn-lt"/>
                        </a:rPr>
                        <a:t>under study</a:t>
                      </a:r>
                    </a:p>
                  </a:txBody>
                  <a:tcPr marL="6350" marR="6350" marT="6350" anchor="b">
                    <a:solidFill>
                      <a:srgbClr val="8DAACD"/>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˂180 (phase I) or ˂60 (phase II)</a:t>
                      </a:r>
                    </a:p>
                  </a:txBody>
                  <a:tcPr marL="6350" marR="6350" marT="6350" anchor="b">
                    <a:solidFill>
                      <a:srgbClr val="8DAACD"/>
                    </a:solidFill>
                  </a:tcPr>
                </a:tc>
                <a:extLst>
                  <a:ext uri="{0D108BD9-81ED-4DB2-BD59-A6C34878D82A}">
                    <a16:rowId xmlns:a16="http://schemas.microsoft.com/office/drawing/2014/main" val="3384668367"/>
                  </a:ext>
                </a:extLst>
              </a:tr>
            </a:tbl>
          </a:graphicData>
        </a:graphic>
      </p:graphicFrame>
      <p:sp>
        <p:nvSpPr>
          <p:cNvPr id="3" name="Slide Number Placeholder 2">
            <a:extLst>
              <a:ext uri="{FF2B5EF4-FFF2-40B4-BE49-F238E27FC236}">
                <a16:creationId xmlns:a16="http://schemas.microsoft.com/office/drawing/2014/main" id="{524ACC36-AB92-D466-32C2-8783F302E36C}"/>
              </a:ext>
            </a:extLst>
          </p:cNvPr>
          <p:cNvSpPr>
            <a:spLocks noGrp="1"/>
          </p:cNvSpPr>
          <p:nvPr>
            <p:ph type="sldNum" sz="quarter" idx="4"/>
          </p:nvPr>
        </p:nvSpPr>
        <p:spPr/>
        <p:txBody>
          <a:bodyPr/>
          <a:lstStyle/>
          <a:p>
            <a:fld id="{B5FB6E5B-7B6C-4C82-B4DE-2A629539FD14}" type="slidenum">
              <a:rPr lang="en-US" smtClean="0"/>
              <a:t>21</a:t>
            </a:fld>
            <a:endParaRPr lang="en-US"/>
          </a:p>
        </p:txBody>
      </p:sp>
    </p:spTree>
    <p:extLst>
      <p:ext uri="{BB962C8B-B14F-4D97-AF65-F5344CB8AC3E}">
        <p14:creationId xmlns:p14="http://schemas.microsoft.com/office/powerpoint/2010/main" val="2914310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97E6-BF42-7357-0A07-C7E35616860A}"/>
              </a:ext>
            </a:extLst>
          </p:cNvPr>
          <p:cNvSpPr>
            <a:spLocks noGrp="1"/>
          </p:cNvSpPr>
          <p:nvPr>
            <p:ph type="title"/>
          </p:nvPr>
        </p:nvSpPr>
        <p:spPr/>
        <p:txBody>
          <a:bodyPr/>
          <a:lstStyle/>
          <a:p>
            <a:r>
              <a:rPr lang="en-US" dirty="0"/>
              <a:t>Introduction to new injector</a:t>
            </a:r>
          </a:p>
        </p:txBody>
      </p:sp>
      <p:pic>
        <p:nvPicPr>
          <p:cNvPr id="1026" name="Picture 2">
            <a:extLst>
              <a:ext uri="{FF2B5EF4-FFF2-40B4-BE49-F238E27FC236}">
                <a16:creationId xmlns:a16="http://schemas.microsoft.com/office/drawing/2014/main" id="{FADC13FB-67A8-EE8D-4BBC-0DB2CAC0D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26" y="1264199"/>
            <a:ext cx="11554691" cy="29097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2E67EBA-781E-42DB-52A3-61528852B6E4}"/>
              </a:ext>
            </a:extLst>
          </p:cNvPr>
          <p:cNvSpPr/>
          <p:nvPr/>
        </p:nvSpPr>
        <p:spPr>
          <a:xfrm>
            <a:off x="325764" y="1099302"/>
            <a:ext cx="9277882" cy="1648788"/>
          </a:xfrm>
          <a:prstGeom prst="rect">
            <a:avLst/>
          </a:prstGeom>
          <a:noFill/>
          <a:ln w="38100">
            <a:solidFill>
              <a:srgbClr val="3A5C8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71363E38-A80A-7BB7-9B40-9FA8195E1E4A}"/>
              </a:ext>
            </a:extLst>
          </p:cNvPr>
          <p:cNvSpPr txBox="1"/>
          <p:nvPr/>
        </p:nvSpPr>
        <p:spPr>
          <a:xfrm>
            <a:off x="3047639" y="3206414"/>
            <a:ext cx="6095276" cy="369332"/>
          </a:xfrm>
          <a:prstGeom prst="rect">
            <a:avLst/>
          </a:prstGeom>
          <a:noFill/>
        </p:spPr>
        <p:txBody>
          <a:bodyPr wrap="square">
            <a:spAutoFit/>
          </a:bodyPr>
          <a:lstStyle/>
          <a:p>
            <a:r>
              <a:rPr lang="en-US" dirty="0"/>
              <a:t> </a:t>
            </a:r>
          </a:p>
        </p:txBody>
      </p:sp>
      <p:pic>
        <p:nvPicPr>
          <p:cNvPr id="12" name="Picture 11">
            <a:extLst>
              <a:ext uri="{FF2B5EF4-FFF2-40B4-BE49-F238E27FC236}">
                <a16:creationId xmlns:a16="http://schemas.microsoft.com/office/drawing/2014/main" id="{DFE2014C-1B5C-339F-37A3-8C9FC6AFEA8E}"/>
              </a:ext>
            </a:extLst>
          </p:cNvPr>
          <p:cNvPicPr>
            <a:picLocks noChangeAspect="1"/>
          </p:cNvPicPr>
          <p:nvPr/>
        </p:nvPicPr>
        <p:blipFill>
          <a:blip r:embed="rId3"/>
          <a:stretch>
            <a:fillRect/>
          </a:stretch>
        </p:blipFill>
        <p:spPr>
          <a:xfrm>
            <a:off x="7240669" y="3681821"/>
            <a:ext cx="4809705" cy="2155605"/>
          </a:xfrm>
          <a:prstGeom prst="rect">
            <a:avLst/>
          </a:prstGeom>
        </p:spPr>
      </p:pic>
      <p:sp>
        <p:nvSpPr>
          <p:cNvPr id="3" name="TextBox 2">
            <a:extLst>
              <a:ext uri="{FF2B5EF4-FFF2-40B4-BE49-F238E27FC236}">
                <a16:creationId xmlns:a16="http://schemas.microsoft.com/office/drawing/2014/main" id="{00DDB4E8-772F-D3CF-6624-CE05B0BB40C3}"/>
              </a:ext>
            </a:extLst>
          </p:cNvPr>
          <p:cNvSpPr txBox="1"/>
          <p:nvPr/>
        </p:nvSpPr>
        <p:spPr>
          <a:xfrm>
            <a:off x="431563" y="3033757"/>
            <a:ext cx="6349525" cy="2585323"/>
          </a:xfrm>
          <a:prstGeom prst="rect">
            <a:avLst/>
          </a:prstGeom>
          <a:noFill/>
        </p:spPr>
        <p:txBody>
          <a:bodyPr wrap="square" rtlCol="0">
            <a:spAutoFit/>
          </a:bodyPr>
          <a:lstStyle/>
          <a:p>
            <a:pPr>
              <a:spcAft>
                <a:spcPts val="1200"/>
              </a:spcAft>
            </a:pPr>
            <a:r>
              <a:rPr lang="en-US" sz="2000" dirty="0"/>
              <a:t>Scope: </a:t>
            </a:r>
          </a:p>
          <a:p>
            <a:pPr marL="285750" indent="-285750">
              <a:spcAft>
                <a:spcPts val="1200"/>
              </a:spcAft>
              <a:buFont typeface="Arial" panose="020B0604020202020204" pitchFamily="34" charset="0"/>
              <a:buChar char="•"/>
            </a:pPr>
            <a:r>
              <a:rPr lang="en-US" sz="1600" dirty="0"/>
              <a:t>From polarized electron gun to end of the </a:t>
            </a:r>
            <a:r>
              <a:rPr lang="en-US" sz="1600" dirty="0" err="1"/>
              <a:t>Linac</a:t>
            </a:r>
            <a:r>
              <a:rPr lang="en-US" sz="1600" dirty="0"/>
              <a:t> to RCS (LTR) transfer line</a:t>
            </a:r>
          </a:p>
          <a:p>
            <a:pPr marL="285750" indent="-285750">
              <a:spcAft>
                <a:spcPts val="1200"/>
              </a:spcAft>
              <a:buFont typeface="Arial" panose="020B0604020202020204" pitchFamily="34" charset="0"/>
              <a:buChar char="•"/>
            </a:pPr>
            <a:r>
              <a:rPr lang="en-US" sz="1600" dirty="0"/>
              <a:t>The Electron Pre-Injector (EPI) delivers polarized electrons from generation to the entrance of the RCS, meeting the physical requirements for early science. With minor modifications, it has the potential to support ultimate accelerator performance as well.</a:t>
            </a:r>
          </a:p>
          <a:p>
            <a:pPr marL="285750" indent="-285750">
              <a:spcAft>
                <a:spcPts val="1200"/>
              </a:spcAft>
              <a:buFont typeface="Arial" panose="020B0604020202020204" pitchFamily="34" charset="0"/>
              <a:buChar char="•"/>
            </a:pPr>
            <a:r>
              <a:rPr lang="en-US" sz="1600" dirty="0"/>
              <a:t>The major components of the EPI are listed in the picture above</a:t>
            </a:r>
          </a:p>
        </p:txBody>
      </p:sp>
      <p:sp>
        <p:nvSpPr>
          <p:cNvPr id="7" name="TextBox 6">
            <a:extLst>
              <a:ext uri="{FF2B5EF4-FFF2-40B4-BE49-F238E27FC236}">
                <a16:creationId xmlns:a16="http://schemas.microsoft.com/office/drawing/2014/main" id="{7BA51C67-47BB-CB40-4C37-D69622946D11}"/>
              </a:ext>
            </a:extLst>
          </p:cNvPr>
          <p:cNvSpPr txBox="1"/>
          <p:nvPr/>
        </p:nvSpPr>
        <p:spPr>
          <a:xfrm>
            <a:off x="10549784" y="4516453"/>
            <a:ext cx="1179319" cy="369332"/>
          </a:xfrm>
          <a:prstGeom prst="rect">
            <a:avLst/>
          </a:prstGeom>
          <a:noFill/>
        </p:spPr>
        <p:txBody>
          <a:bodyPr wrap="square" rtlCol="0">
            <a:spAutoFit/>
          </a:bodyPr>
          <a:lstStyle/>
          <a:p>
            <a:r>
              <a:rPr lang="en-US" dirty="0"/>
              <a:t>IR04</a:t>
            </a:r>
          </a:p>
        </p:txBody>
      </p:sp>
      <p:sp>
        <p:nvSpPr>
          <p:cNvPr id="9" name="TextBox 8">
            <a:extLst>
              <a:ext uri="{FF2B5EF4-FFF2-40B4-BE49-F238E27FC236}">
                <a16:creationId xmlns:a16="http://schemas.microsoft.com/office/drawing/2014/main" id="{0BFF9F41-DE34-A851-602C-EA874F97AB44}"/>
              </a:ext>
            </a:extLst>
          </p:cNvPr>
          <p:cNvSpPr txBox="1"/>
          <p:nvPr/>
        </p:nvSpPr>
        <p:spPr>
          <a:xfrm rot="20188093">
            <a:off x="10091658" y="1260555"/>
            <a:ext cx="1870606" cy="830997"/>
          </a:xfrm>
          <a:prstGeom prst="rect">
            <a:avLst/>
          </a:prstGeom>
          <a:noFill/>
        </p:spPr>
        <p:txBody>
          <a:bodyPr wrap="square">
            <a:spAutoFit/>
          </a:bodyPr>
          <a:lstStyle/>
          <a:p>
            <a:r>
              <a:rPr lang="en-US" sz="1600" dirty="0"/>
              <a:t>Scope interface</a:t>
            </a:r>
          </a:p>
          <a:p>
            <a:r>
              <a:rPr lang="en-US" sz="1600" dirty="0"/>
              <a:t>defined at RCS septum entrance</a:t>
            </a:r>
          </a:p>
        </p:txBody>
      </p:sp>
      <p:cxnSp>
        <p:nvCxnSpPr>
          <p:cNvPr id="13" name="Straight Connector 12">
            <a:extLst>
              <a:ext uri="{FF2B5EF4-FFF2-40B4-BE49-F238E27FC236}">
                <a16:creationId xmlns:a16="http://schemas.microsoft.com/office/drawing/2014/main" id="{CB11B091-EB82-AD97-B106-9D19923808BE}"/>
              </a:ext>
            </a:extLst>
          </p:cNvPr>
          <p:cNvCxnSpPr/>
          <p:nvPr/>
        </p:nvCxnSpPr>
        <p:spPr>
          <a:xfrm>
            <a:off x="10934345" y="5593442"/>
            <a:ext cx="457200" cy="0"/>
          </a:xfrm>
          <a:prstGeom prst="line">
            <a:avLst/>
          </a:prstGeom>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851ACE74-8C90-81B1-8ED1-2EAC8BF300C4}"/>
              </a:ext>
            </a:extLst>
          </p:cNvPr>
          <p:cNvSpPr txBox="1"/>
          <p:nvPr/>
        </p:nvSpPr>
        <p:spPr>
          <a:xfrm>
            <a:off x="10898740" y="5593442"/>
            <a:ext cx="620994" cy="276999"/>
          </a:xfrm>
          <a:prstGeom prst="rect">
            <a:avLst/>
          </a:prstGeom>
          <a:noFill/>
        </p:spPr>
        <p:txBody>
          <a:bodyPr wrap="square" rtlCol="0">
            <a:spAutoFit/>
          </a:bodyPr>
          <a:lstStyle/>
          <a:p>
            <a:r>
              <a:rPr lang="en-US" sz="1200" dirty="0"/>
              <a:t>100m</a:t>
            </a:r>
          </a:p>
        </p:txBody>
      </p:sp>
      <p:pic>
        <p:nvPicPr>
          <p:cNvPr id="11" name="Picture 10">
            <a:extLst>
              <a:ext uri="{FF2B5EF4-FFF2-40B4-BE49-F238E27FC236}">
                <a16:creationId xmlns:a16="http://schemas.microsoft.com/office/drawing/2014/main" id="{17CADA97-4742-B711-F7AB-5692F0A33775}"/>
              </a:ext>
            </a:extLst>
          </p:cNvPr>
          <p:cNvPicPr>
            <a:picLocks noChangeAspect="1"/>
          </p:cNvPicPr>
          <p:nvPr/>
        </p:nvPicPr>
        <p:blipFill>
          <a:blip r:embed="rId4"/>
          <a:srcRect l="13784" t="2721" b="13377"/>
          <a:stretch/>
        </p:blipFill>
        <p:spPr>
          <a:xfrm>
            <a:off x="7208378" y="3681821"/>
            <a:ext cx="4841996" cy="2155606"/>
          </a:xfrm>
          <a:prstGeom prst="rect">
            <a:avLst/>
          </a:prstGeom>
        </p:spPr>
      </p:pic>
      <p:sp>
        <p:nvSpPr>
          <p:cNvPr id="15" name="TextBox 14">
            <a:extLst>
              <a:ext uri="{FF2B5EF4-FFF2-40B4-BE49-F238E27FC236}">
                <a16:creationId xmlns:a16="http://schemas.microsoft.com/office/drawing/2014/main" id="{D63AC5C5-FEC7-5E19-4524-2FA3B07838F8}"/>
              </a:ext>
            </a:extLst>
          </p:cNvPr>
          <p:cNvSpPr txBox="1"/>
          <p:nvPr/>
        </p:nvSpPr>
        <p:spPr>
          <a:xfrm>
            <a:off x="10438691" y="3905383"/>
            <a:ext cx="920097" cy="369332"/>
          </a:xfrm>
          <a:prstGeom prst="rect">
            <a:avLst/>
          </a:prstGeom>
          <a:noFill/>
        </p:spPr>
        <p:txBody>
          <a:bodyPr wrap="square" rtlCol="0">
            <a:spAutoFit/>
          </a:bodyPr>
          <a:lstStyle/>
          <a:p>
            <a:r>
              <a:rPr lang="en-US" dirty="0"/>
              <a:t>IR04</a:t>
            </a:r>
          </a:p>
        </p:txBody>
      </p:sp>
      <p:pic>
        <p:nvPicPr>
          <p:cNvPr id="21" name="Picture 20" descr="A white star on a black background&#10;&#10;Description automatically generated">
            <a:extLst>
              <a:ext uri="{FF2B5EF4-FFF2-40B4-BE49-F238E27FC236}">
                <a16:creationId xmlns:a16="http://schemas.microsoft.com/office/drawing/2014/main" id="{E7BD8030-EB99-FD44-A027-35D3BB0B2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946" y="3801973"/>
            <a:ext cx="705740" cy="707504"/>
          </a:xfrm>
          <a:prstGeom prst="rect">
            <a:avLst/>
          </a:prstGeom>
        </p:spPr>
      </p:pic>
      <p:sp>
        <p:nvSpPr>
          <p:cNvPr id="22" name="Slide Number Placeholder 21">
            <a:extLst>
              <a:ext uri="{FF2B5EF4-FFF2-40B4-BE49-F238E27FC236}">
                <a16:creationId xmlns:a16="http://schemas.microsoft.com/office/drawing/2014/main" id="{ED17C2AE-19A5-17D2-8AEF-41DEB803BFE4}"/>
              </a:ext>
            </a:extLst>
          </p:cNvPr>
          <p:cNvSpPr>
            <a:spLocks noGrp="1"/>
          </p:cNvSpPr>
          <p:nvPr>
            <p:ph type="sldNum" sz="quarter" idx="4"/>
          </p:nvPr>
        </p:nvSpPr>
        <p:spPr/>
        <p:txBody>
          <a:bodyPr/>
          <a:lstStyle/>
          <a:p>
            <a:fld id="{B5FB6E5B-7B6C-4C82-B4DE-2A629539FD14}" type="slidenum">
              <a:rPr lang="en-US" smtClean="0"/>
              <a:t>22</a:t>
            </a:fld>
            <a:endParaRPr lang="en-US"/>
          </a:p>
        </p:txBody>
      </p:sp>
    </p:spTree>
    <p:extLst>
      <p:ext uri="{BB962C8B-B14F-4D97-AF65-F5344CB8AC3E}">
        <p14:creationId xmlns:p14="http://schemas.microsoft.com/office/powerpoint/2010/main" val="321766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long line of a plane&#10;&#10;Description automatically generated with medium confidence">
            <a:extLst>
              <a:ext uri="{FF2B5EF4-FFF2-40B4-BE49-F238E27FC236}">
                <a16:creationId xmlns:a16="http://schemas.microsoft.com/office/drawing/2014/main" id="{5CBC1C37-D804-1728-A682-FE5C934AC9E8}"/>
              </a:ext>
            </a:extLst>
          </p:cNvPr>
          <p:cNvPicPr>
            <a:picLocks noChangeAspect="1"/>
          </p:cNvPicPr>
          <p:nvPr/>
        </p:nvPicPr>
        <p:blipFill>
          <a:blip r:embed="rId2">
            <a:extLst>
              <a:ext uri="{28A0092B-C50C-407E-A947-70E740481C1C}">
                <a14:useLocalDpi xmlns:a14="http://schemas.microsoft.com/office/drawing/2010/main" val="0"/>
              </a:ext>
            </a:extLst>
          </a:blip>
          <a:srcRect t="29547" r="8945" b="38260"/>
          <a:stretch/>
        </p:blipFill>
        <p:spPr>
          <a:xfrm>
            <a:off x="0" y="2323540"/>
            <a:ext cx="12163463" cy="2782573"/>
          </a:xfrm>
          <a:prstGeom prst="rect">
            <a:avLst/>
          </a:prstGeom>
        </p:spPr>
      </p:pic>
      <p:sp>
        <p:nvSpPr>
          <p:cNvPr id="2" name="Title 1">
            <a:extLst>
              <a:ext uri="{FF2B5EF4-FFF2-40B4-BE49-F238E27FC236}">
                <a16:creationId xmlns:a16="http://schemas.microsoft.com/office/drawing/2014/main" id="{453D7565-8D09-9198-0622-2310C3BC9DC3}"/>
              </a:ext>
            </a:extLst>
          </p:cNvPr>
          <p:cNvSpPr>
            <a:spLocks noGrp="1"/>
          </p:cNvSpPr>
          <p:nvPr>
            <p:ph type="title"/>
          </p:nvPr>
        </p:nvSpPr>
        <p:spPr/>
        <p:txBody>
          <a:bodyPr/>
          <a:lstStyle/>
          <a:p>
            <a:r>
              <a:rPr lang="en-US" dirty="0"/>
              <a:t>Preliminary layout</a:t>
            </a:r>
          </a:p>
        </p:txBody>
      </p:sp>
      <p:pic>
        <p:nvPicPr>
          <p:cNvPr id="6" name="Picture 2">
            <a:extLst>
              <a:ext uri="{FF2B5EF4-FFF2-40B4-BE49-F238E27FC236}">
                <a16:creationId xmlns:a16="http://schemas.microsoft.com/office/drawing/2014/main" id="{4215FB9E-5122-86E2-1F09-FB4C7B1DE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81" y="4006058"/>
            <a:ext cx="4414047" cy="788551"/>
          </a:xfrm>
          <a:prstGeom prst="rect">
            <a:avLst/>
          </a:prstGeom>
          <a:noFill/>
          <a:ln w="19050">
            <a:solidFill>
              <a:srgbClr val="FF0000"/>
            </a:solidFill>
            <a:prstDash val="dashDot"/>
          </a:ln>
          <a:extLst>
            <a:ext uri="{909E8E84-426E-40DD-AFC4-6F175D3DCCD1}">
              <a14:hiddenFill xmlns:a14="http://schemas.microsoft.com/office/drawing/2010/main">
                <a:solidFill>
                  <a:srgbClr val="FFFFFF"/>
                </a:solidFill>
              </a14:hiddenFill>
            </a:ext>
          </a:extLst>
        </p:spPr>
      </p:pic>
      <p:sp>
        <p:nvSpPr>
          <p:cNvPr id="17" name="Right Brace 16">
            <a:extLst>
              <a:ext uri="{FF2B5EF4-FFF2-40B4-BE49-F238E27FC236}">
                <a16:creationId xmlns:a16="http://schemas.microsoft.com/office/drawing/2014/main" id="{10C687E3-4740-252D-50B4-85237124C1F9}"/>
              </a:ext>
            </a:extLst>
          </p:cNvPr>
          <p:cNvSpPr/>
          <p:nvPr/>
        </p:nvSpPr>
        <p:spPr>
          <a:xfrm rot="16200000">
            <a:off x="5854043" y="-3555730"/>
            <a:ext cx="316388" cy="11657007"/>
          </a:xfrm>
          <a:prstGeom prst="rightBrace">
            <a:avLst>
              <a:gd name="adj1" fmla="val 8333"/>
              <a:gd name="adj2" fmla="val 54968"/>
            </a:avLst>
          </a:prstGeom>
          <a:ln w="28575">
            <a:solidFill>
              <a:srgbClr val="0383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a:extLst>
              <a:ext uri="{FF2B5EF4-FFF2-40B4-BE49-F238E27FC236}">
                <a16:creationId xmlns:a16="http://schemas.microsoft.com/office/drawing/2014/main" id="{0EC45905-ED01-9CC6-30CA-8B6C2101250E}"/>
              </a:ext>
            </a:extLst>
          </p:cNvPr>
          <p:cNvSpPr/>
          <p:nvPr/>
        </p:nvSpPr>
        <p:spPr>
          <a:xfrm rot="5400000">
            <a:off x="704775" y="2872356"/>
            <a:ext cx="474795" cy="858853"/>
          </a:xfrm>
          <a:prstGeom prst="ellipse">
            <a:avLst/>
          </a:prstGeom>
          <a:noFill/>
          <a:ln w="38100">
            <a:solidFill>
              <a:srgbClr val="0383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Brace 21">
            <a:extLst>
              <a:ext uri="{FF2B5EF4-FFF2-40B4-BE49-F238E27FC236}">
                <a16:creationId xmlns:a16="http://schemas.microsoft.com/office/drawing/2014/main" id="{53598F0B-EF18-F905-346B-6BF5BFEC36C4}"/>
              </a:ext>
            </a:extLst>
          </p:cNvPr>
          <p:cNvSpPr/>
          <p:nvPr/>
        </p:nvSpPr>
        <p:spPr>
          <a:xfrm rot="16200000">
            <a:off x="2041839" y="1905257"/>
            <a:ext cx="316388" cy="3718438"/>
          </a:xfrm>
          <a:prstGeom prst="rightBrace">
            <a:avLst>
              <a:gd name="adj1" fmla="val 8333"/>
              <a:gd name="adj2" fmla="val 29912"/>
            </a:avLst>
          </a:prstGeom>
          <a:ln w="28575">
            <a:solidFill>
              <a:srgbClr val="0383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175F5F4D-6543-CFA7-CCFD-A5B1681AD319}"/>
              </a:ext>
            </a:extLst>
          </p:cNvPr>
          <p:cNvPicPr>
            <a:picLocks noChangeAspect="1"/>
          </p:cNvPicPr>
          <p:nvPr/>
        </p:nvPicPr>
        <p:blipFill>
          <a:blip r:embed="rId4"/>
          <a:stretch>
            <a:fillRect/>
          </a:stretch>
        </p:blipFill>
        <p:spPr>
          <a:xfrm>
            <a:off x="4966221" y="3948268"/>
            <a:ext cx="4487740" cy="1964063"/>
          </a:xfrm>
          <a:prstGeom prst="rect">
            <a:avLst/>
          </a:prstGeom>
        </p:spPr>
      </p:pic>
      <p:cxnSp>
        <p:nvCxnSpPr>
          <p:cNvPr id="26" name="Straight Arrow Connector 25">
            <a:extLst>
              <a:ext uri="{FF2B5EF4-FFF2-40B4-BE49-F238E27FC236}">
                <a16:creationId xmlns:a16="http://schemas.microsoft.com/office/drawing/2014/main" id="{36678006-3E18-17BE-04E8-CAC38F09BDEB}"/>
              </a:ext>
            </a:extLst>
          </p:cNvPr>
          <p:cNvCxnSpPr>
            <a:cxnSpLocks/>
          </p:cNvCxnSpPr>
          <p:nvPr/>
        </p:nvCxnSpPr>
        <p:spPr>
          <a:xfrm>
            <a:off x="6267194" y="3405025"/>
            <a:ext cx="552043" cy="972492"/>
          </a:xfrm>
          <a:prstGeom prst="straightConnector1">
            <a:avLst/>
          </a:prstGeom>
          <a:ln w="38100">
            <a:solidFill>
              <a:srgbClr val="038387"/>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BB17E06-F0F5-0036-9F00-FD1E0CA43728}"/>
              </a:ext>
            </a:extLst>
          </p:cNvPr>
          <p:cNvCxnSpPr>
            <a:cxnSpLocks/>
          </p:cNvCxnSpPr>
          <p:nvPr/>
        </p:nvCxnSpPr>
        <p:spPr>
          <a:xfrm flipV="1">
            <a:off x="9199548" y="1956987"/>
            <a:ext cx="371742" cy="1245117"/>
          </a:xfrm>
          <a:prstGeom prst="straightConnector1">
            <a:avLst/>
          </a:prstGeom>
          <a:ln w="38100">
            <a:solidFill>
              <a:srgbClr val="038387"/>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3988ED6-69B5-1A70-AF38-0701DDE17593}"/>
              </a:ext>
            </a:extLst>
          </p:cNvPr>
          <p:cNvPicPr>
            <a:picLocks noChangeAspect="1"/>
          </p:cNvPicPr>
          <p:nvPr/>
        </p:nvPicPr>
        <p:blipFill>
          <a:blip r:embed="rId5"/>
          <a:stretch>
            <a:fillRect/>
          </a:stretch>
        </p:blipFill>
        <p:spPr>
          <a:xfrm>
            <a:off x="8286516" y="1186504"/>
            <a:ext cx="1648709" cy="638147"/>
          </a:xfrm>
          <a:prstGeom prst="rect">
            <a:avLst/>
          </a:prstGeom>
          <a:ln>
            <a:solidFill>
              <a:schemeClr val="tx1"/>
            </a:solidFill>
            <a:prstDash val="dashDot"/>
          </a:ln>
        </p:spPr>
      </p:pic>
      <p:sp>
        <p:nvSpPr>
          <p:cNvPr id="34" name="TextBox 33">
            <a:extLst>
              <a:ext uri="{FF2B5EF4-FFF2-40B4-BE49-F238E27FC236}">
                <a16:creationId xmlns:a16="http://schemas.microsoft.com/office/drawing/2014/main" id="{BE99E626-767D-9930-5ACD-9DBE3B6E091C}"/>
              </a:ext>
            </a:extLst>
          </p:cNvPr>
          <p:cNvSpPr txBox="1"/>
          <p:nvPr/>
        </p:nvSpPr>
        <p:spPr>
          <a:xfrm>
            <a:off x="9990034" y="1308361"/>
            <a:ext cx="2377219" cy="523220"/>
          </a:xfrm>
          <a:prstGeom prst="rect">
            <a:avLst/>
          </a:prstGeom>
          <a:noFill/>
        </p:spPr>
        <p:txBody>
          <a:bodyPr wrap="square" rtlCol="0">
            <a:spAutoFit/>
          </a:bodyPr>
          <a:lstStyle/>
          <a:p>
            <a:r>
              <a:rPr lang="en-US" sz="1400" dirty="0"/>
              <a:t>3.9 GHz cryomodule with </a:t>
            </a:r>
          </a:p>
          <a:p>
            <a:r>
              <a:rPr lang="en-US" sz="1400" dirty="0"/>
              <a:t>8 cavities (LCLS-II type)</a:t>
            </a:r>
          </a:p>
        </p:txBody>
      </p:sp>
      <p:sp>
        <p:nvSpPr>
          <p:cNvPr id="36" name="TextBox 35">
            <a:extLst>
              <a:ext uri="{FF2B5EF4-FFF2-40B4-BE49-F238E27FC236}">
                <a16:creationId xmlns:a16="http://schemas.microsoft.com/office/drawing/2014/main" id="{37CA0D15-A1AC-7FB5-2B1C-9B833013C2FE}"/>
              </a:ext>
            </a:extLst>
          </p:cNvPr>
          <p:cNvSpPr txBox="1"/>
          <p:nvPr/>
        </p:nvSpPr>
        <p:spPr>
          <a:xfrm>
            <a:off x="9571290" y="5314029"/>
            <a:ext cx="2269451" cy="523220"/>
          </a:xfrm>
          <a:prstGeom prst="rect">
            <a:avLst/>
          </a:prstGeom>
          <a:noFill/>
        </p:spPr>
        <p:txBody>
          <a:bodyPr wrap="square" rtlCol="0">
            <a:spAutoFit/>
          </a:bodyPr>
          <a:lstStyle/>
          <a:p>
            <a:r>
              <a:rPr lang="en-US" sz="1400" dirty="0"/>
              <a:t>1.3 GHz cryomodule with 8 cavities (LCLS-II type)</a:t>
            </a:r>
          </a:p>
        </p:txBody>
      </p:sp>
      <p:cxnSp>
        <p:nvCxnSpPr>
          <p:cNvPr id="37" name="Straight Arrow Connector 36">
            <a:extLst>
              <a:ext uri="{FF2B5EF4-FFF2-40B4-BE49-F238E27FC236}">
                <a16:creationId xmlns:a16="http://schemas.microsoft.com/office/drawing/2014/main" id="{99F663ED-F46B-78D4-F3C0-FEDD75BB1D28}"/>
              </a:ext>
            </a:extLst>
          </p:cNvPr>
          <p:cNvCxnSpPr>
            <a:cxnSpLocks/>
          </p:cNvCxnSpPr>
          <p:nvPr/>
        </p:nvCxnSpPr>
        <p:spPr>
          <a:xfrm>
            <a:off x="351259" y="4688883"/>
            <a:ext cx="249498" cy="1050647"/>
          </a:xfrm>
          <a:prstGeom prst="straightConnector1">
            <a:avLst/>
          </a:prstGeom>
          <a:ln w="38100">
            <a:solidFill>
              <a:srgbClr val="038387"/>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9774502-F834-5D64-F8DC-572A03384797}"/>
              </a:ext>
            </a:extLst>
          </p:cNvPr>
          <p:cNvSpPr txBox="1"/>
          <p:nvPr/>
        </p:nvSpPr>
        <p:spPr>
          <a:xfrm>
            <a:off x="229857" y="5739530"/>
            <a:ext cx="2107496" cy="307777"/>
          </a:xfrm>
          <a:prstGeom prst="rect">
            <a:avLst/>
          </a:prstGeom>
          <a:noFill/>
        </p:spPr>
        <p:txBody>
          <a:bodyPr wrap="square" rtlCol="0">
            <a:spAutoFit/>
          </a:bodyPr>
          <a:lstStyle/>
          <a:p>
            <a:r>
              <a:rPr lang="en-US" sz="1400" dirty="0"/>
              <a:t>polarized electron gun</a:t>
            </a:r>
          </a:p>
        </p:txBody>
      </p:sp>
      <p:sp>
        <p:nvSpPr>
          <p:cNvPr id="41" name="Right Brace 40">
            <a:extLst>
              <a:ext uri="{FF2B5EF4-FFF2-40B4-BE49-F238E27FC236}">
                <a16:creationId xmlns:a16="http://schemas.microsoft.com/office/drawing/2014/main" id="{20DDE06A-B685-0A19-7E66-D289A52CA6D9}"/>
              </a:ext>
            </a:extLst>
          </p:cNvPr>
          <p:cNvSpPr/>
          <p:nvPr/>
        </p:nvSpPr>
        <p:spPr>
          <a:xfrm rot="5400000" flipV="1">
            <a:off x="860848" y="4150981"/>
            <a:ext cx="575426" cy="1334841"/>
          </a:xfrm>
          <a:prstGeom prst="rightBrace">
            <a:avLst>
              <a:gd name="adj1" fmla="val 8333"/>
              <a:gd name="adj2" fmla="val 29912"/>
            </a:avLst>
          </a:prstGeom>
          <a:ln w="28575">
            <a:solidFill>
              <a:srgbClr val="0383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1F107598-70F9-3FF5-777A-0C2EFE992420}"/>
              </a:ext>
            </a:extLst>
          </p:cNvPr>
          <p:cNvSpPr txBox="1"/>
          <p:nvPr/>
        </p:nvSpPr>
        <p:spPr>
          <a:xfrm>
            <a:off x="675993" y="5120247"/>
            <a:ext cx="2107496" cy="307777"/>
          </a:xfrm>
          <a:prstGeom prst="rect">
            <a:avLst/>
          </a:prstGeom>
          <a:noFill/>
        </p:spPr>
        <p:txBody>
          <a:bodyPr wrap="square" rtlCol="0">
            <a:spAutoFit/>
          </a:bodyPr>
          <a:lstStyle/>
          <a:p>
            <a:r>
              <a:rPr lang="en-US" sz="1400" dirty="0"/>
              <a:t>bunching section</a:t>
            </a:r>
          </a:p>
        </p:txBody>
      </p:sp>
      <p:sp>
        <p:nvSpPr>
          <p:cNvPr id="7" name="Slide Number Placeholder 6">
            <a:extLst>
              <a:ext uri="{FF2B5EF4-FFF2-40B4-BE49-F238E27FC236}">
                <a16:creationId xmlns:a16="http://schemas.microsoft.com/office/drawing/2014/main" id="{A5EFB00E-75FA-DF89-0A99-973728D3B57C}"/>
              </a:ext>
            </a:extLst>
          </p:cNvPr>
          <p:cNvSpPr>
            <a:spLocks noGrp="1"/>
          </p:cNvSpPr>
          <p:nvPr>
            <p:ph type="sldNum" sz="quarter" idx="4"/>
          </p:nvPr>
        </p:nvSpPr>
        <p:spPr/>
        <p:txBody>
          <a:bodyPr/>
          <a:lstStyle/>
          <a:p>
            <a:fld id="{B5FB6E5B-7B6C-4C82-B4DE-2A629539FD14}" type="slidenum">
              <a:rPr lang="en-US" smtClean="0"/>
              <a:t>23</a:t>
            </a:fld>
            <a:endParaRPr lang="en-US"/>
          </a:p>
        </p:txBody>
      </p:sp>
      <p:sp>
        <p:nvSpPr>
          <p:cNvPr id="3" name="TextBox 2">
            <a:extLst>
              <a:ext uri="{FF2B5EF4-FFF2-40B4-BE49-F238E27FC236}">
                <a16:creationId xmlns:a16="http://schemas.microsoft.com/office/drawing/2014/main" id="{096AC99C-E057-1132-79F5-AA4756647ABD}"/>
              </a:ext>
            </a:extLst>
          </p:cNvPr>
          <p:cNvSpPr txBox="1"/>
          <p:nvPr/>
        </p:nvSpPr>
        <p:spPr>
          <a:xfrm>
            <a:off x="419928" y="1004506"/>
            <a:ext cx="7420838" cy="9079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The total length of the electron pre-injector is ~250 m from gun to the end of the </a:t>
            </a:r>
            <a:r>
              <a:rPr lang="en-US" sz="1600" dirty="0" err="1"/>
              <a:t>linac</a:t>
            </a:r>
            <a:endParaRPr lang="en-US" sz="1600" dirty="0"/>
          </a:p>
          <a:p>
            <a:pPr marL="285750" indent="-285750">
              <a:spcAft>
                <a:spcPts val="600"/>
              </a:spcAft>
              <a:buFont typeface="Arial" panose="020B0604020202020204" pitchFamily="34" charset="0"/>
              <a:buChar char="•"/>
            </a:pPr>
            <a:r>
              <a:rPr lang="en-US" sz="1600" dirty="0"/>
              <a:t>Space will be reserved for 3</a:t>
            </a:r>
            <a:r>
              <a:rPr lang="en-US" sz="1600" baseline="30000" dirty="0"/>
              <a:t>rd</a:t>
            </a:r>
            <a:r>
              <a:rPr lang="en-US" sz="1600" dirty="0"/>
              <a:t> harmonics SRF cryomodules for phase II.</a:t>
            </a:r>
          </a:p>
        </p:txBody>
      </p:sp>
    </p:spTree>
    <p:extLst>
      <p:ext uri="{BB962C8B-B14F-4D97-AF65-F5344CB8AC3E}">
        <p14:creationId xmlns:p14="http://schemas.microsoft.com/office/powerpoint/2010/main" val="3570582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2A92AA5-9BC9-57AD-A344-8922AAF2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24" y="937886"/>
            <a:ext cx="11554691" cy="29097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59570F-2B23-018F-F15D-BA071D3FE02B}"/>
              </a:ext>
            </a:extLst>
          </p:cNvPr>
          <p:cNvSpPr>
            <a:spLocks noGrp="1"/>
          </p:cNvSpPr>
          <p:nvPr>
            <p:ph type="title"/>
          </p:nvPr>
        </p:nvSpPr>
        <p:spPr/>
        <p:txBody>
          <a:bodyPr/>
          <a:lstStyle/>
          <a:p>
            <a:r>
              <a:rPr lang="en-US" dirty="0"/>
              <a:t>Beam dynamics</a:t>
            </a:r>
          </a:p>
        </p:txBody>
      </p:sp>
      <p:sp>
        <p:nvSpPr>
          <p:cNvPr id="3" name="Content Placeholder 2">
            <a:extLst>
              <a:ext uri="{FF2B5EF4-FFF2-40B4-BE49-F238E27FC236}">
                <a16:creationId xmlns:a16="http://schemas.microsoft.com/office/drawing/2014/main" id="{00E9D7C4-019C-F43C-5F0F-15FB3F3EA492}"/>
              </a:ext>
            </a:extLst>
          </p:cNvPr>
          <p:cNvSpPr>
            <a:spLocks noGrp="1"/>
          </p:cNvSpPr>
          <p:nvPr>
            <p:ph idx="1"/>
          </p:nvPr>
        </p:nvSpPr>
        <p:spPr>
          <a:xfrm>
            <a:off x="462579" y="3184456"/>
            <a:ext cx="4238958" cy="663166"/>
          </a:xfrm>
        </p:spPr>
        <p:txBody>
          <a:bodyPr>
            <a:normAutofit/>
          </a:bodyPr>
          <a:lstStyle/>
          <a:p>
            <a:r>
              <a:rPr lang="en-US" sz="1800" dirty="0"/>
              <a:t>Parmela: gun to the end of </a:t>
            </a:r>
            <a:r>
              <a:rPr lang="en-US" sz="1800" dirty="0" err="1"/>
              <a:t>linac</a:t>
            </a:r>
            <a:r>
              <a:rPr lang="en-US" sz="1800" dirty="0"/>
              <a:t>: space charge, wake.</a:t>
            </a:r>
          </a:p>
        </p:txBody>
      </p:sp>
      <p:cxnSp>
        <p:nvCxnSpPr>
          <p:cNvPr id="8" name="Straight Connector 7">
            <a:extLst>
              <a:ext uri="{FF2B5EF4-FFF2-40B4-BE49-F238E27FC236}">
                <a16:creationId xmlns:a16="http://schemas.microsoft.com/office/drawing/2014/main" id="{A5790FAC-48B2-0147-DC93-4BF3F15D12A8}"/>
              </a:ext>
            </a:extLst>
          </p:cNvPr>
          <p:cNvCxnSpPr/>
          <p:nvPr/>
        </p:nvCxnSpPr>
        <p:spPr>
          <a:xfrm>
            <a:off x="557048" y="1481959"/>
            <a:ext cx="73573" cy="73572"/>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9318D2A-FB7B-43E6-F28E-57A0A1AE30A8}"/>
              </a:ext>
            </a:extLst>
          </p:cNvPr>
          <p:cNvSpPr/>
          <p:nvPr/>
        </p:nvSpPr>
        <p:spPr>
          <a:xfrm>
            <a:off x="367226" y="862249"/>
            <a:ext cx="8177684" cy="150811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1279BC-B5C3-AD66-D6F1-3E40F5A81B4A}"/>
              </a:ext>
            </a:extLst>
          </p:cNvPr>
          <p:cNvSpPr/>
          <p:nvPr/>
        </p:nvSpPr>
        <p:spPr>
          <a:xfrm>
            <a:off x="5176912" y="1185681"/>
            <a:ext cx="5522191" cy="138479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7FF9BFF0-AA5A-DBAB-DD31-46B548D7F9DC}"/>
              </a:ext>
            </a:extLst>
          </p:cNvPr>
          <p:cNvSpPr txBox="1">
            <a:spLocks/>
          </p:cNvSpPr>
          <p:nvPr/>
        </p:nvSpPr>
        <p:spPr>
          <a:xfrm>
            <a:off x="5687024" y="3184456"/>
            <a:ext cx="6079445" cy="707618"/>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000"/>
            </a:lvl1pPr>
            <a:lvl2pPr marL="685800" indent="-228600">
              <a:lnSpc>
                <a:spcPct val="90000"/>
              </a:lnSpc>
              <a:spcBef>
                <a:spcPts val="500"/>
              </a:spcBef>
              <a:buFont typeface="Arial" panose="020B0604020202020204" pitchFamily="34" charset="0"/>
              <a:buChar char="•"/>
              <a:defRPr sz="20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Elegant:  start of </a:t>
            </a:r>
            <a:r>
              <a:rPr lang="en-US" sz="1800" dirty="0" err="1"/>
              <a:t>linac</a:t>
            </a:r>
            <a:r>
              <a:rPr lang="en-US" sz="1800" dirty="0"/>
              <a:t> to the transfer line: Longitudinal space charge, CSR, wake.</a:t>
            </a:r>
          </a:p>
        </p:txBody>
      </p:sp>
      <p:graphicFrame>
        <p:nvGraphicFramePr>
          <p:cNvPr id="7" name="Table 6">
            <a:extLst>
              <a:ext uri="{FF2B5EF4-FFF2-40B4-BE49-F238E27FC236}">
                <a16:creationId xmlns:a16="http://schemas.microsoft.com/office/drawing/2014/main" id="{743597B2-10EA-FB82-7651-FD308ACCD8E5}"/>
              </a:ext>
            </a:extLst>
          </p:cNvPr>
          <p:cNvGraphicFramePr>
            <a:graphicFrameLocks noGrp="1"/>
          </p:cNvGraphicFramePr>
          <p:nvPr/>
        </p:nvGraphicFramePr>
        <p:xfrm>
          <a:off x="593834" y="3914178"/>
          <a:ext cx="10981877" cy="1896053"/>
        </p:xfrm>
        <a:graphic>
          <a:graphicData uri="http://schemas.openxmlformats.org/drawingml/2006/table">
            <a:tbl>
              <a:tblPr firstRow="1" bandRow="1">
                <a:tableStyleId>{93296810-A885-4BE3-A3E7-6D5BEEA58F35}</a:tableStyleId>
              </a:tblPr>
              <a:tblGrid>
                <a:gridCol w="2623686">
                  <a:extLst>
                    <a:ext uri="{9D8B030D-6E8A-4147-A177-3AD203B41FA5}">
                      <a16:colId xmlns:a16="http://schemas.microsoft.com/office/drawing/2014/main" val="2966276688"/>
                    </a:ext>
                  </a:extLst>
                </a:gridCol>
                <a:gridCol w="2337246">
                  <a:extLst>
                    <a:ext uri="{9D8B030D-6E8A-4147-A177-3AD203B41FA5}">
                      <a16:colId xmlns:a16="http://schemas.microsoft.com/office/drawing/2014/main" val="714370540"/>
                    </a:ext>
                  </a:extLst>
                </a:gridCol>
                <a:gridCol w="2568012">
                  <a:extLst>
                    <a:ext uri="{9D8B030D-6E8A-4147-A177-3AD203B41FA5}">
                      <a16:colId xmlns:a16="http://schemas.microsoft.com/office/drawing/2014/main" val="21893591"/>
                    </a:ext>
                  </a:extLst>
                </a:gridCol>
                <a:gridCol w="3452933">
                  <a:extLst>
                    <a:ext uri="{9D8B030D-6E8A-4147-A177-3AD203B41FA5}">
                      <a16:colId xmlns:a16="http://schemas.microsoft.com/office/drawing/2014/main" val="1385125497"/>
                    </a:ext>
                  </a:extLst>
                </a:gridCol>
              </a:tblGrid>
              <a:tr h="488297">
                <a:tc>
                  <a:txBody>
                    <a:bodyPr/>
                    <a:lstStyle/>
                    <a:p>
                      <a:endParaRPr lang="en-US" sz="1400" dirty="0"/>
                    </a:p>
                  </a:txBody>
                  <a:tcPr anchor="ctr">
                    <a:solidFill>
                      <a:srgbClr val="3A5C84"/>
                    </a:solidFill>
                  </a:tcPr>
                </a:tc>
                <a:tc>
                  <a:txBody>
                    <a:bodyPr/>
                    <a:lstStyle/>
                    <a:p>
                      <a:pPr algn="ctr"/>
                      <a:r>
                        <a:rPr lang="en-US" sz="1400" dirty="0">
                          <a:solidFill>
                            <a:schemeClr val="bg1"/>
                          </a:solidFill>
                        </a:rPr>
                        <a:t>Parmela (end of </a:t>
                      </a:r>
                      <a:r>
                        <a:rPr lang="en-US" sz="1400" dirty="0" err="1">
                          <a:solidFill>
                            <a:schemeClr val="bg1"/>
                          </a:solidFill>
                        </a:rPr>
                        <a:t>Linac</a:t>
                      </a:r>
                      <a:r>
                        <a:rPr lang="en-US" sz="1400" dirty="0">
                          <a:solidFill>
                            <a:schemeClr val="bg1"/>
                          </a:solidFill>
                        </a:rPr>
                        <a:t>)</a:t>
                      </a:r>
                    </a:p>
                  </a:txBody>
                  <a:tcPr anchor="ctr">
                    <a:solidFill>
                      <a:srgbClr val="3A5C84"/>
                    </a:solidFill>
                  </a:tcPr>
                </a:tc>
                <a:tc>
                  <a:txBody>
                    <a:bodyPr/>
                    <a:lstStyle/>
                    <a:p>
                      <a:pPr algn="ctr"/>
                      <a:r>
                        <a:rPr lang="en-US" sz="1400" dirty="0">
                          <a:solidFill>
                            <a:schemeClr val="bg1"/>
                          </a:solidFill>
                        </a:rPr>
                        <a:t>Elegant (end of </a:t>
                      </a:r>
                      <a:r>
                        <a:rPr lang="en-US" sz="1400" dirty="0" err="1">
                          <a:solidFill>
                            <a:schemeClr val="bg1"/>
                          </a:solidFill>
                        </a:rPr>
                        <a:t>Linac</a:t>
                      </a:r>
                      <a:r>
                        <a:rPr lang="en-US" sz="1400" dirty="0">
                          <a:solidFill>
                            <a:schemeClr val="bg1"/>
                          </a:solidFill>
                        </a:rPr>
                        <a:t>)</a:t>
                      </a:r>
                    </a:p>
                  </a:txBody>
                  <a:tcPr anchor="ctr">
                    <a:solidFill>
                      <a:srgbClr val="3A5C84"/>
                    </a:solidFill>
                  </a:tcPr>
                </a:tc>
                <a:tc>
                  <a:txBody>
                    <a:bodyPr/>
                    <a:lstStyle/>
                    <a:p>
                      <a:pPr algn="ctr"/>
                      <a:r>
                        <a:rPr lang="en-US" sz="1400" dirty="0">
                          <a:solidFill>
                            <a:schemeClr val="bg1"/>
                          </a:solidFill>
                        </a:rPr>
                        <a:t>Elegant (end of transfer line with CSR)</a:t>
                      </a:r>
                    </a:p>
                  </a:txBody>
                  <a:tcPr anchor="ctr">
                    <a:solidFill>
                      <a:srgbClr val="3A5C84"/>
                    </a:solidFill>
                  </a:tcPr>
                </a:tc>
                <a:extLst>
                  <a:ext uri="{0D108BD9-81ED-4DB2-BD59-A6C34878D82A}">
                    <a16:rowId xmlns:a16="http://schemas.microsoft.com/office/drawing/2014/main" val="1007877539"/>
                  </a:ext>
                </a:extLst>
              </a:tr>
              <a:tr h="351939">
                <a:tc>
                  <a:txBody>
                    <a:bodyPr/>
                    <a:lstStyle/>
                    <a:p>
                      <a:r>
                        <a:rPr lang="en-US" sz="1400" dirty="0"/>
                        <a:t>RMS bunch length [mm]</a:t>
                      </a:r>
                    </a:p>
                  </a:txBody>
                  <a:tcPr anchor="ctr">
                    <a:solidFill>
                      <a:srgbClr val="8DAACD"/>
                    </a:solidFill>
                  </a:tcPr>
                </a:tc>
                <a:tc>
                  <a:txBody>
                    <a:bodyPr/>
                    <a:lstStyle/>
                    <a:p>
                      <a:pPr algn="ctr"/>
                      <a:r>
                        <a:rPr lang="en-US" sz="1400" dirty="0"/>
                        <a:t>0.86</a:t>
                      </a:r>
                    </a:p>
                  </a:txBody>
                  <a:tcPr anchor="ctr">
                    <a:solidFill>
                      <a:srgbClr val="8DAACD"/>
                    </a:solidFill>
                  </a:tcPr>
                </a:tc>
                <a:tc>
                  <a:txBody>
                    <a:bodyPr/>
                    <a:lstStyle/>
                    <a:p>
                      <a:pPr algn="ctr"/>
                      <a:r>
                        <a:rPr lang="en-US" sz="1400" dirty="0"/>
                        <a:t>0.954</a:t>
                      </a:r>
                    </a:p>
                  </a:txBody>
                  <a:tcPr anchor="ctr">
                    <a:solidFill>
                      <a:srgbClr val="8DAACD"/>
                    </a:solidFill>
                  </a:tcPr>
                </a:tc>
                <a:tc>
                  <a:txBody>
                    <a:bodyPr/>
                    <a:lstStyle/>
                    <a:p>
                      <a:pPr algn="ctr"/>
                      <a:r>
                        <a:rPr lang="en-US" sz="1400" b="0" dirty="0">
                          <a:solidFill>
                            <a:schemeClr val="accent5"/>
                          </a:solidFill>
                        </a:rPr>
                        <a:t>1.9</a:t>
                      </a:r>
                      <a:r>
                        <a:rPr lang="en-US" sz="1400" b="1" dirty="0">
                          <a:solidFill>
                            <a:schemeClr val="accent5"/>
                          </a:solidFill>
                        </a:rPr>
                        <a:t> </a:t>
                      </a:r>
                      <a:r>
                        <a:rPr lang="en-US" sz="1400" b="0" dirty="0">
                          <a:solidFill>
                            <a:schemeClr val="accent5"/>
                          </a:solidFill>
                        </a:rPr>
                        <a:t>(LTR decompression)</a:t>
                      </a:r>
                    </a:p>
                  </a:txBody>
                  <a:tcPr anchor="ctr">
                    <a:solidFill>
                      <a:srgbClr val="8DAACD"/>
                    </a:solidFill>
                  </a:tcPr>
                </a:tc>
                <a:extLst>
                  <a:ext uri="{0D108BD9-81ED-4DB2-BD59-A6C34878D82A}">
                    <a16:rowId xmlns:a16="http://schemas.microsoft.com/office/drawing/2014/main" val="2556416554"/>
                  </a:ext>
                </a:extLst>
              </a:tr>
              <a:tr h="351939">
                <a:tc>
                  <a:txBody>
                    <a:bodyPr/>
                    <a:lstStyle/>
                    <a:p>
                      <a:r>
                        <a:rPr lang="en-US" sz="1400" dirty="0"/>
                        <a:t>RMS energy spread</a:t>
                      </a:r>
                    </a:p>
                  </a:txBody>
                  <a:tcPr anchor="ctr">
                    <a:solidFill>
                      <a:srgbClr val="CDDAE9"/>
                    </a:solidFill>
                  </a:tcPr>
                </a:tc>
                <a:tc>
                  <a:txBody>
                    <a:bodyPr/>
                    <a:lstStyle/>
                    <a:p>
                      <a:pPr algn="ctr"/>
                      <a:r>
                        <a:rPr lang="en-US" sz="1400" dirty="0"/>
                        <a:t>0.164%</a:t>
                      </a:r>
                    </a:p>
                  </a:txBody>
                  <a:tcPr anchor="ctr">
                    <a:solidFill>
                      <a:srgbClr val="CDDAE9"/>
                    </a:solidFill>
                  </a:tcPr>
                </a:tc>
                <a:tc>
                  <a:txBody>
                    <a:bodyPr/>
                    <a:lstStyle/>
                    <a:p>
                      <a:pPr algn="ctr"/>
                      <a:r>
                        <a:rPr lang="en-US" sz="1400" dirty="0"/>
                        <a:t>0.167%</a:t>
                      </a:r>
                    </a:p>
                  </a:txBody>
                  <a:tcPr anchor="ctr">
                    <a:solidFill>
                      <a:srgbClr val="CDDAE9"/>
                    </a:solidFill>
                  </a:tcPr>
                </a:tc>
                <a:tc>
                  <a:txBody>
                    <a:bodyPr/>
                    <a:lstStyle/>
                    <a:p>
                      <a:pPr algn="ctr"/>
                      <a:r>
                        <a:rPr lang="en-US" sz="1400" dirty="0"/>
                        <a:t>0.169%</a:t>
                      </a:r>
                    </a:p>
                  </a:txBody>
                  <a:tcPr anchor="ctr">
                    <a:solidFill>
                      <a:srgbClr val="CDDAE9"/>
                    </a:solidFill>
                  </a:tcPr>
                </a:tc>
                <a:extLst>
                  <a:ext uri="{0D108BD9-81ED-4DB2-BD59-A6C34878D82A}">
                    <a16:rowId xmlns:a16="http://schemas.microsoft.com/office/drawing/2014/main" val="1584123380"/>
                  </a:ext>
                </a:extLst>
              </a:tr>
              <a:tr h="351939">
                <a:tc>
                  <a:txBody>
                    <a:bodyPr/>
                    <a:lstStyle/>
                    <a:p>
                      <a:r>
                        <a:rPr lang="en-US" sz="1400" dirty="0"/>
                        <a:t>RMS nor. emit x/y [mm-mrad]</a:t>
                      </a:r>
                    </a:p>
                  </a:txBody>
                  <a:tcPr anchor="ctr">
                    <a:solidFill>
                      <a:srgbClr val="8DAACD"/>
                    </a:solidFill>
                  </a:tcPr>
                </a:tc>
                <a:tc>
                  <a:txBody>
                    <a:bodyPr/>
                    <a:lstStyle/>
                    <a:p>
                      <a:pPr algn="ctr"/>
                      <a:r>
                        <a:rPr lang="en-US" sz="1400" dirty="0"/>
                        <a:t>49/31</a:t>
                      </a:r>
                    </a:p>
                  </a:txBody>
                  <a:tcPr anchor="ctr">
                    <a:solidFill>
                      <a:srgbClr val="8DAACD"/>
                    </a:solidFill>
                  </a:tcPr>
                </a:tc>
                <a:tc>
                  <a:txBody>
                    <a:bodyPr/>
                    <a:lstStyle/>
                    <a:p>
                      <a:pPr algn="ctr"/>
                      <a:r>
                        <a:rPr lang="en-US" sz="1400" dirty="0"/>
                        <a:t>47/34</a:t>
                      </a:r>
                    </a:p>
                  </a:txBody>
                  <a:tcPr anchor="ctr">
                    <a:solidFill>
                      <a:srgbClr val="8DAACD"/>
                    </a:solidFill>
                  </a:tcPr>
                </a:tc>
                <a:tc>
                  <a:txBody>
                    <a:bodyPr/>
                    <a:lstStyle/>
                    <a:p>
                      <a:pPr algn="ctr"/>
                      <a:r>
                        <a:rPr lang="en-US" sz="1400" b="0" dirty="0">
                          <a:solidFill>
                            <a:schemeClr val="accent5"/>
                          </a:solidFill>
                        </a:rPr>
                        <a:t>350</a:t>
                      </a:r>
                      <a:r>
                        <a:rPr lang="en-US" sz="1400" dirty="0"/>
                        <a:t>/33</a:t>
                      </a:r>
                    </a:p>
                  </a:txBody>
                  <a:tcPr anchor="ctr">
                    <a:solidFill>
                      <a:srgbClr val="8DAACD"/>
                    </a:solidFill>
                  </a:tcPr>
                </a:tc>
                <a:extLst>
                  <a:ext uri="{0D108BD9-81ED-4DB2-BD59-A6C34878D82A}">
                    <a16:rowId xmlns:a16="http://schemas.microsoft.com/office/drawing/2014/main" val="2526977045"/>
                  </a:ext>
                </a:extLst>
              </a:tr>
              <a:tr h="351939">
                <a:tc>
                  <a:txBody>
                    <a:bodyPr/>
                    <a:lstStyle/>
                    <a:p>
                      <a:r>
                        <a:rPr lang="en-US" sz="1400" dirty="0"/>
                        <a:t>Bunch charge [nC]</a:t>
                      </a:r>
                    </a:p>
                  </a:txBody>
                  <a:tcPr anchor="ctr">
                    <a:solidFill>
                      <a:srgbClr val="CDDAE9"/>
                    </a:solidFill>
                  </a:tcPr>
                </a:tc>
                <a:tc>
                  <a:txBody>
                    <a:bodyPr/>
                    <a:lstStyle/>
                    <a:p>
                      <a:pPr algn="ctr"/>
                      <a:r>
                        <a:rPr lang="en-US" sz="1400" dirty="0"/>
                        <a:t>7.5</a:t>
                      </a:r>
                    </a:p>
                  </a:txBody>
                  <a:tcPr anchor="ctr">
                    <a:solidFill>
                      <a:srgbClr val="CDDAE9"/>
                    </a:solidFill>
                  </a:tcPr>
                </a:tc>
                <a:tc>
                  <a:txBody>
                    <a:bodyPr/>
                    <a:lstStyle/>
                    <a:p>
                      <a:pPr algn="ctr"/>
                      <a:r>
                        <a:rPr lang="en-US" sz="1400" dirty="0"/>
                        <a:t>7.5</a:t>
                      </a:r>
                    </a:p>
                  </a:txBody>
                  <a:tcPr anchor="ctr">
                    <a:solidFill>
                      <a:srgbClr val="CDDAE9"/>
                    </a:solidFill>
                  </a:tcPr>
                </a:tc>
                <a:tc>
                  <a:txBody>
                    <a:bodyPr/>
                    <a:lstStyle/>
                    <a:p>
                      <a:pPr algn="ctr"/>
                      <a:r>
                        <a:rPr lang="en-US" sz="1400" dirty="0"/>
                        <a:t>7.5</a:t>
                      </a:r>
                    </a:p>
                  </a:txBody>
                  <a:tcPr anchor="ctr">
                    <a:solidFill>
                      <a:srgbClr val="CDDAE9"/>
                    </a:solidFill>
                  </a:tcPr>
                </a:tc>
                <a:extLst>
                  <a:ext uri="{0D108BD9-81ED-4DB2-BD59-A6C34878D82A}">
                    <a16:rowId xmlns:a16="http://schemas.microsoft.com/office/drawing/2014/main" val="3731039878"/>
                  </a:ext>
                </a:extLst>
              </a:tr>
            </a:tbl>
          </a:graphicData>
        </a:graphic>
      </p:graphicFrame>
      <p:sp>
        <p:nvSpPr>
          <p:cNvPr id="11" name="Slide Number Placeholder 10">
            <a:extLst>
              <a:ext uri="{FF2B5EF4-FFF2-40B4-BE49-F238E27FC236}">
                <a16:creationId xmlns:a16="http://schemas.microsoft.com/office/drawing/2014/main" id="{71078FD6-E339-C71E-AA5C-6AD9E501A2CB}"/>
              </a:ext>
            </a:extLst>
          </p:cNvPr>
          <p:cNvSpPr>
            <a:spLocks noGrp="1"/>
          </p:cNvSpPr>
          <p:nvPr>
            <p:ph type="sldNum" sz="quarter" idx="4"/>
          </p:nvPr>
        </p:nvSpPr>
        <p:spPr/>
        <p:txBody>
          <a:bodyPr/>
          <a:lstStyle/>
          <a:p>
            <a:fld id="{B5FB6E5B-7B6C-4C82-B4DE-2A629539FD14}" type="slidenum">
              <a:rPr lang="en-US" smtClean="0"/>
              <a:t>24</a:t>
            </a:fld>
            <a:endParaRPr lang="en-US"/>
          </a:p>
        </p:txBody>
      </p:sp>
      <p:sp>
        <p:nvSpPr>
          <p:cNvPr id="12" name="TextBox 11">
            <a:extLst>
              <a:ext uri="{FF2B5EF4-FFF2-40B4-BE49-F238E27FC236}">
                <a16:creationId xmlns:a16="http://schemas.microsoft.com/office/drawing/2014/main" id="{29634886-D6A9-5736-3D70-78E680636713}"/>
              </a:ext>
            </a:extLst>
          </p:cNvPr>
          <p:cNvSpPr txBox="1"/>
          <p:nvPr/>
        </p:nvSpPr>
        <p:spPr>
          <a:xfrm>
            <a:off x="8860564" y="5769312"/>
            <a:ext cx="2777383" cy="369332"/>
          </a:xfrm>
          <a:prstGeom prst="rect">
            <a:avLst/>
          </a:prstGeom>
          <a:noFill/>
        </p:spPr>
        <p:txBody>
          <a:bodyPr wrap="square" rtlCol="0">
            <a:spAutoFit/>
          </a:bodyPr>
          <a:lstStyle/>
          <a:p>
            <a:r>
              <a:rPr lang="en-US" dirty="0">
                <a:solidFill>
                  <a:srgbClr val="FF0000"/>
                </a:solidFill>
              </a:rPr>
              <a:t>red: in working progress</a:t>
            </a:r>
          </a:p>
        </p:txBody>
      </p:sp>
      <p:sp>
        <p:nvSpPr>
          <p:cNvPr id="14" name="Arrow: Right 13">
            <a:extLst>
              <a:ext uri="{FF2B5EF4-FFF2-40B4-BE49-F238E27FC236}">
                <a16:creationId xmlns:a16="http://schemas.microsoft.com/office/drawing/2014/main" id="{D3EE49CE-E52E-E6F8-1571-852A90BFF900}"/>
              </a:ext>
            </a:extLst>
          </p:cNvPr>
          <p:cNvSpPr/>
          <p:nvPr/>
        </p:nvSpPr>
        <p:spPr>
          <a:xfrm rot="16200000">
            <a:off x="2217960" y="2638406"/>
            <a:ext cx="307648" cy="420548"/>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033428AC-EF57-21DF-65DA-78137D139B4C}"/>
              </a:ext>
            </a:extLst>
          </p:cNvPr>
          <p:cNvSpPr/>
          <p:nvPr/>
        </p:nvSpPr>
        <p:spPr>
          <a:xfrm rot="16200000">
            <a:off x="7066274" y="2638406"/>
            <a:ext cx="307648" cy="42054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27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5452-B8EC-7EB8-776A-43FDB23A1E45}"/>
              </a:ext>
            </a:extLst>
          </p:cNvPr>
          <p:cNvSpPr>
            <a:spLocks noGrp="1"/>
          </p:cNvSpPr>
          <p:nvPr>
            <p:ph type="title"/>
          </p:nvPr>
        </p:nvSpPr>
        <p:spPr/>
        <p:txBody>
          <a:bodyPr/>
          <a:lstStyle/>
          <a:p>
            <a:r>
              <a:rPr lang="en-US" dirty="0"/>
              <a:t>1.3 GHz SRF </a:t>
            </a:r>
            <a:r>
              <a:rPr lang="en-US" dirty="0" err="1"/>
              <a:t>Linac</a:t>
            </a:r>
            <a:endParaRPr lang="en-US" dirty="0"/>
          </a:p>
        </p:txBody>
      </p:sp>
      <p:sp>
        <p:nvSpPr>
          <p:cNvPr id="3" name="Content Placeholder 2">
            <a:extLst>
              <a:ext uri="{FF2B5EF4-FFF2-40B4-BE49-F238E27FC236}">
                <a16:creationId xmlns:a16="http://schemas.microsoft.com/office/drawing/2014/main" id="{18EE7E6A-785A-1B2A-8F84-753724C6B806}"/>
              </a:ext>
            </a:extLst>
          </p:cNvPr>
          <p:cNvSpPr>
            <a:spLocks noGrp="1"/>
          </p:cNvSpPr>
          <p:nvPr>
            <p:ph idx="1"/>
          </p:nvPr>
        </p:nvSpPr>
        <p:spPr>
          <a:xfrm>
            <a:off x="462579" y="935687"/>
            <a:ext cx="10705203" cy="2695350"/>
          </a:xfrm>
        </p:spPr>
        <p:txBody>
          <a:bodyPr>
            <a:noAutofit/>
          </a:bodyPr>
          <a:lstStyle/>
          <a:p>
            <a:pPr>
              <a:spcBef>
                <a:spcPts val="0"/>
              </a:spcBef>
              <a:spcAft>
                <a:spcPts val="600"/>
              </a:spcAft>
            </a:pPr>
            <a:r>
              <a:rPr lang="en-US" sz="2000" dirty="0"/>
              <a:t>Current plan for providing 3 GeV electron beam: </a:t>
            </a:r>
          </a:p>
          <a:p>
            <a:pPr lvl="1">
              <a:spcBef>
                <a:spcPts val="0"/>
              </a:spcBef>
              <a:spcAft>
                <a:spcPts val="600"/>
              </a:spcAft>
            </a:pPr>
            <a:r>
              <a:rPr lang="en-US" dirty="0"/>
              <a:t>15 LCLS-II or XFEL type cryomodules working at pulsed mode (design for 5 Hz maximum), 8 cavities per cryomodule, with quadrupole, tuner, beam line absorber, BPM, vacuum components etc..</a:t>
            </a:r>
          </a:p>
          <a:p>
            <a:pPr lvl="1">
              <a:spcBef>
                <a:spcPts val="0"/>
              </a:spcBef>
              <a:spcAft>
                <a:spcPts val="600"/>
              </a:spcAft>
            </a:pPr>
            <a:r>
              <a:rPr lang="en-US" dirty="0"/>
              <a:t>Length: 12 m / cryomodule</a:t>
            </a:r>
          </a:p>
          <a:p>
            <a:pPr lvl="1">
              <a:spcBef>
                <a:spcPts val="0"/>
              </a:spcBef>
              <a:spcAft>
                <a:spcPts val="600"/>
              </a:spcAft>
            </a:pPr>
            <a:r>
              <a:rPr lang="en-US" dirty="0"/>
              <a:t>Operation gradient: 25 MV/m (driven by expected cavity production yield)</a:t>
            </a:r>
          </a:p>
          <a:p>
            <a:pPr lvl="1">
              <a:spcBef>
                <a:spcPts val="0"/>
              </a:spcBef>
              <a:spcAft>
                <a:spcPts val="600"/>
              </a:spcAft>
            </a:pPr>
            <a:endParaRPr lang="en-US" dirty="0"/>
          </a:p>
          <a:p>
            <a:pPr lvl="1">
              <a:spcBef>
                <a:spcPts val="0"/>
              </a:spcBef>
              <a:spcAft>
                <a:spcPts val="600"/>
              </a:spcAft>
            </a:pPr>
            <a:endParaRPr lang="en-US" dirty="0"/>
          </a:p>
        </p:txBody>
      </p:sp>
      <p:pic>
        <p:nvPicPr>
          <p:cNvPr id="8" name="Picture 7">
            <a:extLst>
              <a:ext uri="{FF2B5EF4-FFF2-40B4-BE49-F238E27FC236}">
                <a16:creationId xmlns:a16="http://schemas.microsoft.com/office/drawing/2014/main" id="{730AD3D6-6C2E-D985-364B-1E77245F28F5}"/>
              </a:ext>
            </a:extLst>
          </p:cNvPr>
          <p:cNvPicPr>
            <a:picLocks noChangeAspect="1"/>
          </p:cNvPicPr>
          <p:nvPr/>
        </p:nvPicPr>
        <p:blipFill>
          <a:blip r:embed="rId2"/>
          <a:stretch>
            <a:fillRect/>
          </a:stretch>
        </p:blipFill>
        <p:spPr>
          <a:xfrm>
            <a:off x="869448" y="3524123"/>
            <a:ext cx="4152649" cy="1837214"/>
          </a:xfrm>
          <a:prstGeom prst="rect">
            <a:avLst/>
          </a:prstGeom>
        </p:spPr>
      </p:pic>
      <p:sp>
        <p:nvSpPr>
          <p:cNvPr id="9" name="TextBox 8">
            <a:extLst>
              <a:ext uri="{FF2B5EF4-FFF2-40B4-BE49-F238E27FC236}">
                <a16:creationId xmlns:a16="http://schemas.microsoft.com/office/drawing/2014/main" id="{90FC0360-CDEB-21C9-751C-0D1346963534}"/>
              </a:ext>
            </a:extLst>
          </p:cNvPr>
          <p:cNvSpPr txBox="1"/>
          <p:nvPr/>
        </p:nvSpPr>
        <p:spPr>
          <a:xfrm>
            <a:off x="444683" y="5524260"/>
            <a:ext cx="4800475" cy="276999"/>
          </a:xfrm>
          <a:prstGeom prst="rect">
            <a:avLst/>
          </a:prstGeom>
          <a:noFill/>
        </p:spPr>
        <p:txBody>
          <a:bodyPr wrap="square" rtlCol="0">
            <a:spAutoFit/>
          </a:bodyPr>
          <a:lstStyle/>
          <a:p>
            <a:r>
              <a:rPr lang="da-DK" sz="1200" b="0" i="0" u="none" strike="noStrike" baseline="0" dirty="0">
                <a:latin typeface="Arial" panose="020B0604020202020204" pitchFamily="34" charset="0"/>
              </a:rPr>
              <a:t>J Kaluzny </a:t>
            </a:r>
            <a:r>
              <a:rPr lang="da-DK" sz="1200" b="0" i="1" u="none" strike="noStrike" baseline="0" dirty="0">
                <a:latin typeface="Arial" panose="020B0604020202020204" pitchFamily="34" charset="0"/>
              </a:rPr>
              <a:t>et al </a:t>
            </a:r>
            <a:r>
              <a:rPr lang="da-DK" sz="1200" b="0" i="0" u="none" strike="noStrike" baseline="0" dirty="0">
                <a:latin typeface="Arial" panose="020B0604020202020204" pitchFamily="34" charset="0"/>
              </a:rPr>
              <a:t>2022 </a:t>
            </a:r>
            <a:r>
              <a:rPr lang="da-DK" sz="1200" b="0" i="1" u="none" strike="noStrike" baseline="0" dirty="0">
                <a:latin typeface="Arial" panose="020B0604020202020204" pitchFamily="34" charset="0"/>
              </a:rPr>
              <a:t>IOP Conf. Ser.: Mater. Sci. Eng. </a:t>
            </a:r>
            <a:r>
              <a:rPr lang="da-DK" sz="1200" b="1" i="0" u="none" strike="noStrike" baseline="0" dirty="0">
                <a:latin typeface="Arial" panose="020B0604020202020204" pitchFamily="34" charset="0"/>
              </a:rPr>
              <a:t>1241 </a:t>
            </a:r>
            <a:r>
              <a:rPr lang="da-DK" sz="1200" b="0" i="0" u="none" strike="noStrike" baseline="0" dirty="0">
                <a:latin typeface="Arial" panose="020B0604020202020204" pitchFamily="34" charset="0"/>
              </a:rPr>
              <a:t>012044</a:t>
            </a:r>
            <a:endParaRPr lang="en-US" sz="1200" dirty="0"/>
          </a:p>
        </p:txBody>
      </p:sp>
      <p:sp>
        <p:nvSpPr>
          <p:cNvPr id="10" name="TextBox 9">
            <a:extLst>
              <a:ext uri="{FF2B5EF4-FFF2-40B4-BE49-F238E27FC236}">
                <a16:creationId xmlns:a16="http://schemas.microsoft.com/office/drawing/2014/main" id="{37750D84-FD48-13D8-AAE8-2F5993F68DE6}"/>
              </a:ext>
            </a:extLst>
          </p:cNvPr>
          <p:cNvSpPr txBox="1"/>
          <p:nvPr/>
        </p:nvSpPr>
        <p:spPr>
          <a:xfrm>
            <a:off x="759272" y="5095948"/>
            <a:ext cx="3286657" cy="276999"/>
          </a:xfrm>
          <a:prstGeom prst="rect">
            <a:avLst/>
          </a:prstGeom>
          <a:noFill/>
        </p:spPr>
        <p:txBody>
          <a:bodyPr wrap="square" rtlCol="0">
            <a:spAutoFit/>
          </a:bodyPr>
          <a:lstStyle/>
          <a:p>
            <a:r>
              <a:rPr lang="en-US" sz="1200" b="0" i="0" u="none" strike="noStrike" baseline="0" dirty="0">
                <a:latin typeface="TimesNewRomanPSMT"/>
              </a:rPr>
              <a:t>Cross section of LCLS-II-HE cryomodule model</a:t>
            </a:r>
            <a:endParaRPr lang="en-US" sz="1200" dirty="0"/>
          </a:p>
        </p:txBody>
      </p:sp>
      <p:sp>
        <p:nvSpPr>
          <p:cNvPr id="13" name="TextBox 12">
            <a:extLst>
              <a:ext uri="{FF2B5EF4-FFF2-40B4-BE49-F238E27FC236}">
                <a16:creationId xmlns:a16="http://schemas.microsoft.com/office/drawing/2014/main" id="{2A204D84-FD12-42D3-B862-C997B6078DED}"/>
              </a:ext>
            </a:extLst>
          </p:cNvPr>
          <p:cNvSpPr txBox="1"/>
          <p:nvPr/>
        </p:nvSpPr>
        <p:spPr>
          <a:xfrm>
            <a:off x="5741894" y="5833198"/>
            <a:ext cx="6497171" cy="276999"/>
          </a:xfrm>
          <a:prstGeom prst="rect">
            <a:avLst/>
          </a:prstGeom>
          <a:noFill/>
        </p:spPr>
        <p:txBody>
          <a:bodyPr wrap="square" rtlCol="0">
            <a:spAutoFit/>
          </a:bodyPr>
          <a:lstStyle/>
          <a:p>
            <a:r>
              <a:rPr lang="da-DK" sz="1200" b="0" i="0" u="none" strike="noStrike" baseline="0" dirty="0">
                <a:latin typeface="Arial" panose="020B0604020202020204" pitchFamily="34" charset="0"/>
              </a:rPr>
              <a:t>S Posen </a:t>
            </a:r>
            <a:r>
              <a:rPr lang="da-DK" sz="1200" b="0" i="1" u="none" strike="noStrike" baseline="0" dirty="0">
                <a:latin typeface="Arial" panose="020B0604020202020204" pitchFamily="34" charset="0"/>
              </a:rPr>
              <a:t>et al </a:t>
            </a:r>
            <a:r>
              <a:rPr lang="da-DK" sz="1200" b="0" i="0" u="none" strike="noStrike" baseline="0" dirty="0">
                <a:latin typeface="Arial" panose="020B0604020202020204" pitchFamily="34" charset="0"/>
              </a:rPr>
              <a:t>2022 </a:t>
            </a:r>
            <a:r>
              <a:rPr lang="en-US" sz="1200" b="0" i="1" u="none" strike="noStrike" baseline="0" dirty="0">
                <a:latin typeface="Arial" panose="020B0604020202020204" pitchFamily="34" charset="0"/>
              </a:rPr>
              <a:t>PHYSICAL REVIEW ACCELERATORS AND BEAMS 25, 042001 (2022)</a:t>
            </a:r>
            <a:endParaRPr lang="en-US" sz="1200" dirty="0"/>
          </a:p>
        </p:txBody>
      </p:sp>
      <p:grpSp>
        <p:nvGrpSpPr>
          <p:cNvPr id="15" name="Group 14">
            <a:extLst>
              <a:ext uri="{FF2B5EF4-FFF2-40B4-BE49-F238E27FC236}">
                <a16:creationId xmlns:a16="http://schemas.microsoft.com/office/drawing/2014/main" id="{520BBB9B-FF45-8675-D881-36B6C8DA32C4}"/>
              </a:ext>
            </a:extLst>
          </p:cNvPr>
          <p:cNvGrpSpPr/>
          <p:nvPr/>
        </p:nvGrpSpPr>
        <p:grpSpPr>
          <a:xfrm>
            <a:off x="6194622" y="3281153"/>
            <a:ext cx="4320978" cy="2451908"/>
            <a:chOff x="7169426" y="2940489"/>
            <a:chExt cx="4320978" cy="2451908"/>
          </a:xfrm>
        </p:grpSpPr>
        <p:pic>
          <p:nvPicPr>
            <p:cNvPr id="12" name="Picture 11">
              <a:extLst>
                <a:ext uri="{FF2B5EF4-FFF2-40B4-BE49-F238E27FC236}">
                  <a16:creationId xmlns:a16="http://schemas.microsoft.com/office/drawing/2014/main" id="{79229DF6-5B0D-EAEF-E5AC-6951EEDE3158}"/>
                </a:ext>
              </a:extLst>
            </p:cNvPr>
            <p:cNvPicPr>
              <a:picLocks noChangeAspect="1"/>
            </p:cNvPicPr>
            <p:nvPr/>
          </p:nvPicPr>
          <p:blipFill>
            <a:blip r:embed="rId3"/>
            <a:stretch>
              <a:fillRect/>
            </a:stretch>
          </p:blipFill>
          <p:spPr>
            <a:xfrm>
              <a:off x="8315057" y="2940489"/>
              <a:ext cx="3175347" cy="2451908"/>
            </a:xfrm>
            <a:prstGeom prst="rect">
              <a:avLst/>
            </a:prstGeom>
          </p:spPr>
        </p:pic>
        <p:cxnSp>
          <p:nvCxnSpPr>
            <p:cNvPr id="17" name="Straight Arrow Connector 16">
              <a:extLst>
                <a:ext uri="{FF2B5EF4-FFF2-40B4-BE49-F238E27FC236}">
                  <a16:creationId xmlns:a16="http://schemas.microsoft.com/office/drawing/2014/main" id="{7DB5C3A0-65E8-043E-70AB-6CD6DEEFB36A}"/>
                </a:ext>
              </a:extLst>
            </p:cNvPr>
            <p:cNvCxnSpPr/>
            <p:nvPr/>
          </p:nvCxnSpPr>
          <p:spPr>
            <a:xfrm flipH="1">
              <a:off x="8315057" y="3323637"/>
              <a:ext cx="54864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37DA11-15F4-3FF5-7FE0-97F0571985B8}"/>
                </a:ext>
              </a:extLst>
            </p:cNvPr>
            <p:cNvSpPr txBox="1"/>
            <p:nvPr/>
          </p:nvSpPr>
          <p:spPr>
            <a:xfrm>
              <a:off x="7169426" y="3189275"/>
              <a:ext cx="1177731" cy="261610"/>
            </a:xfrm>
            <a:prstGeom prst="rect">
              <a:avLst/>
            </a:prstGeom>
            <a:noFill/>
            <a:ln>
              <a:noFill/>
            </a:ln>
          </p:spPr>
          <p:txBody>
            <a:bodyPr wrap="square" rtlCol="0">
              <a:spAutoFit/>
            </a:bodyPr>
            <a:lstStyle/>
            <a:p>
              <a:r>
                <a:rPr lang="en-US" sz="1100" dirty="0">
                  <a:solidFill>
                    <a:srgbClr val="0070C0"/>
                  </a:solidFill>
                </a:rPr>
                <a:t>EIC pre-injector</a:t>
              </a:r>
            </a:p>
          </p:txBody>
        </p:sp>
      </p:grpSp>
      <p:sp>
        <p:nvSpPr>
          <p:cNvPr id="6" name="Slide Number Placeholder 5">
            <a:extLst>
              <a:ext uri="{FF2B5EF4-FFF2-40B4-BE49-F238E27FC236}">
                <a16:creationId xmlns:a16="http://schemas.microsoft.com/office/drawing/2014/main" id="{0C0FA52A-7C0A-72A6-789F-704BA34766FA}"/>
              </a:ext>
            </a:extLst>
          </p:cNvPr>
          <p:cNvSpPr>
            <a:spLocks noGrp="1"/>
          </p:cNvSpPr>
          <p:nvPr>
            <p:ph type="sldNum" sz="quarter" idx="4"/>
          </p:nvPr>
        </p:nvSpPr>
        <p:spPr/>
        <p:txBody>
          <a:bodyPr/>
          <a:lstStyle/>
          <a:p>
            <a:fld id="{B5FB6E5B-7B6C-4C82-B4DE-2A629539FD14}" type="slidenum">
              <a:rPr lang="en-US" smtClean="0"/>
              <a:t>25</a:t>
            </a:fld>
            <a:endParaRPr lang="en-US"/>
          </a:p>
        </p:txBody>
      </p:sp>
    </p:spTree>
    <p:extLst>
      <p:ext uri="{BB962C8B-B14F-4D97-AF65-F5344CB8AC3E}">
        <p14:creationId xmlns:p14="http://schemas.microsoft.com/office/powerpoint/2010/main" val="105992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EE63D1-76EC-2CF1-D325-8F1A188B9959}"/>
              </a:ext>
            </a:extLst>
          </p:cNvPr>
          <p:cNvSpPr>
            <a:spLocks noGrp="1"/>
          </p:cNvSpPr>
          <p:nvPr>
            <p:ph type="sldNum" sz="quarter" idx="4"/>
          </p:nvPr>
        </p:nvSpPr>
        <p:spPr/>
        <p:txBody>
          <a:bodyPr/>
          <a:lstStyle/>
          <a:p>
            <a:fld id="{B5FB6E5B-7B6C-4C82-B4DE-2A629539FD14}" type="slidenum">
              <a:rPr lang="en-US" smtClean="0"/>
              <a:t>26</a:t>
            </a:fld>
            <a:endParaRPr lang="en-US"/>
          </a:p>
        </p:txBody>
      </p:sp>
      <p:sp>
        <p:nvSpPr>
          <p:cNvPr id="3" name="Title 2">
            <a:extLst>
              <a:ext uri="{FF2B5EF4-FFF2-40B4-BE49-F238E27FC236}">
                <a16:creationId xmlns:a16="http://schemas.microsoft.com/office/drawing/2014/main" id="{453EFBF6-0442-DB08-62CD-292E0BCCF59D}"/>
              </a:ext>
            </a:extLst>
          </p:cNvPr>
          <p:cNvSpPr>
            <a:spLocks noGrp="1"/>
          </p:cNvSpPr>
          <p:nvPr>
            <p:ph type="title"/>
          </p:nvPr>
        </p:nvSpPr>
        <p:spPr/>
        <p:txBody>
          <a:bodyPr/>
          <a:lstStyle/>
          <a:p>
            <a:r>
              <a:rPr lang="en-US" dirty="0"/>
              <a:t>SRF cavity power choice</a:t>
            </a:r>
          </a:p>
        </p:txBody>
      </p:sp>
      <p:sp>
        <p:nvSpPr>
          <p:cNvPr id="4" name="Content Placeholder 3">
            <a:extLst>
              <a:ext uri="{FF2B5EF4-FFF2-40B4-BE49-F238E27FC236}">
                <a16:creationId xmlns:a16="http://schemas.microsoft.com/office/drawing/2014/main" id="{128C2874-1027-6A4E-014E-FA8477EB11F7}"/>
              </a:ext>
            </a:extLst>
          </p:cNvPr>
          <p:cNvSpPr>
            <a:spLocks noGrp="1"/>
          </p:cNvSpPr>
          <p:nvPr>
            <p:ph idx="1"/>
          </p:nvPr>
        </p:nvSpPr>
        <p:spPr>
          <a:xfrm>
            <a:off x="462579" y="975365"/>
            <a:ext cx="11499925" cy="677346"/>
          </a:xfrm>
        </p:spPr>
        <p:txBody>
          <a:bodyPr>
            <a:normAutofit/>
          </a:bodyPr>
          <a:lstStyle/>
          <a:p>
            <a:r>
              <a:rPr lang="en-US" sz="2000" dirty="0"/>
              <a:t>RF power consideration: 20kW per cavity for 10 Hz microphonics detuning @ pulsed mode</a:t>
            </a:r>
          </a:p>
          <a:p>
            <a:endParaRPr lang="en-US" sz="2000" dirty="0"/>
          </a:p>
        </p:txBody>
      </p:sp>
      <p:pic>
        <p:nvPicPr>
          <p:cNvPr id="3081" name="Picture 9">
            <a:extLst>
              <a:ext uri="{FF2B5EF4-FFF2-40B4-BE49-F238E27FC236}">
                <a16:creationId xmlns:a16="http://schemas.microsoft.com/office/drawing/2014/main" id="{10452F4E-2362-8698-F1D8-8ED40C19B210}"/>
              </a:ext>
            </a:extLst>
          </p:cNvPr>
          <p:cNvPicPr>
            <a:picLocks noChangeAspect="1" noChangeArrowheads="1"/>
          </p:cNvPicPr>
          <p:nvPr/>
        </p:nvPicPr>
        <p:blipFill>
          <a:blip r:embed="rId2"/>
          <a:srcRect/>
          <a:stretch/>
        </p:blipFill>
        <p:spPr bwMode="auto">
          <a:xfrm>
            <a:off x="2005022" y="1652711"/>
            <a:ext cx="4300862" cy="2772827"/>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25425724-7B0D-60D4-FDBC-55ED6D8EBD0E}"/>
              </a:ext>
            </a:extLst>
          </p:cNvPr>
          <p:cNvSpPr txBox="1">
            <a:spLocks/>
          </p:cNvSpPr>
          <p:nvPr/>
        </p:nvSpPr>
        <p:spPr>
          <a:xfrm>
            <a:off x="566059" y="4624106"/>
            <a:ext cx="11267353" cy="1575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Lorenz Detuning will be challenging to control in pulse mode. However, the system should be stabilized at some mechanical mode with periodic drives. </a:t>
            </a:r>
          </a:p>
          <a:p>
            <a:r>
              <a:rPr lang="en-US" sz="2000" dirty="0"/>
              <a:t>Increase RF power from minimum necessary is planned, with cost under consideration, for Lorenz Detuning stabilization and mitigation of risk of cavity operation failure.  </a:t>
            </a:r>
          </a:p>
        </p:txBody>
      </p:sp>
      <mc:AlternateContent xmlns:mc="http://schemas.openxmlformats.org/markup-compatibility/2006" xmlns:a14="http://schemas.microsoft.com/office/drawing/2010/main">
        <mc:Choice Requires="a14">
          <p:sp>
            <p:nvSpPr>
              <p:cNvPr id="6" name="TextBox 3">
                <a:extLst>
                  <a:ext uri="{FF2B5EF4-FFF2-40B4-BE49-F238E27FC236}">
                    <a16:creationId xmlns:a16="http://schemas.microsoft.com/office/drawing/2014/main" id="{00000000-0008-0000-0000-000004000000}"/>
                  </a:ext>
                </a:extLst>
              </p:cNvPr>
              <p:cNvSpPr txBox="1"/>
              <p:nvPr/>
            </p:nvSpPr>
            <p:spPr>
              <a:xfrm>
                <a:off x="6359812" y="2887003"/>
                <a:ext cx="5473600" cy="91281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b="0" i="1">
                              <a:latin typeface="Cambria Math" panose="02040503050406030204" pitchFamily="18" charset="0"/>
                            </a:rPr>
                            <m:t>𝑃</m:t>
                          </m:r>
                        </m:e>
                        <m:sub>
                          <m:r>
                            <a:rPr lang="en-US" sz="1400" b="0" i="1">
                              <a:latin typeface="Cambria Math" panose="02040503050406030204" pitchFamily="18" charset="0"/>
                            </a:rPr>
                            <m:t>𝑔</m:t>
                          </m:r>
                        </m:sub>
                      </m:sSub>
                      <m:r>
                        <a:rPr lang="en-US" sz="1400" i="1">
                          <a:latin typeface="Cambria Math" panose="02040503050406030204" pitchFamily="18" charset="0"/>
                        </a:rPr>
                        <m:t>=</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b="0" i="1">
                                  <a:latin typeface="Cambria Math" panose="02040503050406030204" pitchFamily="18" charset="0"/>
                                </a:rPr>
                                <m:t>𝑉</m:t>
                              </m:r>
                            </m:e>
                            <m:sub>
                              <m:r>
                                <a:rPr lang="en-US" sz="1400" b="0" i="1">
                                  <a:latin typeface="Cambria Math" panose="02040503050406030204" pitchFamily="18" charset="0"/>
                                </a:rPr>
                                <m:t>𝑐</m:t>
                              </m:r>
                            </m:sub>
                            <m:sup>
                              <m:r>
                                <a:rPr lang="en-US" sz="1400" b="0" i="1">
                                  <a:latin typeface="Cambria Math" panose="02040503050406030204" pitchFamily="18" charset="0"/>
                                </a:rPr>
                                <m:t>2</m:t>
                              </m:r>
                            </m:sup>
                          </m:sSubSup>
                        </m:num>
                        <m:den>
                          <m:r>
                            <a:rPr lang="en-US" sz="1400" b="0" i="1">
                              <a:latin typeface="Cambria Math" panose="02040503050406030204" pitchFamily="18" charset="0"/>
                            </a:rPr>
                            <m:t>4</m:t>
                          </m:r>
                          <m:sSub>
                            <m:sSubPr>
                              <m:ctrlPr>
                                <a:rPr lang="en-US" sz="1400" i="1">
                                  <a:latin typeface="Cambria Math" panose="02040503050406030204" pitchFamily="18" charset="0"/>
                                </a:rPr>
                              </m:ctrlPr>
                            </m:sSubPr>
                            <m:e>
                              <m:r>
                                <a:rPr lang="en-US" sz="1400" b="0" i="1">
                                  <a:latin typeface="Cambria Math" panose="02040503050406030204" pitchFamily="18" charset="0"/>
                                </a:rPr>
                                <m:t>𝑄</m:t>
                              </m:r>
                            </m:e>
                            <m:sub>
                              <m:r>
                                <a:rPr lang="en-US" sz="1400" b="0" i="1">
                                  <a:latin typeface="Cambria Math" panose="02040503050406030204" pitchFamily="18" charset="0"/>
                                </a:rPr>
                                <m:t>𝐿</m:t>
                              </m:r>
                            </m:sub>
                          </m:sSub>
                          <m:f>
                            <m:fPr>
                              <m:ctrlPr>
                                <a:rPr lang="en-US" sz="1400" i="1">
                                  <a:latin typeface="Cambria Math" panose="02040503050406030204" pitchFamily="18" charset="0"/>
                                </a:rPr>
                              </m:ctrlPr>
                            </m:fPr>
                            <m:num>
                              <m:r>
                                <a:rPr lang="en-US" sz="1400" b="0" i="1">
                                  <a:latin typeface="Cambria Math" panose="02040503050406030204" pitchFamily="18" charset="0"/>
                                </a:rPr>
                                <m:t>𝑅</m:t>
                              </m:r>
                            </m:num>
                            <m:den>
                              <m:r>
                                <a:rPr lang="en-US" sz="1400" b="0" i="1">
                                  <a:latin typeface="Cambria Math" panose="02040503050406030204" pitchFamily="18" charset="0"/>
                                </a:rPr>
                                <m:t>𝑄</m:t>
                              </m:r>
                            </m:den>
                          </m:f>
                        </m:den>
                      </m:f>
                      <m:d>
                        <m:dPr>
                          <m:begChr m:val="["/>
                          <m:endChr m:val="]"/>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d>
                                <m:d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d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1+</m:t>
                                  </m:r>
                                  <m:f>
                                    <m:f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fPr>
                                    <m:num>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𝑄</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𝐿</m:t>
                                          </m:r>
                                        </m:sub>
                                      </m:sSub>
                                      <m:f>
                                        <m:f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fPr>
                                        <m:num>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𝑅</m:t>
                                          </m:r>
                                        </m:num>
                                        <m:den>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𝑄</m:t>
                                          </m:r>
                                        </m:den>
                                      </m:f>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𝐼</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𝑏</m:t>
                                          </m:r>
                                        </m:sub>
                                      </m:sSub>
                                    </m:num>
                                    <m:den>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𝑉</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𝑐</m:t>
                                          </m:r>
                                        </m:sub>
                                      </m:sSub>
                                    </m:den>
                                  </m:f>
                                  <m:func>
                                    <m:func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funcPr>
                                    <m:fName>
                                      <m:r>
                                        <m:rPr>
                                          <m:sty m:val="p"/>
                                        </m:rPr>
                                        <a:rPr kumimoji="0" lang="en-US" sz="1400" b="0" i="0" u="none" strike="noStrike" kern="0" cap="none" spc="0" normalizeH="0" baseline="0" noProof="0">
                                          <a:ln>
                                            <a:noFill/>
                                          </a:ln>
                                          <a:solidFill>
                                            <a:prstClr val="black"/>
                                          </a:solidFill>
                                          <a:effectLst/>
                                          <a:uLnTx/>
                                          <a:uFillTx/>
                                          <a:latin typeface="Cambria Math" panose="02040503050406030204" pitchFamily="18" charset="0"/>
                                        </a:rPr>
                                        <m:t>cos</m:t>
                                      </m:r>
                                    </m:fName>
                                    <m:e>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𝜑</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𝑏</m:t>
                                          </m:r>
                                        </m:sub>
                                      </m:sSub>
                                    </m:e>
                                  </m:func>
                                </m:e>
                              </m:d>
                            </m:e>
                            <m:sup>
                              <m:r>
                                <a:rPr lang="en-US" sz="1400" b="0" i="1">
                                  <a:latin typeface="Cambria Math" panose="02040503050406030204" pitchFamily="18" charset="0"/>
                                </a:rPr>
                                <m:t>2</m:t>
                              </m:r>
                            </m:sup>
                          </m:sSup>
                          <m:r>
                            <a:rPr lang="en-US" sz="1400" b="0" i="1">
                              <a:latin typeface="Cambria Math" panose="02040503050406030204" pitchFamily="18" charset="0"/>
                            </a:rPr>
                            <m:t>+</m:t>
                          </m:r>
                          <m:sSup>
                            <m:sSupPr>
                              <m:ctrlPr>
                                <a:rPr lang="en-US" sz="1400" b="0" i="1">
                                  <a:latin typeface="Cambria Math" panose="02040503050406030204" pitchFamily="18" charset="0"/>
                                </a:rPr>
                              </m:ctrlPr>
                            </m:sSupPr>
                            <m:e>
                              <m:d>
                                <m:d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d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−2</m:t>
                                  </m:r>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𝑄</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𝐿</m:t>
                                      </m:r>
                                    </m:sub>
                                  </m:sSub>
                                  <m:f>
                                    <m:f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fPr>
                                    <m:num>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𝛿</m:t>
                                      </m:r>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𝑓</m:t>
                                      </m:r>
                                    </m:num>
                                    <m:den>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𝑓</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0</m:t>
                                          </m:r>
                                        </m:sub>
                                      </m:sSub>
                                    </m:den>
                                  </m:f>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m:t>
                                  </m:r>
                                  <m:f>
                                    <m:f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fPr>
                                    <m:num>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𝑄</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𝐿</m:t>
                                          </m:r>
                                        </m:sub>
                                      </m:sSub>
                                      <m:f>
                                        <m:f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fPr>
                                        <m:num>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𝑅</m:t>
                                          </m:r>
                                        </m:num>
                                        <m:den>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𝑄</m:t>
                                          </m:r>
                                        </m:den>
                                      </m:f>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𝐼</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𝑏</m:t>
                                          </m:r>
                                        </m:sub>
                                      </m:sSub>
                                    </m:num>
                                    <m:den>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𝑉</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𝑐</m:t>
                                          </m:r>
                                        </m:sub>
                                      </m:sSub>
                                    </m:den>
                                  </m:f>
                                  <m:func>
                                    <m:func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funcPr>
                                    <m:fName>
                                      <m:r>
                                        <m:rPr>
                                          <m:sty m:val="p"/>
                                        </m:rPr>
                                        <a:rPr kumimoji="0" lang="en-US" sz="1400" b="0" i="0" u="none" strike="noStrike" kern="0" cap="none" spc="0" normalizeH="0" baseline="0" noProof="0">
                                          <a:ln>
                                            <a:noFill/>
                                          </a:ln>
                                          <a:solidFill>
                                            <a:prstClr val="black"/>
                                          </a:solidFill>
                                          <a:effectLst/>
                                          <a:uLnTx/>
                                          <a:uFillTx/>
                                          <a:latin typeface="Cambria Math" panose="02040503050406030204" pitchFamily="18" charset="0"/>
                                        </a:rPr>
                                        <m:t>sin</m:t>
                                      </m:r>
                                    </m:fName>
                                    <m:e>
                                      <m:sSub>
                                        <m:sSubPr>
                                          <m:ctrlPr>
                                            <a:rPr kumimoji="0" lang="en-US" sz="1400" b="0" i="1" u="none" strike="noStrike" kern="0" cap="none" spc="0" normalizeH="0" baseline="0" noProof="0">
                                              <a:ln>
                                                <a:noFill/>
                                              </a:ln>
                                              <a:solidFill>
                                                <a:prstClr val="black"/>
                                              </a:solidFill>
                                              <a:effectLst/>
                                              <a:uLnTx/>
                                              <a:uFillTx/>
                                              <a:latin typeface="Cambria Math" panose="02040503050406030204" pitchFamily="18" charset="0"/>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𝜑</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𝑏</m:t>
                                          </m:r>
                                        </m:sub>
                                      </m:sSub>
                                    </m:e>
                                  </m:func>
                                </m:e>
                              </m:d>
                            </m:e>
                            <m:sup>
                              <m:r>
                                <a:rPr lang="en-US" sz="1400" b="0" i="1">
                                  <a:latin typeface="Cambria Math" panose="02040503050406030204" pitchFamily="18" charset="0"/>
                                </a:rPr>
                                <m:t>2</m:t>
                              </m:r>
                            </m:sup>
                          </m:sSup>
                        </m:e>
                      </m:d>
                    </m:oMath>
                  </m:oMathPara>
                </a14:m>
                <a:endParaRPr lang="en-US" sz="1400" dirty="0"/>
              </a:p>
            </p:txBody>
          </p:sp>
        </mc:Choice>
        <mc:Fallback xmlns="">
          <p:sp>
            <p:nvSpPr>
              <p:cNvPr id="6" name="TextBox 3">
                <a:extLst>
                  <a:ext uri="{FF2B5EF4-FFF2-40B4-BE49-F238E27FC236}">
                    <a16:creationId xmlns:a16="http://schemas.microsoft.com/office/drawing/2014/main" id="{00000000-0008-0000-0000-000004000000}"/>
                  </a:ext>
                </a:extLst>
              </p:cNvPr>
              <p:cNvSpPr txBox="1">
                <a:spLocks noRot="1" noChangeAspect="1" noMove="1" noResize="1" noEditPoints="1" noAdjustHandles="1" noChangeArrowheads="1" noChangeShapeType="1" noTextEdit="1"/>
              </p:cNvSpPr>
              <p:nvPr/>
            </p:nvSpPr>
            <p:spPr>
              <a:xfrm>
                <a:off x="6359812" y="2887003"/>
                <a:ext cx="5473600" cy="91281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00485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28B7DC-CB73-0C70-018F-FE91ECD15F41}"/>
              </a:ext>
            </a:extLst>
          </p:cNvPr>
          <p:cNvSpPr>
            <a:spLocks noGrp="1"/>
          </p:cNvSpPr>
          <p:nvPr>
            <p:ph type="sldNum" sz="quarter" idx="4"/>
          </p:nvPr>
        </p:nvSpPr>
        <p:spPr/>
        <p:txBody>
          <a:bodyPr/>
          <a:lstStyle/>
          <a:p>
            <a:fld id="{B5FB6E5B-7B6C-4C82-B4DE-2A629539FD14}" type="slidenum">
              <a:rPr lang="en-US" smtClean="0"/>
              <a:t>27</a:t>
            </a:fld>
            <a:endParaRPr lang="en-US"/>
          </a:p>
        </p:txBody>
      </p:sp>
      <p:sp>
        <p:nvSpPr>
          <p:cNvPr id="3" name="Title 2">
            <a:extLst>
              <a:ext uri="{FF2B5EF4-FFF2-40B4-BE49-F238E27FC236}">
                <a16:creationId xmlns:a16="http://schemas.microsoft.com/office/drawing/2014/main" id="{D62920CE-C6EC-9223-E094-9BE7F4D56AA8}"/>
              </a:ext>
            </a:extLst>
          </p:cNvPr>
          <p:cNvSpPr>
            <a:spLocks noGrp="1"/>
          </p:cNvSpPr>
          <p:nvPr>
            <p:ph type="title"/>
          </p:nvPr>
        </p:nvSpPr>
        <p:spPr/>
        <p:txBody>
          <a:bodyPr/>
          <a:lstStyle/>
          <a:p>
            <a:r>
              <a:rPr lang="en-US" dirty="0"/>
              <a:t>Cost Optimization Study</a:t>
            </a:r>
          </a:p>
        </p:txBody>
      </p:sp>
      <p:sp>
        <p:nvSpPr>
          <p:cNvPr id="4" name="Content Placeholder 3">
            <a:extLst>
              <a:ext uri="{FF2B5EF4-FFF2-40B4-BE49-F238E27FC236}">
                <a16:creationId xmlns:a16="http://schemas.microsoft.com/office/drawing/2014/main" id="{90102AF5-AD8B-D4A5-FD75-863227BA78A7}"/>
              </a:ext>
            </a:extLst>
          </p:cNvPr>
          <p:cNvSpPr>
            <a:spLocks noGrp="1"/>
          </p:cNvSpPr>
          <p:nvPr>
            <p:ph idx="1"/>
          </p:nvPr>
        </p:nvSpPr>
        <p:spPr>
          <a:xfrm>
            <a:off x="462579" y="975365"/>
            <a:ext cx="11499925" cy="2198141"/>
          </a:xfrm>
        </p:spPr>
        <p:txBody>
          <a:bodyPr wrap="square">
            <a:noAutofit/>
          </a:bodyPr>
          <a:lstStyle/>
          <a:p>
            <a:r>
              <a:rPr lang="en-US" sz="2000" dirty="0"/>
              <a:t>Tool developed for SRF </a:t>
            </a:r>
            <a:r>
              <a:rPr lang="en-US" sz="2000" dirty="0" err="1"/>
              <a:t>linac</a:t>
            </a:r>
            <a:r>
              <a:rPr lang="en-US" sz="2000" dirty="0"/>
              <a:t> cost optimization.</a:t>
            </a:r>
          </a:p>
          <a:p>
            <a:r>
              <a:rPr lang="en-US" sz="2000" dirty="0"/>
              <a:t>Estimation includes cost from infrastructure, cryogenics, cryomodule fabrication, RF amplifier, LLRF control.</a:t>
            </a:r>
          </a:p>
          <a:p>
            <a:r>
              <a:rPr lang="en-US" sz="2000" dirty="0"/>
              <a:t>Preliminary bench marked with cost optimization tool developed by Tom Powers and Peter McIntosh</a:t>
            </a:r>
          </a:p>
        </p:txBody>
      </p:sp>
      <p:pic>
        <p:nvPicPr>
          <p:cNvPr id="7" name="Picture 6">
            <a:extLst>
              <a:ext uri="{FF2B5EF4-FFF2-40B4-BE49-F238E27FC236}">
                <a16:creationId xmlns:a16="http://schemas.microsoft.com/office/drawing/2014/main" id="{87BF8C35-E05D-3B9B-A0E1-745A32FE598C}"/>
              </a:ext>
            </a:extLst>
          </p:cNvPr>
          <p:cNvPicPr>
            <a:picLocks noChangeAspect="1"/>
          </p:cNvPicPr>
          <p:nvPr/>
        </p:nvPicPr>
        <p:blipFill>
          <a:blip r:embed="rId2"/>
          <a:srcRect/>
          <a:stretch/>
        </p:blipFill>
        <p:spPr>
          <a:xfrm>
            <a:off x="6612712" y="3001905"/>
            <a:ext cx="4292170" cy="2955141"/>
          </a:xfrm>
          <a:prstGeom prst="rect">
            <a:avLst/>
          </a:prstGeom>
        </p:spPr>
      </p:pic>
      <p:sp>
        <p:nvSpPr>
          <p:cNvPr id="8" name="TextBox 7">
            <a:extLst>
              <a:ext uri="{FF2B5EF4-FFF2-40B4-BE49-F238E27FC236}">
                <a16:creationId xmlns:a16="http://schemas.microsoft.com/office/drawing/2014/main" id="{0E981DB6-633E-41F7-96D6-A8F3550ADC8E}"/>
              </a:ext>
            </a:extLst>
          </p:cNvPr>
          <p:cNvSpPr txBox="1"/>
          <p:nvPr/>
        </p:nvSpPr>
        <p:spPr>
          <a:xfrm>
            <a:off x="462579" y="3328100"/>
            <a:ext cx="5331759"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Results provided guidance to the SRF </a:t>
            </a:r>
            <a:r>
              <a:rPr lang="en-US" sz="2000" dirty="0" err="1"/>
              <a:t>linac</a:t>
            </a:r>
            <a:r>
              <a:rPr lang="en-US" sz="2000" dirty="0"/>
              <a:t> configuration and operation parameters.</a:t>
            </a:r>
          </a:p>
          <a:p>
            <a:pPr marL="285750" indent="-285750">
              <a:spcAft>
                <a:spcPts val="600"/>
              </a:spcAft>
              <a:buFont typeface="Arial" panose="020B0604020202020204" pitchFamily="34" charset="0"/>
              <a:buChar char="•"/>
            </a:pPr>
            <a:r>
              <a:rPr lang="en-US" sz="2000" dirty="0"/>
              <a:t>In addition to cost, final decision based on operation experience, vendor availability, existing land scape and infrastructure, etc..</a:t>
            </a:r>
          </a:p>
          <a:p>
            <a:endParaRPr lang="en-US" sz="2000" dirty="0"/>
          </a:p>
        </p:txBody>
      </p:sp>
    </p:spTree>
    <p:extLst>
      <p:ext uri="{BB962C8B-B14F-4D97-AF65-F5344CB8AC3E}">
        <p14:creationId xmlns:p14="http://schemas.microsoft.com/office/powerpoint/2010/main" val="3827680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2C2463-49CE-3A6F-12E7-67BA9C1BF831}"/>
              </a:ext>
            </a:extLst>
          </p:cNvPr>
          <p:cNvSpPr>
            <a:spLocks noGrp="1"/>
          </p:cNvSpPr>
          <p:nvPr>
            <p:ph type="sldNum" sz="quarter" idx="4"/>
          </p:nvPr>
        </p:nvSpPr>
        <p:spPr/>
        <p:txBody>
          <a:bodyPr/>
          <a:lstStyle/>
          <a:p>
            <a:fld id="{B5FB6E5B-7B6C-4C82-B4DE-2A629539FD14}" type="slidenum">
              <a:rPr lang="en-US" smtClean="0"/>
              <a:t>28</a:t>
            </a:fld>
            <a:endParaRPr lang="en-US"/>
          </a:p>
        </p:txBody>
      </p:sp>
      <p:sp>
        <p:nvSpPr>
          <p:cNvPr id="3" name="Title 2">
            <a:extLst>
              <a:ext uri="{FF2B5EF4-FFF2-40B4-BE49-F238E27FC236}">
                <a16:creationId xmlns:a16="http://schemas.microsoft.com/office/drawing/2014/main" id="{AAFF4F50-FF64-A997-CA8C-FE709C1E5246}"/>
              </a:ext>
            </a:extLst>
          </p:cNvPr>
          <p:cNvSpPr>
            <a:spLocks noGrp="1"/>
          </p:cNvSpPr>
          <p:nvPr>
            <p:ph type="title"/>
          </p:nvPr>
        </p:nvSpPr>
        <p:spPr/>
        <p:txBody>
          <a:bodyPr/>
          <a:lstStyle/>
          <a:p>
            <a:r>
              <a:rPr lang="en-US" dirty="0"/>
              <a:t>Infrastructure</a:t>
            </a:r>
          </a:p>
        </p:txBody>
      </p:sp>
      <p:sp>
        <p:nvSpPr>
          <p:cNvPr id="6" name="TextBox 5">
            <a:extLst>
              <a:ext uri="{FF2B5EF4-FFF2-40B4-BE49-F238E27FC236}">
                <a16:creationId xmlns:a16="http://schemas.microsoft.com/office/drawing/2014/main" id="{5306AF55-DFE6-9A84-0ECA-D7E225276F92}"/>
              </a:ext>
            </a:extLst>
          </p:cNvPr>
          <p:cNvSpPr txBox="1"/>
          <p:nvPr/>
        </p:nvSpPr>
        <p:spPr>
          <a:xfrm>
            <a:off x="541380" y="858614"/>
            <a:ext cx="9473453" cy="17081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pre-injector is currently planned at IR04</a:t>
            </a:r>
          </a:p>
          <a:p>
            <a:pPr marL="285750" indent="-285750">
              <a:spcAft>
                <a:spcPts val="600"/>
              </a:spcAft>
              <a:buFont typeface="Arial" panose="020B0604020202020204" pitchFamily="34" charset="0"/>
              <a:buChar char="•"/>
            </a:pPr>
            <a:r>
              <a:rPr lang="en-US" dirty="0"/>
              <a:t>Finalizing SOW with infrastructure planning and designing company</a:t>
            </a:r>
          </a:p>
          <a:p>
            <a:pPr marL="285750" indent="-285750">
              <a:spcAft>
                <a:spcPts val="600"/>
              </a:spcAft>
              <a:buFont typeface="Arial" panose="020B0604020202020204" pitchFamily="34" charset="0"/>
              <a:buChar char="•"/>
            </a:pPr>
            <a:r>
              <a:rPr lang="en-US" dirty="0"/>
              <a:t>Cryogenic distribution line is under active planning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C97203D9-13FA-4131-60C6-CEECCAE9404C}"/>
              </a:ext>
            </a:extLst>
          </p:cNvPr>
          <p:cNvSpPr/>
          <p:nvPr/>
        </p:nvSpPr>
        <p:spPr>
          <a:xfrm>
            <a:off x="4849762" y="2834599"/>
            <a:ext cx="1434662" cy="2364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C973BB-BA16-09CD-C774-2867B3D81F19}"/>
              </a:ext>
            </a:extLst>
          </p:cNvPr>
          <p:cNvSpPr/>
          <p:nvPr/>
        </p:nvSpPr>
        <p:spPr>
          <a:xfrm>
            <a:off x="6284424" y="2834269"/>
            <a:ext cx="1434662" cy="2364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861C888-1B44-7080-C9F8-608412C55D79}"/>
              </a:ext>
            </a:extLst>
          </p:cNvPr>
          <p:cNvGrpSpPr/>
          <p:nvPr/>
        </p:nvGrpSpPr>
        <p:grpSpPr>
          <a:xfrm>
            <a:off x="1063870" y="2230465"/>
            <a:ext cx="10302875" cy="1205119"/>
            <a:chOff x="944562" y="2069153"/>
            <a:chExt cx="10302875" cy="1205119"/>
          </a:xfrm>
        </p:grpSpPr>
        <p:grpSp>
          <p:nvGrpSpPr>
            <p:cNvPr id="7" name="Group 6">
              <a:extLst>
                <a:ext uri="{FF2B5EF4-FFF2-40B4-BE49-F238E27FC236}">
                  <a16:creationId xmlns:a16="http://schemas.microsoft.com/office/drawing/2014/main" id="{EBA76A13-2048-6E13-210C-EF8EEF05E429}"/>
                </a:ext>
              </a:extLst>
            </p:cNvPr>
            <p:cNvGrpSpPr/>
            <p:nvPr/>
          </p:nvGrpSpPr>
          <p:grpSpPr>
            <a:xfrm>
              <a:off x="944562" y="2069153"/>
              <a:ext cx="10302875" cy="1205119"/>
              <a:chOff x="-5880100" y="1143119"/>
              <a:chExt cx="23050500" cy="3403361"/>
            </a:xfrm>
          </p:grpSpPr>
          <p:pic>
            <p:nvPicPr>
              <p:cNvPr id="8" name="Picture 7">
                <a:extLst>
                  <a:ext uri="{FF2B5EF4-FFF2-40B4-BE49-F238E27FC236}">
                    <a16:creationId xmlns:a16="http://schemas.microsoft.com/office/drawing/2014/main" id="{25A58F97-7698-F272-558A-DEC82F18EEC2}"/>
                  </a:ext>
                </a:extLst>
              </p:cNvPr>
              <p:cNvPicPr>
                <a:picLocks noChangeAspect="1"/>
              </p:cNvPicPr>
              <p:nvPr/>
            </p:nvPicPr>
            <p:blipFill>
              <a:blip r:embed="rId2"/>
              <a:stretch>
                <a:fillRect/>
              </a:stretch>
            </p:blipFill>
            <p:spPr>
              <a:xfrm>
                <a:off x="-5880100" y="1143119"/>
                <a:ext cx="12192000" cy="3403361"/>
              </a:xfrm>
              <a:prstGeom prst="rect">
                <a:avLst/>
              </a:prstGeom>
            </p:spPr>
          </p:pic>
          <p:pic>
            <p:nvPicPr>
              <p:cNvPr id="9" name="Picture 8">
                <a:extLst>
                  <a:ext uri="{FF2B5EF4-FFF2-40B4-BE49-F238E27FC236}">
                    <a16:creationId xmlns:a16="http://schemas.microsoft.com/office/drawing/2014/main" id="{96416DB8-96A9-52D6-800E-315BCDEECB87}"/>
                  </a:ext>
                </a:extLst>
              </p:cNvPr>
              <p:cNvPicPr>
                <a:picLocks noChangeAspect="1"/>
              </p:cNvPicPr>
              <p:nvPr/>
            </p:nvPicPr>
            <p:blipFill rotWithShape="1">
              <a:blip r:embed="rId3"/>
              <a:srcRect l="5055"/>
              <a:stretch/>
            </p:blipFill>
            <p:spPr>
              <a:xfrm>
                <a:off x="6248400" y="1214117"/>
                <a:ext cx="10922000" cy="3326013"/>
              </a:xfrm>
              <a:prstGeom prst="rect">
                <a:avLst/>
              </a:prstGeom>
            </p:spPr>
          </p:pic>
        </p:grpSp>
        <p:sp>
          <p:nvSpPr>
            <p:cNvPr id="11" name="TextBox 10">
              <a:extLst>
                <a:ext uri="{FF2B5EF4-FFF2-40B4-BE49-F238E27FC236}">
                  <a16:creationId xmlns:a16="http://schemas.microsoft.com/office/drawing/2014/main" id="{8BA786D4-02C1-0F3B-B3B6-A6C5F2750082}"/>
                </a:ext>
              </a:extLst>
            </p:cNvPr>
            <p:cNvSpPr txBox="1"/>
            <p:nvPr/>
          </p:nvSpPr>
          <p:spPr>
            <a:xfrm>
              <a:off x="3347127" y="2516557"/>
              <a:ext cx="1189561" cy="276999"/>
            </a:xfrm>
            <a:prstGeom prst="rect">
              <a:avLst/>
            </a:prstGeom>
            <a:noFill/>
          </p:spPr>
          <p:txBody>
            <a:bodyPr wrap="square" rtlCol="0">
              <a:spAutoFit/>
            </a:bodyPr>
            <a:lstStyle/>
            <a:p>
              <a:pPr algn="ctr" defTabSz="685800">
                <a:defRPr/>
              </a:pPr>
              <a:r>
                <a:rPr lang="en-US" sz="1200" dirty="0">
                  <a:solidFill>
                    <a:prstClr val="black"/>
                  </a:solidFill>
                </a:rPr>
                <a:t>Area of Detail</a:t>
              </a:r>
            </a:p>
          </p:txBody>
        </p:sp>
        <p:cxnSp>
          <p:nvCxnSpPr>
            <p:cNvPr id="12" name="Straight Arrow Connector 11">
              <a:extLst>
                <a:ext uri="{FF2B5EF4-FFF2-40B4-BE49-F238E27FC236}">
                  <a16:creationId xmlns:a16="http://schemas.microsoft.com/office/drawing/2014/main" id="{4396B932-B10D-B265-924B-8F29BB7C2DDE}"/>
                </a:ext>
              </a:extLst>
            </p:cNvPr>
            <p:cNvCxnSpPr>
              <a:cxnSpLocks/>
            </p:cNvCxnSpPr>
            <p:nvPr/>
          </p:nvCxnSpPr>
          <p:spPr>
            <a:xfrm>
              <a:off x="4479271" y="2671712"/>
              <a:ext cx="370491" cy="170785"/>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E5F3E118-2215-05E8-00EE-8F3D43E78D45}"/>
                </a:ext>
              </a:extLst>
            </p:cNvPr>
            <p:cNvSpPr txBox="1"/>
            <p:nvPr/>
          </p:nvSpPr>
          <p:spPr>
            <a:xfrm>
              <a:off x="7909889" y="2461956"/>
              <a:ext cx="1189561" cy="276999"/>
            </a:xfrm>
            <a:prstGeom prst="rect">
              <a:avLst/>
            </a:prstGeom>
            <a:noFill/>
          </p:spPr>
          <p:txBody>
            <a:bodyPr wrap="square" rtlCol="0">
              <a:spAutoFit/>
            </a:bodyPr>
            <a:lstStyle/>
            <a:p>
              <a:pPr algn="ctr" defTabSz="685800">
                <a:defRPr/>
              </a:pPr>
              <a:r>
                <a:rPr lang="en-US" sz="1200" dirty="0">
                  <a:solidFill>
                    <a:prstClr val="black"/>
                  </a:solidFill>
                </a:rPr>
                <a:t>Area of Detail</a:t>
              </a:r>
            </a:p>
          </p:txBody>
        </p:sp>
        <p:cxnSp>
          <p:nvCxnSpPr>
            <p:cNvPr id="15" name="Straight Arrow Connector 14">
              <a:extLst>
                <a:ext uri="{FF2B5EF4-FFF2-40B4-BE49-F238E27FC236}">
                  <a16:creationId xmlns:a16="http://schemas.microsoft.com/office/drawing/2014/main" id="{0EC183DB-C00E-66BF-3262-B02719D11CD9}"/>
                </a:ext>
              </a:extLst>
            </p:cNvPr>
            <p:cNvCxnSpPr>
              <a:cxnSpLocks/>
            </p:cNvCxnSpPr>
            <p:nvPr/>
          </p:nvCxnSpPr>
          <p:spPr>
            <a:xfrm flipH="1">
              <a:off x="7749085" y="2679627"/>
              <a:ext cx="231982" cy="188956"/>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grpSp>
      <p:grpSp>
        <p:nvGrpSpPr>
          <p:cNvPr id="84" name="Group 83">
            <a:extLst>
              <a:ext uri="{FF2B5EF4-FFF2-40B4-BE49-F238E27FC236}">
                <a16:creationId xmlns:a16="http://schemas.microsoft.com/office/drawing/2014/main" id="{FD68140F-D3A6-2A1E-F984-C7F5D59FD6EF}"/>
              </a:ext>
            </a:extLst>
          </p:cNvPr>
          <p:cNvGrpSpPr/>
          <p:nvPr/>
        </p:nvGrpSpPr>
        <p:grpSpPr>
          <a:xfrm>
            <a:off x="589671" y="3643022"/>
            <a:ext cx="11561414" cy="2461121"/>
            <a:chOff x="589671" y="3609402"/>
            <a:chExt cx="11561414" cy="2461121"/>
          </a:xfrm>
        </p:grpSpPr>
        <p:grpSp>
          <p:nvGrpSpPr>
            <p:cNvPr id="82" name="Group 81">
              <a:extLst>
                <a:ext uri="{FF2B5EF4-FFF2-40B4-BE49-F238E27FC236}">
                  <a16:creationId xmlns:a16="http://schemas.microsoft.com/office/drawing/2014/main" id="{8FB1974B-B70C-2FFF-CE9C-5003F6965AF2}"/>
                </a:ext>
              </a:extLst>
            </p:cNvPr>
            <p:cNvGrpSpPr/>
            <p:nvPr/>
          </p:nvGrpSpPr>
          <p:grpSpPr>
            <a:xfrm>
              <a:off x="589671" y="3609402"/>
              <a:ext cx="11561414" cy="2461121"/>
              <a:chOff x="589671" y="3544614"/>
              <a:chExt cx="11561414" cy="2461121"/>
            </a:xfrm>
          </p:grpSpPr>
          <p:pic>
            <p:nvPicPr>
              <p:cNvPr id="49" name="Picture 48">
                <a:extLst>
                  <a:ext uri="{FF2B5EF4-FFF2-40B4-BE49-F238E27FC236}">
                    <a16:creationId xmlns:a16="http://schemas.microsoft.com/office/drawing/2014/main" id="{33F4254C-7164-9364-35B9-124452C00C17}"/>
                  </a:ext>
                </a:extLst>
              </p:cNvPr>
              <p:cNvPicPr>
                <a:picLocks noChangeAspect="1"/>
              </p:cNvPicPr>
              <p:nvPr/>
            </p:nvPicPr>
            <p:blipFill rotWithShape="1">
              <a:blip r:embed="rId4"/>
              <a:srcRect t="12050" b="15302"/>
              <a:stretch/>
            </p:blipFill>
            <p:spPr>
              <a:xfrm>
                <a:off x="651850" y="3939926"/>
                <a:ext cx="11499235" cy="1788810"/>
              </a:xfrm>
              <a:prstGeom prst="rect">
                <a:avLst/>
              </a:prstGeom>
            </p:spPr>
          </p:pic>
          <p:sp>
            <p:nvSpPr>
              <p:cNvPr id="50" name="TextBox 49">
                <a:extLst>
                  <a:ext uri="{FF2B5EF4-FFF2-40B4-BE49-F238E27FC236}">
                    <a16:creationId xmlns:a16="http://schemas.microsoft.com/office/drawing/2014/main" id="{7022F20F-1E8D-365E-33A8-8FEA66AF8E33}"/>
                  </a:ext>
                </a:extLst>
              </p:cNvPr>
              <p:cNvSpPr txBox="1"/>
              <p:nvPr/>
            </p:nvSpPr>
            <p:spPr>
              <a:xfrm>
                <a:off x="6835237" y="5416492"/>
                <a:ext cx="605359" cy="276999"/>
              </a:xfrm>
              <a:prstGeom prst="rect">
                <a:avLst/>
              </a:prstGeom>
              <a:solidFill>
                <a:schemeClr val="bg1"/>
              </a:solidFill>
              <a:ln>
                <a:noFill/>
              </a:ln>
            </p:spPr>
            <p:txBody>
              <a:bodyPr wrap="none" rtlCol="0">
                <a:spAutoFit/>
              </a:bodyPr>
              <a:lstStyle/>
              <a:p>
                <a:r>
                  <a:rPr lang="en-US" sz="1200" dirty="0"/>
                  <a:t>Triplet</a:t>
                </a:r>
              </a:p>
            </p:txBody>
          </p:sp>
          <p:cxnSp>
            <p:nvCxnSpPr>
              <p:cNvPr id="51" name="Straight Arrow Connector 50">
                <a:extLst>
                  <a:ext uri="{FF2B5EF4-FFF2-40B4-BE49-F238E27FC236}">
                    <a16:creationId xmlns:a16="http://schemas.microsoft.com/office/drawing/2014/main" id="{3549EAA4-A508-7153-8CA7-5B68694A1E03}"/>
                  </a:ext>
                </a:extLst>
              </p:cNvPr>
              <p:cNvCxnSpPr>
                <a:cxnSpLocks/>
              </p:cNvCxnSpPr>
              <p:nvPr/>
            </p:nvCxnSpPr>
            <p:spPr>
              <a:xfrm flipH="1" flipV="1">
                <a:off x="6974191" y="5234449"/>
                <a:ext cx="147543" cy="1848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48B5AE81-65A1-20D1-EFC4-85659BDA1CE5}"/>
                  </a:ext>
                </a:extLst>
              </p:cNvPr>
              <p:cNvCxnSpPr>
                <a:cxnSpLocks/>
              </p:cNvCxnSpPr>
              <p:nvPr/>
            </p:nvCxnSpPr>
            <p:spPr>
              <a:xfrm>
                <a:off x="11690834" y="4044508"/>
                <a:ext cx="0" cy="1608083"/>
              </a:xfrm>
              <a:prstGeom prst="line">
                <a:avLst/>
              </a:prstGeom>
              <a:ln w="12700">
                <a:prstDash val="lgDashDot"/>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D9D2DD21-3F80-5920-88DD-81D0C0F1076B}"/>
                  </a:ext>
                </a:extLst>
              </p:cNvPr>
              <p:cNvSpPr txBox="1"/>
              <p:nvPr/>
            </p:nvSpPr>
            <p:spPr>
              <a:xfrm>
                <a:off x="11366745" y="3544614"/>
                <a:ext cx="664387" cy="276999"/>
              </a:xfrm>
              <a:prstGeom prst="rect">
                <a:avLst/>
              </a:prstGeom>
              <a:solidFill>
                <a:schemeClr val="bg1"/>
              </a:solidFill>
            </p:spPr>
            <p:txBody>
              <a:bodyPr wrap="square" rtlCol="0">
                <a:spAutoFit/>
              </a:bodyPr>
              <a:lstStyle/>
              <a:p>
                <a:pPr algn="ctr" defTabSz="685800">
                  <a:defRPr/>
                </a:pPr>
                <a:r>
                  <a:rPr lang="en-US" sz="1200" dirty="0">
                    <a:solidFill>
                      <a:prstClr val="black"/>
                    </a:solidFill>
                  </a:rPr>
                  <a:t>IP4</a:t>
                </a:r>
              </a:p>
            </p:txBody>
          </p:sp>
          <p:sp>
            <p:nvSpPr>
              <p:cNvPr id="54" name="TextBox 53">
                <a:extLst>
                  <a:ext uri="{FF2B5EF4-FFF2-40B4-BE49-F238E27FC236}">
                    <a16:creationId xmlns:a16="http://schemas.microsoft.com/office/drawing/2014/main" id="{A6E59F63-1653-DEB2-2DCC-6269C6783BC9}"/>
                  </a:ext>
                </a:extLst>
              </p:cNvPr>
              <p:cNvSpPr txBox="1"/>
              <p:nvPr/>
            </p:nvSpPr>
            <p:spPr>
              <a:xfrm>
                <a:off x="5628029" y="5728736"/>
                <a:ext cx="671979" cy="276999"/>
              </a:xfrm>
              <a:prstGeom prst="rect">
                <a:avLst/>
              </a:prstGeom>
              <a:solidFill>
                <a:schemeClr val="bg1"/>
              </a:solidFill>
              <a:ln>
                <a:noFill/>
              </a:ln>
            </p:spPr>
            <p:txBody>
              <a:bodyPr wrap="none" rtlCol="0">
                <a:spAutoFit/>
              </a:bodyPr>
              <a:lstStyle/>
              <a:p>
                <a:r>
                  <a:rPr lang="en-US" sz="1200" dirty="0"/>
                  <a:t>3He Jet</a:t>
                </a:r>
              </a:p>
            </p:txBody>
          </p:sp>
          <p:sp>
            <p:nvSpPr>
              <p:cNvPr id="55" name="TextBox 54">
                <a:extLst>
                  <a:ext uri="{FF2B5EF4-FFF2-40B4-BE49-F238E27FC236}">
                    <a16:creationId xmlns:a16="http://schemas.microsoft.com/office/drawing/2014/main" id="{12C165AC-91FD-36EE-540E-719EE6206109}"/>
                  </a:ext>
                </a:extLst>
              </p:cNvPr>
              <p:cNvSpPr txBox="1"/>
              <p:nvPr/>
            </p:nvSpPr>
            <p:spPr>
              <a:xfrm>
                <a:off x="4777649" y="5728735"/>
                <a:ext cx="500458" cy="276999"/>
              </a:xfrm>
              <a:prstGeom prst="rect">
                <a:avLst/>
              </a:prstGeom>
              <a:solidFill>
                <a:schemeClr val="bg1"/>
              </a:solidFill>
              <a:ln>
                <a:noFill/>
              </a:ln>
            </p:spPr>
            <p:txBody>
              <a:bodyPr wrap="none" rtlCol="0">
                <a:spAutoFit/>
              </a:bodyPr>
              <a:lstStyle/>
              <a:p>
                <a:r>
                  <a:rPr lang="en-US" sz="1200" dirty="0" err="1"/>
                  <a:t>HJet</a:t>
                </a:r>
                <a:endParaRPr lang="en-US" sz="1200" dirty="0"/>
              </a:p>
            </p:txBody>
          </p:sp>
          <p:cxnSp>
            <p:nvCxnSpPr>
              <p:cNvPr id="56" name="Straight Arrow Connector 55">
                <a:extLst>
                  <a:ext uri="{FF2B5EF4-FFF2-40B4-BE49-F238E27FC236}">
                    <a16:creationId xmlns:a16="http://schemas.microsoft.com/office/drawing/2014/main" id="{872B5DA4-1CA6-3DF1-9ED9-B601A07B26C2}"/>
                  </a:ext>
                </a:extLst>
              </p:cNvPr>
              <p:cNvCxnSpPr>
                <a:cxnSpLocks/>
              </p:cNvCxnSpPr>
              <p:nvPr/>
            </p:nvCxnSpPr>
            <p:spPr>
              <a:xfrm flipH="1" flipV="1">
                <a:off x="5567135" y="5370572"/>
                <a:ext cx="164333" cy="3734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a:extLst>
                  <a:ext uri="{FF2B5EF4-FFF2-40B4-BE49-F238E27FC236}">
                    <a16:creationId xmlns:a16="http://schemas.microsoft.com/office/drawing/2014/main" id="{5F0D85BF-014E-AF6C-F21A-D44D59706769}"/>
                  </a:ext>
                </a:extLst>
              </p:cNvPr>
              <p:cNvCxnSpPr>
                <a:cxnSpLocks/>
                <a:stCxn id="55" idx="0"/>
              </p:cNvCxnSpPr>
              <p:nvPr/>
            </p:nvCxnSpPr>
            <p:spPr>
              <a:xfrm flipV="1">
                <a:off x="5027878" y="5355303"/>
                <a:ext cx="149817" cy="3734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8" name="TextBox 57">
                <a:extLst>
                  <a:ext uri="{FF2B5EF4-FFF2-40B4-BE49-F238E27FC236}">
                    <a16:creationId xmlns:a16="http://schemas.microsoft.com/office/drawing/2014/main" id="{3B44A17E-9982-7B92-9649-50A1AEE1AA25}"/>
                  </a:ext>
                </a:extLst>
              </p:cNvPr>
              <p:cNvSpPr txBox="1"/>
              <p:nvPr/>
            </p:nvSpPr>
            <p:spPr>
              <a:xfrm>
                <a:off x="2851107" y="5728735"/>
                <a:ext cx="1497526" cy="276999"/>
              </a:xfrm>
              <a:prstGeom prst="rect">
                <a:avLst/>
              </a:prstGeom>
              <a:solidFill>
                <a:schemeClr val="bg1"/>
              </a:solidFill>
              <a:ln>
                <a:noFill/>
              </a:ln>
            </p:spPr>
            <p:txBody>
              <a:bodyPr wrap="none" rtlCol="0">
                <a:spAutoFit/>
              </a:bodyPr>
              <a:lstStyle/>
              <a:p>
                <a:r>
                  <a:rPr lang="en-US" sz="1200" dirty="0"/>
                  <a:t>Stochastic Cooling</a:t>
                </a:r>
              </a:p>
            </p:txBody>
          </p:sp>
          <p:cxnSp>
            <p:nvCxnSpPr>
              <p:cNvPr id="59" name="Straight Arrow Connector 58">
                <a:extLst>
                  <a:ext uri="{FF2B5EF4-FFF2-40B4-BE49-F238E27FC236}">
                    <a16:creationId xmlns:a16="http://schemas.microsoft.com/office/drawing/2014/main" id="{E13C0955-BC9C-E0EB-8C0B-6ED4B3CD1BB2}"/>
                  </a:ext>
                </a:extLst>
              </p:cNvPr>
              <p:cNvCxnSpPr>
                <a:cxnSpLocks/>
                <a:endCxn id="75" idx="2"/>
              </p:cNvCxnSpPr>
              <p:nvPr/>
            </p:nvCxnSpPr>
            <p:spPr>
              <a:xfrm flipH="1" flipV="1">
                <a:off x="3328560" y="5323116"/>
                <a:ext cx="154705" cy="4602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0" name="TextBox 59">
                <a:extLst>
                  <a:ext uri="{FF2B5EF4-FFF2-40B4-BE49-F238E27FC236}">
                    <a16:creationId xmlns:a16="http://schemas.microsoft.com/office/drawing/2014/main" id="{3EADB074-E401-C47B-5882-6BC1CE44D3C7}"/>
                  </a:ext>
                </a:extLst>
              </p:cNvPr>
              <p:cNvSpPr txBox="1"/>
              <p:nvPr/>
            </p:nvSpPr>
            <p:spPr>
              <a:xfrm>
                <a:off x="589671" y="5541704"/>
                <a:ext cx="1997781" cy="276999"/>
              </a:xfrm>
              <a:prstGeom prst="rect">
                <a:avLst/>
              </a:prstGeom>
              <a:solidFill>
                <a:schemeClr val="bg1"/>
              </a:solidFill>
              <a:ln>
                <a:noFill/>
              </a:ln>
            </p:spPr>
            <p:txBody>
              <a:bodyPr wrap="square" rtlCol="0">
                <a:spAutoFit/>
              </a:bodyPr>
              <a:lstStyle/>
              <a:p>
                <a:r>
                  <a:rPr lang="en-US" sz="1200" dirty="0"/>
                  <a:t>Off-momentum Detectors</a:t>
                </a:r>
              </a:p>
            </p:txBody>
          </p:sp>
          <p:cxnSp>
            <p:nvCxnSpPr>
              <p:cNvPr id="61" name="Straight Arrow Connector 60">
                <a:extLst>
                  <a:ext uri="{FF2B5EF4-FFF2-40B4-BE49-F238E27FC236}">
                    <a16:creationId xmlns:a16="http://schemas.microsoft.com/office/drawing/2014/main" id="{6D38742E-3EC7-33BE-F8B0-D1769EA69176}"/>
                  </a:ext>
                </a:extLst>
              </p:cNvPr>
              <p:cNvCxnSpPr>
                <a:cxnSpLocks/>
              </p:cNvCxnSpPr>
              <p:nvPr/>
            </p:nvCxnSpPr>
            <p:spPr>
              <a:xfrm flipV="1">
                <a:off x="1676301" y="5230130"/>
                <a:ext cx="261792" cy="3610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2" name="TextBox 61">
                <a:extLst>
                  <a:ext uri="{FF2B5EF4-FFF2-40B4-BE49-F238E27FC236}">
                    <a16:creationId xmlns:a16="http://schemas.microsoft.com/office/drawing/2014/main" id="{68A3F597-DEAD-69C8-53FF-1511AFFD7D5B}"/>
                  </a:ext>
                </a:extLst>
              </p:cNvPr>
              <p:cNvSpPr txBox="1"/>
              <p:nvPr/>
            </p:nvSpPr>
            <p:spPr>
              <a:xfrm>
                <a:off x="832682" y="4335834"/>
                <a:ext cx="664387" cy="276999"/>
              </a:xfrm>
              <a:prstGeom prst="rect">
                <a:avLst/>
              </a:prstGeom>
              <a:noFill/>
            </p:spPr>
            <p:txBody>
              <a:bodyPr wrap="square" rtlCol="0">
                <a:spAutoFit/>
              </a:bodyPr>
              <a:lstStyle/>
              <a:p>
                <a:pPr algn="ctr" defTabSz="685800">
                  <a:defRPr/>
                </a:pPr>
                <a:r>
                  <a:rPr lang="en-US" sz="1200" dirty="0">
                    <a:solidFill>
                      <a:prstClr val="black"/>
                    </a:solidFill>
                  </a:rPr>
                  <a:t>HSR</a:t>
                </a:r>
              </a:p>
            </p:txBody>
          </p:sp>
          <p:cxnSp>
            <p:nvCxnSpPr>
              <p:cNvPr id="63" name="Straight Arrow Connector 62">
                <a:extLst>
                  <a:ext uri="{FF2B5EF4-FFF2-40B4-BE49-F238E27FC236}">
                    <a16:creationId xmlns:a16="http://schemas.microsoft.com/office/drawing/2014/main" id="{22D4F6D7-97B2-485A-7580-97F69D2BCE48}"/>
                  </a:ext>
                </a:extLst>
              </p:cNvPr>
              <p:cNvCxnSpPr>
                <a:cxnSpLocks/>
              </p:cNvCxnSpPr>
              <p:nvPr/>
            </p:nvCxnSpPr>
            <p:spPr>
              <a:xfrm flipH="1">
                <a:off x="841739" y="4631409"/>
                <a:ext cx="207371" cy="504225"/>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64" name="TextBox 63">
                <a:extLst>
                  <a:ext uri="{FF2B5EF4-FFF2-40B4-BE49-F238E27FC236}">
                    <a16:creationId xmlns:a16="http://schemas.microsoft.com/office/drawing/2014/main" id="{9EA48B6B-BB3E-D968-6DBF-A3F188D89110}"/>
                  </a:ext>
                </a:extLst>
              </p:cNvPr>
              <p:cNvSpPr txBox="1"/>
              <p:nvPr/>
            </p:nvSpPr>
            <p:spPr>
              <a:xfrm>
                <a:off x="1395001" y="4172664"/>
                <a:ext cx="664387" cy="276999"/>
              </a:xfrm>
              <a:prstGeom prst="rect">
                <a:avLst/>
              </a:prstGeom>
              <a:noFill/>
            </p:spPr>
            <p:txBody>
              <a:bodyPr wrap="square" rtlCol="0">
                <a:spAutoFit/>
              </a:bodyPr>
              <a:lstStyle/>
              <a:p>
                <a:pPr algn="ctr" defTabSz="685800">
                  <a:defRPr/>
                </a:pPr>
                <a:r>
                  <a:rPr lang="en-US" sz="1200" dirty="0">
                    <a:solidFill>
                      <a:prstClr val="black"/>
                    </a:solidFill>
                  </a:rPr>
                  <a:t>ESR</a:t>
                </a:r>
              </a:p>
            </p:txBody>
          </p:sp>
          <p:cxnSp>
            <p:nvCxnSpPr>
              <p:cNvPr id="65" name="Straight Arrow Connector 64">
                <a:extLst>
                  <a:ext uri="{FF2B5EF4-FFF2-40B4-BE49-F238E27FC236}">
                    <a16:creationId xmlns:a16="http://schemas.microsoft.com/office/drawing/2014/main" id="{E2E56CB8-5E65-45B9-3728-4FCF5E80FA6F}"/>
                  </a:ext>
                </a:extLst>
              </p:cNvPr>
              <p:cNvCxnSpPr>
                <a:cxnSpLocks/>
              </p:cNvCxnSpPr>
              <p:nvPr/>
            </p:nvCxnSpPr>
            <p:spPr>
              <a:xfrm flipH="1">
                <a:off x="1404058" y="4468239"/>
                <a:ext cx="207371" cy="504225"/>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66" name="TextBox 65">
                <a:extLst>
                  <a:ext uri="{FF2B5EF4-FFF2-40B4-BE49-F238E27FC236}">
                    <a16:creationId xmlns:a16="http://schemas.microsoft.com/office/drawing/2014/main" id="{D5C6EDD7-3060-985B-F834-EFA07EC57583}"/>
                  </a:ext>
                </a:extLst>
              </p:cNvPr>
              <p:cNvSpPr txBox="1"/>
              <p:nvPr/>
            </p:nvSpPr>
            <p:spPr>
              <a:xfrm>
                <a:off x="2051592" y="4040163"/>
                <a:ext cx="664387" cy="276999"/>
              </a:xfrm>
              <a:prstGeom prst="rect">
                <a:avLst/>
              </a:prstGeom>
              <a:noFill/>
            </p:spPr>
            <p:txBody>
              <a:bodyPr wrap="square" rtlCol="0">
                <a:spAutoFit/>
              </a:bodyPr>
              <a:lstStyle/>
              <a:p>
                <a:pPr algn="ctr" defTabSz="685800">
                  <a:defRPr/>
                </a:pPr>
                <a:r>
                  <a:rPr lang="en-US" sz="1200" dirty="0">
                    <a:solidFill>
                      <a:prstClr val="black"/>
                    </a:solidFill>
                  </a:rPr>
                  <a:t>RCS</a:t>
                </a:r>
              </a:p>
            </p:txBody>
          </p:sp>
          <p:cxnSp>
            <p:nvCxnSpPr>
              <p:cNvPr id="67" name="Straight Arrow Connector 66">
                <a:extLst>
                  <a:ext uri="{FF2B5EF4-FFF2-40B4-BE49-F238E27FC236}">
                    <a16:creationId xmlns:a16="http://schemas.microsoft.com/office/drawing/2014/main" id="{0861499A-4E3A-1DA1-D249-ABD9C87B34CE}"/>
                  </a:ext>
                </a:extLst>
              </p:cNvPr>
              <p:cNvCxnSpPr>
                <a:cxnSpLocks/>
              </p:cNvCxnSpPr>
              <p:nvPr/>
            </p:nvCxnSpPr>
            <p:spPr>
              <a:xfrm flipH="1">
                <a:off x="2060649" y="4335738"/>
                <a:ext cx="207371" cy="504225"/>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68" name="Rectangle 67">
                <a:extLst>
                  <a:ext uri="{FF2B5EF4-FFF2-40B4-BE49-F238E27FC236}">
                    <a16:creationId xmlns:a16="http://schemas.microsoft.com/office/drawing/2014/main" id="{D95568B0-EFA2-A73C-37F4-0CAFD82BF805}"/>
                  </a:ext>
                </a:extLst>
              </p:cNvPr>
              <p:cNvSpPr/>
              <p:nvPr/>
            </p:nvSpPr>
            <p:spPr>
              <a:xfrm>
                <a:off x="8880314" y="4848549"/>
                <a:ext cx="700793" cy="602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9564FF75-402F-BE22-735B-228B362544AF}"/>
                  </a:ext>
                </a:extLst>
              </p:cNvPr>
              <p:cNvSpPr txBox="1"/>
              <p:nvPr/>
            </p:nvSpPr>
            <p:spPr>
              <a:xfrm>
                <a:off x="8430850" y="4144857"/>
                <a:ext cx="1530454" cy="276999"/>
              </a:xfrm>
              <a:prstGeom prst="rect">
                <a:avLst/>
              </a:prstGeom>
              <a:solidFill>
                <a:schemeClr val="bg1"/>
              </a:solidFill>
            </p:spPr>
            <p:txBody>
              <a:bodyPr wrap="square" rtlCol="0">
                <a:spAutoFit/>
              </a:bodyPr>
              <a:lstStyle/>
              <a:p>
                <a:pPr algn="ctr" defTabSz="685800">
                  <a:defRPr/>
                </a:pPr>
                <a:r>
                  <a:rPr lang="en-US" sz="1200" dirty="0">
                    <a:solidFill>
                      <a:prstClr val="black"/>
                    </a:solidFill>
                  </a:rPr>
                  <a:t>RCS Inject location</a:t>
                </a:r>
              </a:p>
            </p:txBody>
          </p:sp>
          <p:cxnSp>
            <p:nvCxnSpPr>
              <p:cNvPr id="70" name="Straight Arrow Connector 69">
                <a:extLst>
                  <a:ext uri="{FF2B5EF4-FFF2-40B4-BE49-F238E27FC236}">
                    <a16:creationId xmlns:a16="http://schemas.microsoft.com/office/drawing/2014/main" id="{843C0A95-DFFF-DF61-549C-8142A61241A6}"/>
                  </a:ext>
                </a:extLst>
              </p:cNvPr>
              <p:cNvCxnSpPr>
                <a:cxnSpLocks/>
              </p:cNvCxnSpPr>
              <p:nvPr/>
            </p:nvCxnSpPr>
            <p:spPr>
              <a:xfrm>
                <a:off x="9147298" y="4425019"/>
                <a:ext cx="91341" cy="414944"/>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71" name="TextBox 70">
                <a:extLst>
                  <a:ext uri="{FF2B5EF4-FFF2-40B4-BE49-F238E27FC236}">
                    <a16:creationId xmlns:a16="http://schemas.microsoft.com/office/drawing/2014/main" id="{6CE8F0DE-7FFA-A8E4-63CC-FC4D9CD7611A}"/>
                  </a:ext>
                </a:extLst>
              </p:cNvPr>
              <p:cNvSpPr txBox="1"/>
              <p:nvPr/>
            </p:nvSpPr>
            <p:spPr>
              <a:xfrm>
                <a:off x="10276939" y="4129250"/>
                <a:ext cx="1160076" cy="461665"/>
              </a:xfrm>
              <a:prstGeom prst="rect">
                <a:avLst/>
              </a:prstGeom>
              <a:solidFill>
                <a:schemeClr val="bg1"/>
              </a:solidFill>
            </p:spPr>
            <p:txBody>
              <a:bodyPr wrap="square" rtlCol="0">
                <a:spAutoFit/>
              </a:bodyPr>
              <a:lstStyle/>
              <a:p>
                <a:pPr algn="ctr" defTabSz="685800">
                  <a:defRPr/>
                </a:pPr>
                <a:r>
                  <a:rPr lang="en-US" sz="1200" dirty="0">
                    <a:solidFill>
                      <a:prstClr val="black"/>
                    </a:solidFill>
                  </a:rPr>
                  <a:t>RCS SRF Cavities</a:t>
                </a:r>
              </a:p>
            </p:txBody>
          </p:sp>
          <p:sp>
            <p:nvSpPr>
              <p:cNvPr id="72" name="TextBox 71">
                <a:extLst>
                  <a:ext uri="{FF2B5EF4-FFF2-40B4-BE49-F238E27FC236}">
                    <a16:creationId xmlns:a16="http://schemas.microsoft.com/office/drawing/2014/main" id="{081FA8B9-D0BF-A137-83BC-2AB50F371DA7}"/>
                  </a:ext>
                </a:extLst>
              </p:cNvPr>
              <p:cNvSpPr txBox="1"/>
              <p:nvPr/>
            </p:nvSpPr>
            <p:spPr>
              <a:xfrm>
                <a:off x="7084889" y="4021265"/>
                <a:ext cx="1160076" cy="461665"/>
              </a:xfrm>
              <a:prstGeom prst="rect">
                <a:avLst/>
              </a:prstGeom>
              <a:solidFill>
                <a:schemeClr val="bg1"/>
              </a:solidFill>
            </p:spPr>
            <p:txBody>
              <a:bodyPr wrap="square" rtlCol="0">
                <a:spAutoFit/>
              </a:bodyPr>
              <a:lstStyle/>
              <a:p>
                <a:pPr algn="ctr" defTabSz="685800">
                  <a:defRPr/>
                </a:pPr>
                <a:r>
                  <a:rPr lang="en-US" sz="1200" dirty="0">
                    <a:solidFill>
                      <a:prstClr val="black"/>
                    </a:solidFill>
                  </a:rPr>
                  <a:t>Injector</a:t>
                </a:r>
              </a:p>
              <a:p>
                <a:pPr algn="ctr" defTabSz="685800">
                  <a:defRPr/>
                </a:pPr>
                <a:r>
                  <a:rPr lang="en-US" sz="1200" dirty="0">
                    <a:solidFill>
                      <a:prstClr val="black"/>
                    </a:solidFill>
                  </a:rPr>
                  <a:t>Transfer Line</a:t>
                </a:r>
              </a:p>
            </p:txBody>
          </p:sp>
          <p:cxnSp>
            <p:nvCxnSpPr>
              <p:cNvPr id="73" name="Straight Arrow Connector 72">
                <a:extLst>
                  <a:ext uri="{FF2B5EF4-FFF2-40B4-BE49-F238E27FC236}">
                    <a16:creationId xmlns:a16="http://schemas.microsoft.com/office/drawing/2014/main" id="{5A45FF03-1DE0-626E-9E81-6E0E3A94DA0D}"/>
                  </a:ext>
                </a:extLst>
              </p:cNvPr>
              <p:cNvCxnSpPr>
                <a:cxnSpLocks/>
              </p:cNvCxnSpPr>
              <p:nvPr/>
            </p:nvCxnSpPr>
            <p:spPr>
              <a:xfrm flipH="1">
                <a:off x="6777653" y="4263617"/>
                <a:ext cx="393076" cy="211679"/>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74" name="Straight Arrow Connector 73">
                <a:extLst>
                  <a:ext uri="{FF2B5EF4-FFF2-40B4-BE49-F238E27FC236}">
                    <a16:creationId xmlns:a16="http://schemas.microsoft.com/office/drawing/2014/main" id="{5774DFE5-D4FD-329C-EFBF-F0FAE2F9F808}"/>
                  </a:ext>
                </a:extLst>
              </p:cNvPr>
              <p:cNvCxnSpPr>
                <a:cxnSpLocks/>
              </p:cNvCxnSpPr>
              <p:nvPr/>
            </p:nvCxnSpPr>
            <p:spPr>
              <a:xfrm>
                <a:off x="11128515" y="4587850"/>
                <a:ext cx="102069" cy="199739"/>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75" name="Rectangle 74">
                <a:extLst>
                  <a:ext uri="{FF2B5EF4-FFF2-40B4-BE49-F238E27FC236}">
                    <a16:creationId xmlns:a16="http://schemas.microsoft.com/office/drawing/2014/main" id="{849C485F-1DDE-95E7-9203-B579504DD32D}"/>
                  </a:ext>
                </a:extLst>
              </p:cNvPr>
              <p:cNvSpPr/>
              <p:nvPr/>
            </p:nvSpPr>
            <p:spPr>
              <a:xfrm>
                <a:off x="2503196" y="5050158"/>
                <a:ext cx="1650728" cy="272958"/>
              </a:xfrm>
              <a:prstGeom prst="rect">
                <a:avLst/>
              </a:prstGeom>
              <a:noFill/>
              <a:ln>
                <a:solidFill>
                  <a:srgbClr val="30519D"/>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76" name="TextBox 75">
                <a:extLst>
                  <a:ext uri="{FF2B5EF4-FFF2-40B4-BE49-F238E27FC236}">
                    <a16:creationId xmlns:a16="http://schemas.microsoft.com/office/drawing/2014/main" id="{E9EA3DC1-3200-421E-BDCC-9AFCFAC4F7EE}"/>
                  </a:ext>
                </a:extLst>
              </p:cNvPr>
              <p:cNvSpPr txBox="1"/>
              <p:nvPr/>
            </p:nvSpPr>
            <p:spPr>
              <a:xfrm>
                <a:off x="8617725" y="5429582"/>
                <a:ext cx="944489" cy="276999"/>
              </a:xfrm>
              <a:prstGeom prst="rect">
                <a:avLst/>
              </a:prstGeom>
              <a:solidFill>
                <a:schemeClr val="bg1"/>
              </a:solidFill>
              <a:ln>
                <a:noFill/>
              </a:ln>
            </p:spPr>
            <p:txBody>
              <a:bodyPr wrap="none" rtlCol="0">
                <a:spAutoFit/>
              </a:bodyPr>
              <a:lstStyle/>
              <a:p>
                <a:r>
                  <a:rPr lang="en-US" sz="1200" dirty="0"/>
                  <a:t>4X 49 MHz</a:t>
                </a:r>
              </a:p>
            </p:txBody>
          </p:sp>
          <p:cxnSp>
            <p:nvCxnSpPr>
              <p:cNvPr id="77" name="Straight Arrow Connector 76">
                <a:extLst>
                  <a:ext uri="{FF2B5EF4-FFF2-40B4-BE49-F238E27FC236}">
                    <a16:creationId xmlns:a16="http://schemas.microsoft.com/office/drawing/2014/main" id="{DB71E71B-F40E-D6D7-B27A-C0D7677F042C}"/>
                  </a:ext>
                </a:extLst>
              </p:cNvPr>
              <p:cNvCxnSpPr>
                <a:cxnSpLocks/>
              </p:cNvCxnSpPr>
              <p:nvPr/>
            </p:nvCxnSpPr>
            <p:spPr>
              <a:xfrm flipH="1" flipV="1">
                <a:off x="8806673" y="5193246"/>
                <a:ext cx="73641" cy="2173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8" name="TextBox 77">
                <a:extLst>
                  <a:ext uri="{FF2B5EF4-FFF2-40B4-BE49-F238E27FC236}">
                    <a16:creationId xmlns:a16="http://schemas.microsoft.com/office/drawing/2014/main" id="{EAD97283-C168-E655-AEDC-0DFB72D90A0C}"/>
                  </a:ext>
                </a:extLst>
              </p:cNvPr>
              <p:cNvSpPr txBox="1"/>
              <p:nvPr/>
            </p:nvSpPr>
            <p:spPr>
              <a:xfrm>
                <a:off x="9960890" y="5394762"/>
                <a:ext cx="1512590" cy="276999"/>
              </a:xfrm>
              <a:prstGeom prst="rect">
                <a:avLst/>
              </a:prstGeom>
              <a:solidFill>
                <a:schemeClr val="bg1"/>
              </a:solidFill>
            </p:spPr>
            <p:txBody>
              <a:bodyPr wrap="square" rtlCol="0">
                <a:spAutoFit/>
              </a:bodyPr>
              <a:lstStyle/>
              <a:p>
                <a:pPr algn="ctr" defTabSz="685800">
                  <a:defRPr/>
                </a:pPr>
                <a:r>
                  <a:rPr lang="en-US" sz="1200" dirty="0">
                    <a:solidFill>
                      <a:prstClr val="black"/>
                    </a:solidFill>
                  </a:rPr>
                  <a:t>HSR Inject Kickers</a:t>
                </a:r>
              </a:p>
            </p:txBody>
          </p:sp>
          <p:cxnSp>
            <p:nvCxnSpPr>
              <p:cNvPr id="79" name="Straight Arrow Connector 78">
                <a:extLst>
                  <a:ext uri="{FF2B5EF4-FFF2-40B4-BE49-F238E27FC236}">
                    <a16:creationId xmlns:a16="http://schemas.microsoft.com/office/drawing/2014/main" id="{EC3268F4-12B0-B167-3481-30526562806B}"/>
                  </a:ext>
                </a:extLst>
              </p:cNvPr>
              <p:cNvCxnSpPr>
                <a:cxnSpLocks/>
              </p:cNvCxnSpPr>
              <p:nvPr/>
            </p:nvCxnSpPr>
            <p:spPr>
              <a:xfrm flipH="1" flipV="1">
                <a:off x="10276939" y="5186637"/>
                <a:ext cx="207497" cy="214449"/>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80" name="TextBox 79">
                <a:extLst>
                  <a:ext uri="{FF2B5EF4-FFF2-40B4-BE49-F238E27FC236}">
                    <a16:creationId xmlns:a16="http://schemas.microsoft.com/office/drawing/2014/main" id="{D87AED2B-EBB3-B566-033D-2B95EF4D4179}"/>
                  </a:ext>
                </a:extLst>
              </p:cNvPr>
              <p:cNvSpPr txBox="1"/>
              <p:nvPr/>
            </p:nvSpPr>
            <p:spPr>
              <a:xfrm>
                <a:off x="3859738" y="4248390"/>
                <a:ext cx="756293" cy="276999"/>
              </a:xfrm>
              <a:prstGeom prst="rect">
                <a:avLst/>
              </a:prstGeom>
              <a:solidFill>
                <a:schemeClr val="bg1"/>
              </a:solidFill>
            </p:spPr>
            <p:txBody>
              <a:bodyPr wrap="square" rtlCol="0">
                <a:spAutoFit/>
              </a:bodyPr>
              <a:lstStyle/>
              <a:p>
                <a:pPr algn="ctr" defTabSz="685800">
                  <a:defRPr/>
                </a:pPr>
                <a:r>
                  <a:rPr lang="en-US" sz="1200" dirty="0">
                    <a:solidFill>
                      <a:prstClr val="black"/>
                    </a:solidFill>
                  </a:rPr>
                  <a:t>Dipoles</a:t>
                </a:r>
              </a:p>
            </p:txBody>
          </p:sp>
          <p:cxnSp>
            <p:nvCxnSpPr>
              <p:cNvPr id="81" name="Straight Arrow Connector 80">
                <a:extLst>
                  <a:ext uri="{FF2B5EF4-FFF2-40B4-BE49-F238E27FC236}">
                    <a16:creationId xmlns:a16="http://schemas.microsoft.com/office/drawing/2014/main" id="{3AF2C853-CE92-D06B-DAB2-ADA2B87B74F4}"/>
                  </a:ext>
                </a:extLst>
              </p:cNvPr>
              <p:cNvCxnSpPr>
                <a:cxnSpLocks/>
              </p:cNvCxnSpPr>
              <p:nvPr/>
            </p:nvCxnSpPr>
            <p:spPr>
              <a:xfrm>
                <a:off x="4324412" y="4523539"/>
                <a:ext cx="256126" cy="573199"/>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grpSp>
        <p:cxnSp>
          <p:nvCxnSpPr>
            <p:cNvPr id="83" name="Straight Arrow Connector 82">
              <a:extLst>
                <a:ext uri="{FF2B5EF4-FFF2-40B4-BE49-F238E27FC236}">
                  <a16:creationId xmlns:a16="http://schemas.microsoft.com/office/drawing/2014/main" id="{A3BEEDB0-A4CE-6463-F609-855033521783}"/>
                </a:ext>
              </a:extLst>
            </p:cNvPr>
            <p:cNvCxnSpPr>
              <a:cxnSpLocks/>
            </p:cNvCxnSpPr>
            <p:nvPr/>
          </p:nvCxnSpPr>
          <p:spPr>
            <a:xfrm>
              <a:off x="11692800" y="3851070"/>
              <a:ext cx="0" cy="307287"/>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grpSp>
      <p:sp>
        <p:nvSpPr>
          <p:cNvPr id="85" name="Arrow: Right 84">
            <a:extLst>
              <a:ext uri="{FF2B5EF4-FFF2-40B4-BE49-F238E27FC236}">
                <a16:creationId xmlns:a16="http://schemas.microsoft.com/office/drawing/2014/main" id="{C7907B27-3606-AF42-3884-1FD08A27E568}"/>
              </a:ext>
            </a:extLst>
          </p:cNvPr>
          <p:cNvSpPr/>
          <p:nvPr/>
        </p:nvSpPr>
        <p:spPr>
          <a:xfrm rot="5400000">
            <a:off x="6212541" y="3550026"/>
            <a:ext cx="356346" cy="433642"/>
          </a:xfrm>
          <a:prstGeom prst="rightArrow">
            <a:avLst/>
          </a:prstGeom>
          <a:solidFill>
            <a:srgbClr val="038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965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74D7-0255-1F39-9D89-1050B9A0BCBF}"/>
              </a:ext>
            </a:extLst>
          </p:cNvPr>
          <p:cNvSpPr>
            <a:spLocks noGrp="1"/>
          </p:cNvSpPr>
          <p:nvPr>
            <p:ph type="title"/>
          </p:nvPr>
        </p:nvSpPr>
        <p:spPr/>
        <p:txBody>
          <a:bodyPr/>
          <a:lstStyle/>
          <a:p>
            <a:r>
              <a:rPr lang="en-US" dirty="0"/>
              <a:t>Progress in past five months</a:t>
            </a:r>
          </a:p>
        </p:txBody>
      </p:sp>
      <p:sp>
        <p:nvSpPr>
          <p:cNvPr id="3" name="Content Placeholder 2">
            <a:extLst>
              <a:ext uri="{FF2B5EF4-FFF2-40B4-BE49-F238E27FC236}">
                <a16:creationId xmlns:a16="http://schemas.microsoft.com/office/drawing/2014/main" id="{4220B44B-F18F-AABB-7924-F12ADE969F0B}"/>
              </a:ext>
            </a:extLst>
          </p:cNvPr>
          <p:cNvSpPr>
            <a:spLocks noGrp="1"/>
          </p:cNvSpPr>
          <p:nvPr>
            <p:ph idx="1"/>
          </p:nvPr>
        </p:nvSpPr>
        <p:spPr>
          <a:xfrm>
            <a:off x="462579" y="896112"/>
            <a:ext cx="11215249" cy="4865858"/>
          </a:xfrm>
        </p:spPr>
        <p:txBody>
          <a:bodyPr>
            <a:noAutofit/>
          </a:bodyPr>
          <a:lstStyle/>
          <a:p>
            <a:pPr>
              <a:lnSpc>
                <a:spcPct val="120000"/>
              </a:lnSpc>
            </a:pPr>
            <a:r>
              <a:rPr lang="en-US" sz="1600" b="1" dirty="0"/>
              <a:t>Defined a clear scope </a:t>
            </a:r>
            <a:r>
              <a:rPr lang="en-US" sz="1600" dirty="0"/>
              <a:t>of the Electron Pre-Injector (EPI). Including physical boundary and site of construction. </a:t>
            </a:r>
          </a:p>
          <a:p>
            <a:pPr>
              <a:lnSpc>
                <a:spcPct val="120000"/>
              </a:lnSpc>
            </a:pPr>
            <a:r>
              <a:rPr lang="en-US" sz="1600" b="1" dirty="0"/>
              <a:t>Defined the major parameters </a:t>
            </a:r>
            <a:r>
              <a:rPr lang="en-US" sz="1600" dirty="0"/>
              <a:t>for RCS injection, with phasing in consideration.</a:t>
            </a:r>
          </a:p>
          <a:p>
            <a:pPr>
              <a:lnSpc>
                <a:spcPct val="120000"/>
              </a:lnSpc>
            </a:pPr>
            <a:r>
              <a:rPr lang="en-US" sz="1600" b="1" dirty="0"/>
              <a:t>Defined major hardware elements</a:t>
            </a:r>
            <a:r>
              <a:rPr lang="en-US" sz="1600" dirty="0"/>
              <a:t>. Completed defining hardware requirements based on physics design. Initiated discussion of engineering design.</a:t>
            </a:r>
          </a:p>
          <a:p>
            <a:pPr>
              <a:lnSpc>
                <a:spcPct val="120000"/>
              </a:lnSpc>
            </a:pPr>
            <a:r>
              <a:rPr lang="en-US" sz="1600" b="1" dirty="0"/>
              <a:t>Completed first beam dynamics simulation </a:t>
            </a:r>
            <a:r>
              <a:rPr lang="en-US" sz="1600" dirty="0"/>
              <a:t>from gun to end of the transfer line. </a:t>
            </a:r>
          </a:p>
          <a:p>
            <a:pPr>
              <a:lnSpc>
                <a:spcPct val="120000"/>
              </a:lnSpc>
            </a:pPr>
            <a:r>
              <a:rPr lang="en-US" sz="1600" dirty="0"/>
              <a:t>The </a:t>
            </a:r>
            <a:r>
              <a:rPr lang="en-US" sz="1600" dirty="0" err="1"/>
              <a:t>Linac</a:t>
            </a:r>
            <a:r>
              <a:rPr lang="en-US" sz="1600" dirty="0"/>
              <a:t> to RCS (</a:t>
            </a:r>
            <a:r>
              <a:rPr lang="en-US" sz="1600" dirty="0" err="1"/>
              <a:t>LtR</a:t>
            </a:r>
            <a:r>
              <a:rPr lang="en-US" sz="1600" dirty="0"/>
              <a:t>) </a:t>
            </a:r>
            <a:r>
              <a:rPr lang="en-US" sz="1600" b="1" dirty="0"/>
              <a:t>transfer line design in progress</a:t>
            </a:r>
            <a:r>
              <a:rPr lang="en-US" sz="1600" dirty="0"/>
              <a:t>. </a:t>
            </a:r>
          </a:p>
          <a:p>
            <a:pPr>
              <a:lnSpc>
                <a:spcPct val="120000"/>
              </a:lnSpc>
            </a:pPr>
            <a:r>
              <a:rPr lang="en-US" sz="1600" dirty="0"/>
              <a:t>Adjusting lattice based on RCS </a:t>
            </a:r>
            <a:r>
              <a:rPr lang="en-US" sz="1600" b="1" dirty="0"/>
              <a:t>merging study results in progress</a:t>
            </a:r>
            <a:r>
              <a:rPr lang="en-US" sz="1600" dirty="0"/>
              <a:t>.</a:t>
            </a:r>
          </a:p>
          <a:p>
            <a:pPr>
              <a:lnSpc>
                <a:spcPct val="120000"/>
              </a:lnSpc>
            </a:pPr>
            <a:r>
              <a:rPr lang="en-US" sz="1600" b="1" dirty="0"/>
              <a:t>Design of hardware with higher uncertainties </a:t>
            </a:r>
            <a:r>
              <a:rPr lang="en-US" sz="1600" dirty="0"/>
              <a:t>in progress (spin rotator and polarimeter).</a:t>
            </a:r>
          </a:p>
          <a:p>
            <a:pPr>
              <a:lnSpc>
                <a:spcPct val="120000"/>
              </a:lnSpc>
            </a:pPr>
            <a:r>
              <a:rPr lang="en-US" sz="1600" b="1" dirty="0"/>
              <a:t>Preliminary layout generated </a:t>
            </a:r>
            <a:r>
              <a:rPr lang="en-US" sz="1600" dirty="0"/>
              <a:t>with current hardware dimensions and accurate RHIC coordinates</a:t>
            </a:r>
          </a:p>
          <a:p>
            <a:pPr>
              <a:lnSpc>
                <a:spcPct val="120000"/>
              </a:lnSpc>
            </a:pPr>
            <a:r>
              <a:rPr lang="en-US" sz="1600" b="1" dirty="0"/>
              <a:t>High level cost optimization </a:t>
            </a:r>
            <a:r>
              <a:rPr lang="en-US" sz="1600" dirty="0"/>
              <a:t>of the 1.3 GHz SRF </a:t>
            </a:r>
            <a:r>
              <a:rPr lang="en-US" sz="1600" dirty="0" err="1"/>
              <a:t>linac</a:t>
            </a:r>
            <a:r>
              <a:rPr lang="en-US" sz="1600" dirty="0"/>
              <a:t> in progress. Considerations of cost from infrastructure, cryogenic capacity, RF power amplifier, LLRF control, cryomodule are all included. Preliminary results under review by individual groups for feedback.</a:t>
            </a:r>
          </a:p>
          <a:p>
            <a:pPr>
              <a:lnSpc>
                <a:spcPct val="120000"/>
              </a:lnSpc>
            </a:pPr>
            <a:r>
              <a:rPr lang="en-US" sz="1600" b="1" dirty="0"/>
              <a:t>Cost estimation of major components completed </a:t>
            </a:r>
            <a:r>
              <a:rPr lang="en-US" sz="1600" dirty="0"/>
              <a:t>with preliminary results.</a:t>
            </a:r>
          </a:p>
        </p:txBody>
      </p:sp>
      <p:sp>
        <p:nvSpPr>
          <p:cNvPr id="6" name="Slide Number Placeholder 5">
            <a:extLst>
              <a:ext uri="{FF2B5EF4-FFF2-40B4-BE49-F238E27FC236}">
                <a16:creationId xmlns:a16="http://schemas.microsoft.com/office/drawing/2014/main" id="{5376F7EF-E173-149B-A44C-6CD5D4B5CB2A}"/>
              </a:ext>
            </a:extLst>
          </p:cNvPr>
          <p:cNvSpPr>
            <a:spLocks noGrp="1"/>
          </p:cNvSpPr>
          <p:nvPr>
            <p:ph type="sldNum" sz="quarter" idx="4"/>
          </p:nvPr>
        </p:nvSpPr>
        <p:spPr/>
        <p:txBody>
          <a:bodyPr/>
          <a:lstStyle/>
          <a:p>
            <a:fld id="{B5FB6E5B-7B6C-4C82-B4DE-2A629539FD14}" type="slidenum">
              <a:rPr lang="en-US" smtClean="0"/>
              <a:t>29</a:t>
            </a:fld>
            <a:endParaRPr lang="en-US"/>
          </a:p>
        </p:txBody>
      </p:sp>
    </p:spTree>
    <p:extLst>
      <p:ext uri="{BB962C8B-B14F-4D97-AF65-F5344CB8AC3E}">
        <p14:creationId xmlns:p14="http://schemas.microsoft.com/office/powerpoint/2010/main" val="3950380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C1C87-4EE4-B548-B356-1D84B1C40743}"/>
              </a:ext>
            </a:extLst>
          </p:cNvPr>
          <p:cNvSpPr>
            <a:spLocks noGrp="1"/>
          </p:cNvSpPr>
          <p:nvPr>
            <p:ph type="title"/>
          </p:nvPr>
        </p:nvSpPr>
        <p:spPr/>
        <p:txBody>
          <a:bodyPr>
            <a:normAutofit fontScale="90000"/>
          </a:bodyPr>
          <a:lstStyle/>
          <a:p>
            <a:r>
              <a:rPr lang="en-US" dirty="0"/>
              <a:t>EIC NSAC/NAS Science Pillars</a:t>
            </a:r>
          </a:p>
        </p:txBody>
      </p:sp>
      <p:pic>
        <p:nvPicPr>
          <p:cNvPr id="3" name="Picture 2" descr="A scale with a bowl of food and a bowl of nuts&#10;&#10;Description automatically generated with medium confidence">
            <a:extLst>
              <a:ext uri="{FF2B5EF4-FFF2-40B4-BE49-F238E27FC236}">
                <a16:creationId xmlns:a16="http://schemas.microsoft.com/office/drawing/2014/main" id="{1E1881F5-8C17-814E-A7B1-E4BE0CBEEB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67352" y="687968"/>
            <a:ext cx="1883924" cy="1455332"/>
          </a:xfrm>
          <a:prstGeom prst="rect">
            <a:avLst/>
          </a:prstGeom>
        </p:spPr>
      </p:pic>
      <p:pic>
        <p:nvPicPr>
          <p:cNvPr id="4" name="Picture 3">
            <a:extLst>
              <a:ext uri="{FF2B5EF4-FFF2-40B4-BE49-F238E27FC236}">
                <a16:creationId xmlns:a16="http://schemas.microsoft.com/office/drawing/2014/main" id="{4B99E592-4567-824F-8086-7F54D86F5523}"/>
              </a:ext>
            </a:extLst>
          </p:cNvPr>
          <p:cNvPicPr>
            <a:picLocks noChangeAspect="1"/>
          </p:cNvPicPr>
          <p:nvPr/>
        </p:nvPicPr>
        <p:blipFill>
          <a:blip r:embed="rId3"/>
          <a:srcRect/>
          <a:stretch/>
        </p:blipFill>
        <p:spPr>
          <a:xfrm>
            <a:off x="841130" y="687968"/>
            <a:ext cx="1542649" cy="1548025"/>
          </a:xfrm>
          <a:prstGeom prst="rect">
            <a:avLst/>
          </a:prstGeom>
        </p:spPr>
      </p:pic>
      <p:pic>
        <p:nvPicPr>
          <p:cNvPr id="7" name="Picture 6" descr="A picture containing colorful&#10;&#10;Description automatically generated">
            <a:extLst>
              <a:ext uri="{FF2B5EF4-FFF2-40B4-BE49-F238E27FC236}">
                <a16:creationId xmlns:a16="http://schemas.microsoft.com/office/drawing/2014/main" id="{FD3AE806-00E0-604B-853C-6B3666B41913}"/>
              </a:ext>
            </a:extLst>
          </p:cNvPr>
          <p:cNvPicPr>
            <a:picLocks noChangeAspect="1"/>
          </p:cNvPicPr>
          <p:nvPr/>
        </p:nvPicPr>
        <p:blipFill>
          <a:blip r:embed="rId4"/>
          <a:stretch>
            <a:fillRect/>
          </a:stretch>
        </p:blipFill>
        <p:spPr>
          <a:xfrm>
            <a:off x="9785497" y="592823"/>
            <a:ext cx="2078127" cy="1603699"/>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6AD96F0F-2BAD-7F48-9B95-B47832D2C96F}"/>
              </a:ext>
            </a:extLst>
          </p:cNvPr>
          <p:cNvPicPr>
            <a:picLocks noChangeAspect="1"/>
          </p:cNvPicPr>
          <p:nvPr/>
        </p:nvPicPr>
        <p:blipFill rotWithShape="1">
          <a:blip r:embed="rId5"/>
          <a:srcRect l="10804" r="10912"/>
          <a:stretch/>
        </p:blipFill>
        <p:spPr>
          <a:xfrm>
            <a:off x="7476657" y="595275"/>
            <a:ext cx="1650968" cy="1628353"/>
          </a:xfrm>
          <a:prstGeom prst="rect">
            <a:avLst/>
          </a:prstGeom>
        </p:spPr>
      </p:pic>
      <p:pic>
        <p:nvPicPr>
          <p:cNvPr id="11" name="Picture 10" descr="Diagram&#10;&#10;Description automatically generated">
            <a:extLst>
              <a:ext uri="{FF2B5EF4-FFF2-40B4-BE49-F238E27FC236}">
                <a16:creationId xmlns:a16="http://schemas.microsoft.com/office/drawing/2014/main" id="{4C10F1BD-DA66-B542-82F2-E858A57FE2D5}"/>
              </a:ext>
            </a:extLst>
          </p:cNvPr>
          <p:cNvPicPr>
            <a:picLocks noChangeAspect="1"/>
          </p:cNvPicPr>
          <p:nvPr/>
        </p:nvPicPr>
        <p:blipFill rotWithShape="1">
          <a:blip r:embed="rId6"/>
          <a:srcRect l="11351" t="3413" r="12277" b="4107"/>
          <a:stretch/>
        </p:blipFill>
        <p:spPr>
          <a:xfrm>
            <a:off x="5537817" y="612386"/>
            <a:ext cx="1278415" cy="1548025"/>
          </a:xfrm>
          <a:prstGeom prst="rect">
            <a:avLst/>
          </a:prstGeom>
        </p:spPr>
      </p:pic>
      <p:sp>
        <p:nvSpPr>
          <p:cNvPr id="8" name="TextBox 7">
            <a:extLst>
              <a:ext uri="{FF2B5EF4-FFF2-40B4-BE49-F238E27FC236}">
                <a16:creationId xmlns:a16="http://schemas.microsoft.com/office/drawing/2014/main" id="{C4645BD0-1D76-2E4F-8E4C-72DE958020C4}"/>
              </a:ext>
            </a:extLst>
          </p:cNvPr>
          <p:cNvSpPr txBox="1"/>
          <p:nvPr/>
        </p:nvSpPr>
        <p:spPr>
          <a:xfrm>
            <a:off x="564433" y="2235993"/>
            <a:ext cx="2096042" cy="4185761"/>
          </a:xfrm>
          <a:prstGeom prst="rect">
            <a:avLst/>
          </a:prstGeom>
          <a:noFill/>
        </p:spPr>
        <p:txBody>
          <a:bodyPr wrap="square" rtlCol="0">
            <a:spAutoFit/>
          </a:bodyPr>
          <a:lstStyle/>
          <a:p>
            <a:pPr algn="ctr"/>
            <a:r>
              <a:rPr lang="en-US" sz="1400" dirty="0">
                <a:ea typeface="Comic Sans MS" charset="0"/>
                <a:cs typeface="Comic Sans MS" charset="0"/>
              </a:rPr>
              <a:t>SPIN is one of the fundamental properties of matter.</a:t>
            </a:r>
          </a:p>
          <a:p>
            <a:pPr algn="ctr"/>
            <a:r>
              <a:rPr lang="en-US" sz="1400" dirty="0">
                <a:ea typeface="Comic Sans MS" charset="0"/>
                <a:cs typeface="Comic Sans MS" charset="0"/>
              </a:rPr>
              <a:t>All elementary particles, but the Higgs carry spin.</a:t>
            </a:r>
          </a:p>
          <a:p>
            <a:pPr algn="ctr"/>
            <a:r>
              <a:rPr lang="en-US" sz="1400" dirty="0">
                <a:ea typeface="Comic Sans MS" charset="0"/>
                <a:cs typeface="Comic Sans MS" charset="0"/>
              </a:rPr>
              <a:t>Spin cannot be explained by a static picture of the proton</a:t>
            </a:r>
          </a:p>
          <a:p>
            <a:pPr algn="ctr"/>
            <a:r>
              <a:rPr lang="en-US" sz="1400" dirty="0">
                <a:ea typeface="Comic Sans MS" charset="0"/>
                <a:cs typeface="Comic Sans MS" charset="0"/>
              </a:rPr>
              <a:t>It is the interplay between the intrinsic properties and interactions of quarks and gluons</a:t>
            </a:r>
          </a:p>
          <a:p>
            <a:pPr algn="ctr"/>
            <a:endParaRPr lang="en-US" sz="800" dirty="0">
              <a:ea typeface="Comic Sans MS" charset="0"/>
              <a:cs typeface="Comic Sans MS" charset="0"/>
            </a:endParaRPr>
          </a:p>
          <a:p>
            <a:pPr algn="ctr"/>
            <a:r>
              <a:rPr lang="en-US" sz="1400" dirty="0">
                <a:solidFill>
                  <a:srgbClr val="FF40FF"/>
                </a:solidFill>
                <a:ea typeface="Comic Sans MS" charset="0"/>
                <a:cs typeface="Comic Sans MS" charset="0"/>
              </a:rPr>
              <a:t>The EIC will unravel the different contribution from the quarks, gluons and orbital angular momentum.</a:t>
            </a:r>
          </a:p>
        </p:txBody>
      </p:sp>
      <p:sp>
        <p:nvSpPr>
          <p:cNvPr id="5" name="TextBox 4">
            <a:extLst>
              <a:ext uri="{FF2B5EF4-FFF2-40B4-BE49-F238E27FC236}">
                <a16:creationId xmlns:a16="http://schemas.microsoft.com/office/drawing/2014/main" id="{14C37B98-EAD1-A94C-8CF4-D700E69106F4}"/>
              </a:ext>
            </a:extLst>
          </p:cNvPr>
          <p:cNvSpPr txBox="1"/>
          <p:nvPr/>
        </p:nvSpPr>
        <p:spPr>
          <a:xfrm>
            <a:off x="5235061" y="2292448"/>
            <a:ext cx="2022261" cy="3375283"/>
          </a:xfrm>
          <a:prstGeom prst="rect">
            <a:avLst/>
          </a:prstGeom>
          <a:noFill/>
        </p:spPr>
        <p:txBody>
          <a:bodyPr wrap="square" rtlCol="0">
            <a:spAutoFit/>
          </a:bodyPr>
          <a:lstStyle/>
          <a:p>
            <a:pPr algn="ctr">
              <a:spcBef>
                <a:spcPts val="400"/>
              </a:spcBef>
            </a:pPr>
            <a:r>
              <a:rPr lang="en-US" sz="1400" dirty="0">
                <a:cs typeface="Comic Sans MS"/>
              </a:rPr>
              <a:t>How are the quarks and </a:t>
            </a:r>
            <a:r>
              <a:rPr lang="en-US" sz="1400" dirty="0">
                <a:solidFill>
                  <a:srgbClr val="00B050"/>
                </a:solidFill>
                <a:cs typeface="Comic Sans MS"/>
              </a:rPr>
              <a:t>gluon distributed in space and momentum </a:t>
            </a:r>
            <a:r>
              <a:rPr lang="en-US" sz="1400" dirty="0">
                <a:cs typeface="Comic Sans MS"/>
              </a:rPr>
              <a:t>inside the nucleon &amp; nuclei? </a:t>
            </a:r>
          </a:p>
          <a:p>
            <a:pPr algn="ctr">
              <a:spcBef>
                <a:spcPts val="400"/>
              </a:spcBef>
            </a:pPr>
            <a:r>
              <a:rPr lang="en-US" sz="1400" dirty="0">
                <a:cs typeface="Comic Sans MS"/>
              </a:rPr>
              <a:t>How do the </a:t>
            </a:r>
            <a:r>
              <a:rPr lang="en-US" sz="1400" dirty="0">
                <a:solidFill>
                  <a:srgbClr val="00B050"/>
                </a:solidFill>
                <a:cs typeface="Comic Sans MS"/>
              </a:rPr>
              <a:t>nucleon properties emerge </a:t>
            </a:r>
            <a:r>
              <a:rPr lang="en-US" sz="1400" dirty="0">
                <a:cs typeface="Comic Sans MS"/>
              </a:rPr>
              <a:t>from them and  their interactions?</a:t>
            </a:r>
          </a:p>
          <a:p>
            <a:pPr algn="ctr"/>
            <a:r>
              <a:rPr lang="en-US" sz="1400" dirty="0">
                <a:solidFill>
                  <a:srgbClr val="00B050"/>
                </a:solidFill>
                <a:latin typeface="Arial" panose="020B0604020202020204" pitchFamily="34" charset="0"/>
                <a:cs typeface="Arial" panose="020B0604020202020204" pitchFamily="34" charset="0"/>
              </a:rPr>
              <a:t>How can we understand their dynamical origin in QCD?</a:t>
            </a:r>
          </a:p>
          <a:p>
            <a:pPr algn="ctr"/>
            <a:r>
              <a:rPr lang="en-US" sz="1400" dirty="0">
                <a:sym typeface="Wingdings" pitchFamily="2" charset="2"/>
              </a:rPr>
              <a:t>What is the relation to Confinement</a:t>
            </a:r>
            <a:endParaRPr lang="en-US" sz="1400" dirty="0"/>
          </a:p>
        </p:txBody>
      </p:sp>
      <p:cxnSp>
        <p:nvCxnSpPr>
          <p:cNvPr id="10" name="Straight Connector 9">
            <a:extLst>
              <a:ext uri="{FF2B5EF4-FFF2-40B4-BE49-F238E27FC236}">
                <a16:creationId xmlns:a16="http://schemas.microsoft.com/office/drawing/2014/main" id="{48923043-C7E8-C84B-9C72-06CE55108ADD}"/>
              </a:ext>
            </a:extLst>
          </p:cNvPr>
          <p:cNvCxnSpPr/>
          <p:nvPr/>
        </p:nvCxnSpPr>
        <p:spPr>
          <a:xfrm>
            <a:off x="2743200" y="480349"/>
            <a:ext cx="0" cy="57652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EF22E07-C67D-B445-A582-0F5143EA9B7A}"/>
              </a:ext>
            </a:extLst>
          </p:cNvPr>
          <p:cNvCxnSpPr/>
          <p:nvPr/>
        </p:nvCxnSpPr>
        <p:spPr>
          <a:xfrm>
            <a:off x="5152663" y="480349"/>
            <a:ext cx="0" cy="57652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2FDF67-BBE8-B542-8B4B-CE5FBC133B6D}"/>
              </a:ext>
            </a:extLst>
          </p:cNvPr>
          <p:cNvCxnSpPr/>
          <p:nvPr/>
        </p:nvCxnSpPr>
        <p:spPr>
          <a:xfrm>
            <a:off x="7295909" y="470699"/>
            <a:ext cx="0" cy="57652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43FFF2-588C-9047-A1CC-380EC2309065}"/>
              </a:ext>
            </a:extLst>
          </p:cNvPr>
          <p:cNvCxnSpPr/>
          <p:nvPr/>
        </p:nvCxnSpPr>
        <p:spPr>
          <a:xfrm>
            <a:off x="9485452" y="484199"/>
            <a:ext cx="0" cy="57652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3A213B-9B8D-D14B-8E9A-FD97ED8CBFE8}"/>
              </a:ext>
            </a:extLst>
          </p:cNvPr>
          <p:cNvSpPr txBox="1"/>
          <p:nvPr/>
        </p:nvSpPr>
        <p:spPr>
          <a:xfrm>
            <a:off x="2825598" y="2293109"/>
            <a:ext cx="2239660" cy="3662541"/>
          </a:xfrm>
          <a:prstGeom prst="rect">
            <a:avLst/>
          </a:prstGeom>
          <a:noFill/>
        </p:spPr>
        <p:txBody>
          <a:bodyPr wrap="square" rtlCol="0">
            <a:spAutoFit/>
          </a:bodyPr>
          <a:lstStyle/>
          <a:p>
            <a:pPr algn="ctr"/>
            <a:r>
              <a:rPr lang="en-US" sz="1400" dirty="0">
                <a:solidFill>
                  <a:srgbClr val="0432FF"/>
                </a:solidFill>
              </a:rPr>
              <a:t>Does the mass of visible matter emerge from quark-gluon interactions?</a:t>
            </a:r>
          </a:p>
          <a:p>
            <a:pPr algn="ctr"/>
            <a:endParaRPr lang="en-US" sz="800" dirty="0">
              <a:solidFill>
                <a:srgbClr val="0432FF"/>
              </a:solidFill>
            </a:endParaRPr>
          </a:p>
          <a:p>
            <a:r>
              <a:rPr lang="en-US" sz="1400" dirty="0"/>
              <a:t>Atom: Binding/Mass = </a:t>
            </a:r>
          </a:p>
          <a:p>
            <a:pPr algn="r"/>
            <a:r>
              <a:rPr lang="en-US" sz="1400" dirty="0"/>
              <a:t> 0.00000001</a:t>
            </a:r>
            <a:endParaRPr lang="en-US" sz="1400" baseline="30000" dirty="0"/>
          </a:p>
          <a:p>
            <a:r>
              <a:rPr lang="en-US" sz="1400" dirty="0"/>
              <a:t>Nucleus: Binding/Mass =</a:t>
            </a:r>
          </a:p>
          <a:p>
            <a:pPr algn="r"/>
            <a:r>
              <a:rPr lang="en-US" sz="1400" dirty="0"/>
              <a:t> 0.01</a:t>
            </a:r>
          </a:p>
          <a:p>
            <a:r>
              <a:rPr lang="en-US" sz="1400" dirty="0"/>
              <a:t>Proton: Binding/Mass =</a:t>
            </a:r>
          </a:p>
          <a:p>
            <a:pPr algn="r"/>
            <a:r>
              <a:rPr lang="en-US" sz="1400" dirty="0"/>
              <a:t> 100</a:t>
            </a:r>
          </a:p>
          <a:p>
            <a:pPr algn="r"/>
            <a:endParaRPr lang="en-US" sz="1400" dirty="0"/>
          </a:p>
          <a:p>
            <a:pPr algn="ctr"/>
            <a:r>
              <a:rPr lang="en-US" sz="1400" dirty="0">
                <a:cs typeface="Arial" panose="020B0604020202020204" pitchFamily="34" charset="0"/>
              </a:rPr>
              <a:t>For the </a:t>
            </a:r>
            <a:r>
              <a:rPr lang="en-US" sz="1400" dirty="0">
                <a:solidFill>
                  <a:srgbClr val="0432FF"/>
                </a:solidFill>
                <a:cs typeface="Arial" panose="020B0604020202020204" pitchFamily="34" charset="0"/>
              </a:rPr>
              <a:t>proton</a:t>
            </a:r>
            <a:r>
              <a:rPr lang="en-US" sz="1400" dirty="0">
                <a:cs typeface="Arial" panose="020B0604020202020204" pitchFamily="34" charset="0"/>
              </a:rPr>
              <a:t> the EIC will determine an important term contributing to the proton mass, the so-called “QCD trace anomaly</a:t>
            </a:r>
            <a:endParaRPr lang="en-US" sz="1400" dirty="0"/>
          </a:p>
        </p:txBody>
      </p:sp>
      <p:sp>
        <p:nvSpPr>
          <p:cNvPr id="16" name="TextBox 15">
            <a:extLst>
              <a:ext uri="{FF2B5EF4-FFF2-40B4-BE49-F238E27FC236}">
                <a16:creationId xmlns:a16="http://schemas.microsoft.com/office/drawing/2014/main" id="{1DEB7FAD-23C1-F248-B2DA-619139FE7DDC}"/>
              </a:ext>
            </a:extLst>
          </p:cNvPr>
          <p:cNvSpPr txBox="1"/>
          <p:nvPr/>
        </p:nvSpPr>
        <p:spPr>
          <a:xfrm>
            <a:off x="7407720" y="2292448"/>
            <a:ext cx="1806238" cy="3262432"/>
          </a:xfrm>
          <a:prstGeom prst="rect">
            <a:avLst/>
          </a:prstGeom>
          <a:noFill/>
        </p:spPr>
        <p:txBody>
          <a:bodyPr wrap="square" rtlCol="0">
            <a:spAutoFit/>
          </a:bodyPr>
          <a:lstStyle/>
          <a:p>
            <a:pPr algn="ctr">
              <a:spcBef>
                <a:spcPts val="400"/>
              </a:spcBef>
            </a:pPr>
            <a:r>
              <a:rPr lang="en-US" sz="1400" dirty="0">
                <a:solidFill>
                  <a:srgbClr val="292934"/>
                </a:solidFill>
                <a:cs typeface="Comic Sans MS"/>
              </a:rPr>
              <a:t>Is the structure of a </a:t>
            </a:r>
            <a:r>
              <a:rPr lang="en-US" sz="1400" dirty="0">
                <a:solidFill>
                  <a:schemeClr val="accent2"/>
                </a:solidFill>
                <a:cs typeface="Comic Sans MS"/>
              </a:rPr>
              <a:t>free and bound </a:t>
            </a:r>
            <a:r>
              <a:rPr lang="en-US" sz="1400" dirty="0">
                <a:solidFill>
                  <a:srgbClr val="292934"/>
                </a:solidFill>
                <a:cs typeface="Comic Sans MS"/>
              </a:rPr>
              <a:t>nucleon the same?</a:t>
            </a:r>
          </a:p>
          <a:p>
            <a:pPr algn="ctr">
              <a:spcBef>
                <a:spcPts val="400"/>
              </a:spcBef>
            </a:pPr>
            <a:r>
              <a:rPr lang="en-US" sz="1400" dirty="0">
                <a:solidFill>
                  <a:srgbClr val="292934"/>
                </a:solidFill>
                <a:cs typeface="Comic Sans MS"/>
              </a:rPr>
              <a:t>How do quarks and gluons, </a:t>
            </a:r>
            <a:r>
              <a:rPr lang="en-US" sz="1400" dirty="0">
                <a:solidFill>
                  <a:schemeClr val="accent2"/>
                </a:solidFill>
                <a:cs typeface="Comic Sans MS"/>
              </a:rPr>
              <a:t>interact with a nuclear medium?</a:t>
            </a:r>
          </a:p>
          <a:p>
            <a:pPr algn="ctr">
              <a:spcBef>
                <a:spcPts val="400"/>
              </a:spcBef>
            </a:pPr>
            <a:r>
              <a:rPr lang="en-US" sz="1400" dirty="0">
                <a:solidFill>
                  <a:srgbClr val="292934"/>
                </a:solidFill>
                <a:cs typeface="Comic Sans MS"/>
              </a:rPr>
              <a:t>How do the </a:t>
            </a:r>
            <a:r>
              <a:rPr lang="en-US" sz="1400" dirty="0">
                <a:solidFill>
                  <a:schemeClr val="accent2"/>
                </a:solidFill>
                <a:cs typeface="Comic Sans MS"/>
              </a:rPr>
              <a:t>confined hadronic states emerge </a:t>
            </a:r>
            <a:r>
              <a:rPr lang="en-US" sz="1400" dirty="0">
                <a:solidFill>
                  <a:srgbClr val="292934"/>
                </a:solidFill>
                <a:cs typeface="Comic Sans MS"/>
              </a:rPr>
              <a:t>from these quarks and gluons? </a:t>
            </a:r>
          </a:p>
          <a:p>
            <a:pPr algn="ctr">
              <a:spcBef>
                <a:spcPts val="400"/>
              </a:spcBef>
            </a:pPr>
            <a:r>
              <a:rPr lang="en-US" sz="1400" dirty="0">
                <a:solidFill>
                  <a:srgbClr val="292934"/>
                </a:solidFill>
                <a:cs typeface="Comic Sans MS"/>
              </a:rPr>
              <a:t>How do the quark-gluon </a:t>
            </a:r>
            <a:r>
              <a:rPr lang="en-US" sz="1400" dirty="0">
                <a:solidFill>
                  <a:schemeClr val="accent2"/>
                </a:solidFill>
                <a:cs typeface="Comic Sans MS"/>
              </a:rPr>
              <a:t>interactions create nuclear binding?</a:t>
            </a:r>
          </a:p>
        </p:txBody>
      </p:sp>
      <p:sp>
        <p:nvSpPr>
          <p:cNvPr id="17" name="TextBox 16">
            <a:extLst>
              <a:ext uri="{FF2B5EF4-FFF2-40B4-BE49-F238E27FC236}">
                <a16:creationId xmlns:a16="http://schemas.microsoft.com/office/drawing/2014/main" id="{EC75764C-606E-AA48-9ED8-F7761318E376}"/>
              </a:ext>
            </a:extLst>
          </p:cNvPr>
          <p:cNvSpPr txBox="1"/>
          <p:nvPr/>
        </p:nvSpPr>
        <p:spPr>
          <a:xfrm>
            <a:off x="9756947" y="2308996"/>
            <a:ext cx="2082425" cy="2780248"/>
          </a:xfrm>
          <a:prstGeom prst="rect">
            <a:avLst/>
          </a:prstGeom>
          <a:noFill/>
        </p:spPr>
        <p:txBody>
          <a:bodyPr wrap="square" rtlCol="0">
            <a:spAutoFit/>
          </a:bodyPr>
          <a:lstStyle/>
          <a:p>
            <a:pPr algn="ctr">
              <a:spcBef>
                <a:spcPts val="400"/>
              </a:spcBef>
            </a:pPr>
            <a:r>
              <a:rPr lang="en-US" sz="1400" dirty="0">
                <a:solidFill>
                  <a:srgbClr val="292934"/>
                </a:solidFill>
                <a:cs typeface="Comic Sans MS"/>
              </a:rPr>
              <a:t>How many gluons can fit in a proton?</a:t>
            </a:r>
          </a:p>
          <a:p>
            <a:pPr algn="ctr">
              <a:spcBef>
                <a:spcPts val="400"/>
              </a:spcBef>
            </a:pPr>
            <a:r>
              <a:rPr lang="en-US" sz="1400" dirty="0">
                <a:solidFill>
                  <a:srgbClr val="292934"/>
                </a:solidFill>
                <a:cs typeface="Comic Sans MS"/>
              </a:rPr>
              <a:t>How does </a:t>
            </a:r>
            <a:r>
              <a:rPr lang="en-US" sz="1400" dirty="0">
                <a:solidFill>
                  <a:srgbClr val="FF0000"/>
                </a:solidFill>
                <a:cs typeface="Comic Sans MS"/>
              </a:rPr>
              <a:t>a dense nuclear environment affect </a:t>
            </a:r>
            <a:r>
              <a:rPr lang="en-US" sz="1400" dirty="0">
                <a:solidFill>
                  <a:srgbClr val="292934"/>
                </a:solidFill>
                <a:cs typeface="Comic Sans MS"/>
              </a:rPr>
              <a:t>the quarks and gluons, their correlations, and their interactions?</a:t>
            </a:r>
          </a:p>
          <a:p>
            <a:pPr algn="ctr">
              <a:spcBef>
                <a:spcPts val="400"/>
              </a:spcBef>
            </a:pPr>
            <a:r>
              <a:rPr lang="en-US" sz="1400" dirty="0">
                <a:solidFill>
                  <a:srgbClr val="292934"/>
                </a:solidFill>
                <a:cs typeface="Comic Sans MS"/>
              </a:rPr>
              <a:t>What happens to the </a:t>
            </a:r>
            <a:r>
              <a:rPr lang="en-US" sz="1400" dirty="0">
                <a:solidFill>
                  <a:srgbClr val="FF0000"/>
                </a:solidFill>
                <a:cs typeface="Comic Sans MS"/>
              </a:rPr>
              <a:t>gluon density in nuclei</a:t>
            </a:r>
            <a:r>
              <a:rPr lang="en-US" sz="1400" dirty="0">
                <a:solidFill>
                  <a:srgbClr val="292934"/>
                </a:solidFill>
                <a:cs typeface="Comic Sans MS"/>
              </a:rPr>
              <a:t>? Does </a:t>
            </a:r>
            <a:r>
              <a:rPr lang="en-US" sz="1400" dirty="0">
                <a:solidFill>
                  <a:srgbClr val="FF0000"/>
                </a:solidFill>
                <a:cs typeface="Comic Sans MS"/>
              </a:rPr>
              <a:t>it saturate at high energy?</a:t>
            </a:r>
          </a:p>
        </p:txBody>
      </p:sp>
      <p:pic>
        <p:nvPicPr>
          <p:cNvPr id="18" name="Picture 17">
            <a:extLst>
              <a:ext uri="{FF2B5EF4-FFF2-40B4-BE49-F238E27FC236}">
                <a16:creationId xmlns:a16="http://schemas.microsoft.com/office/drawing/2014/main" id="{0BD96A44-210D-0443-B95A-3D3E2F1FFCC2}"/>
              </a:ext>
            </a:extLst>
          </p:cNvPr>
          <p:cNvPicPr>
            <a:picLocks noChangeAspect="1"/>
          </p:cNvPicPr>
          <p:nvPr/>
        </p:nvPicPr>
        <p:blipFill>
          <a:blip r:embed="rId7"/>
          <a:stretch>
            <a:fillRect/>
          </a:stretch>
        </p:blipFill>
        <p:spPr>
          <a:xfrm>
            <a:off x="9645457" y="5040374"/>
            <a:ext cx="859427" cy="518875"/>
          </a:xfrm>
          <a:prstGeom prst="rect">
            <a:avLst/>
          </a:prstGeom>
        </p:spPr>
      </p:pic>
      <p:pic>
        <p:nvPicPr>
          <p:cNvPr id="19" name="Picture 18">
            <a:extLst>
              <a:ext uri="{FF2B5EF4-FFF2-40B4-BE49-F238E27FC236}">
                <a16:creationId xmlns:a16="http://schemas.microsoft.com/office/drawing/2014/main" id="{EDA614BC-9D42-AD4A-BDDD-E3918854435F}"/>
              </a:ext>
            </a:extLst>
          </p:cNvPr>
          <p:cNvPicPr>
            <a:picLocks noChangeAspect="1"/>
          </p:cNvPicPr>
          <p:nvPr/>
        </p:nvPicPr>
        <p:blipFill>
          <a:blip r:embed="rId8"/>
          <a:stretch>
            <a:fillRect/>
          </a:stretch>
        </p:blipFill>
        <p:spPr>
          <a:xfrm>
            <a:off x="11045710" y="5039107"/>
            <a:ext cx="853494" cy="501315"/>
          </a:xfrm>
          <a:prstGeom prst="rect">
            <a:avLst/>
          </a:prstGeom>
        </p:spPr>
      </p:pic>
      <p:sp>
        <p:nvSpPr>
          <p:cNvPr id="20" name="TextBox 19">
            <a:extLst>
              <a:ext uri="{FF2B5EF4-FFF2-40B4-BE49-F238E27FC236}">
                <a16:creationId xmlns:a16="http://schemas.microsoft.com/office/drawing/2014/main" id="{67182173-6309-764D-B9EC-D5D51C56B856}"/>
              </a:ext>
            </a:extLst>
          </p:cNvPr>
          <p:cNvSpPr txBox="1"/>
          <p:nvPr/>
        </p:nvSpPr>
        <p:spPr>
          <a:xfrm>
            <a:off x="10534383" y="4994697"/>
            <a:ext cx="372218" cy="461665"/>
          </a:xfrm>
          <a:prstGeom prst="rect">
            <a:avLst/>
          </a:prstGeom>
          <a:noFill/>
        </p:spPr>
        <p:txBody>
          <a:bodyPr wrap="none" rtlCol="0">
            <a:spAutoFit/>
          </a:bodyPr>
          <a:lstStyle/>
          <a:p>
            <a:r>
              <a:rPr lang="en-US" sz="2400" dirty="0">
                <a:solidFill>
                  <a:srgbClr val="FF0000"/>
                </a:solidFill>
                <a:latin typeface="+mj-lt"/>
                <a:cs typeface="Comic Sans MS"/>
              </a:rPr>
              <a:t>?</a:t>
            </a:r>
          </a:p>
        </p:txBody>
      </p:sp>
      <p:sp>
        <p:nvSpPr>
          <p:cNvPr id="21" name="TextBox 20">
            <a:extLst>
              <a:ext uri="{FF2B5EF4-FFF2-40B4-BE49-F238E27FC236}">
                <a16:creationId xmlns:a16="http://schemas.microsoft.com/office/drawing/2014/main" id="{2B4A9607-6157-3F4A-A7EC-2DDB8B1B040B}"/>
              </a:ext>
            </a:extLst>
          </p:cNvPr>
          <p:cNvSpPr txBox="1"/>
          <p:nvPr/>
        </p:nvSpPr>
        <p:spPr>
          <a:xfrm>
            <a:off x="10548065" y="5237822"/>
            <a:ext cx="388248" cy="461665"/>
          </a:xfrm>
          <a:prstGeom prst="rect">
            <a:avLst/>
          </a:prstGeom>
          <a:noFill/>
        </p:spPr>
        <p:txBody>
          <a:bodyPr wrap="none" rtlCol="0">
            <a:spAutoFit/>
          </a:bodyPr>
          <a:lstStyle/>
          <a:p>
            <a:r>
              <a:rPr lang="en-US" sz="2400" dirty="0">
                <a:solidFill>
                  <a:srgbClr val="FF0000"/>
                </a:solidFill>
                <a:latin typeface="+mj-lt"/>
                <a:cs typeface="Comic Sans MS"/>
              </a:rPr>
              <a:t>=</a:t>
            </a:r>
          </a:p>
        </p:txBody>
      </p:sp>
      <p:sp>
        <p:nvSpPr>
          <p:cNvPr id="22" name="TextBox 21">
            <a:extLst>
              <a:ext uri="{FF2B5EF4-FFF2-40B4-BE49-F238E27FC236}">
                <a16:creationId xmlns:a16="http://schemas.microsoft.com/office/drawing/2014/main" id="{18DCDDFE-D0BD-FB46-B887-EFE75508FFAC}"/>
              </a:ext>
            </a:extLst>
          </p:cNvPr>
          <p:cNvSpPr txBox="1"/>
          <p:nvPr/>
        </p:nvSpPr>
        <p:spPr>
          <a:xfrm>
            <a:off x="9638681" y="5352372"/>
            <a:ext cx="704040" cy="461665"/>
          </a:xfrm>
          <a:prstGeom prst="rect">
            <a:avLst/>
          </a:prstGeom>
          <a:noFill/>
        </p:spPr>
        <p:txBody>
          <a:bodyPr wrap="none" rtlCol="0">
            <a:spAutoFit/>
          </a:bodyPr>
          <a:lstStyle/>
          <a:p>
            <a:pPr algn="ctr"/>
            <a:r>
              <a:rPr lang="en-US" sz="1200" dirty="0"/>
              <a:t>gluon</a:t>
            </a:r>
          </a:p>
          <a:p>
            <a:pPr algn="ctr"/>
            <a:r>
              <a:rPr lang="en-US" sz="1200" dirty="0"/>
              <a:t>splitting</a:t>
            </a:r>
          </a:p>
        </p:txBody>
      </p:sp>
      <p:sp>
        <p:nvSpPr>
          <p:cNvPr id="23" name="TextBox 22">
            <a:extLst>
              <a:ext uri="{FF2B5EF4-FFF2-40B4-BE49-F238E27FC236}">
                <a16:creationId xmlns:a16="http://schemas.microsoft.com/office/drawing/2014/main" id="{ACF9E7E4-7BE2-C544-BDCE-3A21457EB1C0}"/>
              </a:ext>
            </a:extLst>
          </p:cNvPr>
          <p:cNvSpPr txBox="1"/>
          <p:nvPr/>
        </p:nvSpPr>
        <p:spPr>
          <a:xfrm>
            <a:off x="10906601" y="5386400"/>
            <a:ext cx="1146469" cy="461665"/>
          </a:xfrm>
          <a:prstGeom prst="rect">
            <a:avLst/>
          </a:prstGeom>
          <a:noFill/>
        </p:spPr>
        <p:txBody>
          <a:bodyPr wrap="none" rtlCol="0">
            <a:spAutoFit/>
          </a:bodyPr>
          <a:lstStyle/>
          <a:p>
            <a:pPr algn="ctr"/>
            <a:r>
              <a:rPr lang="en-US" sz="1200" dirty="0"/>
              <a:t>gluon</a:t>
            </a:r>
          </a:p>
          <a:p>
            <a:pPr algn="ctr"/>
            <a:r>
              <a:rPr lang="en-US" sz="1200" dirty="0"/>
              <a:t>recombination</a:t>
            </a:r>
          </a:p>
        </p:txBody>
      </p:sp>
      <p:sp>
        <p:nvSpPr>
          <p:cNvPr id="6" name="TextBox 5">
            <a:extLst>
              <a:ext uri="{FF2B5EF4-FFF2-40B4-BE49-F238E27FC236}">
                <a16:creationId xmlns:a16="http://schemas.microsoft.com/office/drawing/2014/main" id="{7BA27795-BE61-EF9E-24CF-7D3CDE5742EE}"/>
              </a:ext>
            </a:extLst>
          </p:cNvPr>
          <p:cNvSpPr txBox="1"/>
          <p:nvPr/>
        </p:nvSpPr>
        <p:spPr>
          <a:xfrm>
            <a:off x="8071488" y="6312387"/>
            <a:ext cx="3147937" cy="369332"/>
          </a:xfrm>
          <a:prstGeom prst="rect">
            <a:avLst/>
          </a:prstGeom>
          <a:solidFill>
            <a:schemeClr val="bg1">
              <a:lumMod val="85000"/>
            </a:schemeClr>
          </a:solidFill>
        </p:spPr>
        <p:txBody>
          <a:bodyPr wrap="square" rtlCol="0">
            <a:spAutoFit/>
          </a:bodyPr>
          <a:lstStyle/>
          <a:p>
            <a:r>
              <a:rPr lang="en-US" i="1" dirty="0"/>
              <a:t>E. Aschenauer, EICUG 2024</a:t>
            </a:r>
          </a:p>
        </p:txBody>
      </p:sp>
      <p:sp>
        <p:nvSpPr>
          <p:cNvPr id="24" name="Slide Number Placeholder 1">
            <a:extLst>
              <a:ext uri="{FF2B5EF4-FFF2-40B4-BE49-F238E27FC236}">
                <a16:creationId xmlns:a16="http://schemas.microsoft.com/office/drawing/2014/main" id="{090BB9D1-D6DC-36A9-F5D1-7B180BB89070}"/>
              </a:ext>
            </a:extLst>
          </p:cNvPr>
          <p:cNvSpPr txBox="1">
            <a:spLocks/>
          </p:cNvSpPr>
          <p:nvPr/>
        </p:nvSpPr>
        <p:spPr>
          <a:xfrm>
            <a:off x="11530018" y="6316595"/>
            <a:ext cx="432486" cy="365125"/>
          </a:xfrm>
          <a:prstGeom prst="rect">
            <a:avLst/>
          </a:prstGeom>
        </p:spPr>
        <p:txBody>
          <a:bodyPr lIns="0" tIns="0" rIns="0" bIns="0" anchor="ctr"/>
          <a:lstStyle>
            <a:defPPr>
              <a:defRPr lang="en-US"/>
            </a:defPPr>
            <a:lvl1pPr algn="ctr">
              <a:defRPr sz="1000" b="1">
                <a:solidFill>
                  <a:schemeClr val="bg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a:pPr/>
              <a:t>3</a:t>
            </a:fld>
            <a:endParaRPr lang="en-US" dirty="0"/>
          </a:p>
        </p:txBody>
      </p:sp>
    </p:spTree>
    <p:extLst>
      <p:ext uri="{BB962C8B-B14F-4D97-AF65-F5344CB8AC3E}">
        <p14:creationId xmlns:p14="http://schemas.microsoft.com/office/powerpoint/2010/main" val="257365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FBD7-5572-BBE1-4EA8-65BD85692486}"/>
              </a:ext>
            </a:extLst>
          </p:cNvPr>
          <p:cNvSpPr>
            <a:spLocks noGrp="1"/>
          </p:cNvSpPr>
          <p:nvPr>
            <p:ph type="title"/>
          </p:nvPr>
        </p:nvSpPr>
        <p:spPr/>
        <p:txBody>
          <a:bodyPr/>
          <a:lstStyle/>
          <a:p>
            <a:r>
              <a:rPr lang="en-US" dirty="0"/>
              <a:t>Summary</a:t>
            </a:r>
          </a:p>
        </p:txBody>
      </p:sp>
      <p:sp>
        <p:nvSpPr>
          <p:cNvPr id="6" name="Content Placeholder 3">
            <a:extLst>
              <a:ext uri="{FF2B5EF4-FFF2-40B4-BE49-F238E27FC236}">
                <a16:creationId xmlns:a16="http://schemas.microsoft.com/office/drawing/2014/main" id="{BD487D23-12B9-FDF8-CC76-68A7A772F998}"/>
              </a:ext>
            </a:extLst>
          </p:cNvPr>
          <p:cNvSpPr>
            <a:spLocks noGrp="1"/>
          </p:cNvSpPr>
          <p:nvPr>
            <p:ph idx="1"/>
          </p:nvPr>
        </p:nvSpPr>
        <p:spPr>
          <a:xfrm>
            <a:off x="461963" y="974725"/>
            <a:ext cx="11499850" cy="4867275"/>
          </a:xfrm>
        </p:spPr>
        <p:txBody>
          <a:bodyPr>
            <a:normAutofit lnSpcReduction="10000"/>
          </a:bodyPr>
          <a:lstStyle/>
          <a:p>
            <a:pPr>
              <a:spcAft>
                <a:spcPts val="1200"/>
              </a:spcAft>
            </a:pPr>
            <a:r>
              <a:rPr lang="en-US" sz="2000" dirty="0"/>
              <a:t>The electron pre-injector challenges were thoroughly studied, and solutions were developed with a new concept.</a:t>
            </a:r>
          </a:p>
          <a:p>
            <a:pPr>
              <a:spcAft>
                <a:spcPts val="1200"/>
              </a:spcAft>
            </a:pPr>
            <a:r>
              <a:rPr lang="en-US" sz="2000" dirty="0"/>
              <a:t>The new design adopts a higher injection energy of 3 GeV and a lower RF frequency of 1.3 GHz, which eliminates the low magnetic field during the RCS injection and allows for high-charge injection.</a:t>
            </a:r>
          </a:p>
          <a:p>
            <a:pPr>
              <a:spcAft>
                <a:spcPts val="1200"/>
              </a:spcAft>
            </a:pPr>
            <a:r>
              <a:rPr lang="en-US" sz="2000" dirty="0"/>
              <a:t>Lattice design and beam dynamic studies are ongoing, with start-to-end simulations completed. No major issues identified.</a:t>
            </a:r>
          </a:p>
          <a:p>
            <a:pPr>
              <a:spcAft>
                <a:spcPts val="1200"/>
              </a:spcAft>
            </a:pPr>
            <a:r>
              <a:rPr lang="en-US" sz="2000" dirty="0"/>
              <a:t>The SRF </a:t>
            </a:r>
            <a:r>
              <a:rPr lang="en-US" sz="2000" dirty="0" err="1"/>
              <a:t>linac</a:t>
            </a:r>
            <a:r>
              <a:rPr lang="en-US" sz="2000" dirty="0"/>
              <a:t> power and cost estimations have been completed and benchmarked against existing tools to ensure accuracy.</a:t>
            </a:r>
          </a:p>
          <a:p>
            <a:pPr>
              <a:spcAft>
                <a:spcPts val="1200"/>
              </a:spcAft>
            </a:pPr>
            <a:r>
              <a:rPr lang="en-US" sz="2000" dirty="0"/>
              <a:t>Reviewing the latest study of new electron injection concept, and comparing the results with similar recent DOE projects</a:t>
            </a:r>
          </a:p>
          <a:p>
            <a:pPr>
              <a:spcAft>
                <a:spcPts val="1200"/>
              </a:spcAft>
            </a:pPr>
            <a:r>
              <a:rPr lang="en-US" sz="2000" dirty="0"/>
              <a:t>Decision for final electron injection scheme will be made, and detailed schedule will be implemented in P6.</a:t>
            </a:r>
          </a:p>
        </p:txBody>
      </p:sp>
    </p:spTree>
    <p:extLst>
      <p:ext uri="{BB962C8B-B14F-4D97-AF65-F5344CB8AC3E}">
        <p14:creationId xmlns:p14="http://schemas.microsoft.com/office/powerpoint/2010/main" val="3242831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0CEF-4414-3486-A63B-62C4CDE6D3AB}"/>
              </a:ext>
            </a:extLst>
          </p:cNvPr>
          <p:cNvSpPr>
            <a:spLocks noGrp="1"/>
          </p:cNvSpPr>
          <p:nvPr>
            <p:ph type="title"/>
          </p:nvPr>
        </p:nvSpPr>
        <p:spPr>
          <a:xfrm>
            <a:off x="4723294" y="2879388"/>
            <a:ext cx="2559481" cy="825178"/>
          </a:xfrm>
        </p:spPr>
        <p:txBody>
          <a:bodyPr/>
          <a:lstStyle/>
          <a:p>
            <a:r>
              <a:rPr lang="en-US" dirty="0"/>
              <a:t>Back Up</a:t>
            </a:r>
          </a:p>
        </p:txBody>
      </p:sp>
      <p:sp>
        <p:nvSpPr>
          <p:cNvPr id="4" name="Text Placeholder 3">
            <a:extLst>
              <a:ext uri="{FF2B5EF4-FFF2-40B4-BE49-F238E27FC236}">
                <a16:creationId xmlns:a16="http://schemas.microsoft.com/office/drawing/2014/main" id="{4C323ED9-2327-DD31-2475-F285D3920D69}"/>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8CC9E1FB-C55F-74A1-CA2A-C29A62E353B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75283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EIC Project Overview</a:t>
            </a:r>
          </a:p>
        </p:txBody>
      </p:sp>
      <p:sp>
        <p:nvSpPr>
          <p:cNvPr id="6" name="TextBox 5">
            <a:extLst>
              <a:ext uri="{FF2B5EF4-FFF2-40B4-BE49-F238E27FC236}">
                <a16:creationId xmlns:a16="http://schemas.microsoft.com/office/drawing/2014/main" id="{F785D438-417B-EF41-B960-73883F83810F}"/>
              </a:ext>
            </a:extLst>
          </p:cNvPr>
          <p:cNvSpPr txBox="1"/>
          <p:nvPr/>
        </p:nvSpPr>
        <p:spPr>
          <a:xfrm>
            <a:off x="454131" y="1076493"/>
            <a:ext cx="11499234" cy="1061829"/>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marL="0" indent="0">
              <a:buFont typeface="Arial" panose="020B0604020202020204" pitchFamily="34" charset="0"/>
              <a:buNone/>
            </a:pPr>
            <a:r>
              <a:rPr lang="en-US" sz="2100" dirty="0">
                <a:solidFill>
                  <a:schemeClr val="tx1"/>
                </a:solidFill>
                <a:latin typeface="Arial" panose="020B0604020202020204" pitchFamily="34" charset="0"/>
                <a:cs typeface="Arial" panose="020B0604020202020204" pitchFamily="34" charset="0"/>
              </a:rPr>
              <a:t>The Electron-Ion Collider (EIC) is a unique </a:t>
            </a:r>
            <a:r>
              <a:rPr lang="en-US" sz="2100" dirty="0">
                <a:solidFill>
                  <a:schemeClr val="tx1"/>
                </a:solidFill>
              </a:rPr>
              <a:t>high-</a:t>
            </a:r>
            <a:r>
              <a:rPr lang="en-US" sz="2100" dirty="0">
                <a:solidFill>
                  <a:schemeClr val="tx1"/>
                </a:solidFill>
                <a:latin typeface="Arial" panose="020B0604020202020204" pitchFamily="34" charset="0"/>
                <a:cs typeface="Arial" panose="020B0604020202020204" pitchFamily="34" charset="0"/>
              </a:rPr>
              <a:t>energy, high-luminosity polarized beam collider that will be one of the most challenging and exciting accelerator complexes ever built.</a:t>
            </a:r>
          </a:p>
          <a:p>
            <a:pPr marL="0" indent="0">
              <a:buFont typeface="Arial" panose="020B0604020202020204" pitchFamily="34" charset="0"/>
              <a:buNone/>
            </a:pPr>
            <a:r>
              <a:rPr lang="en-US" sz="2100" b="1" dirty="0">
                <a:solidFill>
                  <a:schemeClr val="tx1"/>
                </a:solidFill>
              </a:rPr>
              <a:t>Only collider in the next decade(s).</a:t>
            </a:r>
            <a:endParaRPr lang="en-US" sz="2100" b="1"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739FC7A-C7F9-4EEC-7C7C-7CCDE2AAE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5611" y="2645560"/>
            <a:ext cx="4677418" cy="2840735"/>
          </a:xfrm>
          <a:prstGeom prst="rect">
            <a:avLst/>
          </a:prstGeom>
        </p:spPr>
      </p:pic>
      <p:sp>
        <p:nvSpPr>
          <p:cNvPr id="8" name="Content Placeholder 2">
            <a:extLst>
              <a:ext uri="{FF2B5EF4-FFF2-40B4-BE49-F238E27FC236}">
                <a16:creationId xmlns:a16="http://schemas.microsoft.com/office/drawing/2014/main" id="{9FE4FB9E-07F1-922B-B0EC-45BF0D3B6D4C}"/>
              </a:ext>
            </a:extLst>
          </p:cNvPr>
          <p:cNvSpPr txBox="1">
            <a:spLocks/>
          </p:cNvSpPr>
          <p:nvPr/>
        </p:nvSpPr>
        <p:spPr>
          <a:xfrm>
            <a:off x="1883662" y="2824020"/>
            <a:ext cx="4327918" cy="4828477"/>
          </a:xfrm>
          <a:prstGeom prst="rect">
            <a:avLst/>
          </a:prstGeom>
        </p:spPr>
        <p:txBody>
          <a:bodyPr>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200" dirty="0">
                <a:latin typeface="Arial" panose="020B0604020202020204" pitchFamily="34" charset="0"/>
                <a:cs typeface="Arial" panose="020B0604020202020204" pitchFamily="34" charset="0"/>
              </a:rPr>
              <a:t>Approval (ESAAB) received:</a:t>
            </a:r>
          </a:p>
          <a:p>
            <a:pPr marL="0" indent="0">
              <a:buFont typeface="Arial" panose="020B0604020202020204" pitchFamily="34" charset="0"/>
              <a:buNone/>
            </a:pPr>
            <a:r>
              <a:rPr lang="en-US" sz="2200" dirty="0">
                <a:latin typeface="Arial" panose="020B0604020202020204" pitchFamily="34" charset="0"/>
                <a:cs typeface="Arial" panose="020B0604020202020204" pitchFamily="34" charset="0"/>
              </a:rPr>
              <a:t>CD-0   in Dec-2019</a:t>
            </a:r>
          </a:p>
          <a:p>
            <a:pPr marL="0" indent="0">
              <a:buFont typeface="Arial" panose="020B0604020202020204" pitchFamily="34" charset="0"/>
              <a:buNone/>
            </a:pPr>
            <a:r>
              <a:rPr lang="en-US" sz="2200" dirty="0">
                <a:latin typeface="Arial" panose="020B0604020202020204" pitchFamily="34" charset="0"/>
                <a:cs typeface="Arial" panose="020B0604020202020204" pitchFamily="34" charset="0"/>
              </a:rPr>
              <a:t>CD-1   in Jun-2021</a:t>
            </a:r>
          </a:p>
          <a:p>
            <a:pPr marL="0" indent="0">
              <a:buFont typeface="Arial" panose="020B0604020202020204" pitchFamily="34" charset="0"/>
              <a:buNone/>
            </a:pPr>
            <a:r>
              <a:rPr lang="en-US" sz="2200" dirty="0">
                <a:latin typeface="Arial" panose="020B0604020202020204" pitchFamily="34" charset="0"/>
                <a:cs typeface="Arial" panose="020B0604020202020204" pitchFamily="34" charset="0"/>
              </a:rPr>
              <a:t>CD-3A in Mar-2024</a:t>
            </a:r>
          </a:p>
          <a:p>
            <a:pPr marL="0" indent="0">
              <a:buFont typeface="Arial" panose="020B0604020202020204" pitchFamily="34" charset="0"/>
              <a:buNone/>
            </a:pPr>
            <a:endParaRPr lang="en-US" sz="15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DC0EB21-C22B-708D-6CCE-7C001ECF8050}"/>
              </a:ext>
            </a:extLst>
          </p:cNvPr>
          <p:cNvSpPr txBox="1"/>
          <p:nvPr/>
        </p:nvSpPr>
        <p:spPr>
          <a:xfrm>
            <a:off x="8071488" y="6312387"/>
            <a:ext cx="3147937" cy="369332"/>
          </a:xfrm>
          <a:prstGeom prst="rect">
            <a:avLst/>
          </a:prstGeom>
          <a:solidFill>
            <a:schemeClr val="bg1">
              <a:lumMod val="85000"/>
            </a:schemeClr>
          </a:solidFill>
        </p:spPr>
        <p:txBody>
          <a:bodyPr wrap="square" rtlCol="0">
            <a:spAutoFit/>
          </a:bodyPr>
          <a:lstStyle/>
          <a:p>
            <a:r>
              <a:rPr lang="en-US" i="1" dirty="0"/>
              <a:t>L. Lari, EICUG 2024</a:t>
            </a:r>
          </a:p>
        </p:txBody>
      </p:sp>
    </p:spTree>
    <p:extLst>
      <p:ext uri="{BB962C8B-B14F-4D97-AF65-F5344CB8AC3E}">
        <p14:creationId xmlns:p14="http://schemas.microsoft.com/office/powerpoint/2010/main" val="1697628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Current Project Goals</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a:xfrm>
            <a:off x="461963" y="930274"/>
            <a:ext cx="11521440" cy="5212080"/>
          </a:xfrm>
        </p:spPr>
        <p:txBody>
          <a:bodyPr>
            <a:normAutofit/>
          </a:bodyPr>
          <a:lstStyle/>
          <a:p>
            <a:r>
              <a:rPr lang="en-US" sz="2200" b="0" i="0" dirty="0">
                <a:solidFill>
                  <a:srgbClr val="000000"/>
                </a:solidFill>
                <a:effectLst/>
                <a:latin typeface="Arial" panose="020B0604020202020204" pitchFamily="34" charset="0"/>
                <a:cs typeface="Arial" panose="020B0604020202020204" pitchFamily="34" charset="0"/>
              </a:rPr>
              <a:t>The EIC </a:t>
            </a:r>
            <a:r>
              <a:rPr lang="en-US" sz="2200" dirty="0">
                <a:solidFill>
                  <a:srgbClr val="000000"/>
                </a:solidFill>
                <a:latin typeface="Arial" panose="020B0604020202020204" pitchFamily="34" charset="0"/>
                <a:cs typeface="Arial" panose="020B0604020202020204" pitchFamily="34" charset="0"/>
              </a:rPr>
              <a:t>P</a:t>
            </a:r>
            <a:r>
              <a:rPr lang="en-US" sz="2200" b="0" i="0" dirty="0">
                <a:solidFill>
                  <a:srgbClr val="000000"/>
                </a:solidFill>
                <a:effectLst/>
                <a:latin typeface="Arial" panose="020B0604020202020204" pitchFamily="34" charset="0"/>
                <a:cs typeface="Arial" panose="020B0604020202020204" pitchFamily="34" charset="0"/>
              </a:rPr>
              <a:t>roject scope and projected performance continues to meet the science requirements. </a:t>
            </a:r>
          </a:p>
          <a:p>
            <a:pPr marL="0" indent="0">
              <a:buNone/>
            </a:pPr>
            <a:endParaRPr lang="en-US" dirty="0"/>
          </a:p>
          <a:p>
            <a:r>
              <a:rPr lang="en-US" sz="2200" dirty="0"/>
              <a:t>The Project is requesting CD-3B Approval.</a:t>
            </a:r>
          </a:p>
          <a:p>
            <a:pPr marL="0" indent="0">
              <a:buNone/>
            </a:pPr>
            <a:endParaRPr lang="en-US" dirty="0"/>
          </a:p>
          <a:p>
            <a:r>
              <a:rPr lang="en-US" sz="2200" dirty="0"/>
              <a:t>Target Critical Decision Milestones Approval dates (ESAAB)</a:t>
            </a:r>
          </a:p>
          <a:p>
            <a:endParaRPr lang="en-US" sz="500" dirty="0"/>
          </a:p>
          <a:p>
            <a:pPr lvl="1"/>
            <a:r>
              <a:rPr lang="en-US" sz="2200" dirty="0"/>
              <a:t>Q2FY2025 CD-3B</a:t>
            </a:r>
          </a:p>
          <a:p>
            <a:pPr marL="287338" lvl="1" indent="0">
              <a:buNone/>
            </a:pPr>
            <a:endParaRPr lang="en-US" sz="500" dirty="0"/>
          </a:p>
          <a:p>
            <a:pPr lvl="1"/>
            <a:r>
              <a:rPr lang="en-US" sz="2200" dirty="0"/>
              <a:t>Q2FY2026 CD-2/3C</a:t>
            </a:r>
          </a:p>
          <a:p>
            <a:pPr marL="287338" lvl="1" indent="0">
              <a:buNone/>
            </a:pPr>
            <a:endParaRPr lang="en-US" sz="500" dirty="0"/>
          </a:p>
          <a:p>
            <a:pPr lvl="1"/>
            <a:r>
              <a:rPr lang="en-US" sz="2200" dirty="0"/>
              <a:t>Q2FY2027 CD-3</a:t>
            </a:r>
          </a:p>
          <a:p>
            <a:pPr lvl="1"/>
            <a:endParaRPr lang="en-US" sz="500" dirty="0"/>
          </a:p>
          <a:p>
            <a:pPr lvl="1"/>
            <a:r>
              <a:rPr lang="en-US" sz="2200" dirty="0"/>
              <a:t>Q1FY2034 CD-4 (early)  </a:t>
            </a:r>
          </a:p>
          <a:p>
            <a:pPr lvl="1"/>
            <a:endParaRPr lang="en-US" sz="500" dirty="0"/>
          </a:p>
          <a:p>
            <a:pPr lvl="1"/>
            <a:r>
              <a:rPr lang="en-US" sz="2200" dirty="0"/>
              <a:t>Q1FY2036 CD-4</a:t>
            </a:r>
          </a:p>
        </p:txBody>
      </p:sp>
      <p:sp>
        <p:nvSpPr>
          <p:cNvPr id="5" name="TextBox 4">
            <a:extLst>
              <a:ext uri="{FF2B5EF4-FFF2-40B4-BE49-F238E27FC236}">
                <a16:creationId xmlns:a16="http://schemas.microsoft.com/office/drawing/2014/main" id="{3CE138AB-0E84-085C-15F7-AF9137844A5D}"/>
              </a:ext>
            </a:extLst>
          </p:cNvPr>
          <p:cNvSpPr txBox="1"/>
          <p:nvPr/>
        </p:nvSpPr>
        <p:spPr>
          <a:xfrm>
            <a:off x="5226644" y="3659587"/>
            <a:ext cx="6199379" cy="1384995"/>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marL="0" marR="0" algn="just">
              <a:spcBef>
                <a:spcPts val="600"/>
              </a:spcBef>
              <a:spcAft>
                <a:spcPts val="600"/>
              </a:spcAft>
            </a:pPr>
            <a:r>
              <a:rPr lang="en-US" sz="2100" i="0" dirty="0">
                <a:solidFill>
                  <a:srgbClr val="000000"/>
                </a:solidFill>
                <a:ea typeface="Times New Roman" panose="02020603050405020304" pitchFamily="18" charset="0"/>
              </a:rPr>
              <a:t>T</a:t>
            </a:r>
            <a:r>
              <a:rPr lang="en-US" sz="2100" i="0" dirty="0">
                <a:solidFill>
                  <a:srgbClr val="000000"/>
                </a:solidFill>
                <a:effectLst/>
                <a:ea typeface="Times New Roman" panose="02020603050405020304" pitchFamily="18" charset="0"/>
              </a:rPr>
              <a:t>he EIC Project is currently investigating to include subprojects, defined according to the DOE Order 413.3B requirements, to delivery the project in the most cost-effective way. </a:t>
            </a:r>
            <a:endParaRPr lang="en-US" sz="2100" i="0" dirty="0">
              <a:effectLst/>
              <a:ea typeface="Times New Roman" panose="02020603050405020304" pitchFamily="18" charset="0"/>
            </a:endParaRPr>
          </a:p>
        </p:txBody>
      </p:sp>
      <p:sp>
        <p:nvSpPr>
          <p:cNvPr id="4" name="TextBox 3">
            <a:extLst>
              <a:ext uri="{FF2B5EF4-FFF2-40B4-BE49-F238E27FC236}">
                <a16:creationId xmlns:a16="http://schemas.microsoft.com/office/drawing/2014/main" id="{5A03C03D-AC06-FA81-81F4-A39A6C9710FB}"/>
              </a:ext>
            </a:extLst>
          </p:cNvPr>
          <p:cNvSpPr txBox="1"/>
          <p:nvPr/>
        </p:nvSpPr>
        <p:spPr>
          <a:xfrm>
            <a:off x="8071488" y="6312387"/>
            <a:ext cx="3147937" cy="369332"/>
          </a:xfrm>
          <a:prstGeom prst="rect">
            <a:avLst/>
          </a:prstGeom>
          <a:solidFill>
            <a:schemeClr val="bg1">
              <a:lumMod val="85000"/>
            </a:schemeClr>
          </a:solidFill>
        </p:spPr>
        <p:txBody>
          <a:bodyPr wrap="square" rtlCol="0">
            <a:spAutoFit/>
          </a:bodyPr>
          <a:lstStyle/>
          <a:p>
            <a:r>
              <a:rPr lang="en-US" i="1" dirty="0"/>
              <a:t>L. Lari, EICUG 2024</a:t>
            </a:r>
          </a:p>
        </p:txBody>
      </p:sp>
    </p:spTree>
    <p:extLst>
      <p:ext uri="{BB962C8B-B14F-4D97-AF65-F5344CB8AC3E}">
        <p14:creationId xmlns:p14="http://schemas.microsoft.com/office/powerpoint/2010/main" val="3218037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F2B2-AD7F-764D-BA7F-0F5C36DC0D7F}"/>
              </a:ext>
            </a:extLst>
          </p:cNvPr>
          <p:cNvSpPr>
            <a:spLocks noGrp="1"/>
          </p:cNvSpPr>
          <p:nvPr>
            <p:ph type="title"/>
          </p:nvPr>
        </p:nvSpPr>
        <p:spPr>
          <a:xfrm>
            <a:off x="463270" y="253637"/>
            <a:ext cx="11499234" cy="480349"/>
          </a:xfrm>
        </p:spPr>
        <p:txBody>
          <a:bodyPr>
            <a:normAutofit fontScale="90000"/>
          </a:bodyPr>
          <a:lstStyle/>
          <a:p>
            <a:r>
              <a:rPr lang="en-US" dirty="0"/>
              <a:t>EIC Science Reach</a:t>
            </a:r>
          </a:p>
        </p:txBody>
      </p:sp>
      <p:pic>
        <p:nvPicPr>
          <p:cNvPr id="6" name="Picture 5">
            <a:extLst>
              <a:ext uri="{FF2B5EF4-FFF2-40B4-BE49-F238E27FC236}">
                <a16:creationId xmlns:a16="http://schemas.microsoft.com/office/drawing/2014/main" id="{80E878F0-7CE1-E1BB-78ED-2AC7B8AF0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38" y="672592"/>
            <a:ext cx="8353044" cy="5431536"/>
          </a:xfrm>
          <a:prstGeom prst="rect">
            <a:avLst/>
          </a:prstGeom>
          <a:solidFill>
            <a:schemeClr val="bg1"/>
          </a:solidFill>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3A2D73C6-8546-8E31-F7BA-E7AD17389224}"/>
                  </a:ext>
                </a:extLst>
              </p14:cNvPr>
              <p14:cNvContentPartPr/>
              <p14:nvPr/>
            </p14:nvContentPartPr>
            <p14:xfrm>
              <a:off x="2680880" y="2661360"/>
              <a:ext cx="5549040" cy="1302480"/>
            </p14:xfrm>
          </p:contentPart>
        </mc:Choice>
        <mc:Fallback xmlns="">
          <p:pic>
            <p:nvPicPr>
              <p:cNvPr id="7" name="Ink 6">
                <a:extLst>
                  <a:ext uri="{FF2B5EF4-FFF2-40B4-BE49-F238E27FC236}">
                    <a16:creationId xmlns:a16="http://schemas.microsoft.com/office/drawing/2014/main" id="{3A2D73C6-8546-8E31-F7BA-E7AD17389224}"/>
                  </a:ext>
                </a:extLst>
              </p:cNvPr>
              <p:cNvPicPr/>
              <p:nvPr/>
            </p:nvPicPr>
            <p:blipFill>
              <a:blip r:embed="rId4"/>
              <a:stretch>
                <a:fillRect/>
              </a:stretch>
            </p:blipFill>
            <p:spPr>
              <a:xfrm>
                <a:off x="2662880" y="2643360"/>
                <a:ext cx="5584680" cy="1338120"/>
              </a:xfrm>
              <a:prstGeom prst="rect">
                <a:avLst/>
              </a:prstGeom>
            </p:spPr>
          </p:pic>
        </mc:Fallback>
      </mc:AlternateContent>
      <p:sp>
        <p:nvSpPr>
          <p:cNvPr id="3" name="TextBox 2">
            <a:extLst>
              <a:ext uri="{FF2B5EF4-FFF2-40B4-BE49-F238E27FC236}">
                <a16:creationId xmlns:a16="http://schemas.microsoft.com/office/drawing/2014/main" id="{B6ECF098-DEE4-0E4B-C546-54389E9B5E9A}"/>
              </a:ext>
            </a:extLst>
          </p:cNvPr>
          <p:cNvSpPr txBox="1"/>
          <p:nvPr/>
        </p:nvSpPr>
        <p:spPr>
          <a:xfrm>
            <a:off x="9332379" y="1595120"/>
            <a:ext cx="2710999"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Spin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3D Imaging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Quarks, Gluons &amp; Nuclei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Dense gluon systems</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0" name="Ink 9">
                <a:extLst>
                  <a:ext uri="{FF2B5EF4-FFF2-40B4-BE49-F238E27FC236}">
                    <a16:creationId xmlns:a16="http://schemas.microsoft.com/office/drawing/2014/main" id="{CD326F27-1C23-3FDE-06EA-E8A810E22C06}"/>
                  </a:ext>
                </a:extLst>
              </p14:cNvPr>
              <p14:cNvContentPartPr/>
              <p14:nvPr/>
            </p14:nvContentPartPr>
            <p14:xfrm>
              <a:off x="2711400" y="1340840"/>
              <a:ext cx="5041440" cy="1749600"/>
            </p14:xfrm>
          </p:contentPart>
        </mc:Choice>
        <mc:Fallback xmlns="">
          <p:pic>
            <p:nvPicPr>
              <p:cNvPr id="10" name="Ink 9">
                <a:extLst>
                  <a:ext uri="{FF2B5EF4-FFF2-40B4-BE49-F238E27FC236}">
                    <a16:creationId xmlns:a16="http://schemas.microsoft.com/office/drawing/2014/main" id="{CD326F27-1C23-3FDE-06EA-E8A810E22C06}"/>
                  </a:ext>
                </a:extLst>
              </p:cNvPr>
              <p:cNvPicPr/>
              <p:nvPr/>
            </p:nvPicPr>
            <p:blipFill>
              <a:blip r:embed="rId9"/>
              <a:stretch>
                <a:fillRect/>
              </a:stretch>
            </p:blipFill>
            <p:spPr>
              <a:xfrm>
                <a:off x="2693760" y="1323200"/>
                <a:ext cx="5077080" cy="1785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5" name="Ink 4">
                <a:extLst>
                  <a:ext uri="{FF2B5EF4-FFF2-40B4-BE49-F238E27FC236}">
                    <a16:creationId xmlns:a16="http://schemas.microsoft.com/office/drawing/2014/main" id="{E9C2F5F2-E04A-98F9-B909-B55973687295}"/>
                  </a:ext>
                </a:extLst>
              </p14:cNvPr>
              <p14:cNvContentPartPr/>
              <p14:nvPr/>
            </p14:nvContentPartPr>
            <p14:xfrm>
              <a:off x="4896600" y="3504440"/>
              <a:ext cx="3395160" cy="1485000"/>
            </p14:xfrm>
          </p:contentPart>
        </mc:Choice>
        <mc:Fallback xmlns="">
          <p:pic>
            <p:nvPicPr>
              <p:cNvPr id="5" name="Ink 4">
                <a:extLst>
                  <a:ext uri="{FF2B5EF4-FFF2-40B4-BE49-F238E27FC236}">
                    <a16:creationId xmlns:a16="http://schemas.microsoft.com/office/drawing/2014/main" id="{E9C2F5F2-E04A-98F9-B909-B55973687295}"/>
                  </a:ext>
                </a:extLst>
              </p:cNvPr>
              <p:cNvPicPr/>
              <p:nvPr/>
            </p:nvPicPr>
            <p:blipFill>
              <a:blip r:embed="rId11"/>
              <a:stretch>
                <a:fillRect/>
              </a:stretch>
            </p:blipFill>
            <p:spPr>
              <a:xfrm>
                <a:off x="4878600" y="3486800"/>
                <a:ext cx="3430800" cy="1520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79B5E039-2FE5-1E18-81A8-656FF5039419}"/>
                  </a:ext>
                </a:extLst>
              </p14:cNvPr>
              <p14:cNvContentPartPr/>
              <p14:nvPr/>
            </p14:nvContentPartPr>
            <p14:xfrm>
              <a:off x="2153200" y="1135640"/>
              <a:ext cx="5650560" cy="3468240"/>
            </p14:xfrm>
          </p:contentPart>
        </mc:Choice>
        <mc:Fallback xmlns="">
          <p:pic>
            <p:nvPicPr>
              <p:cNvPr id="4" name="Ink 3">
                <a:extLst>
                  <a:ext uri="{FF2B5EF4-FFF2-40B4-BE49-F238E27FC236}">
                    <a16:creationId xmlns:a16="http://schemas.microsoft.com/office/drawing/2014/main" id="{79B5E039-2FE5-1E18-81A8-656FF5039419}"/>
                  </a:ext>
                </a:extLst>
              </p:cNvPr>
              <p:cNvPicPr/>
              <p:nvPr/>
            </p:nvPicPr>
            <p:blipFill>
              <a:blip r:embed="rId13"/>
              <a:stretch>
                <a:fillRect/>
              </a:stretch>
            </p:blipFill>
            <p:spPr>
              <a:xfrm>
                <a:off x="2144560" y="1126640"/>
                <a:ext cx="5668200" cy="3485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76AA18C9-CE9B-2B59-9CA7-7847A62B5DBB}"/>
                  </a:ext>
                </a:extLst>
              </p14:cNvPr>
              <p14:cNvContentPartPr/>
              <p14:nvPr/>
            </p14:nvContentPartPr>
            <p14:xfrm>
              <a:off x="2213880" y="1259840"/>
              <a:ext cx="4615560" cy="2571840"/>
            </p14:xfrm>
          </p:contentPart>
        </mc:Choice>
        <mc:Fallback xmlns="">
          <p:pic>
            <p:nvPicPr>
              <p:cNvPr id="11" name="Ink 10">
                <a:extLst>
                  <a:ext uri="{FF2B5EF4-FFF2-40B4-BE49-F238E27FC236}">
                    <a16:creationId xmlns:a16="http://schemas.microsoft.com/office/drawing/2014/main" id="{76AA18C9-CE9B-2B59-9CA7-7847A62B5DBB}"/>
                  </a:ext>
                </a:extLst>
              </p:cNvPr>
              <p:cNvPicPr/>
              <p:nvPr/>
            </p:nvPicPr>
            <p:blipFill>
              <a:blip r:embed="rId15"/>
              <a:stretch>
                <a:fillRect/>
              </a:stretch>
            </p:blipFill>
            <p:spPr>
              <a:xfrm>
                <a:off x="2159880" y="1151840"/>
                <a:ext cx="4723200" cy="2787480"/>
              </a:xfrm>
              <a:prstGeom prst="rect">
                <a:avLst/>
              </a:prstGeom>
            </p:spPr>
          </p:pic>
        </mc:Fallback>
      </mc:AlternateContent>
      <p:sp>
        <p:nvSpPr>
          <p:cNvPr id="8" name="TextBox 7">
            <a:extLst>
              <a:ext uri="{FF2B5EF4-FFF2-40B4-BE49-F238E27FC236}">
                <a16:creationId xmlns:a16="http://schemas.microsoft.com/office/drawing/2014/main" id="{81315FD6-8C19-367D-80BE-D6ED300AC571}"/>
              </a:ext>
            </a:extLst>
          </p:cNvPr>
          <p:cNvSpPr txBox="1"/>
          <p:nvPr/>
        </p:nvSpPr>
        <p:spPr>
          <a:xfrm>
            <a:off x="7467224" y="6333462"/>
            <a:ext cx="3147937" cy="369332"/>
          </a:xfrm>
          <a:prstGeom prst="rect">
            <a:avLst/>
          </a:prstGeom>
          <a:solidFill>
            <a:schemeClr val="bg1">
              <a:lumMod val="85000"/>
            </a:schemeClr>
          </a:solidFill>
        </p:spPr>
        <p:txBody>
          <a:bodyPr wrap="square" rtlCol="0">
            <a:spAutoFit/>
          </a:bodyPr>
          <a:lstStyle/>
          <a:p>
            <a:r>
              <a:rPr lang="en-US" i="1" dirty="0"/>
              <a:t>E. Aschenauer, EICUG 2024</a:t>
            </a:r>
          </a:p>
        </p:txBody>
      </p:sp>
      <p:sp>
        <p:nvSpPr>
          <p:cNvPr id="9" name="Slide Number Placeholder 1">
            <a:extLst>
              <a:ext uri="{FF2B5EF4-FFF2-40B4-BE49-F238E27FC236}">
                <a16:creationId xmlns:a16="http://schemas.microsoft.com/office/drawing/2014/main" id="{C23469C8-C288-E77E-7E2D-0C4D4BA9EC94}"/>
              </a:ext>
            </a:extLst>
          </p:cNvPr>
          <p:cNvSpPr txBox="1">
            <a:spLocks/>
          </p:cNvSpPr>
          <p:nvPr/>
        </p:nvSpPr>
        <p:spPr>
          <a:xfrm>
            <a:off x="11530018" y="636847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a:solidFill>
                  <a:schemeClr val="bg2"/>
                </a:solidFill>
              </a:rPr>
              <a:pPr algn="ctr"/>
              <a:t>4</a:t>
            </a:fld>
            <a:endParaRPr lang="en-US" sz="1000" b="1" dirty="0">
              <a:solidFill>
                <a:schemeClr val="bg2"/>
              </a:solidFill>
            </a:endParaRPr>
          </a:p>
        </p:txBody>
      </p:sp>
    </p:spTree>
    <p:extLst>
      <p:ext uri="{BB962C8B-B14F-4D97-AF65-F5344CB8AC3E}">
        <p14:creationId xmlns:p14="http://schemas.microsoft.com/office/powerpoint/2010/main" val="137700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pPr algn="ctr"/>
            <a:fld id="{933A556B-7C63-244D-9B7C-B0EA8042B330}" type="slidenum">
              <a:rPr lang="en-US" smtClean="0"/>
              <a:pPr algn="ctr"/>
              <a:t>5</a:t>
            </a:fld>
            <a:endParaRPr lang="en-US" dirty="0"/>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p:txBody>
          <a:bodyPr/>
          <a:lstStyle/>
          <a:p>
            <a:r>
              <a:rPr lang="en-US" dirty="0"/>
              <a:t>Starting Point</a:t>
            </a:r>
          </a:p>
        </p:txBody>
      </p:sp>
      <p:pic>
        <p:nvPicPr>
          <p:cNvPr id="15" name="Picture 2">
            <a:extLst>
              <a:ext uri="{FF2B5EF4-FFF2-40B4-BE49-F238E27FC236}">
                <a16:creationId xmlns:a16="http://schemas.microsoft.com/office/drawing/2014/main" id="{09BE887B-BD17-F7C6-822E-13E884BAF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31"/>
          <a:stretch/>
        </p:blipFill>
        <p:spPr bwMode="auto">
          <a:xfrm>
            <a:off x="673426" y="870033"/>
            <a:ext cx="3465908" cy="2220576"/>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Down 15">
            <a:extLst>
              <a:ext uri="{FF2B5EF4-FFF2-40B4-BE49-F238E27FC236}">
                <a16:creationId xmlns:a16="http://schemas.microsoft.com/office/drawing/2014/main" id="{5B799BE2-82F7-D3F5-28FC-3E49BAC27F77}"/>
              </a:ext>
            </a:extLst>
          </p:cNvPr>
          <p:cNvSpPr/>
          <p:nvPr/>
        </p:nvSpPr>
        <p:spPr>
          <a:xfrm>
            <a:off x="2077053" y="3181262"/>
            <a:ext cx="633046" cy="394792"/>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A42A2A3-6782-B8C0-2751-416D39395B63}"/>
              </a:ext>
            </a:extLst>
          </p:cNvPr>
          <p:cNvSpPr txBox="1"/>
          <p:nvPr/>
        </p:nvSpPr>
        <p:spPr>
          <a:xfrm>
            <a:off x="4814882" y="873387"/>
            <a:ext cx="3668494" cy="2585323"/>
          </a:xfrm>
          <a:prstGeom prst="rect">
            <a:avLst/>
          </a:prstGeom>
          <a:solidFill>
            <a:srgbClr val="4472C4">
              <a:lumMod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rPr>
              <a:t>Relativistic Heavy Ion Collider (RHIC)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C000">
                    <a:lumMod val="60000"/>
                    <a:lumOff val="40000"/>
                  </a:srgbClr>
                </a:solidFill>
                <a:effectLst/>
                <a:uLnTx/>
                <a:uFillTx/>
                <a:latin typeface="Calibri" panose="020F0502020204030204"/>
              </a:rPr>
              <a:t>is the first machine in the world capable of colliding heavy ions.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C000">
                    <a:lumMod val="60000"/>
                    <a:lumOff val="40000"/>
                  </a:srgbClr>
                </a:solidFill>
                <a:effectLst/>
                <a:uLnTx/>
                <a:uFillTx/>
                <a:latin typeface="Calibri" panose="020F0502020204030204"/>
              </a:rPr>
              <a:t>primarily uses ions of gold but can operate and detect collision with a wide range of ion species from helium to uranium.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C000">
                    <a:lumMod val="60000"/>
                    <a:lumOff val="40000"/>
                  </a:srgbClr>
                </a:solidFill>
                <a:effectLst/>
                <a:uLnTx/>
                <a:uFillTx/>
                <a:latin typeface="Calibri" panose="020F0502020204030204"/>
              </a:rPr>
              <a:t>is the world's only machine capable of colliding high-energy beams of polarized protons.</a:t>
            </a:r>
          </a:p>
        </p:txBody>
      </p:sp>
      <p:pic>
        <p:nvPicPr>
          <p:cNvPr id="18" name="Picture 17" descr="Chart, line chart&#10;&#10;Description automatically generated">
            <a:extLst>
              <a:ext uri="{FF2B5EF4-FFF2-40B4-BE49-F238E27FC236}">
                <a16:creationId xmlns:a16="http://schemas.microsoft.com/office/drawing/2014/main" id="{548D3500-C50A-5769-F016-CB92A05D5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7271" y="870032"/>
            <a:ext cx="2768484" cy="2800724"/>
          </a:xfrm>
          <a:prstGeom prst="rect">
            <a:avLst/>
          </a:prstGeom>
        </p:spPr>
      </p:pic>
      <p:sp>
        <p:nvSpPr>
          <p:cNvPr id="20" name="Arrow: Down 19">
            <a:extLst>
              <a:ext uri="{FF2B5EF4-FFF2-40B4-BE49-F238E27FC236}">
                <a16:creationId xmlns:a16="http://schemas.microsoft.com/office/drawing/2014/main" id="{A45837DA-871E-561D-1C15-614C939908A8}"/>
              </a:ext>
            </a:extLst>
          </p:cNvPr>
          <p:cNvSpPr/>
          <p:nvPr/>
        </p:nvSpPr>
        <p:spPr>
          <a:xfrm>
            <a:off x="8041294" y="3925215"/>
            <a:ext cx="633046" cy="394792"/>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30BCB09-2C6F-8546-FC25-0558584A8496}"/>
              </a:ext>
            </a:extLst>
          </p:cNvPr>
          <p:cNvSpPr txBox="1"/>
          <p:nvPr/>
        </p:nvSpPr>
        <p:spPr>
          <a:xfrm>
            <a:off x="5159654" y="4638033"/>
            <a:ext cx="6528512" cy="923330"/>
          </a:xfrm>
          <a:prstGeom prst="rect">
            <a:avLst/>
          </a:prstGeom>
          <a:noFill/>
        </p:spPr>
        <p:txBody>
          <a:bodyPr wrap="square" rtlCol="0">
            <a:spAutoFit/>
          </a:bodyPr>
          <a:lstStyle/>
          <a:p>
            <a:r>
              <a:rPr lang="en-US" dirty="0">
                <a:ln w="0"/>
                <a:solidFill>
                  <a:srgbClr val="4472C4"/>
                </a:solidFill>
                <a:effectLst>
                  <a:outerShdw blurRad="38100" dist="25400" dir="5400000" algn="ctr" rotWithShape="0">
                    <a:srgbClr val="6E747A">
                      <a:alpha val="43000"/>
                    </a:srgbClr>
                  </a:outerShdw>
                </a:effectLst>
                <a:latin typeface="Amasis MT Pro Black" panose="020B0604020202020204" pitchFamily="18" charset="0"/>
              </a:rPr>
              <a:t>We are progressing towards constructing a groundbreaking machine for the international nuclear physics community: the Electron-Ion Collider (EIC)</a:t>
            </a:r>
          </a:p>
        </p:txBody>
      </p:sp>
      <p:pic>
        <p:nvPicPr>
          <p:cNvPr id="14" name="Picture 2">
            <a:extLst>
              <a:ext uri="{FF2B5EF4-FFF2-40B4-BE49-F238E27FC236}">
                <a16:creationId xmlns:a16="http://schemas.microsoft.com/office/drawing/2014/main" id="{7DC23F26-1437-1E23-DC65-44AF66DAFBA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300" y="3576054"/>
            <a:ext cx="4197988" cy="24797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99F0B4D-8B17-4E0C-5019-DE08238F4E74}"/>
              </a:ext>
            </a:extLst>
          </p:cNvPr>
          <p:cNvSpPr txBox="1"/>
          <p:nvPr/>
        </p:nvSpPr>
        <p:spPr>
          <a:xfrm>
            <a:off x="8071488" y="6312387"/>
            <a:ext cx="3147937" cy="369332"/>
          </a:xfrm>
          <a:prstGeom prst="rect">
            <a:avLst/>
          </a:prstGeom>
          <a:solidFill>
            <a:schemeClr val="bg1">
              <a:lumMod val="85000"/>
            </a:schemeClr>
          </a:solidFill>
        </p:spPr>
        <p:txBody>
          <a:bodyPr wrap="square" rtlCol="0">
            <a:spAutoFit/>
          </a:bodyPr>
          <a:lstStyle/>
          <a:p>
            <a:r>
              <a:rPr lang="en-US" i="1" dirty="0"/>
              <a:t>L. Lari, EICUG 2024</a:t>
            </a:r>
          </a:p>
        </p:txBody>
      </p:sp>
    </p:spTree>
    <p:extLst>
      <p:ext uri="{BB962C8B-B14F-4D97-AF65-F5344CB8AC3E}">
        <p14:creationId xmlns:p14="http://schemas.microsoft.com/office/powerpoint/2010/main" val="3404732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pPr algn="ctr"/>
            <a:fld id="{933A556B-7C63-244D-9B7C-B0EA8042B330}" type="slidenum">
              <a:rPr lang="en-US" smtClean="0"/>
              <a:pPr algn="ctr"/>
              <a:t>6</a:t>
            </a:fld>
            <a:endParaRPr lang="en-US" dirty="0"/>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p:txBody>
          <a:bodyPr/>
          <a:lstStyle/>
          <a:p>
            <a:r>
              <a:rPr lang="en-US" dirty="0"/>
              <a:t>The Electron Ion Collider Platform </a:t>
            </a:r>
          </a:p>
        </p:txBody>
      </p:sp>
      <p:sp>
        <p:nvSpPr>
          <p:cNvPr id="3" name="TextBox 2">
            <a:extLst>
              <a:ext uri="{FF2B5EF4-FFF2-40B4-BE49-F238E27FC236}">
                <a16:creationId xmlns:a16="http://schemas.microsoft.com/office/drawing/2014/main" id="{7392E715-839A-E4F4-B769-E9A84F90F4BE}"/>
              </a:ext>
            </a:extLst>
          </p:cNvPr>
          <p:cNvSpPr txBox="1"/>
          <p:nvPr/>
        </p:nvSpPr>
        <p:spPr>
          <a:xfrm>
            <a:off x="303559" y="3121570"/>
            <a:ext cx="7187155" cy="2862322"/>
          </a:xfrm>
          <a:prstGeom prst="rect">
            <a:avLst/>
          </a:prstGeom>
          <a:solidFill>
            <a:schemeClr val="bg1"/>
          </a:solidFill>
        </p:spPr>
        <p:txBody>
          <a:bodyPr wrap="square" rtlCol="0">
            <a:spAutoFit/>
          </a:bodyPr>
          <a:lstStyle/>
          <a:p>
            <a:pPr>
              <a:spcAft>
                <a:spcPts val="300"/>
              </a:spcAft>
            </a:pPr>
            <a:r>
              <a:rPr lang="en-US" sz="1600" b="1" i="1" dirty="0"/>
              <a:t>Accelerator Status in a glance:</a:t>
            </a:r>
          </a:p>
          <a:p>
            <a:pPr marL="401638" indent="-401638">
              <a:spcAft>
                <a:spcPts val="300"/>
              </a:spcAft>
              <a:buFont typeface="Wingdings" panose="05000000000000000000" pitchFamily="2" charset="2"/>
              <a:buChar char="ü"/>
            </a:pPr>
            <a:r>
              <a:rPr lang="en-US" sz="1600" dirty="0"/>
              <a:t>Polarized ion/proton source</a:t>
            </a:r>
          </a:p>
          <a:p>
            <a:pPr marL="401638" indent="-401638">
              <a:spcAft>
                <a:spcPts val="300"/>
              </a:spcAft>
              <a:buFont typeface="Wingdings" panose="05000000000000000000" pitchFamily="2" charset="2"/>
              <a:buChar char="ü"/>
            </a:pPr>
            <a:r>
              <a:rPr lang="en-US" sz="1600" dirty="0"/>
              <a:t>Ion injection and initial acceleration systems – </a:t>
            </a:r>
            <a:r>
              <a:rPr lang="en-US" sz="1600" dirty="0" err="1"/>
              <a:t>Linac</a:t>
            </a:r>
            <a:r>
              <a:rPr lang="en-US" sz="1600" dirty="0"/>
              <a:t> (200 MeV), Booster (1.5 GeV), AGS (25 GeV)</a:t>
            </a:r>
          </a:p>
          <a:p>
            <a:pPr marL="401638" indent="-401638">
              <a:spcAft>
                <a:spcPts val="300"/>
              </a:spcAft>
              <a:buBlip>
                <a:blip r:embed="rId2"/>
              </a:buBlip>
            </a:pPr>
            <a:r>
              <a:rPr lang="en-US" sz="1600" dirty="0"/>
              <a:t>Hadron Storage Ring (40-275 GeV) – </a:t>
            </a:r>
            <a:r>
              <a:rPr lang="en-US" sz="1600" dirty="0">
                <a:solidFill>
                  <a:srgbClr val="3A5C84"/>
                </a:solidFill>
              </a:rPr>
              <a:t>HSR</a:t>
            </a:r>
            <a:r>
              <a:rPr lang="en-US" sz="1600" dirty="0"/>
              <a:t> </a:t>
            </a:r>
          </a:p>
          <a:p>
            <a:pPr marL="401638" indent="-401638">
              <a:spcAft>
                <a:spcPts val="300"/>
              </a:spcAft>
              <a:buSzPct val="120000"/>
              <a:buBlip>
                <a:blip r:embed="rId3"/>
              </a:buBlip>
            </a:pPr>
            <a:r>
              <a:rPr lang="en-US" sz="1600" dirty="0"/>
              <a:t>Electron Pre-Injector (3 GeV) – </a:t>
            </a:r>
            <a:r>
              <a:rPr lang="en-US" sz="1600" dirty="0">
                <a:solidFill>
                  <a:srgbClr val="3A5C84"/>
                </a:solidFill>
              </a:rPr>
              <a:t>EPI</a:t>
            </a:r>
          </a:p>
          <a:p>
            <a:pPr marL="401638" indent="-401638">
              <a:spcAft>
                <a:spcPts val="300"/>
              </a:spcAft>
              <a:buSzPct val="120000"/>
              <a:buBlip>
                <a:blip r:embed="rId3"/>
              </a:buBlip>
            </a:pPr>
            <a:r>
              <a:rPr lang="en-US" sz="1600" dirty="0"/>
              <a:t>Electron Rapid Cycling Synchrotron (3 GeV – top energy) – </a:t>
            </a:r>
            <a:r>
              <a:rPr lang="en-US" sz="1600" dirty="0">
                <a:solidFill>
                  <a:srgbClr val="3A5C84"/>
                </a:solidFill>
              </a:rPr>
              <a:t>RCS</a:t>
            </a:r>
            <a:r>
              <a:rPr lang="en-US" sz="1600" dirty="0"/>
              <a:t>  </a:t>
            </a:r>
          </a:p>
          <a:p>
            <a:pPr marL="401638" indent="-401638">
              <a:spcAft>
                <a:spcPts val="300"/>
              </a:spcAft>
              <a:buSzPct val="120000"/>
              <a:buBlip>
                <a:blip r:embed="rId3"/>
              </a:buBlip>
            </a:pPr>
            <a:r>
              <a:rPr lang="en-US" sz="1600" dirty="0"/>
              <a:t>Electron Storage Ring (5 GeV – 18 GeV) – </a:t>
            </a:r>
            <a:r>
              <a:rPr lang="en-US" sz="1600" dirty="0">
                <a:solidFill>
                  <a:srgbClr val="3A5C84"/>
                </a:solidFill>
              </a:rPr>
              <a:t>ESR</a:t>
            </a:r>
            <a:r>
              <a:rPr lang="en-US" sz="1600" dirty="0"/>
              <a:t> </a:t>
            </a:r>
          </a:p>
          <a:p>
            <a:pPr marL="401638" indent="-401638">
              <a:spcAft>
                <a:spcPts val="300"/>
              </a:spcAft>
              <a:buSzPct val="120000"/>
              <a:buBlip>
                <a:blip r:embed="rId3"/>
              </a:buBlip>
            </a:pPr>
            <a:r>
              <a:rPr lang="en-US" altLang="zh-CN" sz="1600" dirty="0"/>
              <a:t>High Luminosity Interaction Region(s) – </a:t>
            </a:r>
            <a:r>
              <a:rPr lang="en-US" altLang="zh-CN" sz="1600" dirty="0">
                <a:solidFill>
                  <a:srgbClr val="3A5C84"/>
                </a:solidFill>
              </a:rPr>
              <a:t>IR</a:t>
            </a:r>
          </a:p>
          <a:p>
            <a:pPr marL="401638" indent="-401638">
              <a:spcAft>
                <a:spcPts val="300"/>
              </a:spcAft>
              <a:buSzPct val="120000"/>
              <a:buBlip>
                <a:blip r:embed="rId3"/>
              </a:buBlip>
            </a:pPr>
            <a:r>
              <a:rPr lang="en-US" sz="1600" dirty="0"/>
              <a:t>Strong Hadron Cooler System – </a:t>
            </a:r>
            <a:r>
              <a:rPr lang="en-US" sz="1600" dirty="0">
                <a:solidFill>
                  <a:srgbClr val="3A5C84"/>
                </a:solidFill>
              </a:rPr>
              <a:t>SHC</a:t>
            </a:r>
            <a:r>
              <a:rPr lang="en-US" sz="1600" dirty="0"/>
              <a:t> </a:t>
            </a:r>
          </a:p>
        </p:txBody>
      </p:sp>
      <p:sp>
        <p:nvSpPr>
          <p:cNvPr id="4" name="Rectangle 3">
            <a:extLst>
              <a:ext uri="{FF2B5EF4-FFF2-40B4-BE49-F238E27FC236}">
                <a16:creationId xmlns:a16="http://schemas.microsoft.com/office/drawing/2014/main" id="{53001EE3-E123-C191-FBC9-AD118314D76C}"/>
              </a:ext>
            </a:extLst>
          </p:cNvPr>
          <p:cNvSpPr/>
          <p:nvPr/>
        </p:nvSpPr>
        <p:spPr>
          <a:xfrm>
            <a:off x="303559" y="879974"/>
            <a:ext cx="7704367" cy="1892826"/>
          </a:xfrm>
          <a:prstGeom prst="rect">
            <a:avLst/>
          </a:prstGeom>
          <a:solidFill>
            <a:schemeClr val="bg1"/>
          </a:solidFill>
        </p:spPr>
        <p:txBody>
          <a:bodyPr wrap="square" lIns="91440" tIns="45720" rIns="91440" bIns="45720" anchor="t">
            <a:spAutoFit/>
          </a:bodyPr>
          <a:lstStyle/>
          <a:p>
            <a:pPr>
              <a:spcAft>
                <a:spcPts val="600"/>
              </a:spcAft>
            </a:pPr>
            <a:r>
              <a:rPr lang="en-US" sz="1600" b="1" i="1" dirty="0"/>
              <a:t>Ultimate EIC Performance Parameters:</a:t>
            </a:r>
          </a:p>
          <a:p>
            <a:pPr marL="285750" indent="-285750">
              <a:buFont typeface="Arial" panose="020B0604020202020204" pitchFamily="34" charset="0"/>
              <a:buChar char="•"/>
            </a:pPr>
            <a:r>
              <a:rPr lang="en-US" sz="1600" dirty="0"/>
              <a:t>High Luminosity: L= 10</a:t>
            </a:r>
            <a:r>
              <a:rPr lang="en-US" sz="1600" baseline="30000" dirty="0"/>
              <a:t>33</a:t>
            </a:r>
            <a:r>
              <a:rPr lang="en-US" sz="1600" dirty="0"/>
              <a:t> – 10</a:t>
            </a:r>
            <a:r>
              <a:rPr lang="en-US" sz="1600" baseline="30000" dirty="0"/>
              <a:t>34</a:t>
            </a:r>
            <a:r>
              <a:rPr lang="en-US" sz="1600" dirty="0"/>
              <a:t>cm-2sec-1, 10 – 100 fb-1/year</a:t>
            </a:r>
          </a:p>
          <a:p>
            <a:pPr marL="285750" indent="-285750">
              <a:buFont typeface="Arial" panose="020B0604020202020204" pitchFamily="34" charset="0"/>
              <a:buChar char="•"/>
            </a:pPr>
            <a:r>
              <a:rPr lang="en-US" sz="1600" dirty="0"/>
              <a:t>Highly Polarized Beams:  70%</a:t>
            </a:r>
          </a:p>
          <a:p>
            <a:pPr marL="285750" indent="-285750">
              <a:buFont typeface="Arial" panose="020B0604020202020204" pitchFamily="34" charset="0"/>
              <a:buChar char="•"/>
            </a:pPr>
            <a:r>
              <a:rPr lang="en-US" sz="1600" dirty="0"/>
              <a:t>Large Center of Mass Energy Range: </a:t>
            </a:r>
            <a:r>
              <a:rPr lang="en-US" sz="1600" dirty="0" err="1"/>
              <a:t>Ecm</a:t>
            </a:r>
            <a:r>
              <a:rPr lang="en-US" sz="1600" dirty="0"/>
              <a:t> = 20 – 140 GeV</a:t>
            </a:r>
            <a:endParaRPr lang="en-US" sz="1600" dirty="0">
              <a:cs typeface="Arial"/>
            </a:endParaRPr>
          </a:p>
          <a:p>
            <a:pPr marL="285750" indent="-285750">
              <a:buFont typeface="Arial" panose="020B0604020202020204" pitchFamily="34" charset="0"/>
              <a:buChar char="•"/>
            </a:pPr>
            <a:r>
              <a:rPr lang="en-US" sz="1600" dirty="0"/>
              <a:t>Large Ion Species Range:  protons – Uranium</a:t>
            </a:r>
          </a:p>
          <a:p>
            <a:pPr marL="285750" indent="-285750">
              <a:buFont typeface="Arial" panose="020B0604020202020204" pitchFamily="34" charset="0"/>
              <a:buChar char="•"/>
            </a:pPr>
            <a:r>
              <a:rPr lang="en-US" sz="1600" dirty="0"/>
              <a:t>Large Detector Forward Acceptance and Good Background Conditions</a:t>
            </a:r>
          </a:p>
          <a:p>
            <a:pPr marL="285750" indent="-285750">
              <a:buFont typeface="Arial" panose="020B0604020202020204" pitchFamily="34" charset="0"/>
              <a:buChar char="•"/>
            </a:pPr>
            <a:r>
              <a:rPr lang="en-US" sz="1600" dirty="0"/>
              <a:t>Possibility to Implement a Second Interaction Region (IR)</a:t>
            </a:r>
          </a:p>
        </p:txBody>
      </p:sp>
      <p:pic>
        <p:nvPicPr>
          <p:cNvPr id="10" name="Picture 9">
            <a:extLst>
              <a:ext uri="{FF2B5EF4-FFF2-40B4-BE49-F238E27FC236}">
                <a16:creationId xmlns:a16="http://schemas.microsoft.com/office/drawing/2014/main" id="{5AB52AAF-FFE7-17F3-F46E-ACC65339AC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83958" y="965285"/>
            <a:ext cx="3820918" cy="4927428"/>
          </a:xfrm>
          <a:prstGeom prst="rect">
            <a:avLst/>
          </a:prstGeom>
        </p:spPr>
      </p:pic>
    </p:spTree>
    <p:extLst>
      <p:ext uri="{BB962C8B-B14F-4D97-AF65-F5344CB8AC3E}">
        <p14:creationId xmlns:p14="http://schemas.microsoft.com/office/powerpoint/2010/main" val="99722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E7AC4E-7FEB-6FED-5437-1F567B65335E}"/>
              </a:ext>
            </a:extLst>
          </p:cNvPr>
          <p:cNvSpPr>
            <a:spLocks noGrp="1"/>
          </p:cNvSpPr>
          <p:nvPr>
            <p:ph type="sldNum" sz="quarter" idx="4"/>
          </p:nvPr>
        </p:nvSpPr>
        <p:spPr/>
        <p:txBody>
          <a:bodyPr/>
          <a:lstStyle/>
          <a:p>
            <a:pPr algn="ctr"/>
            <a:fld id="{933A556B-7C63-244D-9B7C-B0EA8042B330}" type="slidenum">
              <a:rPr lang="en-US" smtClean="0"/>
              <a:pPr algn="ctr"/>
              <a:t>7</a:t>
            </a:fld>
            <a:endParaRPr lang="en-US"/>
          </a:p>
        </p:txBody>
      </p:sp>
      <p:sp>
        <p:nvSpPr>
          <p:cNvPr id="3" name="Title 2">
            <a:extLst>
              <a:ext uri="{FF2B5EF4-FFF2-40B4-BE49-F238E27FC236}">
                <a16:creationId xmlns:a16="http://schemas.microsoft.com/office/drawing/2014/main" id="{C30DE726-305C-3A6A-CC05-784120C91E67}"/>
              </a:ext>
            </a:extLst>
          </p:cNvPr>
          <p:cNvSpPr>
            <a:spLocks noGrp="1"/>
          </p:cNvSpPr>
          <p:nvPr>
            <p:ph type="title"/>
          </p:nvPr>
        </p:nvSpPr>
        <p:spPr/>
        <p:txBody>
          <a:bodyPr/>
          <a:lstStyle/>
          <a:p>
            <a:r>
              <a:rPr lang="en-US" dirty="0"/>
              <a:t>Project Planning Update</a:t>
            </a:r>
          </a:p>
        </p:txBody>
      </p:sp>
      <p:sp>
        <p:nvSpPr>
          <p:cNvPr id="4" name="Text Placeholder 3">
            <a:extLst>
              <a:ext uri="{FF2B5EF4-FFF2-40B4-BE49-F238E27FC236}">
                <a16:creationId xmlns:a16="http://schemas.microsoft.com/office/drawing/2014/main" id="{D7D2846B-2CD8-F55C-7EF3-6D7AF0FDA063}"/>
              </a:ext>
            </a:extLst>
          </p:cNvPr>
          <p:cNvSpPr>
            <a:spLocks noGrp="1"/>
          </p:cNvSpPr>
          <p:nvPr>
            <p:ph type="body" sz="quarter" idx="10"/>
          </p:nvPr>
        </p:nvSpPr>
        <p:spPr>
          <a:xfrm>
            <a:off x="461963" y="981075"/>
            <a:ext cx="11068055" cy="5065713"/>
          </a:xfrm>
        </p:spPr>
        <p:txBody>
          <a:bodyPr>
            <a:normAutofit/>
          </a:bodyPr>
          <a:lstStyle/>
          <a:p>
            <a:pPr marL="0" indent="0">
              <a:lnSpc>
                <a:spcPct val="100000"/>
              </a:lnSpc>
              <a:spcBef>
                <a:spcPts val="0"/>
              </a:spcBef>
              <a:spcAft>
                <a:spcPts val="600"/>
              </a:spcAft>
              <a:buNone/>
            </a:pPr>
            <a:r>
              <a:rPr lang="en-US" sz="2000" b="0" i="0" u="none" strike="noStrike" dirty="0">
                <a:solidFill>
                  <a:srgbClr val="212121"/>
                </a:solidFill>
                <a:effectLst/>
              </a:rPr>
              <a:t>The focus of EIC project planning efforts is to </a:t>
            </a:r>
            <a:r>
              <a:rPr lang="en-US" sz="2000" b="1" i="0" u="none" strike="noStrike" dirty="0">
                <a:solidFill>
                  <a:srgbClr val="212121"/>
                </a:solidFill>
                <a:effectLst/>
              </a:rPr>
              <a:t>deliver the DOE approved mission need </a:t>
            </a:r>
            <a:r>
              <a:rPr lang="en-US" sz="2000" b="0" i="0" u="none" strike="noStrike" dirty="0">
                <a:solidFill>
                  <a:srgbClr val="212121"/>
                </a:solidFill>
                <a:effectLst/>
              </a:rPr>
              <a:t>based on a realistic assessment of </a:t>
            </a:r>
            <a:r>
              <a:rPr lang="en-US" sz="2000" b="1" i="0" u="none" strike="noStrike" dirty="0">
                <a:solidFill>
                  <a:srgbClr val="212121"/>
                </a:solidFill>
                <a:effectLst/>
              </a:rPr>
              <a:t>technical readiness, cost, schedule, and risk</a:t>
            </a:r>
            <a:r>
              <a:rPr lang="en-US" sz="2000" b="0" i="0" u="none" strike="noStrike" dirty="0">
                <a:solidFill>
                  <a:srgbClr val="212121"/>
                </a:solidFill>
                <a:effectLst/>
              </a:rPr>
              <a:t>.  This continues to be the focus of the EIC project planning efforts.</a:t>
            </a:r>
          </a:p>
          <a:p>
            <a:pPr marL="0" indent="0">
              <a:lnSpc>
                <a:spcPct val="100000"/>
              </a:lnSpc>
              <a:spcBef>
                <a:spcPts val="0"/>
              </a:spcBef>
              <a:spcAft>
                <a:spcPts val="600"/>
              </a:spcAft>
              <a:buNone/>
            </a:pPr>
            <a:endParaRPr lang="en-US" sz="2000" dirty="0">
              <a:solidFill>
                <a:srgbClr val="212121"/>
              </a:solidFill>
            </a:endParaRPr>
          </a:p>
          <a:p>
            <a:pPr marL="0" indent="0">
              <a:lnSpc>
                <a:spcPct val="100000"/>
              </a:lnSpc>
              <a:spcBef>
                <a:spcPts val="0"/>
              </a:spcBef>
              <a:spcAft>
                <a:spcPts val="600"/>
              </a:spcAft>
              <a:buNone/>
            </a:pPr>
            <a:r>
              <a:rPr lang="en-US" sz="2000" dirty="0"/>
              <a:t>There are two primary project planning goals/constraints:</a:t>
            </a:r>
          </a:p>
          <a:p>
            <a:pPr marL="457200" indent="-457200">
              <a:lnSpc>
                <a:spcPct val="100000"/>
              </a:lnSpc>
              <a:spcBef>
                <a:spcPts val="0"/>
              </a:spcBef>
              <a:spcAft>
                <a:spcPts val="600"/>
              </a:spcAft>
              <a:buFont typeface="+mj-lt"/>
              <a:buAutoNum type="arabicPeriod"/>
            </a:pPr>
            <a:r>
              <a:rPr lang="en-US" sz="2000" dirty="0"/>
              <a:t>Annual EIC project funding requirements should not exceed $300M per year,</a:t>
            </a:r>
          </a:p>
          <a:p>
            <a:pPr marL="457200" indent="-457200">
              <a:lnSpc>
                <a:spcPct val="100000"/>
              </a:lnSpc>
              <a:spcBef>
                <a:spcPts val="0"/>
              </a:spcBef>
              <a:spcAft>
                <a:spcPts val="600"/>
              </a:spcAft>
              <a:buFont typeface="+mj-lt"/>
              <a:buAutoNum type="arabicPeriod"/>
            </a:pPr>
            <a:r>
              <a:rPr lang="en-US" sz="2000" dirty="0"/>
              <a:t>Total Project Cost less than $3B, and,</a:t>
            </a:r>
          </a:p>
          <a:p>
            <a:pPr marL="457200" indent="-457200">
              <a:lnSpc>
                <a:spcPct val="100000"/>
              </a:lnSpc>
              <a:spcBef>
                <a:spcPts val="0"/>
              </a:spcBef>
              <a:spcAft>
                <a:spcPts val="600"/>
              </a:spcAft>
              <a:buFont typeface="+mj-lt"/>
              <a:buAutoNum type="arabicPeriod"/>
            </a:pPr>
            <a:r>
              <a:rPr lang="en-US" sz="2000" dirty="0"/>
              <a:t>Deliver science within ten years after RHIC shuts down.</a:t>
            </a:r>
          </a:p>
          <a:p>
            <a:pPr marL="0" indent="0">
              <a:lnSpc>
                <a:spcPct val="100000"/>
              </a:lnSpc>
              <a:spcBef>
                <a:spcPts val="0"/>
              </a:spcBef>
              <a:spcAft>
                <a:spcPts val="600"/>
              </a:spcAft>
              <a:buNone/>
            </a:pPr>
            <a:endParaRPr lang="en-US" sz="2000" dirty="0"/>
          </a:p>
          <a:p>
            <a:pPr marL="0" indent="0">
              <a:lnSpc>
                <a:spcPct val="100000"/>
              </a:lnSpc>
              <a:spcBef>
                <a:spcPts val="0"/>
              </a:spcBef>
              <a:spcAft>
                <a:spcPts val="600"/>
              </a:spcAft>
              <a:buNone/>
            </a:pPr>
            <a:r>
              <a:rPr lang="en-US" sz="2000" b="0" i="0" u="none" strike="noStrike" dirty="0">
                <a:solidFill>
                  <a:srgbClr val="212121"/>
                </a:solidFill>
                <a:effectLst/>
              </a:rPr>
              <a:t>The </a:t>
            </a:r>
            <a:r>
              <a:rPr lang="en-US" sz="2000" b="1" i="0" u="none" strike="noStrike" dirty="0">
                <a:solidFill>
                  <a:srgbClr val="212121"/>
                </a:solidFill>
                <a:effectLst/>
              </a:rPr>
              <a:t>annual funding limitation </a:t>
            </a:r>
            <a:r>
              <a:rPr lang="en-US" sz="2000" b="0" i="0" u="none" strike="noStrike" dirty="0">
                <a:solidFill>
                  <a:srgbClr val="212121"/>
                </a:solidFill>
                <a:effectLst/>
              </a:rPr>
              <a:t>may require the </a:t>
            </a:r>
            <a:r>
              <a:rPr lang="en-US" sz="2000" b="1" i="0" u="none" strike="noStrike" dirty="0">
                <a:solidFill>
                  <a:srgbClr val="212121"/>
                </a:solidFill>
                <a:effectLst/>
              </a:rPr>
              <a:t>phased delivery of the accelerator</a:t>
            </a:r>
            <a:r>
              <a:rPr lang="en-US" sz="2000" b="0" i="0" u="none" strike="noStrike" dirty="0">
                <a:solidFill>
                  <a:srgbClr val="212121"/>
                </a:solidFill>
                <a:effectLst/>
              </a:rPr>
              <a:t>, which is more than 85% of the DOE funded project scope.  It is possible to </a:t>
            </a:r>
            <a:r>
              <a:rPr lang="en-US" sz="2000" b="1" i="0" u="none" strike="noStrike" dirty="0">
                <a:solidFill>
                  <a:srgbClr val="212121"/>
                </a:solidFill>
                <a:effectLst/>
              </a:rPr>
              <a:t>start the science program in less than ten years with electron-ion collisions with the first phase of the accelerator</a:t>
            </a:r>
            <a:r>
              <a:rPr lang="en-US" sz="2000" b="0" i="0" u="none" strike="noStrike" dirty="0">
                <a:solidFill>
                  <a:srgbClr val="212121"/>
                </a:solidFill>
                <a:effectLst/>
              </a:rPr>
              <a:t>.  The second and final phase of the project would complete the scope required to achieve the DOE approved mission need and the </a:t>
            </a:r>
            <a:r>
              <a:rPr lang="en-US" sz="2000" b="1" i="0" u="none" strike="noStrike" dirty="0">
                <a:solidFill>
                  <a:srgbClr val="212121"/>
                </a:solidFill>
                <a:effectLst/>
              </a:rPr>
              <a:t>two phases will overlap</a:t>
            </a:r>
            <a:r>
              <a:rPr lang="en-US" sz="2000" b="0" i="0" u="none" strike="noStrike" dirty="0">
                <a:solidFill>
                  <a:srgbClr val="212121"/>
                </a:solidFill>
                <a:effectLst/>
              </a:rPr>
              <a:t>.</a:t>
            </a:r>
          </a:p>
          <a:p>
            <a:pPr marL="0" indent="0">
              <a:buNone/>
            </a:pPr>
            <a:endParaRPr lang="en-US" sz="2200" dirty="0"/>
          </a:p>
        </p:txBody>
      </p:sp>
    </p:spTree>
    <p:extLst>
      <p:ext uri="{BB962C8B-B14F-4D97-AF65-F5344CB8AC3E}">
        <p14:creationId xmlns:p14="http://schemas.microsoft.com/office/powerpoint/2010/main" val="62030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456EF1-8599-5965-BE9C-38A719A46B15}"/>
              </a:ext>
            </a:extLst>
          </p:cNvPr>
          <p:cNvSpPr>
            <a:spLocks noGrp="1"/>
          </p:cNvSpPr>
          <p:nvPr>
            <p:ph type="sldNum" sz="quarter" idx="4"/>
          </p:nvPr>
        </p:nvSpPr>
        <p:spPr/>
        <p:txBody>
          <a:bodyPr/>
          <a:lstStyle/>
          <a:p>
            <a:pPr algn="ctr"/>
            <a:fld id="{933A556B-7C63-244D-9B7C-B0EA8042B330}" type="slidenum">
              <a:rPr lang="en-US" smtClean="0"/>
              <a:pPr algn="ctr"/>
              <a:t>8</a:t>
            </a:fld>
            <a:endParaRPr lang="en-US" dirty="0"/>
          </a:p>
        </p:txBody>
      </p:sp>
      <p:sp>
        <p:nvSpPr>
          <p:cNvPr id="3" name="Title 2">
            <a:extLst>
              <a:ext uri="{FF2B5EF4-FFF2-40B4-BE49-F238E27FC236}">
                <a16:creationId xmlns:a16="http://schemas.microsoft.com/office/drawing/2014/main" id="{D7F097C8-803D-76D3-0634-ABA304C18348}"/>
              </a:ext>
            </a:extLst>
          </p:cNvPr>
          <p:cNvSpPr>
            <a:spLocks noGrp="1"/>
          </p:cNvSpPr>
          <p:nvPr>
            <p:ph type="title"/>
          </p:nvPr>
        </p:nvSpPr>
        <p:spPr/>
        <p:txBody>
          <a:bodyPr/>
          <a:lstStyle/>
          <a:p>
            <a:r>
              <a:rPr lang="en-US" dirty="0"/>
              <a:t>Path to Supporting Science Discoveries</a:t>
            </a:r>
          </a:p>
        </p:txBody>
      </p:sp>
      <p:pic>
        <p:nvPicPr>
          <p:cNvPr id="12" name="Picture 11" descr="A blue arrow pointing to the right&#10;&#10;Description automatically generated">
            <a:extLst>
              <a:ext uri="{FF2B5EF4-FFF2-40B4-BE49-F238E27FC236}">
                <a16:creationId xmlns:a16="http://schemas.microsoft.com/office/drawing/2014/main" id="{76E32638-CCF3-B29B-3D87-ACDC36960E4C}"/>
              </a:ext>
            </a:extLst>
          </p:cNvPr>
          <p:cNvPicPr>
            <a:picLocks noChangeAspect="1"/>
          </p:cNvPicPr>
          <p:nvPr/>
        </p:nvPicPr>
        <p:blipFill>
          <a:blip r:embed="rId2"/>
          <a:stretch>
            <a:fillRect/>
          </a:stretch>
        </p:blipFill>
        <p:spPr>
          <a:xfrm rot="9382216" flipH="1">
            <a:off x="3429373" y="1740872"/>
            <a:ext cx="6291312" cy="2456914"/>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F5D110B5-BD49-5C61-A105-0A454B57E952}"/>
              </a:ext>
            </a:extLst>
          </p:cNvPr>
          <p:cNvPicPr>
            <a:picLocks noChangeAspect="1"/>
          </p:cNvPicPr>
          <p:nvPr/>
        </p:nvPicPr>
        <p:blipFill rotWithShape="1">
          <a:blip r:embed="rId3"/>
          <a:srcRect l="41630" t="58554" r="2" b="-1"/>
          <a:stretch/>
        </p:blipFill>
        <p:spPr>
          <a:xfrm>
            <a:off x="592585" y="1215407"/>
            <a:ext cx="4123399" cy="1647433"/>
          </a:xfrm>
          <a:prstGeom prst="rect">
            <a:avLst/>
          </a:prstGeom>
        </p:spPr>
      </p:pic>
      <p:sp>
        <p:nvSpPr>
          <p:cNvPr id="16" name="TextBox 15">
            <a:extLst>
              <a:ext uri="{FF2B5EF4-FFF2-40B4-BE49-F238E27FC236}">
                <a16:creationId xmlns:a16="http://schemas.microsoft.com/office/drawing/2014/main" id="{B4A23723-8470-55F8-7B32-14D14DB87A55}"/>
              </a:ext>
            </a:extLst>
          </p:cNvPr>
          <p:cNvSpPr txBox="1"/>
          <p:nvPr/>
        </p:nvSpPr>
        <p:spPr>
          <a:xfrm>
            <a:off x="352261" y="4106286"/>
            <a:ext cx="2302023" cy="369332"/>
          </a:xfrm>
          <a:prstGeom prst="rect">
            <a:avLst/>
          </a:prstGeom>
          <a:noFill/>
        </p:spPr>
        <p:txBody>
          <a:bodyPr wrap="square">
            <a:spAutoFit/>
          </a:bodyPr>
          <a:lstStyle/>
          <a:p>
            <a:pPr marR="0" lvl="0">
              <a:spcBef>
                <a:spcPts val="0"/>
              </a:spcBef>
              <a:spcAft>
                <a:spcPts val="0"/>
              </a:spcAft>
            </a:pPr>
            <a:r>
              <a:rPr lang="en-US" sz="1800" dirty="0">
                <a:effectLst/>
                <a:latin typeface="Aptos" panose="020B0004020202020204" pitchFamily="34" charset="0"/>
                <a:ea typeface="Times New Roman" panose="02020603050405020304" pitchFamily="18" charset="0"/>
                <a:cs typeface="Aptos" panose="020B0004020202020204" pitchFamily="34" charset="0"/>
              </a:rPr>
              <a:t>Early Science Phase: </a:t>
            </a:r>
          </a:p>
        </p:txBody>
      </p:sp>
      <p:graphicFrame>
        <p:nvGraphicFramePr>
          <p:cNvPr id="17" name="Table 16">
            <a:extLst>
              <a:ext uri="{FF2B5EF4-FFF2-40B4-BE49-F238E27FC236}">
                <a16:creationId xmlns:a16="http://schemas.microsoft.com/office/drawing/2014/main" id="{4F67E0DD-EBE8-C822-D1FE-4A2F50C3FC61}"/>
              </a:ext>
            </a:extLst>
          </p:cNvPr>
          <p:cNvGraphicFramePr>
            <a:graphicFrameLocks noGrp="1"/>
          </p:cNvGraphicFramePr>
          <p:nvPr>
            <p:extLst>
              <p:ext uri="{D42A27DB-BD31-4B8C-83A1-F6EECF244321}">
                <p14:modId xmlns:p14="http://schemas.microsoft.com/office/powerpoint/2010/main" val="3901978373"/>
              </p:ext>
            </p:extLst>
          </p:nvPr>
        </p:nvGraphicFramePr>
        <p:xfrm>
          <a:off x="2534184" y="4475618"/>
          <a:ext cx="9336280" cy="1463040"/>
        </p:xfrm>
        <a:graphic>
          <a:graphicData uri="http://schemas.openxmlformats.org/drawingml/2006/table">
            <a:tbl>
              <a:tblPr firstRow="1" bandRow="1">
                <a:tableStyleId>{5940675A-B579-460E-94D1-54222C63F5DA}</a:tableStyleId>
              </a:tblPr>
              <a:tblGrid>
                <a:gridCol w="3332860">
                  <a:extLst>
                    <a:ext uri="{9D8B030D-6E8A-4147-A177-3AD203B41FA5}">
                      <a16:colId xmlns:a16="http://schemas.microsoft.com/office/drawing/2014/main" val="3187579275"/>
                    </a:ext>
                  </a:extLst>
                </a:gridCol>
                <a:gridCol w="2751745">
                  <a:extLst>
                    <a:ext uri="{9D8B030D-6E8A-4147-A177-3AD203B41FA5}">
                      <a16:colId xmlns:a16="http://schemas.microsoft.com/office/drawing/2014/main" val="464808781"/>
                    </a:ext>
                  </a:extLst>
                </a:gridCol>
                <a:gridCol w="3251675">
                  <a:extLst>
                    <a:ext uri="{9D8B030D-6E8A-4147-A177-3AD203B41FA5}">
                      <a16:colId xmlns:a16="http://schemas.microsoft.com/office/drawing/2014/main" val="576510105"/>
                    </a:ext>
                  </a:extLst>
                </a:gridCol>
              </a:tblGrid>
              <a:tr h="370840">
                <a:tc>
                  <a:txBody>
                    <a:bodyPr/>
                    <a:lstStyle/>
                    <a:p>
                      <a:r>
                        <a:rPr lang="en-US" sz="1800" dirty="0"/>
                        <a:t>5 GeV or 10 GeV polarized electron</a:t>
                      </a:r>
                    </a:p>
                    <a:p>
                      <a:endParaRPr lang="en-US" sz="1800" baseline="30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dirty="0"/>
                        <a:t>7 </a:t>
                      </a:r>
                      <a:r>
                        <a:rPr lang="en-US" sz="1800" dirty="0" err="1"/>
                        <a:t>nC</a:t>
                      </a:r>
                      <a:r>
                        <a:rPr lang="en-US" sz="1800" dirty="0"/>
                        <a:t> per electron bunch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dirty="0"/>
                        <a:t>100 – 250 GeV polarized proton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3813783"/>
                  </a:ext>
                </a:extLst>
              </a:tr>
              <a:tr h="370840">
                <a:tc>
                  <a:txBody>
                    <a:bodyPr/>
                    <a:lstStyle/>
                    <a:p>
                      <a:r>
                        <a:rPr lang="en-US" sz="1800" dirty="0"/>
                        <a:t>&gt;100 GeV/u various 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 Strong Hadron Cooling at full energy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Cooling at injection energy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39295226"/>
                  </a:ext>
                </a:extLst>
              </a:tr>
            </a:tbl>
          </a:graphicData>
        </a:graphic>
      </p:graphicFrame>
      <p:sp>
        <p:nvSpPr>
          <p:cNvPr id="18" name="TextBox 17">
            <a:extLst>
              <a:ext uri="{FF2B5EF4-FFF2-40B4-BE49-F238E27FC236}">
                <a16:creationId xmlns:a16="http://schemas.microsoft.com/office/drawing/2014/main" id="{EC1E8A83-7E02-3E07-23FE-80AE191B869A}"/>
              </a:ext>
            </a:extLst>
          </p:cNvPr>
          <p:cNvSpPr txBox="1"/>
          <p:nvPr/>
        </p:nvSpPr>
        <p:spPr>
          <a:xfrm>
            <a:off x="6144572" y="1027160"/>
            <a:ext cx="5905818" cy="646331"/>
          </a:xfrm>
          <a:prstGeom prst="rect">
            <a:avLst/>
          </a:prstGeom>
          <a:noFill/>
        </p:spPr>
        <p:txBody>
          <a:bodyPr wrap="square">
            <a:spAutoFit/>
          </a:bodyPr>
          <a:lstStyle/>
          <a:p>
            <a:pPr marL="2571750" marR="0" lvl="0" indent="-2571750">
              <a:spcBef>
                <a:spcPts val="0"/>
              </a:spcBef>
              <a:spcAft>
                <a:spcPts val="0"/>
              </a:spcAft>
            </a:pPr>
            <a:r>
              <a:rPr lang="en-US" sz="1800" dirty="0">
                <a:effectLst/>
                <a:latin typeface="Aptos" panose="020B0004020202020204" pitchFamily="34" charset="0"/>
                <a:ea typeface="Times New Roman" panose="02020603050405020304" pitchFamily="18" charset="0"/>
                <a:cs typeface="Aptos" panose="020B0004020202020204" pitchFamily="34" charset="0"/>
              </a:rPr>
              <a:t>Final Performance Phase: Achieve parameters listed in the Conceptual Design Report</a:t>
            </a:r>
          </a:p>
        </p:txBody>
      </p:sp>
    </p:spTree>
    <p:extLst>
      <p:ext uri="{BB962C8B-B14F-4D97-AF65-F5344CB8AC3E}">
        <p14:creationId xmlns:p14="http://schemas.microsoft.com/office/powerpoint/2010/main" val="867943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FD6F6E-EFD3-41F8-8FB1-6B0C5092D782}"/>
              </a:ext>
            </a:extLst>
          </p:cNvPr>
          <p:cNvSpPr>
            <a:spLocks noGrp="1"/>
          </p:cNvSpPr>
          <p:nvPr>
            <p:ph type="sldNum" sz="quarter" idx="4"/>
          </p:nvPr>
        </p:nvSpPr>
        <p:spPr/>
        <p:txBody>
          <a:bodyPr/>
          <a:lstStyle/>
          <a:p>
            <a:pPr algn="ctr"/>
            <a:fld id="{933A556B-7C63-244D-9B7C-B0EA8042B330}" type="slidenum">
              <a:rPr lang="en-US" smtClean="0"/>
              <a:pPr algn="ctr"/>
              <a:t>9</a:t>
            </a:fld>
            <a:endParaRPr lang="en-US" dirty="0"/>
          </a:p>
        </p:txBody>
      </p:sp>
      <p:sp>
        <p:nvSpPr>
          <p:cNvPr id="3" name="Title 2">
            <a:extLst>
              <a:ext uri="{FF2B5EF4-FFF2-40B4-BE49-F238E27FC236}">
                <a16:creationId xmlns:a16="http://schemas.microsoft.com/office/drawing/2014/main" id="{3E2C1FCB-8273-4C5D-8F00-AB457F72F745}"/>
              </a:ext>
            </a:extLst>
          </p:cNvPr>
          <p:cNvSpPr>
            <a:spLocks noGrp="1"/>
          </p:cNvSpPr>
          <p:nvPr>
            <p:ph type="title"/>
          </p:nvPr>
        </p:nvSpPr>
        <p:spPr/>
        <p:txBody>
          <a:bodyPr/>
          <a:lstStyle/>
          <a:p>
            <a:r>
              <a:rPr lang="en-US" dirty="0"/>
              <a:t>General Challenges in EIC</a:t>
            </a:r>
          </a:p>
        </p:txBody>
      </p:sp>
      <p:sp>
        <p:nvSpPr>
          <p:cNvPr id="6" name="Content Placeholder 2">
            <a:extLst>
              <a:ext uri="{FF2B5EF4-FFF2-40B4-BE49-F238E27FC236}">
                <a16:creationId xmlns:a16="http://schemas.microsoft.com/office/drawing/2014/main" id="{A4EA488D-1A23-4E67-8970-1B037A6CE78C}"/>
              </a:ext>
            </a:extLst>
          </p:cNvPr>
          <p:cNvSpPr txBox="1">
            <a:spLocks/>
          </p:cNvSpPr>
          <p:nvPr/>
        </p:nvSpPr>
        <p:spPr>
          <a:xfrm>
            <a:off x="229496" y="825178"/>
            <a:ext cx="6585720" cy="5412729"/>
          </a:xfrm>
          <a:prstGeom prst="rect">
            <a:avLst/>
          </a:prstGeom>
          <a:no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dirty="0"/>
              <a:t>Hadron Storage Ring (RHIC Rings)</a:t>
            </a:r>
            <a:r>
              <a:rPr lang="en-US" sz="1800" dirty="0"/>
              <a:t> </a:t>
            </a:r>
            <a:r>
              <a:rPr lang="en-US" sz="1800" b="1" dirty="0"/>
              <a:t>40-275 GeV</a:t>
            </a:r>
            <a:r>
              <a:rPr lang="en-US" sz="1800" dirty="0">
                <a:solidFill>
                  <a:schemeClr val="accent6"/>
                </a:solidFill>
              </a:rPr>
              <a:t> </a:t>
            </a:r>
            <a:endParaRPr lang="en-US" sz="1800" dirty="0">
              <a:solidFill>
                <a:schemeClr val="accent6"/>
              </a:solidFill>
              <a:cs typeface="Arial"/>
            </a:endParaRPr>
          </a:p>
          <a:p>
            <a:pPr lvl="1">
              <a:lnSpc>
                <a:spcPct val="100000"/>
              </a:lnSpc>
              <a:spcBef>
                <a:spcPts val="0"/>
              </a:spcBef>
              <a:buFont typeface="Courier New" panose="02070309020205020404" pitchFamily="49" charset="0"/>
              <a:buChar char="o"/>
            </a:pPr>
            <a:r>
              <a:rPr lang="en-US" sz="1800" dirty="0"/>
              <a:t>Superconducting magnets (existing)</a:t>
            </a:r>
          </a:p>
          <a:p>
            <a:pPr lvl="1">
              <a:lnSpc>
                <a:spcPct val="100000"/>
              </a:lnSpc>
              <a:spcBef>
                <a:spcPts val="0"/>
              </a:spcBef>
              <a:buFont typeface="Courier New" panose="02070309020205020404" pitchFamily="49" charset="0"/>
              <a:buChar char="o"/>
            </a:pPr>
            <a:r>
              <a:rPr lang="en-US" sz="1800" dirty="0"/>
              <a:t>1160 bunches, 1A beam current  (3x RHIC)</a:t>
            </a:r>
          </a:p>
          <a:p>
            <a:pPr lvl="1">
              <a:lnSpc>
                <a:spcPct val="100000"/>
              </a:lnSpc>
              <a:spcBef>
                <a:spcPts val="0"/>
              </a:spcBef>
              <a:buFont typeface="Courier New" panose="02070309020205020404" pitchFamily="49" charset="0"/>
              <a:buChar char="o"/>
            </a:pPr>
            <a:r>
              <a:rPr lang="en-US" sz="1800" dirty="0"/>
              <a:t>Bright vertical beam emittance 1.5 nm (“flat beams”)</a:t>
            </a:r>
          </a:p>
          <a:p>
            <a:pPr lvl="1">
              <a:lnSpc>
                <a:spcPct val="100000"/>
              </a:lnSpc>
              <a:spcBef>
                <a:spcPts val="0"/>
              </a:spcBef>
              <a:buFont typeface="Courier New" panose="02070309020205020404" pitchFamily="49" charset="0"/>
              <a:buChar char="o"/>
            </a:pPr>
            <a:r>
              <a:rPr lang="en-US" sz="1800" dirty="0"/>
              <a:t>Cooling at collisions (coherent electron cooling)</a:t>
            </a:r>
          </a:p>
          <a:p>
            <a:pPr marL="457200" lvl="1" indent="0">
              <a:lnSpc>
                <a:spcPct val="100000"/>
              </a:lnSpc>
              <a:spcBef>
                <a:spcPts val="0"/>
              </a:spcBef>
              <a:buNone/>
            </a:pPr>
            <a:r>
              <a:rPr lang="en-US" sz="1800" dirty="0"/>
              <a:t>    </a:t>
            </a:r>
            <a:endParaRPr lang="en-US" sz="1800" dirty="0">
              <a:cs typeface="Arial"/>
            </a:endParaRPr>
          </a:p>
          <a:p>
            <a:pPr>
              <a:lnSpc>
                <a:spcPct val="100000"/>
              </a:lnSpc>
              <a:spcBef>
                <a:spcPts val="0"/>
              </a:spcBef>
            </a:pPr>
            <a:r>
              <a:rPr lang="en-US" sz="1800" b="1" dirty="0"/>
              <a:t>Electron Storage Ring 5–18 GeV</a:t>
            </a:r>
            <a:r>
              <a:rPr lang="en-US" sz="1800" dirty="0"/>
              <a:t> </a:t>
            </a:r>
            <a:endParaRPr lang="en-US" sz="1800" dirty="0">
              <a:cs typeface="Arial"/>
            </a:endParaRPr>
          </a:p>
          <a:p>
            <a:pPr lvl="1">
              <a:lnSpc>
                <a:spcPct val="100000"/>
              </a:lnSpc>
              <a:spcBef>
                <a:spcPts val="0"/>
              </a:spcBef>
              <a:buFont typeface="Courier New" panose="02070309020205020404" pitchFamily="49" charset="0"/>
              <a:buChar char="o"/>
            </a:pPr>
            <a:r>
              <a:rPr lang="en-US" sz="1800" dirty="0"/>
              <a:t>High beam current, 2.5 A, </a:t>
            </a:r>
            <a:r>
              <a:rPr lang="en-US" sz="1800" dirty="0">
                <a:sym typeface="Wingdings" panose="05000000000000000000" pitchFamily="2" charset="2"/>
              </a:rPr>
              <a:t>9 MW S.R. power, S.C. RF</a:t>
            </a:r>
          </a:p>
          <a:p>
            <a:pPr lvl="1">
              <a:lnSpc>
                <a:spcPct val="100000"/>
              </a:lnSpc>
              <a:spcBef>
                <a:spcPts val="0"/>
              </a:spcBef>
              <a:buFont typeface="Courier New" panose="02070309020205020404" pitchFamily="49" charset="0"/>
              <a:buChar char="o"/>
            </a:pPr>
            <a:r>
              <a:rPr lang="en-US" sz="1800" dirty="0">
                <a:sym typeface="Wingdings" panose="05000000000000000000" pitchFamily="2" charset="2"/>
              </a:rPr>
              <a:t>Swap-out injection of polarized bunches</a:t>
            </a:r>
          </a:p>
          <a:p>
            <a:pPr marL="457200" lvl="1" indent="0">
              <a:lnSpc>
                <a:spcPct val="100000"/>
              </a:lnSpc>
              <a:spcBef>
                <a:spcPts val="0"/>
              </a:spcBef>
              <a:buNone/>
            </a:pPr>
            <a:r>
              <a:rPr lang="en-US" sz="1800" dirty="0">
                <a:sym typeface="Wingdings" panose="05000000000000000000" pitchFamily="2" charset="2"/>
              </a:rPr>
              <a:t>     </a:t>
            </a:r>
            <a:endParaRPr lang="en-US" sz="1800" dirty="0">
              <a:cs typeface="Arial"/>
            </a:endParaRPr>
          </a:p>
          <a:p>
            <a:pPr>
              <a:lnSpc>
                <a:spcPct val="100000"/>
              </a:lnSpc>
              <a:spcBef>
                <a:spcPts val="0"/>
              </a:spcBef>
            </a:pPr>
            <a:r>
              <a:rPr lang="en-US" sz="1800" b="1" dirty="0"/>
              <a:t>Electron rapid cycling synchrotron, 1Hz, 3 -&gt; 18 GeV </a:t>
            </a:r>
            <a:endParaRPr lang="en-US" sz="1800" dirty="0"/>
          </a:p>
          <a:p>
            <a:pPr lvl="1">
              <a:lnSpc>
                <a:spcPct val="100000"/>
              </a:lnSpc>
              <a:spcBef>
                <a:spcPts val="0"/>
              </a:spcBef>
              <a:buFont typeface="Courier New" panose="02070309020205020404" pitchFamily="49" charset="0"/>
              <a:buChar char="o"/>
            </a:pPr>
            <a:r>
              <a:rPr lang="en-US" sz="1800" dirty="0"/>
              <a:t>Spin transparent due to high quasi-periodicity</a:t>
            </a:r>
          </a:p>
          <a:p>
            <a:pPr lvl="1">
              <a:lnSpc>
                <a:spcPct val="100000"/>
              </a:lnSpc>
              <a:spcBef>
                <a:spcPts val="0"/>
              </a:spcBef>
              <a:buFont typeface="Courier New" panose="02070309020205020404" pitchFamily="49" charset="0"/>
              <a:buChar char="o"/>
            </a:pPr>
            <a:r>
              <a:rPr lang="en-US" sz="1800" dirty="0"/>
              <a:t>SCRF injection </a:t>
            </a:r>
            <a:r>
              <a:rPr lang="en-US" sz="1800" dirty="0" err="1"/>
              <a:t>linac</a:t>
            </a:r>
            <a:r>
              <a:rPr lang="en-US" sz="1800" dirty="0"/>
              <a:t> </a:t>
            </a:r>
          </a:p>
          <a:p>
            <a:pPr marL="457200" lvl="1" indent="0">
              <a:lnSpc>
                <a:spcPct val="100000"/>
              </a:lnSpc>
              <a:spcBef>
                <a:spcPts val="0"/>
              </a:spcBef>
              <a:buNone/>
            </a:pPr>
            <a:r>
              <a:rPr lang="en-US" sz="1800" dirty="0"/>
              <a:t>  </a:t>
            </a:r>
            <a:endParaRPr lang="en-US" sz="1800" dirty="0">
              <a:cs typeface="Arial"/>
            </a:endParaRPr>
          </a:p>
          <a:p>
            <a:pPr>
              <a:lnSpc>
                <a:spcPct val="100000"/>
              </a:lnSpc>
              <a:spcBef>
                <a:spcPts val="0"/>
              </a:spcBef>
            </a:pPr>
            <a:r>
              <a:rPr lang="en-US" sz="1800" b="1" dirty="0"/>
              <a:t>High luminosity Interaction Region(s) </a:t>
            </a:r>
            <a:endParaRPr lang="en-US" sz="1800" dirty="0"/>
          </a:p>
          <a:p>
            <a:pPr lvl="1">
              <a:lnSpc>
                <a:spcPct val="100000"/>
              </a:lnSpc>
              <a:spcBef>
                <a:spcPts val="0"/>
              </a:spcBef>
              <a:buFont typeface="Courier New" panose="02070309020205020404" pitchFamily="49" charset="0"/>
              <a:buChar char="o"/>
            </a:pPr>
            <a:r>
              <a:rPr lang="en-US" sz="1800" dirty="0"/>
              <a:t>Superconducting final focus magnets</a:t>
            </a:r>
          </a:p>
          <a:p>
            <a:pPr lvl="1">
              <a:lnSpc>
                <a:spcPct val="100000"/>
              </a:lnSpc>
              <a:spcBef>
                <a:spcPts val="0"/>
              </a:spcBef>
              <a:buFont typeface="Courier New" panose="02070309020205020404" pitchFamily="49" charset="0"/>
              <a:buChar char="o"/>
            </a:pPr>
            <a:r>
              <a:rPr lang="en-US" sz="1800" dirty="0"/>
              <a:t>25 mrad crossing angle with crab cavities</a:t>
            </a:r>
          </a:p>
          <a:p>
            <a:pPr lvl="1">
              <a:lnSpc>
                <a:spcPct val="100000"/>
              </a:lnSpc>
              <a:spcBef>
                <a:spcPts val="0"/>
              </a:spcBef>
              <a:buFont typeface="Courier New" panose="02070309020205020404" pitchFamily="49" charset="0"/>
              <a:buChar char="o"/>
            </a:pPr>
            <a:r>
              <a:rPr lang="en-US" sz="1800" dirty="0"/>
              <a:t>Spin Rotators (longitudinal spin)</a:t>
            </a:r>
          </a:p>
          <a:p>
            <a:pPr lvl="1">
              <a:lnSpc>
                <a:spcPct val="100000"/>
              </a:lnSpc>
              <a:spcBef>
                <a:spcPts val="0"/>
              </a:spcBef>
              <a:buFont typeface="Courier New" panose="02070309020205020404" pitchFamily="49" charset="0"/>
              <a:buChar char="o"/>
            </a:pPr>
            <a:r>
              <a:rPr lang="en-US" sz="1800" dirty="0"/>
              <a:t>Forward hadron instrumentation</a:t>
            </a:r>
          </a:p>
        </p:txBody>
      </p:sp>
      <p:pic>
        <p:nvPicPr>
          <p:cNvPr id="8" name="Picture 7">
            <a:extLst>
              <a:ext uri="{FF2B5EF4-FFF2-40B4-BE49-F238E27FC236}">
                <a16:creationId xmlns:a16="http://schemas.microsoft.com/office/drawing/2014/main" id="{C1F68FF8-1B80-42D2-8480-23B6170012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866" y="999034"/>
            <a:ext cx="2655043" cy="3429001"/>
          </a:xfrm>
          <a:prstGeom prst="rect">
            <a:avLst/>
          </a:prstGeom>
          <a:ln>
            <a:solidFill>
              <a:schemeClr val="tx1"/>
            </a:solidFill>
          </a:ln>
        </p:spPr>
      </p:pic>
      <p:pic>
        <p:nvPicPr>
          <p:cNvPr id="10" name="Picture 9">
            <a:extLst>
              <a:ext uri="{FF2B5EF4-FFF2-40B4-BE49-F238E27FC236}">
                <a16:creationId xmlns:a16="http://schemas.microsoft.com/office/drawing/2014/main" id="{E50DD4D3-0754-45BF-91B9-2ECEE0BA79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0840" y="3070156"/>
            <a:ext cx="2655043" cy="3429001"/>
          </a:xfrm>
          <a:prstGeom prst="rect">
            <a:avLst/>
          </a:prstGeom>
          <a:ln>
            <a:solidFill>
              <a:schemeClr val="tx1"/>
            </a:solidFill>
          </a:ln>
        </p:spPr>
      </p:pic>
    </p:spTree>
    <p:extLst>
      <p:ext uri="{BB962C8B-B14F-4D97-AF65-F5344CB8AC3E}">
        <p14:creationId xmlns:p14="http://schemas.microsoft.com/office/powerpoint/2010/main" val="991848207"/>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D4832C-E75A-8B44-9E4B-8BDB417DA999}" vid="{8D798E1F-8339-0241-A3F7-289F2473A4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1D220E40015546A0CFD3AB16B97E81" ma:contentTypeVersion="11" ma:contentTypeDescription="Create a new document." ma:contentTypeScope="" ma:versionID="b7ac567bde91ba51fe263849cc33d7c5">
  <xsd:schema xmlns:xsd="http://www.w3.org/2001/XMLSchema" xmlns:xs="http://www.w3.org/2001/XMLSchema" xmlns:p="http://schemas.microsoft.com/office/2006/metadata/properties" xmlns:ns2="1ecdc987-f6f5-41b5-87a9-728989cf3952" xmlns:ns3="3bfd71d5-c7ac-4dca-b865-a609d1eb4074" targetNamespace="http://schemas.microsoft.com/office/2006/metadata/properties" ma:root="true" ma:fieldsID="bf4b80f25d081b3b697bf95cf210a03a" ns2:_="" ns3:_="">
    <xsd:import namespace="1ecdc987-f6f5-41b5-87a9-728989cf3952"/>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dc987-f6f5-41b5-87a9-728989cf39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fd71d5-c7ac-4dca-b865-a609d1eb4074" xsi:nil="true"/>
    <lcf76f155ced4ddcb4097134ff3c332f xmlns="1ecdc987-f6f5-41b5-87a9-728989cf395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D7C823-4B5B-44F4-B872-F1EFD98EFD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cdc987-f6f5-41b5-87a9-728989cf3952"/>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B825C3-007E-4469-BE0F-E2093CD6E619}">
  <ds:schemaRefs>
    <ds:schemaRef ds:uri="http://schemas.microsoft.com/sharepoint/v3/contenttype/forms"/>
  </ds:schemaRefs>
</ds:datastoreItem>
</file>

<file path=customXml/itemProps3.xml><?xml version="1.0" encoding="utf-8"?>
<ds:datastoreItem xmlns:ds="http://schemas.openxmlformats.org/officeDocument/2006/customXml" ds:itemID="{BDA5C710-9C29-4E1A-8F67-FD23199252F9}">
  <ds:schemaRefs>
    <ds:schemaRef ds:uri="http://schemas.microsoft.com/office/2006/metadata/properties"/>
    <ds:schemaRef ds:uri="http://schemas.microsoft.com/office/infopath/2007/PartnerControls"/>
    <ds:schemaRef ds:uri="3bfd71d5-c7ac-4dca-b865-a609d1eb4074"/>
    <ds:schemaRef ds:uri="1ecdc987-f6f5-41b5-87a9-728989cf3952"/>
  </ds:schemaRefs>
</ds:datastoreItem>
</file>

<file path=docProps/app.xml><?xml version="1.0" encoding="utf-8"?>
<Properties xmlns="http://schemas.openxmlformats.org/officeDocument/2006/extended-properties" xmlns:vt="http://schemas.openxmlformats.org/officeDocument/2006/docPropsVTypes">
  <Template>EIC_PPT_Template_Widescreen_0224</Template>
  <TotalTime>10050</TotalTime>
  <Words>3371</Words>
  <Application>Microsoft Office PowerPoint</Application>
  <PresentationFormat>Widescreen</PresentationFormat>
  <Paragraphs>473</Paragraphs>
  <Slides>33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ＭＳ Ｐゴシック</vt:lpstr>
      <vt:lpstr>TimesNewRomanPSMT</vt:lpstr>
      <vt:lpstr>Amasis MT Pro Black</vt:lpstr>
      <vt:lpstr>Aptos</vt:lpstr>
      <vt:lpstr>Arial</vt:lpstr>
      <vt:lpstr>Calibri</vt:lpstr>
      <vt:lpstr>Cambria Math</vt:lpstr>
      <vt:lpstr>Comic Sans MS</vt:lpstr>
      <vt:lpstr>Courier New</vt:lpstr>
      <vt:lpstr>Times New Roman</vt:lpstr>
      <vt:lpstr>Wingdings</vt:lpstr>
      <vt:lpstr>BNL</vt:lpstr>
      <vt:lpstr>Introduction to the EIC Electron Injector</vt:lpstr>
      <vt:lpstr>The Scientific Foundation for an EIC was Built Over Two Decades</vt:lpstr>
      <vt:lpstr>EIC NSAC/NAS Science Pillars</vt:lpstr>
      <vt:lpstr>EIC Science Reach</vt:lpstr>
      <vt:lpstr>Starting Point</vt:lpstr>
      <vt:lpstr>The Electron Ion Collider Platform </vt:lpstr>
      <vt:lpstr>Project Planning Update</vt:lpstr>
      <vt:lpstr>Path to Supporting Science Discoveries</vt:lpstr>
      <vt:lpstr>General Challenges in EIC</vt:lpstr>
      <vt:lpstr>R&amp;D Topic Map</vt:lpstr>
      <vt:lpstr>Current Status of Electron Injection</vt:lpstr>
      <vt:lpstr>EIS Performance Goals</vt:lpstr>
      <vt:lpstr>RCS Design</vt:lpstr>
      <vt:lpstr>Current RCS Lattice with Bypasses</vt:lpstr>
      <vt:lpstr>RCS Placement in Tunnel</vt:lpstr>
      <vt:lpstr>First Spin Tracking Results with New Lattice</vt:lpstr>
      <vt:lpstr>Progress on Dynamic Aperture</vt:lpstr>
      <vt:lpstr>Current Pre-Injector Concept in EIC Baseline </vt:lpstr>
      <vt:lpstr>From EIC CD-3a Long Lead Procurement Director’s Review Final Report (October 30, 2023) SC1 - Accelerator Design and Beam Dynamics</vt:lpstr>
      <vt:lpstr>Presented in June in the Electron Injector Review (EIR)</vt:lpstr>
      <vt:lpstr>Pre-Injector Goals</vt:lpstr>
      <vt:lpstr>Introduction to new injector</vt:lpstr>
      <vt:lpstr>Preliminary layout</vt:lpstr>
      <vt:lpstr>Beam dynamics</vt:lpstr>
      <vt:lpstr>1.3 GHz SRF Linac</vt:lpstr>
      <vt:lpstr>SRF cavity power choice</vt:lpstr>
      <vt:lpstr>Cost Optimization Study</vt:lpstr>
      <vt:lpstr>Infrastructure</vt:lpstr>
      <vt:lpstr>Progress in past five months</vt:lpstr>
      <vt:lpstr>Summary</vt:lpstr>
      <vt:lpstr>Back Up</vt:lpstr>
      <vt:lpstr>EIC Project Overview</vt:lpstr>
      <vt:lpstr>Current Project Goals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Wu, Qiong</dc:creator>
  <cp:lastModifiedBy>Wu, Qiong</cp:lastModifiedBy>
  <cp:revision>15</cp:revision>
  <dcterms:created xsi:type="dcterms:W3CDTF">2024-11-25T19:25:59Z</dcterms:created>
  <dcterms:modified xsi:type="dcterms:W3CDTF">2024-12-06T06:16:27Z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0x010100821D220E40015546A0CFD3AB16B97E81</vt:lpwstr>
  </property>
  <property fmtid="{D5CDD505-2E9C-101B-9397-08002B2CF9AE}" pid="3" name="MediaServiceImageTags">
    <vt:lpwstr/>
  </property>
</Properties>
</file>