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7"/>
  </p:notesMasterIdLst>
  <p:sldIdLst>
    <p:sldId id="256" r:id="rId5"/>
    <p:sldId id="257" r:id="rId6"/>
    <p:sldId id="5740" r:id="rId7"/>
    <p:sldId id="5789" r:id="rId8"/>
    <p:sldId id="5741" r:id="rId9"/>
    <p:sldId id="5788" r:id="rId10"/>
    <p:sldId id="5649" r:id="rId11"/>
    <p:sldId id="5790" r:id="rId12"/>
    <p:sldId id="3671" r:id="rId13"/>
    <p:sldId id="2314" r:id="rId14"/>
    <p:sldId id="3669" r:id="rId15"/>
    <p:sldId id="3749" r:id="rId16"/>
    <p:sldId id="358" r:id="rId17"/>
    <p:sldId id="3703" r:id="rId18"/>
    <p:sldId id="3739" r:id="rId19"/>
    <p:sldId id="5754" r:id="rId20"/>
    <p:sldId id="5791" r:id="rId21"/>
    <p:sldId id="306" r:id="rId22"/>
    <p:sldId id="304" r:id="rId23"/>
    <p:sldId id="5792" r:id="rId24"/>
    <p:sldId id="5793" r:id="rId25"/>
    <p:sldId id="3705" r:id="rId26"/>
    <p:sldId id="5745" r:id="rId27"/>
    <p:sldId id="5756" r:id="rId28"/>
    <p:sldId id="3710" r:id="rId29"/>
    <p:sldId id="5758" r:id="rId30"/>
    <p:sldId id="1111" r:id="rId31"/>
    <p:sldId id="5759" r:id="rId32"/>
    <p:sldId id="5760" r:id="rId33"/>
    <p:sldId id="5761" r:id="rId34"/>
    <p:sldId id="5762" r:id="rId35"/>
    <p:sldId id="2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1DB882-4D85-CCDD-8063-74C764DBD09C}" v="8" dt="2024-10-16T18:03:18.969"/>
    <p1510:client id="{8789A54F-CCD9-4E95-8EE0-87D7EA9001BD}" v="65" dt="2024-10-15T19:30:52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/>
    <p:restoredTop sz="94658"/>
  </p:normalViewPr>
  <p:slideViewPr>
    <p:cSldViewPr snapToGrid="0">
      <p:cViewPr varScale="1">
        <p:scale>
          <a:sx n="107" d="100"/>
          <a:sy n="107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ffman, Caitlin" userId="4c15c45c-e0dc-4714-8ed8-076ca4a481a0" providerId="ADAL" clId="{8789A54F-CCD9-4E95-8EE0-87D7EA9001BD}"/>
    <pc:docChg chg="custSel mod modSld">
      <pc:chgData name="Hoffman, Caitlin" userId="4c15c45c-e0dc-4714-8ed8-076ca4a481a0" providerId="ADAL" clId="{8789A54F-CCD9-4E95-8EE0-87D7EA9001BD}" dt="2024-10-15T19:30:52.032" v="64"/>
      <pc:docMkLst>
        <pc:docMk/>
      </pc:docMkLst>
      <pc:sldChg chg="modSp">
        <pc:chgData name="Hoffman, Caitlin" userId="4c15c45c-e0dc-4714-8ed8-076ca4a481a0" providerId="ADAL" clId="{8789A54F-CCD9-4E95-8EE0-87D7EA9001BD}" dt="2024-10-15T19:27:01.942" v="13" actId="6549"/>
        <pc:sldMkLst>
          <pc:docMk/>
          <pc:sldMk cId="2246755923" sldId="256"/>
        </pc:sldMkLst>
        <pc:spChg chg="mod">
          <ac:chgData name="Hoffman, Caitlin" userId="4c15c45c-e0dc-4714-8ed8-076ca4a481a0" providerId="ADAL" clId="{8789A54F-CCD9-4E95-8EE0-87D7EA9001BD}" dt="2024-10-15T19:27:01.942" v="13" actId="6549"/>
          <ac:spMkLst>
            <pc:docMk/>
            <pc:sldMk cId="2246755923" sldId="256"/>
            <ac:spMk id="4" creationId="{86BF940C-484A-47DD-A144-785578E150B7}"/>
          </ac:spMkLst>
        </pc:spChg>
      </pc:sldChg>
      <pc:sldChg chg="addSp delSp modSp">
        <pc:chgData name="Hoffman, Caitlin" userId="4c15c45c-e0dc-4714-8ed8-076ca4a481a0" providerId="ADAL" clId="{8789A54F-CCD9-4E95-8EE0-87D7EA9001BD}" dt="2024-10-15T19:29:52.068" v="43" actId="20577"/>
        <pc:sldMkLst>
          <pc:docMk/>
          <pc:sldMk cId="392185708" sldId="259"/>
        </pc:sldMkLst>
        <pc:spChg chg="mod">
          <ac:chgData name="Hoffman, Caitlin" userId="4c15c45c-e0dc-4714-8ed8-076ca4a481a0" providerId="ADAL" clId="{8789A54F-CCD9-4E95-8EE0-87D7EA9001BD}" dt="2024-10-15T19:29:52.068" v="43" actId="20577"/>
          <ac:spMkLst>
            <pc:docMk/>
            <pc:sldMk cId="392185708" sldId="259"/>
            <ac:spMk id="2" creationId="{49FB094F-2709-01B2-35A7-27A7DAAF2DBA}"/>
          </ac:spMkLst>
        </pc:spChg>
        <pc:spChg chg="del">
          <ac:chgData name="Hoffman, Caitlin" userId="4c15c45c-e0dc-4714-8ed8-076ca4a481a0" providerId="ADAL" clId="{8789A54F-CCD9-4E95-8EE0-87D7EA9001BD}" dt="2024-10-15T19:29:16.322" v="34"/>
          <ac:spMkLst>
            <pc:docMk/>
            <pc:sldMk cId="392185708" sldId="259"/>
            <ac:spMk id="3" creationId="{F15627B3-9083-4705-95FA-83D06B72EC44}"/>
          </ac:spMkLst>
        </pc:spChg>
        <pc:spChg chg="add del mod">
          <ac:chgData name="Hoffman, Caitlin" userId="4c15c45c-e0dc-4714-8ed8-076ca4a481a0" providerId="ADAL" clId="{8789A54F-CCD9-4E95-8EE0-87D7EA9001BD}" dt="2024-10-15T19:29:19.296" v="35" actId="478"/>
          <ac:spMkLst>
            <pc:docMk/>
            <pc:sldMk cId="392185708" sldId="259"/>
            <ac:spMk id="6" creationId="{3C2692BB-11B9-41C2-A722-711757DCCD4F}"/>
          </ac:spMkLst>
        </pc:spChg>
        <pc:spChg chg="add del mod">
          <ac:chgData name="Hoffman, Caitlin" userId="4c15c45c-e0dc-4714-8ed8-076ca4a481a0" providerId="ADAL" clId="{8789A54F-CCD9-4E95-8EE0-87D7EA9001BD}" dt="2024-10-15T19:29:46.459" v="42" actId="478"/>
          <ac:spMkLst>
            <pc:docMk/>
            <pc:sldMk cId="392185708" sldId="259"/>
            <ac:spMk id="7" creationId="{47323965-7998-4453-B293-AF38F70DAC0D}"/>
          </ac:spMkLst>
        </pc:spChg>
        <pc:spChg chg="add del mod">
          <ac:chgData name="Hoffman, Caitlin" userId="4c15c45c-e0dc-4714-8ed8-076ca4a481a0" providerId="ADAL" clId="{8789A54F-CCD9-4E95-8EE0-87D7EA9001BD}" dt="2024-10-15T19:29:45.362" v="41" actId="478"/>
          <ac:spMkLst>
            <pc:docMk/>
            <pc:sldMk cId="392185708" sldId="259"/>
            <ac:spMk id="8" creationId="{0BF5D525-CF91-433C-8785-4D310F685738}"/>
          </ac:spMkLst>
        </pc:spChg>
      </pc:sldChg>
      <pc:sldChg chg="addSp delSp modSp">
        <pc:chgData name="Hoffman, Caitlin" userId="4c15c45c-e0dc-4714-8ed8-076ca4a481a0" providerId="ADAL" clId="{8789A54F-CCD9-4E95-8EE0-87D7EA9001BD}" dt="2024-10-15T19:30:46.014" v="63" actId="20577"/>
        <pc:sldMkLst>
          <pc:docMk/>
          <pc:sldMk cId="1113044425" sldId="265"/>
        </pc:sldMkLst>
        <pc:spChg chg="mod">
          <ac:chgData name="Hoffman, Caitlin" userId="4c15c45c-e0dc-4714-8ed8-076ca4a481a0" providerId="ADAL" clId="{8789A54F-CCD9-4E95-8EE0-87D7EA9001BD}" dt="2024-10-15T19:30:46.014" v="63" actId="20577"/>
          <ac:spMkLst>
            <pc:docMk/>
            <pc:sldMk cId="1113044425" sldId="265"/>
            <ac:spMk id="2" creationId="{6EA7A0EC-3174-D800-24F2-B4E68FC75859}"/>
          </ac:spMkLst>
        </pc:spChg>
        <pc:spChg chg="del">
          <ac:chgData name="Hoffman, Caitlin" userId="4c15c45c-e0dc-4714-8ed8-076ca4a481a0" providerId="ADAL" clId="{8789A54F-CCD9-4E95-8EE0-87D7EA9001BD}" dt="2024-10-15T19:30:31.420" v="58"/>
          <ac:spMkLst>
            <pc:docMk/>
            <pc:sldMk cId="1113044425" sldId="265"/>
            <ac:spMk id="3" creationId="{45FE5AA9-8926-45A6-83E9-66A91E118881}"/>
          </ac:spMkLst>
        </pc:spChg>
        <pc:spChg chg="mod">
          <ac:chgData name="Hoffman, Caitlin" userId="4c15c45c-e0dc-4714-8ed8-076ca4a481a0" providerId="ADAL" clId="{8789A54F-CCD9-4E95-8EE0-87D7EA9001BD}" dt="2024-10-15T19:30:34.522" v="59" actId="1076"/>
          <ac:spMkLst>
            <pc:docMk/>
            <pc:sldMk cId="1113044425" sldId="265"/>
            <ac:spMk id="5" creationId="{FD7C78C2-5DCC-0561-0C33-5334DC50512D}"/>
          </ac:spMkLst>
        </pc:spChg>
        <pc:spChg chg="add del mod">
          <ac:chgData name="Hoffman, Caitlin" userId="4c15c45c-e0dc-4714-8ed8-076ca4a481a0" providerId="ADAL" clId="{8789A54F-CCD9-4E95-8EE0-87D7EA9001BD}" dt="2024-10-15T19:30:36.395" v="60" actId="478"/>
          <ac:spMkLst>
            <pc:docMk/>
            <pc:sldMk cId="1113044425" sldId="265"/>
            <ac:spMk id="13" creationId="{F513B147-C305-4270-9A25-3BE9E7B4CF4F}"/>
          </ac:spMkLst>
        </pc:spChg>
      </pc:sldChg>
      <pc:sldChg chg="modSp">
        <pc:chgData name="Hoffman, Caitlin" userId="4c15c45c-e0dc-4714-8ed8-076ca4a481a0" providerId="ADAL" clId="{8789A54F-CCD9-4E95-8EE0-87D7EA9001BD}" dt="2024-10-15T19:28:28.808" v="24"/>
        <pc:sldMkLst>
          <pc:docMk/>
          <pc:sldMk cId="3026155857" sldId="306"/>
        </pc:sldMkLst>
        <pc:spChg chg="mod">
          <ac:chgData name="Hoffman, Caitlin" userId="4c15c45c-e0dc-4714-8ed8-076ca4a481a0" providerId="ADAL" clId="{8789A54F-CCD9-4E95-8EE0-87D7EA9001BD}" dt="2024-10-15T19:28:28.808" v="24"/>
          <ac:spMkLst>
            <pc:docMk/>
            <pc:sldMk cId="3026155857" sldId="306"/>
            <ac:spMk id="4" creationId="{9A99563F-1F0E-CB3C-78C1-675FA06A2215}"/>
          </ac:spMkLst>
        </pc:spChg>
      </pc:sldChg>
      <pc:sldChg chg="addSp modSp">
        <pc:chgData name="Hoffman, Caitlin" userId="4c15c45c-e0dc-4714-8ed8-076ca4a481a0" providerId="ADAL" clId="{8789A54F-CCD9-4E95-8EE0-87D7EA9001BD}" dt="2024-10-15T19:27:53.455" v="22"/>
        <pc:sldMkLst>
          <pc:docMk/>
          <pc:sldMk cId="4253347162" sldId="3671"/>
        </pc:sldMkLst>
        <pc:spChg chg="mod">
          <ac:chgData name="Hoffman, Caitlin" userId="4c15c45c-e0dc-4714-8ed8-076ca4a481a0" providerId="ADAL" clId="{8789A54F-CCD9-4E95-8EE0-87D7EA9001BD}" dt="2024-10-15T19:27:53.455" v="22"/>
          <ac:spMkLst>
            <pc:docMk/>
            <pc:sldMk cId="4253347162" sldId="3671"/>
            <ac:spMk id="2" creationId="{6CA57AB5-904D-49D8-490A-CEB807D9CE27}"/>
          </ac:spMkLst>
        </pc:spChg>
        <pc:spChg chg="add mod">
          <ac:chgData name="Hoffman, Caitlin" userId="4c15c45c-e0dc-4714-8ed8-076ca4a481a0" providerId="ADAL" clId="{8789A54F-CCD9-4E95-8EE0-87D7EA9001BD}" dt="2024-10-15T19:27:43.637" v="20" actId="403"/>
          <ac:spMkLst>
            <pc:docMk/>
            <pc:sldMk cId="4253347162" sldId="3671"/>
            <ac:spMk id="5" creationId="{2A7857EB-F153-4FB1-8EB4-1EE22CED448B}"/>
          </ac:spMkLst>
        </pc:spChg>
      </pc:sldChg>
      <pc:sldChg chg="modSp">
        <pc:chgData name="Hoffman, Caitlin" userId="4c15c45c-e0dc-4714-8ed8-076ca4a481a0" providerId="ADAL" clId="{8789A54F-CCD9-4E95-8EE0-87D7EA9001BD}" dt="2024-10-15T19:28:40.094" v="26"/>
        <pc:sldMkLst>
          <pc:docMk/>
          <pc:sldMk cId="4069960411" sldId="3705"/>
        </pc:sldMkLst>
        <pc:spChg chg="mod">
          <ac:chgData name="Hoffman, Caitlin" userId="4c15c45c-e0dc-4714-8ed8-076ca4a481a0" providerId="ADAL" clId="{8789A54F-CCD9-4E95-8EE0-87D7EA9001BD}" dt="2024-10-15T19:28:40.094" v="26"/>
          <ac:spMkLst>
            <pc:docMk/>
            <pc:sldMk cId="4069960411" sldId="3705"/>
            <ac:spMk id="7" creationId="{F7C6C661-90D2-ECFA-E63C-86271E315D1B}"/>
          </ac:spMkLst>
        </pc:spChg>
      </pc:sldChg>
      <pc:sldChg chg="modSp">
        <pc:chgData name="Hoffman, Caitlin" userId="4c15c45c-e0dc-4714-8ed8-076ca4a481a0" providerId="ADAL" clId="{8789A54F-CCD9-4E95-8EE0-87D7EA9001BD}" dt="2024-10-15T19:28:47.889" v="28"/>
        <pc:sldMkLst>
          <pc:docMk/>
          <pc:sldMk cId="1225064825" sldId="5745"/>
        </pc:sldMkLst>
        <pc:spChg chg="mod">
          <ac:chgData name="Hoffman, Caitlin" userId="4c15c45c-e0dc-4714-8ed8-076ca4a481a0" providerId="ADAL" clId="{8789A54F-CCD9-4E95-8EE0-87D7EA9001BD}" dt="2024-10-15T19:28:47.889" v="28"/>
          <ac:spMkLst>
            <pc:docMk/>
            <pc:sldMk cId="1225064825" sldId="5745"/>
            <ac:spMk id="3" creationId="{8DF7AFC0-B470-0497-451A-082651A1D437}"/>
          </ac:spMkLst>
        </pc:spChg>
      </pc:sldChg>
      <pc:sldChg chg="modSp">
        <pc:chgData name="Hoffman, Caitlin" userId="4c15c45c-e0dc-4714-8ed8-076ca4a481a0" providerId="ADAL" clId="{8789A54F-CCD9-4E95-8EE0-87D7EA9001BD}" dt="2024-10-15T19:28:57.321" v="31"/>
        <pc:sldMkLst>
          <pc:docMk/>
          <pc:sldMk cId="3751000289" sldId="5756"/>
        </pc:sldMkLst>
        <pc:spChg chg="mod">
          <ac:chgData name="Hoffman, Caitlin" userId="4c15c45c-e0dc-4714-8ed8-076ca4a481a0" providerId="ADAL" clId="{8789A54F-CCD9-4E95-8EE0-87D7EA9001BD}" dt="2024-10-15T19:28:57.321" v="31"/>
          <ac:spMkLst>
            <pc:docMk/>
            <pc:sldMk cId="3751000289" sldId="5756"/>
            <ac:spMk id="23" creationId="{4E6B529E-ADF8-8B67-17FF-18FA19314F4F}"/>
          </ac:spMkLst>
        </pc:spChg>
      </pc:sldChg>
      <pc:sldChg chg="delSp modSp">
        <pc:chgData name="Hoffman, Caitlin" userId="4c15c45c-e0dc-4714-8ed8-076ca4a481a0" providerId="ADAL" clId="{8789A54F-CCD9-4E95-8EE0-87D7EA9001BD}" dt="2024-10-15T19:29:03.684" v="33" actId="478"/>
        <pc:sldMkLst>
          <pc:docMk/>
          <pc:sldMk cId="3046773914" sldId="5758"/>
        </pc:sldMkLst>
        <pc:spChg chg="del mod">
          <ac:chgData name="Hoffman, Caitlin" userId="4c15c45c-e0dc-4714-8ed8-076ca4a481a0" providerId="ADAL" clId="{8789A54F-CCD9-4E95-8EE0-87D7EA9001BD}" dt="2024-10-15T19:29:03.684" v="33" actId="478"/>
          <ac:spMkLst>
            <pc:docMk/>
            <pc:sldMk cId="3046773914" sldId="5758"/>
            <ac:spMk id="3" creationId="{233B44DC-B54E-DDEF-9DE1-5BC80717C456}"/>
          </ac:spMkLst>
        </pc:spChg>
      </pc:sldChg>
      <pc:sldChg chg="modSp">
        <pc:chgData name="Hoffman, Caitlin" userId="4c15c45c-e0dc-4714-8ed8-076ca4a481a0" providerId="ADAL" clId="{8789A54F-CCD9-4E95-8EE0-87D7EA9001BD}" dt="2024-10-15T19:30:01.482" v="49" actId="20577"/>
        <pc:sldMkLst>
          <pc:docMk/>
          <pc:sldMk cId="194684275" sldId="5759"/>
        </pc:sldMkLst>
        <pc:spChg chg="mod">
          <ac:chgData name="Hoffman, Caitlin" userId="4c15c45c-e0dc-4714-8ed8-076ca4a481a0" providerId="ADAL" clId="{8789A54F-CCD9-4E95-8EE0-87D7EA9001BD}" dt="2024-10-15T19:30:01.482" v="49" actId="20577"/>
          <ac:spMkLst>
            <pc:docMk/>
            <pc:sldMk cId="194684275" sldId="5759"/>
            <ac:spMk id="3" creationId="{8D6FF484-0B69-A5CF-8FA6-026B4C19AD40}"/>
          </ac:spMkLst>
        </pc:spChg>
      </pc:sldChg>
      <pc:sldChg chg="modSp">
        <pc:chgData name="Hoffman, Caitlin" userId="4c15c45c-e0dc-4714-8ed8-076ca4a481a0" providerId="ADAL" clId="{8789A54F-CCD9-4E95-8EE0-87D7EA9001BD}" dt="2024-10-15T19:30:16.214" v="53" actId="6549"/>
        <pc:sldMkLst>
          <pc:docMk/>
          <pc:sldMk cId="2687198638" sldId="5760"/>
        </pc:sldMkLst>
        <pc:spChg chg="mod">
          <ac:chgData name="Hoffman, Caitlin" userId="4c15c45c-e0dc-4714-8ed8-076ca4a481a0" providerId="ADAL" clId="{8789A54F-CCD9-4E95-8EE0-87D7EA9001BD}" dt="2024-10-15T19:30:16.214" v="53" actId="6549"/>
          <ac:spMkLst>
            <pc:docMk/>
            <pc:sldMk cId="2687198638" sldId="5760"/>
            <ac:spMk id="3" creationId="{0A7B1E85-C355-5E70-4FED-46EAC57CE188}"/>
          </ac:spMkLst>
        </pc:spChg>
      </pc:sldChg>
      <pc:sldChg chg="modSp">
        <pc:chgData name="Hoffman, Caitlin" userId="4c15c45c-e0dc-4714-8ed8-076ca4a481a0" providerId="ADAL" clId="{8789A54F-CCD9-4E95-8EE0-87D7EA9001BD}" dt="2024-10-15T19:30:22.462" v="57" actId="20577"/>
        <pc:sldMkLst>
          <pc:docMk/>
          <pc:sldMk cId="1860972729" sldId="5761"/>
        </pc:sldMkLst>
        <pc:spChg chg="mod">
          <ac:chgData name="Hoffman, Caitlin" userId="4c15c45c-e0dc-4714-8ed8-076ca4a481a0" providerId="ADAL" clId="{8789A54F-CCD9-4E95-8EE0-87D7EA9001BD}" dt="2024-10-15T19:30:22.462" v="57" actId="20577"/>
          <ac:spMkLst>
            <pc:docMk/>
            <pc:sldMk cId="1860972729" sldId="5761"/>
            <ac:spMk id="3" creationId="{F00B28B1-2454-5525-99BF-25A6DC0B6D9A}"/>
          </ac:spMkLst>
        </pc:spChg>
      </pc:sldChg>
    </pc:docChg>
  </pc:docChgLst>
  <pc:docChgLst>
    <pc:chgData name="Hoffman, Caitlin" userId="S::hoffman@bnl.gov::4c15c45c-e0dc-4714-8ed8-076ca4a481a0" providerId="AD" clId="Web-{431DB882-4D85-CCDD-8063-74C764DBD09C}"/>
    <pc:docChg chg="modSld">
      <pc:chgData name="Hoffman, Caitlin" userId="S::hoffman@bnl.gov::4c15c45c-e0dc-4714-8ed8-076ca4a481a0" providerId="AD" clId="Web-{431DB882-4D85-CCDD-8063-74C764DBD09C}" dt="2024-10-16T18:03:18.969" v="7" actId="20577"/>
      <pc:docMkLst>
        <pc:docMk/>
      </pc:docMkLst>
      <pc:sldChg chg="modSp">
        <pc:chgData name="Hoffman, Caitlin" userId="S::hoffman@bnl.gov::4c15c45c-e0dc-4714-8ed8-076ca4a481a0" providerId="AD" clId="Web-{431DB882-4D85-CCDD-8063-74C764DBD09C}" dt="2024-10-16T18:03:18.969" v="7" actId="20577"/>
        <pc:sldMkLst>
          <pc:docMk/>
          <pc:sldMk cId="2246755923" sldId="256"/>
        </pc:sldMkLst>
        <pc:spChg chg="mod">
          <ac:chgData name="Hoffman, Caitlin" userId="S::hoffman@bnl.gov::4c15c45c-e0dc-4714-8ed8-076ca4a481a0" providerId="AD" clId="Web-{431DB882-4D85-CCDD-8063-74C764DBD09C}" dt="2024-10-16T18:03:18.969" v="7" actId="20577"/>
          <ac:spMkLst>
            <pc:docMk/>
            <pc:sldMk cId="2246755923" sldId="256"/>
            <ac:spMk id="4" creationId="{86BF940C-484A-47DD-A144-785578E150B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-my.sharepoint.com/personal/wliu_bnl_gov/Documents/Mott_966/QE%20and%20ESP/QE%20and%20ESP_DBR-SC-SL-GaAs_ODU-22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2602623198706"/>
          <c:y val="0.14633949955427383"/>
          <c:w val="0.75222130878646276"/>
          <c:h val="0.7140420858615113"/>
        </c:manualLayout>
      </c:layout>
      <c:scatterChart>
        <c:scatterStyle val="smoothMarker"/>
        <c:varyColors val="0"/>
        <c:ser>
          <c:idx val="4"/>
          <c:order val="0"/>
          <c:tx>
            <c:v>ESP, 1st activation</c:v>
          </c:tx>
          <c:spPr>
            <a:ln w="25400">
              <a:noFill/>
              <a:prstDash val="sysDash"/>
            </a:ln>
          </c:spPr>
          <c:marker>
            <c:symbol val="circle"/>
            <c:size val="4"/>
            <c:spPr>
              <a:ln w="12700">
                <a:solidFill>
                  <a:srgbClr val="0070C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'ESP_HCl_22R113-1_Aug2022'!$F$3:$F$21</c:f>
                <c:numCache>
                  <c:formatCode>General</c:formatCode>
                  <c:ptCount val="19"/>
                  <c:pt idx="0">
                    <c:v>0.62962962962962965</c:v>
                  </c:pt>
                  <c:pt idx="1">
                    <c:v>0.59259259259259256</c:v>
                  </c:pt>
                  <c:pt idx="2">
                    <c:v>0.62962962962962965</c:v>
                  </c:pt>
                  <c:pt idx="3">
                    <c:v>0.7407407407407407</c:v>
                  </c:pt>
                  <c:pt idx="4">
                    <c:v>0.77777777777777768</c:v>
                  </c:pt>
                  <c:pt idx="5">
                    <c:v>0.88888888888888884</c:v>
                  </c:pt>
                  <c:pt idx="6">
                    <c:v>1.074074074074074</c:v>
                  </c:pt>
                  <c:pt idx="7">
                    <c:v>1.3333333333333333</c:v>
                  </c:pt>
                  <c:pt idx="8">
                    <c:v>1.7407407407407405</c:v>
                  </c:pt>
                  <c:pt idx="9">
                    <c:v>1.9259259259259258</c:v>
                  </c:pt>
                  <c:pt idx="10">
                    <c:v>2.0370370370370372</c:v>
                  </c:pt>
                  <c:pt idx="11">
                    <c:v>2.074074074074074</c:v>
                  </c:pt>
                  <c:pt idx="12">
                    <c:v>2.074074074074074</c:v>
                  </c:pt>
                  <c:pt idx="13">
                    <c:v>1.962962962962963</c:v>
                  </c:pt>
                  <c:pt idx="14">
                    <c:v>2.0370370370370372</c:v>
                  </c:pt>
                  <c:pt idx="15">
                    <c:v>1.9259259259259258</c:v>
                  </c:pt>
                  <c:pt idx="16">
                    <c:v>1.9259259259259258</c:v>
                  </c:pt>
                </c:numCache>
              </c:numRef>
            </c:plus>
            <c:minus>
              <c:numRef>
                <c:f>'ESP_HCl_22R113-1_Aug2022'!$F$3:$F$21</c:f>
                <c:numCache>
                  <c:formatCode>General</c:formatCode>
                  <c:ptCount val="19"/>
                  <c:pt idx="0">
                    <c:v>0.62962962962962965</c:v>
                  </c:pt>
                  <c:pt idx="1">
                    <c:v>0.59259259259259256</c:v>
                  </c:pt>
                  <c:pt idx="2">
                    <c:v>0.62962962962962965</c:v>
                  </c:pt>
                  <c:pt idx="3">
                    <c:v>0.7407407407407407</c:v>
                  </c:pt>
                  <c:pt idx="4">
                    <c:v>0.77777777777777768</c:v>
                  </c:pt>
                  <c:pt idx="5">
                    <c:v>0.88888888888888884</c:v>
                  </c:pt>
                  <c:pt idx="6">
                    <c:v>1.074074074074074</c:v>
                  </c:pt>
                  <c:pt idx="7">
                    <c:v>1.3333333333333333</c:v>
                  </c:pt>
                  <c:pt idx="8">
                    <c:v>1.7407407407407405</c:v>
                  </c:pt>
                  <c:pt idx="9">
                    <c:v>1.9259259259259258</c:v>
                  </c:pt>
                  <c:pt idx="10">
                    <c:v>2.0370370370370372</c:v>
                  </c:pt>
                  <c:pt idx="11">
                    <c:v>2.074074074074074</c:v>
                  </c:pt>
                  <c:pt idx="12">
                    <c:v>2.074074074074074</c:v>
                  </c:pt>
                  <c:pt idx="13">
                    <c:v>1.962962962962963</c:v>
                  </c:pt>
                  <c:pt idx="14">
                    <c:v>2.0370370370370372</c:v>
                  </c:pt>
                  <c:pt idx="15">
                    <c:v>1.9259259259259258</c:v>
                  </c:pt>
                  <c:pt idx="16">
                    <c:v>1.9259259259259258</c:v>
                  </c:pt>
                </c:numCache>
              </c:numRef>
            </c:minus>
            <c:spPr>
              <a:ln w="25400">
                <a:solidFill>
                  <a:srgbClr val="0070C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'ESP_HCl_22R113-1_Aug2022'!$B$3:$B$21</c:f>
              <c:numCache>
                <c:formatCode>General</c:formatCode>
                <c:ptCount val="19"/>
                <c:pt idx="0">
                  <c:v>720</c:v>
                </c:pt>
                <c:pt idx="1">
                  <c:v>725</c:v>
                </c:pt>
                <c:pt idx="2">
                  <c:v>730</c:v>
                </c:pt>
                <c:pt idx="3">
                  <c:v>735</c:v>
                </c:pt>
                <c:pt idx="4">
                  <c:v>740</c:v>
                </c:pt>
                <c:pt idx="5">
                  <c:v>745</c:v>
                </c:pt>
                <c:pt idx="6">
                  <c:v>750</c:v>
                </c:pt>
                <c:pt idx="7">
                  <c:v>755</c:v>
                </c:pt>
                <c:pt idx="8">
                  <c:v>760</c:v>
                </c:pt>
                <c:pt idx="9">
                  <c:v>765</c:v>
                </c:pt>
                <c:pt idx="10">
                  <c:v>770</c:v>
                </c:pt>
                <c:pt idx="11">
                  <c:v>775</c:v>
                </c:pt>
                <c:pt idx="12">
                  <c:v>780</c:v>
                </c:pt>
                <c:pt idx="13">
                  <c:v>785</c:v>
                </c:pt>
                <c:pt idx="14">
                  <c:v>790</c:v>
                </c:pt>
                <c:pt idx="15">
                  <c:v>795</c:v>
                </c:pt>
                <c:pt idx="16">
                  <c:v>800</c:v>
                </c:pt>
              </c:numCache>
            </c:numRef>
          </c:xVal>
          <c:yVal>
            <c:numRef>
              <c:f>'ESP_HCl_22R113-1_Aug2022'!$E$3:$E$21</c:f>
              <c:numCache>
                <c:formatCode>General</c:formatCode>
                <c:ptCount val="19"/>
                <c:pt idx="0">
                  <c:v>21.888888888888889</c:v>
                </c:pt>
                <c:pt idx="1">
                  <c:v>25.629629629629626</c:v>
                </c:pt>
                <c:pt idx="2">
                  <c:v>28.037037037037035</c:v>
                </c:pt>
                <c:pt idx="3">
                  <c:v>30.962962962962958</c:v>
                </c:pt>
                <c:pt idx="4">
                  <c:v>33.777777777777771</c:v>
                </c:pt>
                <c:pt idx="5">
                  <c:v>39.148148148148145</c:v>
                </c:pt>
                <c:pt idx="6">
                  <c:v>47.444444444444443</c:v>
                </c:pt>
                <c:pt idx="7">
                  <c:v>60.185185185185183</c:v>
                </c:pt>
                <c:pt idx="8">
                  <c:v>76</c:v>
                </c:pt>
                <c:pt idx="9">
                  <c:v>86.92592592592591</c:v>
                </c:pt>
                <c:pt idx="10">
                  <c:v>91.370370370370367</c:v>
                </c:pt>
                <c:pt idx="11">
                  <c:v>93.481481481481467</c:v>
                </c:pt>
                <c:pt idx="12">
                  <c:v>93.333333333333329</c:v>
                </c:pt>
                <c:pt idx="13">
                  <c:v>91.962962962962948</c:v>
                </c:pt>
                <c:pt idx="14">
                  <c:v>92.925925925925924</c:v>
                </c:pt>
                <c:pt idx="15">
                  <c:v>91.962962962962948</c:v>
                </c:pt>
                <c:pt idx="16">
                  <c:v>92.222222222222214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63-0F48-83ED-6F4664E0FF3D}"/>
            </c:ext>
          </c:extLst>
        </c:ser>
        <c:ser>
          <c:idx val="6"/>
          <c:order val="1"/>
          <c:tx>
            <c:v>ESP, 2nd activation</c:v>
          </c:tx>
          <c:spPr>
            <a:ln w="25400">
              <a:noFill/>
              <a:prstDash val="sysDash"/>
            </a:ln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>
                <a:solidFill>
                  <a:srgbClr val="00B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'ESP_HCl_22R113-1_Aug2022'!$M$3:$M$21</c:f>
                <c:numCache>
                  <c:formatCode>General</c:formatCode>
                  <c:ptCount val="19"/>
                  <c:pt idx="0">
                    <c:v>0.44444444444444442</c:v>
                  </c:pt>
                  <c:pt idx="1">
                    <c:v>0.51851851851851849</c:v>
                  </c:pt>
                  <c:pt idx="2">
                    <c:v>0.59259259259259256</c:v>
                  </c:pt>
                  <c:pt idx="3">
                    <c:v>0.59259259259259256</c:v>
                  </c:pt>
                  <c:pt idx="4">
                    <c:v>0.62962962962962965</c:v>
                  </c:pt>
                  <c:pt idx="5">
                    <c:v>0.70370370370370372</c:v>
                  </c:pt>
                  <c:pt idx="6">
                    <c:v>0.92592592592592582</c:v>
                  </c:pt>
                  <c:pt idx="7">
                    <c:v>1.1111111111111109</c:v>
                  </c:pt>
                  <c:pt idx="8">
                    <c:v>1.4444444444444444</c:v>
                  </c:pt>
                  <c:pt idx="9">
                    <c:v>1.6666666666666665</c:v>
                  </c:pt>
                  <c:pt idx="10">
                    <c:v>1.6666666666666665</c:v>
                  </c:pt>
                  <c:pt idx="11">
                    <c:v>1.7407407407407405</c:v>
                  </c:pt>
                  <c:pt idx="12">
                    <c:v>1.6296296296296295</c:v>
                  </c:pt>
                  <c:pt idx="13">
                    <c:v>1.6296296296296295</c:v>
                  </c:pt>
                  <c:pt idx="14">
                    <c:v>1.5925925925925926</c:v>
                  </c:pt>
                  <c:pt idx="15">
                    <c:v>1.5925925925925926</c:v>
                  </c:pt>
                  <c:pt idx="16">
                    <c:v>1.5555555555555554</c:v>
                  </c:pt>
                </c:numCache>
              </c:numRef>
            </c:plus>
            <c:minus>
              <c:numRef>
                <c:f>'ESP_HCl_22R113-1_Aug2022'!$M$3:$M$21</c:f>
                <c:numCache>
                  <c:formatCode>General</c:formatCode>
                  <c:ptCount val="19"/>
                  <c:pt idx="0">
                    <c:v>0.44444444444444442</c:v>
                  </c:pt>
                  <c:pt idx="1">
                    <c:v>0.51851851851851849</c:v>
                  </c:pt>
                  <c:pt idx="2">
                    <c:v>0.59259259259259256</c:v>
                  </c:pt>
                  <c:pt idx="3">
                    <c:v>0.59259259259259256</c:v>
                  </c:pt>
                  <c:pt idx="4">
                    <c:v>0.62962962962962965</c:v>
                  </c:pt>
                  <c:pt idx="5">
                    <c:v>0.70370370370370372</c:v>
                  </c:pt>
                  <c:pt idx="6">
                    <c:v>0.92592592592592582</c:v>
                  </c:pt>
                  <c:pt idx="7">
                    <c:v>1.1111111111111109</c:v>
                  </c:pt>
                  <c:pt idx="8">
                    <c:v>1.4444444444444444</c:v>
                  </c:pt>
                  <c:pt idx="9">
                    <c:v>1.6666666666666665</c:v>
                  </c:pt>
                  <c:pt idx="10">
                    <c:v>1.6666666666666665</c:v>
                  </c:pt>
                  <c:pt idx="11">
                    <c:v>1.7407407407407405</c:v>
                  </c:pt>
                  <c:pt idx="12">
                    <c:v>1.6296296296296295</c:v>
                  </c:pt>
                  <c:pt idx="13">
                    <c:v>1.6296296296296295</c:v>
                  </c:pt>
                  <c:pt idx="14">
                    <c:v>1.5925925925925926</c:v>
                  </c:pt>
                  <c:pt idx="15">
                    <c:v>1.5925925925925926</c:v>
                  </c:pt>
                  <c:pt idx="16">
                    <c:v>1.5555555555555554</c:v>
                  </c:pt>
                </c:numCache>
              </c:numRef>
            </c:minus>
            <c:spPr>
              <a:ln w="25400">
                <a:solidFill>
                  <a:srgbClr val="92D05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'ESP_HCl_22R113-1_Aug2022'!$I$3:$I$21</c:f>
              <c:numCache>
                <c:formatCode>General</c:formatCode>
                <c:ptCount val="19"/>
                <c:pt idx="0">
                  <c:v>720</c:v>
                </c:pt>
                <c:pt idx="1">
                  <c:v>725</c:v>
                </c:pt>
                <c:pt idx="2">
                  <c:v>730</c:v>
                </c:pt>
                <c:pt idx="3">
                  <c:v>735</c:v>
                </c:pt>
                <c:pt idx="4">
                  <c:v>740</c:v>
                </c:pt>
                <c:pt idx="5">
                  <c:v>745</c:v>
                </c:pt>
                <c:pt idx="6">
                  <c:v>750</c:v>
                </c:pt>
                <c:pt idx="7">
                  <c:v>755</c:v>
                </c:pt>
                <c:pt idx="8">
                  <c:v>760</c:v>
                </c:pt>
                <c:pt idx="9">
                  <c:v>765</c:v>
                </c:pt>
                <c:pt idx="10">
                  <c:v>770</c:v>
                </c:pt>
                <c:pt idx="11">
                  <c:v>775</c:v>
                </c:pt>
                <c:pt idx="12">
                  <c:v>780</c:v>
                </c:pt>
                <c:pt idx="13">
                  <c:v>785</c:v>
                </c:pt>
                <c:pt idx="14">
                  <c:v>790</c:v>
                </c:pt>
                <c:pt idx="15">
                  <c:v>795</c:v>
                </c:pt>
                <c:pt idx="16">
                  <c:v>800</c:v>
                </c:pt>
              </c:numCache>
            </c:numRef>
          </c:xVal>
          <c:yVal>
            <c:numRef>
              <c:f>'ESP_HCl_22R113-1_Aug2022'!$L$3:$L$21</c:f>
              <c:numCache>
                <c:formatCode>General</c:formatCode>
                <c:ptCount val="19"/>
                <c:pt idx="0">
                  <c:v>24.333333333333332</c:v>
                </c:pt>
                <c:pt idx="1">
                  <c:v>26.407407407407405</c:v>
                </c:pt>
                <c:pt idx="2">
                  <c:v>28.444444444444443</c:v>
                </c:pt>
                <c:pt idx="3">
                  <c:v>30.444444444444446</c:v>
                </c:pt>
                <c:pt idx="4">
                  <c:v>34</c:v>
                </c:pt>
                <c:pt idx="5">
                  <c:v>39.592592592592588</c:v>
                </c:pt>
                <c:pt idx="6">
                  <c:v>48.222222222222214</c:v>
                </c:pt>
                <c:pt idx="7">
                  <c:v>60.814814814814817</c:v>
                </c:pt>
                <c:pt idx="8">
                  <c:v>75.962962962962962</c:v>
                </c:pt>
                <c:pt idx="9">
                  <c:v>85.81481481481481</c:v>
                </c:pt>
                <c:pt idx="10">
                  <c:v>89.740740740740733</c:v>
                </c:pt>
                <c:pt idx="11">
                  <c:v>91.444444444444443</c:v>
                </c:pt>
                <c:pt idx="12">
                  <c:v>90.518518518518519</c:v>
                </c:pt>
                <c:pt idx="13">
                  <c:v>89.703703703703695</c:v>
                </c:pt>
                <c:pt idx="14">
                  <c:v>89.740740740740733</c:v>
                </c:pt>
                <c:pt idx="15">
                  <c:v>89.481481481481481</c:v>
                </c:pt>
                <c:pt idx="16">
                  <c:v>89.851851851851848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63-0F48-83ED-6F4664E0F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356712"/>
        <c:axId val="739357368"/>
      </c:scatterChart>
      <c:scatterChart>
        <c:scatterStyle val="smoothMarker"/>
        <c:varyColors val="0"/>
        <c:ser>
          <c:idx val="0"/>
          <c:order val="2"/>
          <c:tx>
            <c:v>QE, 1st activation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'QE_HCl_22R113-1_Aug2022'!$C$3:$C$53</c:f>
              <c:numCache>
                <c:formatCode>General</c:formatCode>
                <c:ptCount val="51"/>
                <c:pt idx="0">
                  <c:v>700</c:v>
                </c:pt>
                <c:pt idx="1">
                  <c:v>702</c:v>
                </c:pt>
                <c:pt idx="2">
                  <c:v>704</c:v>
                </c:pt>
                <c:pt idx="3">
                  <c:v>706</c:v>
                </c:pt>
                <c:pt idx="4">
                  <c:v>708</c:v>
                </c:pt>
                <c:pt idx="5">
                  <c:v>710</c:v>
                </c:pt>
                <c:pt idx="6">
                  <c:v>712</c:v>
                </c:pt>
                <c:pt idx="7">
                  <c:v>714</c:v>
                </c:pt>
                <c:pt idx="8">
                  <c:v>716</c:v>
                </c:pt>
                <c:pt idx="9">
                  <c:v>718</c:v>
                </c:pt>
                <c:pt idx="10">
                  <c:v>720</c:v>
                </c:pt>
                <c:pt idx="11">
                  <c:v>722</c:v>
                </c:pt>
                <c:pt idx="12">
                  <c:v>724</c:v>
                </c:pt>
                <c:pt idx="13">
                  <c:v>726</c:v>
                </c:pt>
                <c:pt idx="14">
                  <c:v>728</c:v>
                </c:pt>
                <c:pt idx="15">
                  <c:v>730</c:v>
                </c:pt>
                <c:pt idx="16">
                  <c:v>732</c:v>
                </c:pt>
                <c:pt idx="17">
                  <c:v>734</c:v>
                </c:pt>
                <c:pt idx="18">
                  <c:v>736</c:v>
                </c:pt>
                <c:pt idx="19">
                  <c:v>738</c:v>
                </c:pt>
                <c:pt idx="20">
                  <c:v>740</c:v>
                </c:pt>
                <c:pt idx="21">
                  <c:v>742</c:v>
                </c:pt>
                <c:pt idx="22">
                  <c:v>744</c:v>
                </c:pt>
                <c:pt idx="23">
                  <c:v>746</c:v>
                </c:pt>
                <c:pt idx="24">
                  <c:v>748</c:v>
                </c:pt>
                <c:pt idx="25">
                  <c:v>750</c:v>
                </c:pt>
                <c:pt idx="26">
                  <c:v>752</c:v>
                </c:pt>
                <c:pt idx="27">
                  <c:v>754</c:v>
                </c:pt>
                <c:pt idx="28">
                  <c:v>756</c:v>
                </c:pt>
                <c:pt idx="29">
                  <c:v>758</c:v>
                </c:pt>
                <c:pt idx="30">
                  <c:v>760</c:v>
                </c:pt>
                <c:pt idx="31">
                  <c:v>762</c:v>
                </c:pt>
                <c:pt idx="32">
                  <c:v>764</c:v>
                </c:pt>
                <c:pt idx="33">
                  <c:v>766</c:v>
                </c:pt>
                <c:pt idx="34">
                  <c:v>768</c:v>
                </c:pt>
                <c:pt idx="35">
                  <c:v>770</c:v>
                </c:pt>
                <c:pt idx="36">
                  <c:v>772</c:v>
                </c:pt>
                <c:pt idx="37">
                  <c:v>774</c:v>
                </c:pt>
                <c:pt idx="38">
                  <c:v>776</c:v>
                </c:pt>
                <c:pt idx="39">
                  <c:v>778</c:v>
                </c:pt>
                <c:pt idx="40">
                  <c:v>780</c:v>
                </c:pt>
                <c:pt idx="41">
                  <c:v>782</c:v>
                </c:pt>
                <c:pt idx="42">
                  <c:v>784</c:v>
                </c:pt>
                <c:pt idx="43">
                  <c:v>786</c:v>
                </c:pt>
                <c:pt idx="44">
                  <c:v>788</c:v>
                </c:pt>
                <c:pt idx="45">
                  <c:v>790</c:v>
                </c:pt>
                <c:pt idx="46">
                  <c:v>792</c:v>
                </c:pt>
                <c:pt idx="47">
                  <c:v>794</c:v>
                </c:pt>
                <c:pt idx="48">
                  <c:v>796</c:v>
                </c:pt>
                <c:pt idx="49">
                  <c:v>798</c:v>
                </c:pt>
                <c:pt idx="50">
                  <c:v>800</c:v>
                </c:pt>
              </c:numCache>
            </c:numRef>
          </c:xVal>
          <c:yVal>
            <c:numRef>
              <c:f>'QE_HCl_22R113-1_Aug2022'!$F$3:$F$53</c:f>
              <c:numCache>
                <c:formatCode>General</c:formatCode>
                <c:ptCount val="51"/>
                <c:pt idx="0">
                  <c:v>1.3410403956813763</c:v>
                </c:pt>
                <c:pt idx="1">
                  <c:v>1.2015628283316964</c:v>
                </c:pt>
                <c:pt idx="2">
                  <c:v>1.1114367290374199</c:v>
                </c:pt>
                <c:pt idx="3">
                  <c:v>1.0533931665709377</c:v>
                </c:pt>
                <c:pt idx="4">
                  <c:v>1.0150654827851042</c:v>
                </c:pt>
                <c:pt idx="5">
                  <c:v>0.98463886991922067</c:v>
                </c:pt>
                <c:pt idx="6">
                  <c:v>0.95493552688253502</c:v>
                </c:pt>
                <c:pt idx="7">
                  <c:v>0.91886353697597178</c:v>
                </c:pt>
                <c:pt idx="8">
                  <c:v>0.87672221328945243</c:v>
                </c:pt>
                <c:pt idx="9">
                  <c:v>0.83950028179825753</c:v>
                </c:pt>
                <c:pt idx="10">
                  <c:v>0.81184260797018404</c:v>
                </c:pt>
                <c:pt idx="11">
                  <c:v>0.81211019034103338</c:v>
                </c:pt>
                <c:pt idx="12">
                  <c:v>0.84087724866061486</c:v>
                </c:pt>
                <c:pt idx="13">
                  <c:v>0.90774278484020809</c:v>
                </c:pt>
                <c:pt idx="14">
                  <c:v>0.98752277980449921</c:v>
                </c:pt>
                <c:pt idx="15">
                  <c:v>1.0559491943525954</c:v>
                </c:pt>
                <c:pt idx="16">
                  <c:v>1.0959254473477213</c:v>
                </c:pt>
                <c:pt idx="17">
                  <c:v>1.0958693894661196</c:v>
                </c:pt>
                <c:pt idx="18">
                  <c:v>1.047433606738861</c:v>
                </c:pt>
                <c:pt idx="19">
                  <c:v>0.95253659945611602</c:v>
                </c:pt>
                <c:pt idx="20">
                  <c:v>0.83775638292408805</c:v>
                </c:pt>
                <c:pt idx="21">
                  <c:v>0.74063612052505745</c:v>
                </c:pt>
                <c:pt idx="22">
                  <c:v>0.638034168495489</c:v>
                </c:pt>
                <c:pt idx="23">
                  <c:v>0.56847046739886176</c:v>
                </c:pt>
                <c:pt idx="24">
                  <c:v>0.53144808262400256</c:v>
                </c:pt>
                <c:pt idx="25">
                  <c:v>0.50404608965506992</c:v>
                </c:pt>
                <c:pt idx="26">
                  <c:v>0.49938257229651967</c:v>
                </c:pt>
                <c:pt idx="27">
                  <c:v>0.50937697793681558</c:v>
                </c:pt>
                <c:pt idx="28">
                  <c:v>0.53224086671705717</c:v>
                </c:pt>
                <c:pt idx="29">
                  <c:v>0.5678930126655205</c:v>
                </c:pt>
                <c:pt idx="30">
                  <c:v>0.61134014812311666</c:v>
                </c:pt>
                <c:pt idx="31">
                  <c:v>0.66796905214713598</c:v>
                </c:pt>
                <c:pt idx="32">
                  <c:v>0.75028869113964225</c:v>
                </c:pt>
                <c:pt idx="33">
                  <c:v>0.86018965304352391</c:v>
                </c:pt>
                <c:pt idx="34">
                  <c:v>0.97762488262628211</c:v>
                </c:pt>
                <c:pt idx="35">
                  <c:v>1.1372458050424152</c:v>
                </c:pt>
                <c:pt idx="36">
                  <c:v>1.292194840402531</c:v>
                </c:pt>
                <c:pt idx="37">
                  <c:v>1.4408694553426458</c:v>
                </c:pt>
                <c:pt idx="38">
                  <c:v>1.5403568072935721</c:v>
                </c:pt>
                <c:pt idx="39">
                  <c:v>1.5944261015073677</c:v>
                </c:pt>
                <c:pt idx="40">
                  <c:v>1.5709524632670702</c:v>
                </c:pt>
                <c:pt idx="41">
                  <c:v>1.4510615276053156</c:v>
                </c:pt>
                <c:pt idx="42">
                  <c:v>1.2590507315760735</c:v>
                </c:pt>
                <c:pt idx="43">
                  <c:v>1.0231208821622864</c:v>
                </c:pt>
                <c:pt idx="44">
                  <c:v>0.75209279605514445</c:v>
                </c:pt>
                <c:pt idx="45">
                  <c:v>0.54380622298942427</c:v>
                </c:pt>
                <c:pt idx="46">
                  <c:v>0.35265312637914686</c:v>
                </c:pt>
                <c:pt idx="47">
                  <c:v>0.23092119720155277</c:v>
                </c:pt>
                <c:pt idx="48">
                  <c:v>0.15120809527087492</c:v>
                </c:pt>
                <c:pt idx="49">
                  <c:v>9.9161759234839122E-2</c:v>
                </c:pt>
                <c:pt idx="50">
                  <c:v>6.8300368341226367E-2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063-0F48-83ED-6F4664E0FF3D}"/>
            </c:ext>
          </c:extLst>
        </c:ser>
        <c:ser>
          <c:idx val="2"/>
          <c:order val="3"/>
          <c:tx>
            <c:v>QE, 2nd activationC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'QE_HCl_22R113-1_Aug2022'!$H$3:$H$53</c:f>
              <c:numCache>
                <c:formatCode>General</c:formatCode>
                <c:ptCount val="51"/>
                <c:pt idx="0">
                  <c:v>700</c:v>
                </c:pt>
                <c:pt idx="1">
                  <c:v>702</c:v>
                </c:pt>
                <c:pt idx="2">
                  <c:v>704</c:v>
                </c:pt>
                <c:pt idx="3">
                  <c:v>706</c:v>
                </c:pt>
                <c:pt idx="4">
                  <c:v>708</c:v>
                </c:pt>
                <c:pt idx="5">
                  <c:v>710</c:v>
                </c:pt>
                <c:pt idx="6">
                  <c:v>712</c:v>
                </c:pt>
                <c:pt idx="7">
                  <c:v>714</c:v>
                </c:pt>
                <c:pt idx="8">
                  <c:v>716</c:v>
                </c:pt>
                <c:pt idx="9">
                  <c:v>718</c:v>
                </c:pt>
                <c:pt idx="10">
                  <c:v>720</c:v>
                </c:pt>
                <c:pt idx="11">
                  <c:v>722</c:v>
                </c:pt>
                <c:pt idx="12">
                  <c:v>724</c:v>
                </c:pt>
                <c:pt idx="13">
                  <c:v>726</c:v>
                </c:pt>
                <c:pt idx="14">
                  <c:v>728</c:v>
                </c:pt>
                <c:pt idx="15">
                  <c:v>730</c:v>
                </c:pt>
                <c:pt idx="16">
                  <c:v>732</c:v>
                </c:pt>
                <c:pt idx="17">
                  <c:v>734</c:v>
                </c:pt>
                <c:pt idx="18">
                  <c:v>736</c:v>
                </c:pt>
                <c:pt idx="19">
                  <c:v>738</c:v>
                </c:pt>
                <c:pt idx="20">
                  <c:v>740</c:v>
                </c:pt>
                <c:pt idx="21">
                  <c:v>742</c:v>
                </c:pt>
                <c:pt idx="22">
                  <c:v>744</c:v>
                </c:pt>
                <c:pt idx="23">
                  <c:v>746</c:v>
                </c:pt>
                <c:pt idx="24">
                  <c:v>748</c:v>
                </c:pt>
                <c:pt idx="25">
                  <c:v>750</c:v>
                </c:pt>
                <c:pt idx="26">
                  <c:v>752</c:v>
                </c:pt>
                <c:pt idx="27">
                  <c:v>754</c:v>
                </c:pt>
                <c:pt idx="28">
                  <c:v>756</c:v>
                </c:pt>
                <c:pt idx="29">
                  <c:v>758</c:v>
                </c:pt>
                <c:pt idx="30">
                  <c:v>760</c:v>
                </c:pt>
                <c:pt idx="31">
                  <c:v>762</c:v>
                </c:pt>
                <c:pt idx="32">
                  <c:v>764</c:v>
                </c:pt>
                <c:pt idx="33">
                  <c:v>766</c:v>
                </c:pt>
                <c:pt idx="34">
                  <c:v>768</c:v>
                </c:pt>
                <c:pt idx="35">
                  <c:v>770</c:v>
                </c:pt>
                <c:pt idx="36">
                  <c:v>772</c:v>
                </c:pt>
                <c:pt idx="37">
                  <c:v>774</c:v>
                </c:pt>
                <c:pt idx="38">
                  <c:v>776</c:v>
                </c:pt>
                <c:pt idx="39">
                  <c:v>778</c:v>
                </c:pt>
                <c:pt idx="40">
                  <c:v>780</c:v>
                </c:pt>
                <c:pt idx="41">
                  <c:v>782</c:v>
                </c:pt>
                <c:pt idx="42">
                  <c:v>784</c:v>
                </c:pt>
                <c:pt idx="43">
                  <c:v>786</c:v>
                </c:pt>
                <c:pt idx="44">
                  <c:v>788</c:v>
                </c:pt>
                <c:pt idx="45">
                  <c:v>790</c:v>
                </c:pt>
                <c:pt idx="46">
                  <c:v>792</c:v>
                </c:pt>
                <c:pt idx="47">
                  <c:v>794</c:v>
                </c:pt>
                <c:pt idx="48">
                  <c:v>796</c:v>
                </c:pt>
                <c:pt idx="49">
                  <c:v>798</c:v>
                </c:pt>
                <c:pt idx="50">
                  <c:v>800</c:v>
                </c:pt>
              </c:numCache>
            </c:numRef>
          </c:xVal>
          <c:yVal>
            <c:numRef>
              <c:f>'QE_HCl_22R113-1_Aug2022'!$K$3:$K$53</c:f>
              <c:numCache>
                <c:formatCode>General</c:formatCode>
                <c:ptCount val="51"/>
                <c:pt idx="0">
                  <c:v>1.9981105009355462</c:v>
                </c:pt>
                <c:pt idx="1">
                  <c:v>1.7991492246394205</c:v>
                </c:pt>
                <c:pt idx="2">
                  <c:v>1.676825628839004</c:v>
                </c:pt>
                <c:pt idx="3">
                  <c:v>1.6088442983338549</c:v>
                </c:pt>
                <c:pt idx="4">
                  <c:v>1.5611599279579538</c:v>
                </c:pt>
                <c:pt idx="5">
                  <c:v>1.5210142484320019</c:v>
                </c:pt>
                <c:pt idx="6">
                  <c:v>1.4767428103126796</c:v>
                </c:pt>
                <c:pt idx="7">
                  <c:v>1.413600127860857</c:v>
                </c:pt>
                <c:pt idx="8">
                  <c:v>1.3495774299837482</c:v>
                </c:pt>
                <c:pt idx="9">
                  <c:v>1.2884019678574783</c:v>
                </c:pt>
                <c:pt idx="10">
                  <c:v>1.2447715350635007</c:v>
                </c:pt>
                <c:pt idx="11">
                  <c:v>1.2444707638315018</c:v>
                </c:pt>
                <c:pt idx="12">
                  <c:v>1.278675756791509</c:v>
                </c:pt>
                <c:pt idx="13">
                  <c:v>1.357161876572859</c:v>
                </c:pt>
                <c:pt idx="14">
                  <c:v>1.4456358195794816</c:v>
                </c:pt>
                <c:pt idx="15">
                  <c:v>1.5204943599484908</c:v>
                </c:pt>
                <c:pt idx="16">
                  <c:v>1.5441268993310273</c:v>
                </c:pt>
                <c:pt idx="17">
                  <c:v>1.5206663904466229</c:v>
                </c:pt>
                <c:pt idx="18">
                  <c:v>1.439299005936205</c:v>
                </c:pt>
                <c:pt idx="19">
                  <c:v>1.309827348882443</c:v>
                </c:pt>
                <c:pt idx="20">
                  <c:v>1.1632503452705383</c:v>
                </c:pt>
                <c:pt idx="21">
                  <c:v>1.0443624055688601</c:v>
                </c:pt>
                <c:pt idx="22">
                  <c:v>0.92669154285801492</c:v>
                </c:pt>
                <c:pt idx="23">
                  <c:v>0.85205436994026773</c:v>
                </c:pt>
                <c:pt idx="24">
                  <c:v>0.81604106264630705</c:v>
                </c:pt>
                <c:pt idx="25">
                  <c:v>0.7989391085158587</c:v>
                </c:pt>
                <c:pt idx="26">
                  <c:v>0.80529440870856006</c:v>
                </c:pt>
                <c:pt idx="27">
                  <c:v>0.82976677217160233</c:v>
                </c:pt>
                <c:pt idx="28">
                  <c:v>0.87077462865880295</c:v>
                </c:pt>
                <c:pt idx="29">
                  <c:v>0.93602059037415231</c:v>
                </c:pt>
                <c:pt idx="30">
                  <c:v>1.0122044631422227</c:v>
                </c:pt>
                <c:pt idx="31">
                  <c:v>1.1142730943196992</c:v>
                </c:pt>
                <c:pt idx="32">
                  <c:v>1.261908088874002</c:v>
                </c:pt>
                <c:pt idx="33">
                  <c:v>1.4611903989338659</c:v>
                </c:pt>
                <c:pt idx="34">
                  <c:v>1.6567952154059955</c:v>
                </c:pt>
                <c:pt idx="35">
                  <c:v>1.9057894136402163</c:v>
                </c:pt>
                <c:pt idx="36">
                  <c:v>2.1224154708279439</c:v>
                </c:pt>
                <c:pt idx="37">
                  <c:v>2.2992096374832118</c:v>
                </c:pt>
                <c:pt idx="38">
                  <c:v>2.3518013275957044</c:v>
                </c:pt>
                <c:pt idx="39">
                  <c:v>2.3319807061772932</c:v>
                </c:pt>
                <c:pt idx="40">
                  <c:v>2.1845841288490724</c:v>
                </c:pt>
                <c:pt idx="41">
                  <c:v>1.8994292308651985</c:v>
                </c:pt>
                <c:pt idx="42">
                  <c:v>1.5608934699037644</c:v>
                </c:pt>
                <c:pt idx="43">
                  <c:v>1.1910275950426334</c:v>
                </c:pt>
                <c:pt idx="44">
                  <c:v>0.82556472492086674</c:v>
                </c:pt>
                <c:pt idx="45">
                  <c:v>0.57096575304074881</c:v>
                </c:pt>
                <c:pt idx="46">
                  <c:v>0.36591436585946757</c:v>
                </c:pt>
                <c:pt idx="47">
                  <c:v>0.24015588397683182</c:v>
                </c:pt>
                <c:pt idx="48">
                  <c:v>0.15991015592899918</c:v>
                </c:pt>
                <c:pt idx="49">
                  <c:v>0.10882801015080595</c:v>
                </c:pt>
                <c:pt idx="50">
                  <c:v>7.5858614768174029E-2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063-0F48-83ED-6F4664E0F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197960"/>
        <c:axId val="791203864"/>
      </c:scatterChart>
      <c:valAx>
        <c:axId val="739356712"/>
        <c:scaling>
          <c:orientation val="minMax"/>
          <c:max val="800"/>
          <c:min val="7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Wavelength (nm)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39357368"/>
        <c:crosses val="autoZero"/>
        <c:crossBetween val="midCat"/>
      </c:valAx>
      <c:valAx>
        <c:axId val="739357368"/>
        <c:scaling>
          <c:orientation val="minMax"/>
          <c:max val="10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Electron spin polarization ,ESP (%)</a:t>
                </a:r>
              </a:p>
            </c:rich>
          </c:tx>
          <c:layout>
            <c:manualLayout>
              <c:xMode val="edge"/>
              <c:yMode val="edge"/>
              <c:x val="0"/>
              <c:y val="5.938524023339345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39356712"/>
        <c:crosses val="autoZero"/>
        <c:crossBetween val="midCat"/>
      </c:valAx>
      <c:valAx>
        <c:axId val="7912038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Quantum efficiency, QE (%)</a:t>
                </a:r>
              </a:p>
            </c:rich>
          </c:tx>
          <c:layout>
            <c:manualLayout>
              <c:xMode val="edge"/>
              <c:yMode val="edge"/>
              <c:x val="0.94893051268495732"/>
              <c:y val="0.186734477295352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91197960"/>
        <c:crosses val="max"/>
        <c:crossBetween val="midCat"/>
      </c:valAx>
      <c:valAx>
        <c:axId val="791197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12038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810135257902418"/>
          <c:y val="5.1643435501164646E-2"/>
          <c:w val="0.32231136054293064"/>
          <c:h val="0.2645458043542858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>
          <a:latin typeface="+mn-lt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6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89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6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1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0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B1FEBD-D691-4390-9587-AA03ECE9C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fld id="{B5FB6E5B-7B6C-4C82-B4DE-2A629539FD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02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76EC3-6A97-DC88-3F3B-AF9750163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B466-D62F-35CB-9D01-57AD8FB3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1930B-B4FD-F202-A278-90DC81059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B67C4-81C6-B34E-F562-0C8875F41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98103-5AC2-CDCC-46FC-A2F40F3B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8551-4BBF-7841-A7BE-4B72EEDD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30AF-22C5-E64E-998C-9FC73B0A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4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9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001373" y="6534374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 Wang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1" r:id="rId7"/>
    <p:sldLayoutId id="2147483672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em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accelconf.web.cern.ch/ipac2021/papers/mopab324.pdf" TargetMode="External"/><Relationship Id="rId7" Type="http://schemas.openxmlformats.org/officeDocument/2006/relationships/hyperlink" Target="https://www.jacow.org/ipac2024/pdf/MOPC2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ciencedirect.com/science/article/pii/S0168900206014434" TargetMode="External"/><Relationship Id="rId5" Type="http://schemas.openxmlformats.org/officeDocument/2006/relationships/hyperlink" Target="https://accelconf.web.cern.ch/p07/PAPERS/MOPAN013.PDF" TargetMode="External"/><Relationship Id="rId4" Type="http://schemas.openxmlformats.org/officeDocument/2006/relationships/hyperlink" Target="https://inspirehep.net/files/a7bbe70b5f54adc3b7e7f320651d2dd7" TargetMode="Externa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00.png"/><Relationship Id="rId10" Type="http://schemas.openxmlformats.org/officeDocument/2006/relationships/image" Target="../media/image360.png"/><Relationship Id="rId4" Type="http://schemas.openxmlformats.org/officeDocument/2006/relationships/image" Target="../media/image29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526050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/>
              </a:rPr>
              <a:t>Polarized gun and preinjector beamline design</a:t>
            </a:r>
            <a:endParaRPr lang="en-US" sz="3600" dirty="0"/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482974" y="3056556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Erdong Wang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482973" y="3532808"/>
            <a:ext cx="5282825" cy="5016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For a visit @SLAC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FC2202B-5021-46F5-AFDB-5E6FB0EB7782}"/>
              </a:ext>
            </a:extLst>
          </p:cNvPr>
          <p:cNvSpPr txBox="1">
            <a:spLocks/>
          </p:cNvSpPr>
          <p:nvPr/>
        </p:nvSpPr>
        <p:spPr>
          <a:xfrm>
            <a:off x="482974" y="4034458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482973" y="5001686"/>
            <a:ext cx="5282825" cy="5016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12/6/2024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06F1-AF31-7348-8EAE-2EC53E59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130872"/>
            <a:ext cx="11330608" cy="684138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EIC Polarized Electron Source Requirements</a:t>
            </a:r>
            <a:endParaRPr lang="en-US"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30DFDE9-AD1D-1240-B634-E627257A454D}"/>
              </a:ext>
            </a:extLst>
          </p:cNvPr>
          <p:cNvGraphicFramePr>
            <a:graphicFrameLocks/>
          </p:cNvGraphicFramePr>
          <p:nvPr/>
        </p:nvGraphicFramePr>
        <p:xfrm>
          <a:off x="1279879" y="1591132"/>
          <a:ext cx="5274042" cy="261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907">
                  <a:extLst>
                    <a:ext uri="{9D8B030D-6E8A-4147-A177-3AD203B41FA5}">
                      <a16:colId xmlns:a16="http://schemas.microsoft.com/office/drawing/2014/main" val="100726213"/>
                    </a:ext>
                  </a:extLst>
                </a:gridCol>
                <a:gridCol w="1083992">
                  <a:extLst>
                    <a:ext uri="{9D8B030D-6E8A-4147-A177-3AD203B41FA5}">
                      <a16:colId xmlns:a16="http://schemas.microsoft.com/office/drawing/2014/main" val="383357273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en-US" sz="1400" b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>
                          <a:latin typeface="Avenir Book"/>
                          <a:ea typeface="AppleGothic"/>
                          <a:cs typeface="Avenir Book"/>
                        </a:rPr>
                        <a:t>EIC R&amp;D goal</a:t>
                      </a:r>
                      <a:endParaRPr lang="en-US" sz="1400" b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venir Book"/>
                          <a:ea typeface="AppleGothic"/>
                          <a:cs typeface="Avenir Book"/>
                        </a:rPr>
                        <a:t>Achieved in stable operation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venir Book"/>
                          <a:ea typeface="AppleGothic"/>
                          <a:cs typeface="Avenir Book"/>
                        </a:rPr>
                        <a:t>R&amp;D delivered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Bunch</a:t>
                      </a:r>
                      <a:r>
                        <a:rPr lang="en-US" sz="1400" baseline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charge [</a:t>
                      </a:r>
                      <a:r>
                        <a:rPr lang="en-US" sz="1400" baseline="0" err="1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nC</a:t>
                      </a:r>
                      <a:r>
                        <a:rPr lang="en-US" sz="1400" baseline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  <a:endParaRPr lang="en-US" sz="1400">
                        <a:solidFill>
                          <a:schemeClr val="bg1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venir Book"/>
                          <a:ea typeface="AppleGothic"/>
                          <a:cs typeface="Avenir Book"/>
                        </a:rPr>
                        <a:t>7</a:t>
                      </a:r>
                      <a:endParaRPr lang="en-US" sz="140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7.5 (12)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Peak current [A]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3.8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4.8 (No SCL)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30086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Frequency [Hz]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1 (</a:t>
                      </a:r>
                      <a:r>
                        <a:rPr lang="en-US" altLang="zh-CN" sz="1400">
                          <a:latin typeface="Avenir Book"/>
                          <a:ea typeface="AppleGothic"/>
                          <a:cs typeface="Avenir Book"/>
                        </a:rPr>
                        <a:t>4</a:t>
                      </a:r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 bunches)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1 (9000 bunches)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Voltage [kV]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venir Book"/>
                          <a:ea typeface="AppleGothic"/>
                          <a:cs typeface="Avenir Book"/>
                        </a:rPr>
                        <a:t>300</a:t>
                      </a:r>
                      <a:endParaRPr lang="en-US" sz="140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320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Average</a:t>
                      </a: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Current</a:t>
                      </a:r>
                      <a:r>
                        <a:rPr lang="zh-CN" alt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endParaRPr lang="en-US" sz="1400">
                        <a:solidFill>
                          <a:schemeClr val="bg1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venir Book"/>
                          <a:ea typeface="AppleGothic"/>
                          <a:cs typeface="Avenir Book"/>
                        </a:rPr>
                        <a:t>28</a:t>
                      </a:r>
                      <a:r>
                        <a:rPr lang="zh-CN" altLang="en-US" sz="140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err="1">
                          <a:latin typeface="Avenir Book"/>
                          <a:ea typeface="AppleGothic"/>
                          <a:cs typeface="Avenir Book"/>
                        </a:rPr>
                        <a:t>nA</a:t>
                      </a:r>
                      <a:endParaRPr lang="en-US" sz="140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30 </a:t>
                      </a:r>
                      <a:r>
                        <a:rPr lang="en-US" sz="1400" err="1">
                          <a:latin typeface="Avenir Book"/>
                          <a:ea typeface="AppleGothic"/>
                          <a:cs typeface="Avenir Book"/>
                        </a:rPr>
                        <a:t>uA</a:t>
                      </a:r>
                      <a:endParaRPr lang="en-US" sz="140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9349342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Polarization [%]</a:t>
                      </a:r>
                    </a:p>
                  </a:txBody>
                  <a:tcPr marL="68580" marR="68580" marT="34290" marB="34290"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venir Book"/>
                          <a:ea typeface="AppleGothic"/>
                          <a:cs typeface="Avenir Book"/>
                        </a:rPr>
                        <a:t>&gt;</a:t>
                      </a:r>
                      <a:r>
                        <a:rPr lang="zh-CN" altLang="en-US" sz="140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85%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88%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8E52D7-89D5-B747-8ECD-9620CF453B7D}"/>
              </a:ext>
            </a:extLst>
          </p:cNvPr>
          <p:cNvSpPr txBox="1"/>
          <p:nvPr/>
        </p:nvSpPr>
        <p:spPr>
          <a:xfrm>
            <a:off x="1264388" y="4631420"/>
            <a:ext cx="9663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EIC lifetime requirement in CDR : 24x7x3600x</a:t>
            </a:r>
            <a:r>
              <a:rPr lang="en-US" altLang="zh-CN" sz="2000"/>
              <a:t>4</a:t>
            </a:r>
            <a:r>
              <a:rPr lang="en-US" sz="2000"/>
              <a:t>= </a:t>
            </a:r>
            <a:r>
              <a:rPr lang="en-US" altLang="zh-CN" sz="2000"/>
              <a:t>2.4</a:t>
            </a:r>
            <a:r>
              <a:rPr lang="en-US" sz="2000"/>
              <a:t> e6 bunches /week for 2 weeks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386CEA0-8BE1-D23B-B2BB-AE04E26F7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64" y="1887719"/>
            <a:ext cx="2891824" cy="192775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31F1953-FF6B-0F00-AD26-4D025C642566}"/>
              </a:ext>
            </a:extLst>
          </p:cNvPr>
          <p:cNvSpPr txBox="1"/>
          <p:nvPr/>
        </p:nvSpPr>
        <p:spPr>
          <a:xfrm>
            <a:off x="6942346" y="4023390"/>
            <a:ext cx="4511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EIC polarized gun at Stonybrook Univ.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5F8A8-8713-35E3-F55A-2DBB2B2F153A}"/>
              </a:ext>
            </a:extLst>
          </p:cNvPr>
          <p:cNvSpPr txBox="1"/>
          <p:nvPr/>
        </p:nvSpPr>
        <p:spPr>
          <a:xfrm>
            <a:off x="1264388" y="5068852"/>
            <a:ext cx="3954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requirements(Charge achieved):</a:t>
            </a:r>
          </a:p>
          <a:p>
            <a:r>
              <a:rPr lang="en-US"/>
              <a:t>phase I : 7 nC </a:t>
            </a:r>
          </a:p>
          <a:p>
            <a:r>
              <a:rPr lang="en-US"/>
              <a:t>phase II : 4-7 nC, bunch trains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130BCB6-AABE-565E-88F8-4E2941A8A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3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6C53-F6EE-864C-9AB9-3BA2A9A2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4" y="130868"/>
            <a:ext cx="4983043" cy="736400"/>
          </a:xfrm>
        </p:spPr>
        <p:txBody>
          <a:bodyPr>
            <a:normAutofit/>
          </a:bodyPr>
          <a:lstStyle/>
          <a:p>
            <a:r>
              <a:rPr lang="en-US">
                <a:cs typeface="Arial" panose="020B0604020202020204" pitchFamily="34" charset="0"/>
              </a:rPr>
              <a:t>HV Conditioning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5D590-F9A6-7D44-9F5B-AD3FB79D1B2E}"/>
              </a:ext>
            </a:extLst>
          </p:cNvPr>
          <p:cNvSpPr txBox="1"/>
          <p:nvPr/>
        </p:nvSpPr>
        <p:spPr>
          <a:xfrm>
            <a:off x="841590" y="4593652"/>
            <a:ext cx="1086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 panose="020B0604020202020204" pitchFamily="34" charset="0"/>
              </a:rPr>
              <a:t>EIC preinjector gun voltage requirement 300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 panose="020B0604020202020204" pitchFamily="34" charset="0"/>
              </a:rPr>
              <a:t>Gun conditioned </a:t>
            </a:r>
            <a:r>
              <a:rPr lang="en-US" altLang="zh-CN">
                <a:cs typeface="Arial" panose="020B0604020202020204" pitchFamily="34" charset="0"/>
              </a:rPr>
              <a:t>up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to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352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kV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>
                <a:cs typeface="Arial" panose="020B0604020202020204" pitchFamily="34" charset="0"/>
              </a:rPr>
              <a:t>in Dec 2020 (vacuum conditioning, total takes 23 </a:t>
            </a:r>
            <a:r>
              <a:rPr lang="en-US" err="1">
                <a:cs typeface="Arial" panose="020B0604020202020204" pitchFamily="34" charset="0"/>
              </a:rPr>
              <a:t>hrs</a:t>
            </a:r>
            <a:r>
              <a:rPr lang="en-US">
                <a:cs typeface="Arial" panose="020B0604020202020204" pitchFamily="34" charset="0"/>
              </a:rPr>
              <a:t>, Cooling is on):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 panose="020B0604020202020204" pitchFamily="34" charset="0"/>
              </a:rPr>
              <a:t>In 2023, we improved the puck clean procedure. The new puck with new SL-GaAs(ODU) sample can achieve 350 kV without any conditioning. We don’t need extra conditioning to use new samples/puck.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5510BD-7460-1384-C941-817EF37EC078}"/>
              </a:ext>
            </a:extLst>
          </p:cNvPr>
          <p:cNvGrpSpPr/>
          <p:nvPr/>
        </p:nvGrpSpPr>
        <p:grpSpPr>
          <a:xfrm>
            <a:off x="2055646" y="867268"/>
            <a:ext cx="8917774" cy="3683381"/>
            <a:chOff x="2432636" y="960058"/>
            <a:chExt cx="8917774" cy="36833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6D015F-A17A-0C45-B411-FF90E597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636" y="1161173"/>
              <a:ext cx="7018583" cy="3283847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A1403E0-E12E-CF4D-B5D7-60D3D5144B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3642" y="1207526"/>
              <a:ext cx="332897" cy="2499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398A53-9E0C-4341-B2C9-26F205FBAEBA}"/>
                </a:ext>
              </a:extLst>
            </p:cNvPr>
            <p:cNvSpPr txBox="1"/>
            <p:nvPr/>
          </p:nvSpPr>
          <p:spPr>
            <a:xfrm>
              <a:off x="8819315" y="960058"/>
              <a:ext cx="553357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352kV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A880C5F-6D78-174E-B4A2-AE902F00C4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107" y="2492924"/>
              <a:ext cx="919742" cy="2146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6D80A7-E88F-FE4E-8F25-6E13C645B064}"/>
                </a:ext>
              </a:extLst>
            </p:cNvPr>
            <p:cNvSpPr txBox="1"/>
            <p:nvPr/>
          </p:nvSpPr>
          <p:spPr>
            <a:xfrm>
              <a:off x="9451219" y="2651057"/>
              <a:ext cx="12137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field emission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CE1BC77-2F77-7C41-8FBE-FDD413EF38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53642" y="4054023"/>
              <a:ext cx="621203" cy="2963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F60B7A-F615-A542-9A9A-5A5A59210B2A}"/>
                </a:ext>
              </a:extLst>
            </p:cNvPr>
            <p:cNvSpPr txBox="1"/>
            <p:nvPr/>
          </p:nvSpPr>
          <p:spPr>
            <a:xfrm>
              <a:off x="9141065" y="4227941"/>
              <a:ext cx="22093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 noise level</a:t>
              </a:r>
            </a:p>
            <a:p>
              <a:r>
                <a:rPr lang="en-US" sz="105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Vacuum into 10e-12 torr</a:t>
              </a:r>
            </a:p>
          </p:txBody>
        </p:sp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56F2D6C-A343-E75A-24B6-D2D504096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2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744A-5DA6-D4AB-CA7B-C231B001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Bunch Charge and Bulk GaAs Lifetime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618F8-8238-A3D5-4499-F0B841CA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FA596-347C-69CC-352A-2236BA655E31}"/>
              </a:ext>
            </a:extLst>
          </p:cNvPr>
          <p:cNvSpPr/>
          <p:nvPr/>
        </p:nvSpPr>
        <p:spPr>
          <a:xfrm>
            <a:off x="5537771" y="3821916"/>
            <a:ext cx="66542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indent="-9644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Bulk GaAs with 785 nm polarized laser; Gun operates at 300 kV. Run up to 67.5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7.5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bunch charge polarized beam, 5000 pulses/s ~37.5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439341" lvl="1" indent="-96441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rgbClr val="3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anode bias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didn’t observe QE drop</a:t>
            </a:r>
            <a:r>
              <a:rPr lang="en-US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39341" lvl="1" indent="-96441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anode bias,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1/e lifetime is 63 hrs. Dominated by the outgassing from FC.</a:t>
            </a:r>
          </a:p>
          <a:p>
            <a:pPr indent="-1143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bulk-GaAs, we can achieve 15 </a:t>
            </a:r>
            <a:r>
              <a:rPr lang="en-US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US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(~35% polarization ) without changing the laser and gun settings.</a:t>
            </a:r>
          </a:p>
          <a:p>
            <a:pPr marL="342900"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F935E-34D0-E8D2-C965-264B3DAC0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202" y="990283"/>
            <a:ext cx="4419812" cy="29222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5DDDF9-D5BB-BBE1-A4AE-E4108DA0F50B}"/>
              </a:ext>
            </a:extLst>
          </p:cNvPr>
          <p:cNvGrpSpPr/>
          <p:nvPr/>
        </p:nvGrpSpPr>
        <p:grpSpPr>
          <a:xfrm>
            <a:off x="762372" y="4175353"/>
            <a:ext cx="4662261" cy="1863209"/>
            <a:chOff x="585734" y="1685723"/>
            <a:chExt cx="3871600" cy="181466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F4DF4BF-83D5-A2E3-57B3-E6B86576D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114" y="1690690"/>
              <a:ext cx="1954220" cy="1809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picture containing text, monitor, electronics, display&#10;&#10;Description automatically generated">
              <a:extLst>
                <a:ext uri="{FF2B5EF4-FFF2-40B4-BE49-F238E27FC236}">
                  <a16:creationId xmlns:a16="http://schemas.microsoft.com/office/drawing/2014/main" id="{0D170BAA-8C10-CC3C-619A-A6F1A28F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734" y="1685723"/>
              <a:ext cx="1917380" cy="18146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0D6A76-256B-8454-5AD0-3FBA8D25B1EA}"/>
                </a:ext>
              </a:extLst>
            </p:cNvPr>
            <p:cNvSpPr txBox="1"/>
            <p:nvPr/>
          </p:nvSpPr>
          <p:spPr>
            <a:xfrm>
              <a:off x="1063690" y="2174032"/>
              <a:ext cx="73353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chemeClr val="bg1"/>
                  </a:solidFill>
                </a:rPr>
                <a:t>1 </a:t>
              </a:r>
              <a:r>
                <a:rPr lang="en-US" sz="1350" err="1">
                  <a:solidFill>
                    <a:schemeClr val="bg1"/>
                  </a:solidFill>
                </a:rPr>
                <a:t>nC</a:t>
              </a:r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9834AD-4A67-4877-D29F-206864F88366}"/>
                </a:ext>
              </a:extLst>
            </p:cNvPr>
            <p:cNvSpPr txBox="1"/>
            <p:nvPr/>
          </p:nvSpPr>
          <p:spPr>
            <a:xfrm>
              <a:off x="3106842" y="2174032"/>
              <a:ext cx="73353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chemeClr val="bg1"/>
                  </a:solidFill>
                </a:rPr>
                <a:t>8 </a:t>
              </a:r>
              <a:r>
                <a:rPr lang="en-US" sz="1350" err="1">
                  <a:solidFill>
                    <a:schemeClr val="bg1"/>
                  </a:solidFill>
                </a:rPr>
                <a:t>nC</a:t>
              </a:r>
              <a:endParaRPr 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B090D3D-5E0C-8505-E184-B9550BEF5B97}"/>
              </a:ext>
            </a:extLst>
          </p:cNvPr>
          <p:cNvSpPr txBox="1"/>
          <p:nvPr/>
        </p:nvSpPr>
        <p:spPr>
          <a:xfrm>
            <a:off x="762373" y="4025312"/>
            <a:ext cx="4662261" cy="300082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Calibri Light" panose="020F0302020204030204" pitchFamily="34" charset="0"/>
                <a:cs typeface="Calibri Light" panose="020F0302020204030204" pitchFamily="34" charset="0"/>
              </a:rPr>
              <a:t>Beam image before the dump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276EA0-6985-E792-D365-E49C7A93D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00" y="990283"/>
            <a:ext cx="4547738" cy="29422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60142B-DC80-A543-F2DD-3EEA8111C330}"/>
              </a:ext>
            </a:extLst>
          </p:cNvPr>
          <p:cNvSpPr txBox="1"/>
          <p:nvPr/>
        </p:nvSpPr>
        <p:spPr>
          <a:xfrm>
            <a:off x="4764634" y="1464624"/>
            <a:ext cx="206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6 mm laser spot size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98FE0CA-7317-3487-8A99-DCAD12AFD1BB}"/>
              </a:ext>
            </a:extLst>
          </p:cNvPr>
          <p:cNvCxnSpPr/>
          <p:nvPr/>
        </p:nvCxnSpPr>
        <p:spPr>
          <a:xfrm>
            <a:off x="2582584" y="1816820"/>
            <a:ext cx="923827" cy="491477"/>
          </a:xfrm>
          <a:prstGeom prst="straightConnector1">
            <a:avLst/>
          </a:prstGeom>
          <a:ln w="25400">
            <a:solidFill>
              <a:srgbClr val="FF0000">
                <a:alpha val="6353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025F582-4855-0F5B-9BD0-8250A955F917}"/>
              </a:ext>
            </a:extLst>
          </p:cNvPr>
          <p:cNvSpPr txBox="1"/>
          <p:nvPr/>
        </p:nvSpPr>
        <p:spPr>
          <a:xfrm>
            <a:off x="1634039" y="1195847"/>
            <a:ext cx="1872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Space charge limit</a:t>
            </a:r>
          </a:p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 starts from 12 </a:t>
            </a:r>
            <a:r>
              <a:rPr lang="en-US" err="1">
                <a:latin typeface="Calibri Light" panose="020F0302020204030204" pitchFamily="34" charset="0"/>
                <a:cs typeface="Calibri Light" panose="020F0302020204030204" pitchFamily="34" charset="0"/>
              </a:rPr>
              <a:t>nC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615F8-482A-7BCA-F59B-CAC32886B6CB}"/>
              </a:ext>
            </a:extLst>
          </p:cNvPr>
          <p:cNvSpPr txBox="1"/>
          <p:nvPr/>
        </p:nvSpPr>
        <p:spPr>
          <a:xfrm>
            <a:off x="4258470" y="2308297"/>
            <a:ext cx="206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4 mm laser spot size</a:t>
            </a:r>
          </a:p>
        </p:txBody>
      </p:sp>
    </p:spTree>
    <p:extLst>
      <p:ext uri="{BB962C8B-B14F-4D97-AF65-F5344CB8AC3E}">
        <p14:creationId xmlns:p14="http://schemas.microsoft.com/office/powerpoint/2010/main" val="121827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B397-129F-6B0D-02C5-0CA0C98E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89" y="130868"/>
            <a:ext cx="8286750" cy="708051"/>
          </a:xfrm>
        </p:spPr>
        <p:txBody>
          <a:bodyPr>
            <a:normAutofit/>
          </a:bodyPr>
          <a:lstStyle/>
          <a:p>
            <a:r>
              <a:rPr lang="en-US" altLang="zh-CN">
                <a:cs typeface="Arial" panose="020B0604020202020204" pitchFamily="34" charset="0"/>
              </a:rPr>
              <a:t>High Polarization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Photocathode</a:t>
            </a:r>
            <a:endParaRPr lang="en-US">
              <a:cs typeface="Arial" panose="020B0604020202020204" pitchFamily="34" charset="0"/>
            </a:endParaRPr>
          </a:p>
        </p:txBody>
      </p:sp>
      <p:pic>
        <p:nvPicPr>
          <p:cNvPr id="1026" name="Picture 2" descr="Table&#10;&#10;Description automatically generated">
            <a:extLst>
              <a:ext uri="{FF2B5EF4-FFF2-40B4-BE49-F238E27FC236}">
                <a16:creationId xmlns:a16="http://schemas.microsoft.com/office/drawing/2014/main" id="{2A94B1D7-ACDD-E1FE-2BE1-A661EFA6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24" y="2071636"/>
            <a:ext cx="4088524" cy="3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5D0A96-83A5-497A-9C22-3F910A60BE1A}"/>
              </a:ext>
            </a:extLst>
          </p:cNvPr>
          <p:cNvGraphicFramePr>
            <a:graphicFrameLocks/>
          </p:cNvGraphicFramePr>
          <p:nvPr/>
        </p:nvGraphicFramePr>
        <p:xfrm>
          <a:off x="5468025" y="1773703"/>
          <a:ext cx="5602778" cy="365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5684C3-EEEC-88B1-35D5-0825E5C9D5EC}"/>
              </a:ext>
            </a:extLst>
          </p:cNvPr>
          <p:cNvSpPr txBox="1"/>
          <p:nvPr/>
        </p:nvSpPr>
        <p:spPr>
          <a:xfrm>
            <a:off x="1532898" y="964608"/>
            <a:ext cx="912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cs typeface="Arial" panose="020B0604020202020204" pitchFamily="34" charset="0"/>
              </a:rPr>
              <a:t>ODU/</a:t>
            </a:r>
            <a:r>
              <a:rPr lang="en-US" altLang="zh-CN" err="1">
                <a:cs typeface="Arial" panose="020B0604020202020204" pitchFamily="34" charset="0"/>
              </a:rPr>
              <a:t>Jlab</a:t>
            </a:r>
            <a:r>
              <a:rPr lang="en-US" altLang="zh-CN">
                <a:cs typeface="Arial" panose="020B0604020202020204" pitchFamily="34" charset="0"/>
              </a:rPr>
              <a:t>/BNL: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GaAs/</a:t>
            </a:r>
            <a:r>
              <a:rPr lang="en-US" altLang="zh-CN" err="1">
                <a:cs typeface="Arial" panose="020B0604020202020204" pitchFamily="34" charset="0"/>
              </a:rPr>
              <a:t>GaAsP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SL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with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 err="1">
                <a:cs typeface="Arial" panose="020B0604020202020204" pitchFamily="34" charset="0"/>
              </a:rPr>
              <a:t>AlGaAs</a:t>
            </a:r>
            <a:r>
              <a:rPr lang="en-US" altLang="zh-CN">
                <a:cs typeface="Arial" panose="020B0604020202020204" pitchFamily="34" charset="0"/>
              </a:rPr>
              <a:t>/</a:t>
            </a:r>
            <a:r>
              <a:rPr lang="en-US" altLang="zh-CN" err="1">
                <a:cs typeface="Arial" panose="020B0604020202020204" pitchFamily="34" charset="0"/>
              </a:rPr>
              <a:t>GaAsP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DBR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cs typeface="Arial" panose="020B0604020202020204" pitchFamily="34" charset="0"/>
              </a:rPr>
              <a:t>Best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performance: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QE=2.35%,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ESP=92%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5E271D9-2D57-F4F3-43BF-5B5959B97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7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61F2-E9E5-850F-0301-B254B0D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Generated High Intensity Polarized Electron Bunch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AF9D0-7BDC-2E29-6324-27D146AFCDB0}"/>
              </a:ext>
            </a:extLst>
          </p:cNvPr>
          <p:cNvSpPr txBox="1"/>
          <p:nvPr/>
        </p:nvSpPr>
        <p:spPr>
          <a:xfrm>
            <a:off x="6579704" y="4112886"/>
            <a:ext cx="56122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High Polarized (85%-90%)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2"/>
                </a:solidFill>
              </a:rPr>
              <a:t>DBR-SL-GaAs</a:t>
            </a:r>
            <a:r>
              <a:rPr lang="en-US" sz="1800"/>
              <a:t> with 785 nm polarized laser;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en-US"/>
              <a:t>Maximum bunch charge 11.6 nC (8mm)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en-US" sz="1800"/>
              <a:t>Linear range up to 9 nC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en-US" sz="1800"/>
              <a:t>Run up to </a:t>
            </a:r>
            <a:r>
              <a:rPr lang="en-US"/>
              <a:t>30</a:t>
            </a:r>
            <a:r>
              <a:rPr lang="en-US" sz="1800"/>
              <a:t> µA.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Charge limited by the surface charge limit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AB081-A2D2-E8CF-A5CE-2A8811E3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704" y="996216"/>
            <a:ext cx="4675562" cy="30521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2CD3FE-EB90-45DC-873B-C157D9A0F890}"/>
              </a:ext>
            </a:extLst>
          </p:cNvPr>
          <p:cNvGrpSpPr/>
          <p:nvPr/>
        </p:nvGrpSpPr>
        <p:grpSpPr>
          <a:xfrm>
            <a:off x="1580943" y="1109388"/>
            <a:ext cx="3998571" cy="1693683"/>
            <a:chOff x="7070103" y="2084464"/>
            <a:chExt cx="3998571" cy="1693683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E2FCEE3-F8B0-C1EF-286B-AFD79A4279E2}"/>
                </a:ext>
              </a:extLst>
            </p:cNvPr>
            <p:cNvSpPr/>
            <p:nvPr/>
          </p:nvSpPr>
          <p:spPr>
            <a:xfrm>
              <a:off x="7070103" y="2619637"/>
              <a:ext cx="1809946" cy="367289"/>
            </a:xfrm>
            <a:custGeom>
              <a:avLst/>
              <a:gdLst>
                <a:gd name="connsiteX0" fmla="*/ 0 w 1809946"/>
                <a:gd name="connsiteY0" fmla="*/ 9070 h 367289"/>
                <a:gd name="connsiteX1" fmla="*/ 1376313 w 1809946"/>
                <a:gd name="connsiteY1" fmla="*/ 9070 h 367289"/>
                <a:gd name="connsiteX2" fmla="*/ 1706252 w 1809946"/>
                <a:gd name="connsiteY2" fmla="*/ 103338 h 367289"/>
                <a:gd name="connsiteX3" fmla="*/ 1809946 w 1809946"/>
                <a:gd name="connsiteY3" fmla="*/ 367289 h 36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46" h="367289">
                  <a:moveTo>
                    <a:pt x="0" y="9070"/>
                  </a:moveTo>
                  <a:cubicBezTo>
                    <a:pt x="545969" y="1214"/>
                    <a:pt x="1091938" y="-6641"/>
                    <a:pt x="1376313" y="9070"/>
                  </a:cubicBezTo>
                  <a:cubicBezTo>
                    <a:pt x="1660688" y="24781"/>
                    <a:pt x="1633980" y="43635"/>
                    <a:pt x="1706252" y="103338"/>
                  </a:cubicBezTo>
                  <a:cubicBezTo>
                    <a:pt x="1778524" y="163041"/>
                    <a:pt x="1794235" y="265165"/>
                    <a:pt x="1809946" y="367289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0B017D-30B0-18EE-8575-7EB6236AF562}"/>
                </a:ext>
              </a:extLst>
            </p:cNvPr>
            <p:cNvSpPr/>
            <p:nvPr/>
          </p:nvSpPr>
          <p:spPr>
            <a:xfrm>
              <a:off x="7070103" y="3410858"/>
              <a:ext cx="1809946" cy="367289"/>
            </a:xfrm>
            <a:custGeom>
              <a:avLst/>
              <a:gdLst>
                <a:gd name="connsiteX0" fmla="*/ 0 w 1809946"/>
                <a:gd name="connsiteY0" fmla="*/ 9070 h 367289"/>
                <a:gd name="connsiteX1" fmla="*/ 1376313 w 1809946"/>
                <a:gd name="connsiteY1" fmla="*/ 9070 h 367289"/>
                <a:gd name="connsiteX2" fmla="*/ 1706252 w 1809946"/>
                <a:gd name="connsiteY2" fmla="*/ 103338 h 367289"/>
                <a:gd name="connsiteX3" fmla="*/ 1809946 w 1809946"/>
                <a:gd name="connsiteY3" fmla="*/ 367289 h 36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46" h="367289">
                  <a:moveTo>
                    <a:pt x="0" y="9070"/>
                  </a:moveTo>
                  <a:cubicBezTo>
                    <a:pt x="545969" y="1214"/>
                    <a:pt x="1091938" y="-6641"/>
                    <a:pt x="1376313" y="9070"/>
                  </a:cubicBezTo>
                  <a:cubicBezTo>
                    <a:pt x="1660688" y="24781"/>
                    <a:pt x="1633980" y="43635"/>
                    <a:pt x="1706252" y="103338"/>
                  </a:cubicBezTo>
                  <a:cubicBezTo>
                    <a:pt x="1778524" y="163041"/>
                    <a:pt x="1794235" y="265165"/>
                    <a:pt x="1809946" y="367289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003C48-E90E-9B9B-01E0-97185A63C4CB}"/>
                </a:ext>
              </a:extLst>
            </p:cNvPr>
            <p:cNvCxnSpPr>
              <a:cxnSpLocks/>
            </p:cNvCxnSpPr>
            <p:nvPr/>
          </p:nvCxnSpPr>
          <p:spPr>
            <a:xfrm>
              <a:off x="8880049" y="2704121"/>
              <a:ext cx="0" cy="107402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78FF461-8DFB-E522-FFC0-7CA200BF03A7}"/>
                </a:ext>
              </a:extLst>
            </p:cNvPr>
            <p:cNvSpPr/>
            <p:nvPr/>
          </p:nvSpPr>
          <p:spPr>
            <a:xfrm>
              <a:off x="8889476" y="2704121"/>
              <a:ext cx="848413" cy="282805"/>
            </a:xfrm>
            <a:custGeom>
              <a:avLst/>
              <a:gdLst>
                <a:gd name="connsiteX0" fmla="*/ 0 w 848413"/>
                <a:gd name="connsiteY0" fmla="*/ 0 h 282805"/>
                <a:gd name="connsiteX1" fmla="*/ 28281 w 848413"/>
                <a:gd name="connsiteY1" fmla="*/ 122549 h 282805"/>
                <a:gd name="connsiteX2" fmla="*/ 150829 w 848413"/>
                <a:gd name="connsiteY2" fmla="*/ 245097 h 282805"/>
                <a:gd name="connsiteX3" fmla="*/ 329938 w 848413"/>
                <a:gd name="connsiteY3" fmla="*/ 273378 h 282805"/>
                <a:gd name="connsiteX4" fmla="*/ 848413 w 848413"/>
                <a:gd name="connsiteY4" fmla="*/ 282805 h 28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413" h="282805">
                  <a:moveTo>
                    <a:pt x="0" y="0"/>
                  </a:moveTo>
                  <a:cubicBezTo>
                    <a:pt x="1571" y="40850"/>
                    <a:pt x="3143" y="81700"/>
                    <a:pt x="28281" y="122549"/>
                  </a:cubicBezTo>
                  <a:cubicBezTo>
                    <a:pt x="53419" y="163398"/>
                    <a:pt x="100553" y="219959"/>
                    <a:pt x="150829" y="245097"/>
                  </a:cubicBezTo>
                  <a:cubicBezTo>
                    <a:pt x="201105" y="270235"/>
                    <a:pt x="213674" y="267093"/>
                    <a:pt x="329938" y="273378"/>
                  </a:cubicBezTo>
                  <a:cubicBezTo>
                    <a:pt x="446202" y="279663"/>
                    <a:pt x="647307" y="281234"/>
                    <a:pt x="848413" y="282805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65967D-9DD8-F5FC-3947-8633549A76AE}"/>
                </a:ext>
              </a:extLst>
            </p:cNvPr>
            <p:cNvSpPr/>
            <p:nvPr/>
          </p:nvSpPr>
          <p:spPr>
            <a:xfrm>
              <a:off x="8772181" y="2666647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31A1A89-0D34-85C4-0C80-3419CCF8EB7C}"/>
                </a:ext>
              </a:extLst>
            </p:cNvPr>
            <p:cNvSpPr/>
            <p:nvPr/>
          </p:nvSpPr>
          <p:spPr>
            <a:xfrm>
              <a:off x="8830002" y="2591883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F835D1-B1C7-69E1-91A3-12798034B4CD}"/>
                </a:ext>
              </a:extLst>
            </p:cNvPr>
            <p:cNvSpPr/>
            <p:nvPr/>
          </p:nvSpPr>
          <p:spPr>
            <a:xfrm>
              <a:off x="8167590" y="2535825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474B55-3894-DC52-6840-0DD630E0E3B9}"/>
                </a:ext>
              </a:extLst>
            </p:cNvPr>
            <p:cNvSpPr/>
            <p:nvPr/>
          </p:nvSpPr>
          <p:spPr>
            <a:xfrm>
              <a:off x="8316972" y="2509570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51E1CA-F1EB-5AF3-4A40-5F727DA22C58}"/>
                </a:ext>
              </a:extLst>
            </p:cNvPr>
            <p:cNvSpPr/>
            <p:nvPr/>
          </p:nvSpPr>
          <p:spPr>
            <a:xfrm>
              <a:off x="7665123" y="2535599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F7E838B-4A63-2F44-AD91-DC4FE38F5019}"/>
                </a:ext>
              </a:extLst>
            </p:cNvPr>
            <p:cNvSpPr/>
            <p:nvPr/>
          </p:nvSpPr>
          <p:spPr>
            <a:xfrm>
              <a:off x="8830002" y="2756887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6DC337-0139-852F-2081-EEE1CA23E5AB}"/>
                </a:ext>
              </a:extLst>
            </p:cNvPr>
            <p:cNvSpPr/>
            <p:nvPr/>
          </p:nvSpPr>
          <p:spPr>
            <a:xfrm>
              <a:off x="9313682" y="2666647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2454AEE-443A-13D3-3356-D92DE1954A87}"/>
                </a:ext>
              </a:extLst>
            </p:cNvPr>
            <p:cNvSpPr/>
            <p:nvPr/>
          </p:nvSpPr>
          <p:spPr>
            <a:xfrm>
              <a:off x="8608786" y="2560475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22796A6-C282-F811-15D0-8C8E7CA34545}"/>
                </a:ext>
              </a:extLst>
            </p:cNvPr>
            <p:cNvSpPr/>
            <p:nvPr/>
          </p:nvSpPr>
          <p:spPr>
            <a:xfrm>
              <a:off x="8528517" y="2546316"/>
              <a:ext cx="59474" cy="525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7636C3-B3CF-6F7A-3361-AE929126A858}"/>
                </a:ext>
              </a:extLst>
            </p:cNvPr>
            <p:cNvSpPr txBox="1"/>
            <p:nvPr/>
          </p:nvSpPr>
          <p:spPr>
            <a:xfrm>
              <a:off x="7444559" y="2905442"/>
              <a:ext cx="964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Cathode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5C4338-B8B9-F5E1-30D0-2D102CB2FF2E}"/>
                </a:ext>
              </a:extLst>
            </p:cNvPr>
            <p:cNvSpPr txBox="1"/>
            <p:nvPr/>
          </p:nvSpPr>
          <p:spPr>
            <a:xfrm>
              <a:off x="8973815" y="3221594"/>
              <a:ext cx="929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Vacuum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D8F244F-84A0-D607-9DCA-3A938CCB6C82}"/>
                </a:ext>
              </a:extLst>
            </p:cNvPr>
            <p:cNvCxnSpPr/>
            <p:nvPr/>
          </p:nvCxnSpPr>
          <p:spPr>
            <a:xfrm flipH="1">
              <a:off x="8880049" y="2356732"/>
              <a:ext cx="372324" cy="336169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AD1422-208A-1216-A6ED-B501F3716BF7}"/>
                </a:ext>
              </a:extLst>
            </p:cNvPr>
            <p:cNvSpPr txBox="1"/>
            <p:nvPr/>
          </p:nvSpPr>
          <p:spPr>
            <a:xfrm>
              <a:off x="9238686" y="2084464"/>
              <a:ext cx="1829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5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trapped electrons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8E1C88B-8EDE-EE3C-B5AA-3C4EA6FC380C}"/>
              </a:ext>
            </a:extLst>
          </p:cNvPr>
          <p:cNvSpPr txBox="1"/>
          <p:nvPr/>
        </p:nvSpPr>
        <p:spPr>
          <a:xfrm>
            <a:off x="304451" y="2904429"/>
            <a:ext cx="56898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Limit(SCL)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issue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polarized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2023,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extracted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err="1"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maximum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en-US" altLang="zh-CN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by SCL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In June 2023, we extracted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11.6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err="1"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maximum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charge by following improvement: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Optimize surface doping levels of the cathodes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Restudy the surface clean procedure: acid wet clean+450 C heat clean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developed circular polarized </a:t>
            </a:r>
            <a:r>
              <a:rPr lang="en-US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with tunable wavelength.</a:t>
            </a:r>
            <a:endParaRPr lang="en-US" altLang="zh-CN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4C5447-0C6A-6ACF-D5D4-5D1DE5ABA569}"/>
              </a:ext>
            </a:extLst>
          </p:cNvPr>
          <p:cNvSpPr txBox="1"/>
          <p:nvPr/>
        </p:nvSpPr>
        <p:spPr>
          <a:xfrm>
            <a:off x="392486" y="947661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Surface charge limit (SCL)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A0DAB6-0DF6-7BDE-EC46-67B996E62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7C8F-3A34-A8F0-6161-5A13F7CE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Gun Performance Meets Requirements of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42115-5B55-18BE-5E37-C9D719306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4681F-CB29-B5DA-C749-0AF7F3459A43}"/>
              </a:ext>
            </a:extLst>
          </p:cNvPr>
          <p:cNvSpPr txBox="1"/>
          <p:nvPr/>
        </p:nvSpPr>
        <p:spPr>
          <a:xfrm>
            <a:off x="463270" y="4524384"/>
            <a:ext cx="11499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Lifetime was measured at 30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average current.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charge generated from this cathode in a single activation is more than 28 weeks of EIC continuous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This gun holds the record of the highest voltage, and intensity of all the polarized guns.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polarized gun R&amp;D successfully met all its goals, staying with in the planned schedule and budget.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8B6D9-3A3D-6717-AFF2-1667A7EE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00" y="994937"/>
            <a:ext cx="4046975" cy="3406204"/>
          </a:xfrm>
          <a:prstGeom prst="rect">
            <a:avLst/>
          </a:prstGeom>
        </p:spPr>
      </p:pic>
      <p:pic>
        <p:nvPicPr>
          <p:cNvPr id="11" name="Picture 10" descr="A graph with different colored balls&#10;&#10;Description automatically generated">
            <a:extLst>
              <a:ext uri="{FF2B5EF4-FFF2-40B4-BE49-F238E27FC236}">
                <a16:creationId xmlns:a16="http://schemas.microsoft.com/office/drawing/2014/main" id="{8267EAF5-3A3E-0C75-C3D3-D43DDE7D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541" y="871694"/>
            <a:ext cx="4350356" cy="37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0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69F77-0375-BFE4-2F28-40C51C265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6253531" cy="4865858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polarized gun is currently disconnected from the test beamline and stored at the SBU gun test lab.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 few upgrades will be carried out after the preinjector source lab is ready at BNL.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Motor drive cathode transferring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New stable laser for low rep rate, and high pulse energy.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Cathode growth system, control system.</a:t>
            </a:r>
          </a:p>
          <a:p>
            <a:pPr lvl="1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Back up high voltage cable and feedthrough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Stable SL-GaAs vendors from the industry.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38C56D-CAA1-7ACF-8747-A471B975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Polarized R&amp;D Gun Towards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F2135-5CC8-68EA-DE4A-DEC9084F8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large metal cylinder in a glass case&#10;&#10;Description automatically generated">
            <a:extLst>
              <a:ext uri="{FF2B5EF4-FFF2-40B4-BE49-F238E27FC236}">
                <a16:creationId xmlns:a16="http://schemas.microsoft.com/office/drawing/2014/main" id="{E12A88BE-5D3F-EF71-60F3-D5D3801D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r="13392"/>
          <a:stretch/>
        </p:blipFill>
        <p:spPr>
          <a:xfrm>
            <a:off x="6915807" y="1261240"/>
            <a:ext cx="4204138" cy="40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9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8EA2F0-423C-8925-E846-90B175981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EBC3AB-A104-E3C8-F3AF-E6EABD54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540567"/>
            <a:ext cx="11499925" cy="825178"/>
          </a:xfrm>
        </p:spPr>
        <p:txBody>
          <a:bodyPr/>
          <a:lstStyle/>
          <a:p>
            <a:pPr algn="ctr"/>
            <a:r>
              <a:rPr lang="en-US" altLang="zh-CN" dirty="0"/>
              <a:t>Wien</a:t>
            </a:r>
            <a:r>
              <a:rPr lang="zh-CN" altLang="en-US" dirty="0"/>
              <a:t> </a:t>
            </a:r>
            <a:r>
              <a:rPr lang="en-US" altLang="zh-CN" dirty="0"/>
              <a:t>Filter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E4A46-C871-6EED-CB6E-233054E5B2F8}"/>
              </a:ext>
            </a:extLst>
          </p:cNvPr>
          <p:cNvSpPr txBox="1"/>
          <p:nvPr/>
        </p:nvSpPr>
        <p:spPr>
          <a:xfrm>
            <a:off x="1591782" y="3211331"/>
            <a:ext cx="90084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EIC CDR, we use the dipole-solenoid spin rotator at the end of the </a:t>
            </a:r>
            <a:r>
              <a:rPr lang="en-US" dirty="0" err="1"/>
              <a:t>linac</a:t>
            </a:r>
            <a:r>
              <a:rPr lang="en-US" dirty="0"/>
              <a:t> to rotate the spin. However, the challenges are: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Needs specific energy;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CSR effects;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Not suitable to low energy (&lt;250 MeV) or very high energy like 3GeV.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Wien filter is more suitable for the 3 GeV preinjector</a:t>
            </a:r>
          </a:p>
        </p:txBody>
      </p:sp>
    </p:spTree>
    <p:extLst>
      <p:ext uri="{BB962C8B-B14F-4D97-AF65-F5344CB8AC3E}">
        <p14:creationId xmlns:p14="http://schemas.microsoft.com/office/powerpoint/2010/main" val="2958856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2C781-2E26-80B4-C07C-0C571B0A1B54}"/>
              </a:ext>
            </a:extLst>
          </p:cNvPr>
          <p:cNvSpPr txBox="1"/>
          <p:nvPr/>
        </p:nvSpPr>
        <p:spPr>
          <a:xfrm>
            <a:off x="557697" y="84963"/>
            <a:ext cx="4695324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000" b="1"/>
              <a:t>Spin Rotator- Wien Filter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9C4569-0CF6-C20E-D081-12CD04F13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35610"/>
              </p:ext>
            </p:extLst>
          </p:nvPr>
        </p:nvGraphicFramePr>
        <p:xfrm>
          <a:off x="576791" y="3360538"/>
          <a:ext cx="7735002" cy="261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09">
                  <a:extLst>
                    <a:ext uri="{9D8B030D-6E8A-4147-A177-3AD203B41FA5}">
                      <a16:colId xmlns:a16="http://schemas.microsoft.com/office/drawing/2014/main" val="871173847"/>
                    </a:ext>
                  </a:extLst>
                </a:gridCol>
                <a:gridCol w="729326">
                  <a:extLst>
                    <a:ext uri="{9D8B030D-6E8A-4147-A177-3AD203B41FA5}">
                      <a16:colId xmlns:a16="http://schemas.microsoft.com/office/drawing/2014/main" val="2680240891"/>
                    </a:ext>
                  </a:extLst>
                </a:gridCol>
                <a:gridCol w="877173">
                  <a:extLst>
                    <a:ext uri="{9D8B030D-6E8A-4147-A177-3AD203B41FA5}">
                      <a16:colId xmlns:a16="http://schemas.microsoft.com/office/drawing/2014/main" val="4283209567"/>
                    </a:ext>
                  </a:extLst>
                </a:gridCol>
                <a:gridCol w="993014">
                  <a:extLst>
                    <a:ext uri="{9D8B030D-6E8A-4147-A177-3AD203B41FA5}">
                      <a16:colId xmlns:a16="http://schemas.microsoft.com/office/drawing/2014/main" val="4116463517"/>
                    </a:ext>
                  </a:extLst>
                </a:gridCol>
                <a:gridCol w="723214">
                  <a:extLst>
                    <a:ext uri="{9D8B030D-6E8A-4147-A177-3AD203B41FA5}">
                      <a16:colId xmlns:a16="http://schemas.microsoft.com/office/drawing/2014/main" val="4100299895"/>
                    </a:ext>
                  </a:extLst>
                </a:gridCol>
                <a:gridCol w="949219">
                  <a:extLst>
                    <a:ext uri="{9D8B030D-6E8A-4147-A177-3AD203B41FA5}">
                      <a16:colId xmlns:a16="http://schemas.microsoft.com/office/drawing/2014/main" val="106075903"/>
                    </a:ext>
                  </a:extLst>
                </a:gridCol>
                <a:gridCol w="813617">
                  <a:extLst>
                    <a:ext uri="{9D8B030D-6E8A-4147-A177-3AD203B41FA5}">
                      <a16:colId xmlns:a16="http://schemas.microsoft.com/office/drawing/2014/main" val="1202326176"/>
                    </a:ext>
                  </a:extLst>
                </a:gridCol>
                <a:gridCol w="807965">
                  <a:extLst>
                    <a:ext uri="{9D8B030D-6E8A-4147-A177-3AD203B41FA5}">
                      <a16:colId xmlns:a16="http://schemas.microsoft.com/office/drawing/2014/main" val="2810894115"/>
                    </a:ext>
                  </a:extLst>
                </a:gridCol>
                <a:gridCol w="807965">
                  <a:extLst>
                    <a:ext uri="{9D8B030D-6E8A-4147-A177-3AD203B41FA5}">
                      <a16:colId xmlns:a16="http://schemas.microsoft.com/office/drawing/2014/main" val="153972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Energy </a:t>
                      </a:r>
                    </a:p>
                    <a:p>
                      <a:r>
                        <a:rPr lang="en-US" sz="1200"/>
                        <a:t>[keV]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Bunch charge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Plate length [cm]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Gap [cm]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Ey [MV/m]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Bx [</a:t>
                      </a:r>
                      <a:r>
                        <a:rPr lang="en-US" sz="1200" err="1"/>
                        <a:t>mT</a:t>
                      </a:r>
                      <a:r>
                        <a:rPr lang="en-US" sz="1200"/>
                        <a:t>]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Feedthrough (each)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Ref.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7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solidFill>
                            <a:schemeClr val="bg1"/>
                          </a:solidFill>
                        </a:rPr>
                        <a:t>CEBAF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130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 </a:t>
                      </a:r>
                      <a:r>
                        <a:rPr lang="en-US" sz="1300" err="1"/>
                        <a:t>pC</a:t>
                      </a:r>
                      <a:endParaRPr 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32.28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12.4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8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solidFill>
                            <a:schemeClr val="bg1"/>
                          </a:solidFill>
                        </a:rPr>
                        <a:t>CEBAF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2.7 </a:t>
                      </a:r>
                      <a:r>
                        <a:rPr lang="en-US" sz="1300" err="1"/>
                        <a:t>pC</a:t>
                      </a:r>
                      <a:endParaRPr 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32.28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17.5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solidFill>
                            <a:schemeClr val="bg1"/>
                          </a:solidFill>
                        </a:rPr>
                        <a:t>S-DALINAC</a:t>
                      </a:r>
                    </a:p>
                  </a:txBody>
                  <a:tcPr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</a:t>
                      </a:r>
                      <a:r>
                        <a:rPr lang="en-US" sz="1300" err="1"/>
                        <a:t>pC</a:t>
                      </a:r>
                      <a:endParaRPr 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38.10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12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6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solidFill>
                            <a:schemeClr val="bg1"/>
                          </a:solidFill>
                        </a:rPr>
                        <a:t>MAMI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100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0.02pC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1.07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6.56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12.5 kV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19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solidFill>
                            <a:schemeClr val="bg1"/>
                          </a:solidFill>
                        </a:rPr>
                        <a:t>EIC*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FF0000"/>
                          </a:solidFill>
                        </a:rPr>
                        <a:t>320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FF0000"/>
                          </a:solidFill>
                        </a:rPr>
                        <a:t>7-14 </a:t>
                      </a:r>
                      <a:r>
                        <a:rPr lang="en-US" sz="1300" err="1">
                          <a:solidFill>
                            <a:srgbClr val="FF0000"/>
                          </a:solidFill>
                        </a:rPr>
                        <a:t>nC</a:t>
                      </a:r>
                      <a:r>
                        <a:rPr lang="en-US" sz="130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45.92 </a:t>
                      </a:r>
                      <a:r>
                        <a:rPr lang="en-US" sz="130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FF0000"/>
                          </a:solidFill>
                        </a:rPr>
                        <a:t>7.0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1.44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6.080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FF0000"/>
                          </a:solidFill>
                        </a:rPr>
                        <a:t>50.5 kV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0063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574B2D-C53F-E16F-FB0A-6E4A0910AF47}"/>
              </a:ext>
            </a:extLst>
          </p:cNvPr>
          <p:cNvSpPr txBox="1"/>
          <p:nvPr/>
        </p:nvSpPr>
        <p:spPr>
          <a:xfrm>
            <a:off x="8311793" y="3849786"/>
            <a:ext cx="3303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>
                <a:hlinkClick r:id="rId3"/>
              </a:rPr>
              <a:t>https://accelconf.web.cern.ch/ipac2021/papers/mopab324.pdf</a:t>
            </a:r>
            <a:endParaRPr lang="en-US" sz="1200"/>
          </a:p>
          <a:p>
            <a:pPr marL="342900" indent="-342900">
              <a:buAutoNum type="arabicPeriod"/>
            </a:pPr>
            <a:r>
              <a:rPr lang="en-US" sz="1200">
                <a:hlinkClick r:id="rId4"/>
              </a:rPr>
              <a:t>https://inspirehep.net/files/a7bbe70b5f54adc3b7e7f320651d2dd7</a:t>
            </a:r>
            <a:endParaRPr lang="en-US" sz="1200"/>
          </a:p>
          <a:p>
            <a:pPr marL="342900" indent="-342900">
              <a:buAutoNum type="arabicPeriod"/>
            </a:pPr>
            <a:r>
              <a:rPr lang="en-US" sz="1200">
                <a:hlinkClick r:id="rId5"/>
              </a:rPr>
              <a:t>https://accelconf.web.cern.ch/p07/PAPERS/MOPAN013.PDF</a:t>
            </a:r>
            <a:endParaRPr lang="en-US" sz="1200"/>
          </a:p>
          <a:p>
            <a:pPr marL="342900" indent="-342900">
              <a:buAutoNum type="arabicPeriod"/>
            </a:pPr>
            <a:r>
              <a:rPr lang="en-US" sz="1200">
                <a:hlinkClick r:id="rId6"/>
              </a:rPr>
              <a:t>https://www.sciencedirect.com/science/article/pii/S0168900206014434</a:t>
            </a:r>
            <a:endParaRPr lang="en-US" sz="1200"/>
          </a:p>
          <a:p>
            <a:pPr marL="342900" indent="-342900">
              <a:buAutoNum type="arabicPeriod"/>
            </a:pPr>
            <a:r>
              <a:rPr lang="en-US" sz="1200">
                <a:hlinkClick r:id="rId7"/>
              </a:rPr>
              <a:t>https://www.jacow.org/ipac2024/pdf/MOPC24.pdf</a:t>
            </a:r>
            <a:r>
              <a:rPr lang="en-US" sz="1200"/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347542-FE15-E5F9-7C9D-05676489AFC8}"/>
              </a:ext>
            </a:extLst>
          </p:cNvPr>
          <p:cNvGrpSpPr/>
          <p:nvPr/>
        </p:nvGrpSpPr>
        <p:grpSpPr>
          <a:xfrm>
            <a:off x="1392990" y="1235129"/>
            <a:ext cx="9134569" cy="2040257"/>
            <a:chOff x="-166071" y="3436192"/>
            <a:chExt cx="8572208" cy="20402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69D18D-F3E0-F4F4-5BE8-95131CFF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6071" y="3436192"/>
              <a:ext cx="3176485" cy="17195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C194F5-7F84-31FB-DB02-0E737C6F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24525" y="3436192"/>
              <a:ext cx="2981612" cy="17300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E15B9E-CB57-3E52-B601-04AD0DCBC688}"/>
                </a:ext>
              </a:extLst>
            </p:cNvPr>
            <p:cNvSpPr txBox="1"/>
            <p:nvPr/>
          </p:nvSpPr>
          <p:spPr>
            <a:xfrm>
              <a:off x="622042" y="5184061"/>
              <a:ext cx="6928220" cy="292388"/>
            </a:xfrm>
            <a:prstGeom prst="rect">
              <a:avLst/>
            </a:prstGeom>
            <a:solidFill>
              <a:srgbClr val="CCD2D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/>
                <a:t>Schematic of the Wien filter for S-DALINAC and CEBAF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C5AF3-2E41-4DB1-B2C0-994E94CD32B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FF1-636A-4C00-A4FD-5AC1EECCD1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5F732F6-BC9B-4CA9-89AC-45663F652F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55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F9B16FE-88CB-F437-F1F5-2AC2BB41B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05" y="3345281"/>
            <a:ext cx="2448017" cy="21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2C781-2E26-80B4-C07C-0C571B0A1B54}"/>
              </a:ext>
            </a:extLst>
          </p:cNvPr>
          <p:cNvSpPr txBox="1"/>
          <p:nvPr/>
        </p:nvSpPr>
        <p:spPr>
          <a:xfrm>
            <a:off x="503707" y="140333"/>
            <a:ext cx="4288162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000" b="1"/>
              <a:t>EIC Wien Filter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F0FED9-227C-0EF6-C8A4-4DA43BE425B0}"/>
                  </a:ext>
                </a:extLst>
              </p:cNvPr>
              <p:cNvSpPr/>
              <p:nvPr/>
            </p:nvSpPr>
            <p:spPr>
              <a:xfrm>
                <a:off x="724656" y="2391147"/>
                <a:ext cx="1296637" cy="424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𝑒𝐿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𝛽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400"/>
                  <a:t>;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F0FED9-227C-0EF6-C8A4-4DA43BE425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6" y="2391147"/>
                <a:ext cx="1296637" cy="424925"/>
              </a:xfrm>
              <a:prstGeom prst="rect">
                <a:avLst/>
              </a:prstGeom>
              <a:blipFill>
                <a:blip r:embed="rId4"/>
                <a:stretch>
                  <a:fillRect r="-469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6B56A7-05C4-9C42-6977-67B7FB96A76A}"/>
                  </a:ext>
                </a:extLst>
              </p:cNvPr>
              <p:cNvSpPr/>
              <p:nvPr/>
            </p:nvSpPr>
            <p:spPr>
              <a:xfrm>
                <a:off x="503706" y="1799816"/>
                <a:ext cx="1438109" cy="537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6B56A7-05C4-9C42-6977-67B7FB96A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06" y="1799816"/>
                <a:ext cx="1438109" cy="5378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AFE0588-2BC8-8FF8-A62A-8E03A88A1536}"/>
              </a:ext>
            </a:extLst>
          </p:cNvPr>
          <p:cNvGrpSpPr/>
          <p:nvPr/>
        </p:nvGrpSpPr>
        <p:grpSpPr>
          <a:xfrm>
            <a:off x="5231172" y="5052511"/>
            <a:ext cx="664302" cy="1142807"/>
            <a:chOff x="10924325" y="77846"/>
            <a:chExt cx="1648443" cy="294244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B875986-D864-D0DC-9280-1872E5CE55B7}"/>
                </a:ext>
              </a:extLst>
            </p:cNvPr>
            <p:cNvCxnSpPr/>
            <p:nvPr/>
          </p:nvCxnSpPr>
          <p:spPr>
            <a:xfrm flipV="1">
              <a:off x="10945092" y="443484"/>
              <a:ext cx="0" cy="123104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B26EFC0-7B66-E0E6-6D70-0BBF0B0CD417}"/>
                </a:ext>
              </a:extLst>
            </p:cNvPr>
            <p:cNvCxnSpPr/>
            <p:nvPr/>
          </p:nvCxnSpPr>
          <p:spPr>
            <a:xfrm flipV="1">
              <a:off x="10945092" y="1674525"/>
              <a:ext cx="1238019" cy="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CBA889E-1B1A-E8C3-974D-30438306640A}"/>
                </a:ext>
              </a:extLst>
            </p:cNvPr>
            <p:cNvCxnSpPr>
              <a:cxnSpLocks/>
            </p:cNvCxnSpPr>
            <p:nvPr/>
          </p:nvCxnSpPr>
          <p:spPr>
            <a:xfrm>
              <a:off x="10965862" y="1653683"/>
              <a:ext cx="951171" cy="8001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5A7F02-93DB-7814-748C-32E87C68BAD2}"/>
                </a:ext>
              </a:extLst>
            </p:cNvPr>
            <p:cNvSpPr txBox="1"/>
            <p:nvPr/>
          </p:nvSpPr>
          <p:spPr>
            <a:xfrm>
              <a:off x="10924325" y="77846"/>
              <a:ext cx="779317" cy="103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669B7C-2FC1-AB85-7F46-EFC72F151A7C}"/>
                </a:ext>
              </a:extLst>
            </p:cNvPr>
            <p:cNvSpPr txBox="1"/>
            <p:nvPr/>
          </p:nvSpPr>
          <p:spPr>
            <a:xfrm>
              <a:off x="12116687" y="1107961"/>
              <a:ext cx="411926" cy="103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X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CE077E-AF64-2789-DA5B-65F0A5B62C73}"/>
                </a:ext>
              </a:extLst>
            </p:cNvPr>
            <p:cNvSpPr txBox="1"/>
            <p:nvPr/>
          </p:nvSpPr>
          <p:spPr>
            <a:xfrm>
              <a:off x="11793451" y="1990108"/>
              <a:ext cx="779317" cy="103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Z</a:t>
              </a:r>
            </a:p>
          </p:txBody>
        </p:sp>
      </p:grpSp>
      <p:pic>
        <p:nvPicPr>
          <p:cNvPr id="7" name="Picture 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101F4917-4492-3B93-017C-78B608B14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01" y="3454458"/>
            <a:ext cx="4225052" cy="2535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E7E2A-D470-AE39-0196-342E3E3192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374" y="859852"/>
            <a:ext cx="2633119" cy="2363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0B35AF-C1FB-839D-9757-D84C00575BBC}"/>
              </a:ext>
            </a:extLst>
          </p:cNvPr>
          <p:cNvSpPr txBox="1"/>
          <p:nvPr/>
        </p:nvSpPr>
        <p:spPr>
          <a:xfrm>
            <a:off x="2458303" y="2102670"/>
            <a:ext cx="6996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Our proposed approach:</a:t>
            </a:r>
          </a:p>
          <a:p>
            <a:r>
              <a:rPr lang="en-US" sz="2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Wien filters, each one rotates spin by 45 deg.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45184-1F49-09C9-AF8F-9EB484CD6DEB}"/>
              </a:ext>
            </a:extLst>
          </p:cNvPr>
          <p:cNvSpPr txBox="1"/>
          <p:nvPr/>
        </p:nvSpPr>
        <p:spPr>
          <a:xfrm>
            <a:off x="256854" y="876486"/>
            <a:ext cx="8889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Limited by the high voltage design, higher beam energy needs a longer length. High space charge requires to put the focusing element very close. </a:t>
            </a:r>
            <a:r>
              <a:rPr lang="en-US"/>
              <a:t>We determined the Wien filter length about 0.5 meter based on beam dynamics simulation.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082757-E5E2-A97A-4D33-47850F1480DA}"/>
              </a:ext>
            </a:extLst>
          </p:cNvPr>
          <p:cNvGrpSpPr/>
          <p:nvPr/>
        </p:nvGrpSpPr>
        <p:grpSpPr>
          <a:xfrm>
            <a:off x="9146567" y="4955001"/>
            <a:ext cx="1502720" cy="454413"/>
            <a:chOff x="6708252" y="2057649"/>
            <a:chExt cx="1502720" cy="717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D8FA49-FABF-D402-5326-1DC8AE80E256}"/>
                    </a:ext>
                  </a:extLst>
                </p:cNvPr>
                <p:cNvSpPr/>
                <p:nvPr/>
              </p:nvSpPr>
              <p:spPr>
                <a:xfrm>
                  <a:off x="6708253" y="2057649"/>
                  <a:ext cx="150271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1400">
                            <a:latin typeface="Cambria Math" panose="02040503050406030204" pitchFamily="18" charset="0"/>
                          </a:rPr>
                          <m:t>=60.88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Gauss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D8FA49-FABF-D402-5326-1DC8AE80E2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253" y="2057649"/>
                  <a:ext cx="150271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40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E2F4222-6835-BA23-EAB5-E9DC20D8F318}"/>
                    </a:ext>
                  </a:extLst>
                </p:cNvPr>
                <p:cNvSpPr/>
                <p:nvPr/>
              </p:nvSpPr>
              <p:spPr>
                <a:xfrm>
                  <a:off x="6708252" y="2467014"/>
                  <a:ext cx="143859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sz="1400">
                            <a:latin typeface="Cambria Math" panose="02040503050406030204" pitchFamily="18" charset="0"/>
                          </a:rPr>
                          <m:t>=1.44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MV</m:t>
                        </m:r>
                        <m:r>
                          <a:rPr lang="en-US" sz="140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E2F4222-6835-BA23-EAB5-E9DC20D8F3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252" y="2467014"/>
                  <a:ext cx="1438599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7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503B387-159E-F48A-2D44-AAD7CD4E768E}"/>
                  </a:ext>
                </a:extLst>
              </p:cNvPr>
              <p:cNvSpPr/>
              <p:nvPr/>
            </p:nvSpPr>
            <p:spPr>
              <a:xfrm>
                <a:off x="8933559" y="4466127"/>
                <a:ext cx="18646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field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variations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:0.69 %</m:t>
                      </m:r>
                    </m:oMath>
                  </m:oMathPara>
                </a14:m>
                <a:endParaRPr lang="en-US" sz="12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field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variations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:0.40 %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503B387-159E-F48A-2D44-AAD7CD4E7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559" y="4466127"/>
                <a:ext cx="1864613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930D09-C934-560A-2113-71AFF48C5D3D}"/>
              </a:ext>
            </a:extLst>
          </p:cNvPr>
          <p:cNvSpPr txBox="1"/>
          <p:nvPr/>
        </p:nvSpPr>
        <p:spPr>
          <a:xfrm>
            <a:off x="299065" y="2882103"/>
            <a:ext cx="47928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Engineering demonstration goals and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Dec 2024-Dec 2025: </a:t>
            </a:r>
            <a:r>
              <a:rPr lang="en-US" dirty="0"/>
              <a:t>Develop a Wien filter for engineering demonstration. Apply the voltage, alignment the electrodes, and measure the B field (Approved)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End of 2027 to 2028:  </a:t>
            </a:r>
            <a:r>
              <a:rPr lang="en-US" dirty="0"/>
              <a:t>Install the Wien filter in the R&amp;D gun beamline for the 5 nC beam test (Not approve yet. If we can have Wien filter beam test, we will learn a lot for the production Wien filter.)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38E40C5-8EB9-92DB-839D-34C99B788483}"/>
              </a:ext>
            </a:extLst>
          </p:cNvPr>
          <p:cNvSpPr txBox="1">
            <a:spLocks/>
          </p:cNvSpPr>
          <p:nvPr/>
        </p:nvSpPr>
        <p:spPr>
          <a:xfrm>
            <a:off x="11451649" y="6451042"/>
            <a:ext cx="558804" cy="376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000" smtClean="0"/>
              <a:pPr/>
              <a:t>19</a:t>
            </a:fld>
            <a:endParaRPr lang="en-US" sz="100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C03233B-67C0-45B6-9B21-B1D08407ED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54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F55-1706-771D-B12F-C0EC2577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2860E-5D6C-98D4-0774-2ED690569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Preinjector</a:t>
            </a:r>
            <a:r>
              <a:rPr lang="en-US"/>
              <a:t> Subsystem Overview</a:t>
            </a:r>
          </a:p>
          <a:p>
            <a:r>
              <a:rPr lang="en-US"/>
              <a:t>Frontend Design and Beam Dynamics Simulation</a:t>
            </a:r>
            <a:endParaRPr lang="en-US">
              <a:cs typeface="Arial"/>
            </a:endParaRPr>
          </a:p>
          <a:p>
            <a:r>
              <a:rPr lang="en-US"/>
              <a:t>Major Subsystems</a:t>
            </a:r>
            <a:endParaRPr lang="en-US">
              <a:cs typeface="Arial"/>
            </a:endParaRPr>
          </a:p>
          <a:p>
            <a:pPr lvl="1"/>
            <a:r>
              <a:rPr lang="en-US"/>
              <a:t>Polarized Gun</a:t>
            </a:r>
            <a:endParaRPr lang="en-US">
              <a:cs typeface="Arial"/>
            </a:endParaRPr>
          </a:p>
          <a:p>
            <a:pPr lvl="1"/>
            <a:r>
              <a:rPr lang="en-US"/>
              <a:t>Wien Filter</a:t>
            </a:r>
            <a:endParaRPr lang="en-US">
              <a:cs typeface="Arial" panose="020B0604020202020204"/>
            </a:endParaRPr>
          </a:p>
          <a:p>
            <a:pPr lvl="1"/>
            <a:r>
              <a:rPr lang="en-US"/>
              <a:t>Bunching Section RF</a:t>
            </a:r>
            <a:endParaRPr lang="en-US">
              <a:cs typeface="Arial" panose="020B0604020202020204"/>
            </a:endParaRPr>
          </a:p>
          <a:p>
            <a:pPr lvl="1"/>
            <a:r>
              <a:rPr lang="en-US"/>
              <a:t>Mott Polarimetry </a:t>
            </a:r>
            <a:endParaRPr lang="en-US">
              <a:cs typeface="Arial" panose="020B0604020202020204"/>
            </a:endParaRPr>
          </a:p>
          <a:p>
            <a:r>
              <a:rPr lang="en-US"/>
              <a:t>Conclusion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993C-205B-1177-31E3-7308FA97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C14E0B-0806-6681-C190-1AD304E24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10" y="1016777"/>
            <a:ext cx="3637563" cy="488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1855BD-4BE1-1B05-B667-DAA5B7EB3125}"/>
              </a:ext>
            </a:extLst>
          </p:cNvPr>
          <p:cNvSpPr/>
          <p:nvPr/>
        </p:nvSpPr>
        <p:spPr>
          <a:xfrm rot="18891739">
            <a:off x="10565027" y="2594920"/>
            <a:ext cx="630195" cy="2471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5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4C850-F3AE-1E83-F137-B9D76EA5E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5C068-AB0F-3A8E-C84C-201B06E8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10" y="1545124"/>
            <a:ext cx="4819516" cy="2698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01CE0-E7CA-24DF-8A70-2A8D5126DFFB}"/>
              </a:ext>
            </a:extLst>
          </p:cNvPr>
          <p:cNvSpPr txBox="1"/>
          <p:nvPr/>
        </p:nvSpPr>
        <p:spPr>
          <a:xfrm>
            <a:off x="412254" y="218317"/>
            <a:ext cx="9547229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000" b="1" dirty="0"/>
              <a:t>Preliminary Beam Tracking Through the Wien Filter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7BF42-079A-47E3-53A5-FC19FDCF7825}"/>
              </a:ext>
            </a:extLst>
          </p:cNvPr>
          <p:cNvGrpSpPr/>
          <p:nvPr/>
        </p:nvGrpSpPr>
        <p:grpSpPr>
          <a:xfrm>
            <a:off x="5597342" y="1705039"/>
            <a:ext cx="3764290" cy="2538495"/>
            <a:chOff x="5868745" y="2333586"/>
            <a:chExt cx="2962779" cy="1633314"/>
          </a:xfrm>
        </p:grpSpPr>
        <p:pic>
          <p:nvPicPr>
            <p:cNvPr id="8" name="Picture 7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667640D2-95BF-5D55-5509-6253C826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745" y="2333586"/>
              <a:ext cx="2962779" cy="16333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887E940-4705-ADE1-C562-15335838299A}"/>
                    </a:ext>
                  </a:extLst>
                </p:cNvPr>
                <p:cNvSpPr/>
                <p:nvPr/>
              </p:nvSpPr>
              <p:spPr>
                <a:xfrm>
                  <a:off x="6230320" y="2401338"/>
                  <a:ext cx="12234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checked</m:t>
                        </m:r>
                        <m:r>
                          <a:rPr lang="en-US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a:rPr lang="en-US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GPT</m:t>
                        </m:r>
                      </m:oMath>
                    </m:oMathPara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383091A-00FF-372C-C882-5F6430AC10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320" y="2401338"/>
                  <a:ext cx="1223412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F575B95-F389-8329-4813-8313BB144975}"/>
              </a:ext>
            </a:extLst>
          </p:cNvPr>
          <p:cNvGraphicFramePr>
            <a:graphicFrameLocks noGrp="1"/>
          </p:cNvGraphicFramePr>
          <p:nvPr/>
        </p:nvGraphicFramePr>
        <p:xfrm>
          <a:off x="9572754" y="1597648"/>
          <a:ext cx="2376197" cy="230055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45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09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US" sz="125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Value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9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Bunch charge</a:t>
                      </a:r>
                      <a:endParaRPr lang="en-US" sz="125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7 </a:t>
                      </a:r>
                      <a:r>
                        <a:rPr lang="en-US" sz="1250" err="1"/>
                        <a:t>nC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09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Energy</a:t>
                      </a:r>
                      <a:endParaRPr lang="en-US" sz="125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320 keV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09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L </a:t>
                      </a:r>
                      <a:endParaRPr lang="en-US" sz="125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45.92 cm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97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50" baseline="-250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250" baseline="-2500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1.44 MV/m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9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en-US" sz="1250" baseline="-25000">
                          <a:solidFill>
                            <a:schemeClr val="bg1"/>
                          </a:solidFill>
                        </a:rPr>
                        <a:t>y</a:t>
                      </a:r>
                      <a:endParaRPr lang="en-US" sz="1250" baseline="-2500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60.88 G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263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</a:rPr>
                        <a:t>Electrode</a:t>
                      </a:r>
                      <a:r>
                        <a:rPr lang="en-US" sz="1250" baseline="0">
                          <a:solidFill>
                            <a:schemeClr val="bg1"/>
                          </a:solidFill>
                        </a:rPr>
                        <a:t> gap </a:t>
                      </a:r>
                      <a:endParaRPr lang="en-US" sz="125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7 cm</a:t>
                      </a:r>
                      <a:endParaRPr lang="en-US" sz="125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263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Feedthrough</a:t>
                      </a: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>
                          <a:latin typeface="Avenir Book"/>
                          <a:cs typeface="Avenir Book"/>
                        </a:rPr>
                        <a:t>50.5 kV each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03878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C1A8543-253D-2B81-2773-C02331148E25}"/>
              </a:ext>
            </a:extLst>
          </p:cNvPr>
          <p:cNvSpPr txBox="1"/>
          <p:nvPr/>
        </p:nvSpPr>
        <p:spPr>
          <a:xfrm>
            <a:off x="714413" y="4477297"/>
            <a:ext cx="1132212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After couple iterations of design improvement, the 7.5 nC bunch charge beam with space charge can go through the </a:t>
            </a:r>
            <a:r>
              <a:rPr lang="en-US" altLang="zh-CN" dirty="0">
                <a:solidFill>
                  <a:srgbClr val="333333"/>
                </a:solidFill>
              </a:rPr>
              <a:t>W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ien filter. Normalized emittance is increased extra 50%.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Given the novel nature of high charge/high voltage Wien filter configuration, </a:t>
            </a:r>
            <a:r>
              <a:rPr lang="en-US" i="0" u="none" strike="noStrike" dirty="0">
                <a:effectLst/>
              </a:rPr>
              <a:t>building a Wien filter for engineering demonstration is planned</a:t>
            </a:r>
            <a:r>
              <a:rPr lang="en-US" b="0" i="0" u="none" strike="noStrike" dirty="0">
                <a:effectLst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4F9B9-4FDB-04A1-14F6-F4086EEEC231}"/>
              </a:ext>
            </a:extLst>
          </p:cNvPr>
          <p:cNvSpPr/>
          <p:nvPr/>
        </p:nvSpPr>
        <p:spPr>
          <a:xfrm>
            <a:off x="2854503" y="1581056"/>
            <a:ext cx="1000415" cy="245222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Wien filter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92D90-9979-D6DA-A0F7-22C9C46FC4F8}"/>
              </a:ext>
            </a:extLst>
          </p:cNvPr>
          <p:cNvSpPr/>
          <p:nvPr/>
        </p:nvSpPr>
        <p:spPr>
          <a:xfrm>
            <a:off x="3911951" y="1581056"/>
            <a:ext cx="1000415" cy="245222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chemeClr val="tx1"/>
                </a:solidFill>
              </a:rPr>
              <a:t>Wien filter 2</a:t>
            </a: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A5347-BB5E-F94D-4DF7-5B915427EC4B}"/>
              </a:ext>
            </a:extLst>
          </p:cNvPr>
          <p:cNvSpPr txBox="1"/>
          <p:nvPr/>
        </p:nvSpPr>
        <p:spPr>
          <a:xfrm>
            <a:off x="1065492" y="23061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5A5C3-4DFF-4B56-2599-2C7806825489}"/>
              </a:ext>
            </a:extLst>
          </p:cNvPr>
          <p:cNvSpPr txBox="1"/>
          <p:nvPr/>
        </p:nvSpPr>
        <p:spPr>
          <a:xfrm>
            <a:off x="1118171" y="371353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064547-6E37-E7DC-CAF6-DCCE92DA5D9C}"/>
              </a:ext>
            </a:extLst>
          </p:cNvPr>
          <p:cNvSpPr txBox="1">
            <a:spLocks/>
          </p:cNvSpPr>
          <p:nvPr/>
        </p:nvSpPr>
        <p:spPr>
          <a:xfrm>
            <a:off x="11604049" y="66861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000" smtClean="0"/>
              <a:pPr/>
              <a:t>20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2060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581D44-F553-1165-3641-5EC406875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BF66F-E874-814E-AAFB-6D3E119A7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tracking with space charge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714F0-358E-D125-A9C0-C04528E6B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289" y="1295397"/>
            <a:ext cx="5370368" cy="1218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C0AC5A-8CD8-AF53-9787-DF93BCBE01D8}"/>
              </a:ext>
            </a:extLst>
          </p:cNvPr>
          <p:cNvSpPr txBox="1"/>
          <p:nvPr/>
        </p:nvSpPr>
        <p:spPr>
          <a:xfrm>
            <a:off x="328413" y="77870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charge: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795386-2188-8E2D-C797-7C28A195E9C4}"/>
              </a:ext>
            </a:extLst>
          </p:cNvPr>
          <p:cNvGrpSpPr/>
          <p:nvPr/>
        </p:nvGrpSpPr>
        <p:grpSpPr>
          <a:xfrm>
            <a:off x="571619" y="1224864"/>
            <a:ext cx="2526704" cy="1615679"/>
            <a:chOff x="9657257" y="973258"/>
            <a:chExt cx="2526704" cy="16156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833939-AEAA-D3CC-EA77-E000AC74E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0450" y="973258"/>
              <a:ext cx="1863511" cy="4563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30938-8FAE-A858-D2A5-21FF5DE37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8993"/>
            <a:stretch/>
          </p:blipFill>
          <p:spPr>
            <a:xfrm>
              <a:off x="9822279" y="990058"/>
              <a:ext cx="414252" cy="3693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7FFC05-5ACD-35E6-7647-DE7DE708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6531" y="1517679"/>
              <a:ext cx="1825758" cy="4098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1FC61A-318F-68B9-5154-C0B11811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74530" y="1540232"/>
              <a:ext cx="414252" cy="3655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577B54-7466-E94F-5678-7F420A27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57257" y="2051891"/>
              <a:ext cx="2405032" cy="53704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1A30B78-F726-8000-9031-B43FB9173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59" y="2382262"/>
            <a:ext cx="693505" cy="284515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D0523F3B-A0A2-1AC1-A53E-352A4A3DA7A0}"/>
              </a:ext>
            </a:extLst>
          </p:cNvPr>
          <p:cNvSpPr/>
          <p:nvPr/>
        </p:nvSpPr>
        <p:spPr>
          <a:xfrm>
            <a:off x="2976651" y="2484167"/>
            <a:ext cx="359301" cy="1900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331EE-639A-7BC8-ACCB-5D4A99EC18C7}"/>
              </a:ext>
            </a:extLst>
          </p:cNvPr>
          <p:cNvSpPr/>
          <p:nvPr/>
        </p:nvSpPr>
        <p:spPr>
          <a:xfrm>
            <a:off x="736641" y="1708713"/>
            <a:ext cx="2361682" cy="51165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ADBA1-7F92-4051-02F3-87673C75DFB8}"/>
              </a:ext>
            </a:extLst>
          </p:cNvPr>
          <p:cNvSpPr/>
          <p:nvPr/>
        </p:nvSpPr>
        <p:spPr>
          <a:xfrm>
            <a:off x="736641" y="1151085"/>
            <a:ext cx="2361682" cy="511659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EA516-B973-2356-6723-B19EC716CD52}"/>
              </a:ext>
            </a:extLst>
          </p:cNvPr>
          <p:cNvSpPr/>
          <p:nvPr/>
        </p:nvSpPr>
        <p:spPr>
          <a:xfrm>
            <a:off x="3343584" y="2303497"/>
            <a:ext cx="693505" cy="51165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E47FD3-EBE0-81C2-1728-DCE66AF0CEDD}"/>
              </a:ext>
            </a:extLst>
          </p:cNvPr>
          <p:cNvSpPr/>
          <p:nvPr/>
        </p:nvSpPr>
        <p:spPr>
          <a:xfrm>
            <a:off x="7743863" y="1902741"/>
            <a:ext cx="309353" cy="51165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C643FA-1EDB-45B2-B833-6571B149F8D6}"/>
              </a:ext>
            </a:extLst>
          </p:cNvPr>
          <p:cNvSpPr/>
          <p:nvPr/>
        </p:nvSpPr>
        <p:spPr>
          <a:xfrm>
            <a:off x="10440390" y="1781331"/>
            <a:ext cx="225398" cy="369332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D43B2C-8D99-6753-61CE-74EF4A1B83F3}"/>
              </a:ext>
            </a:extLst>
          </p:cNvPr>
          <p:cNvSpPr/>
          <p:nvPr/>
        </p:nvSpPr>
        <p:spPr>
          <a:xfrm>
            <a:off x="6835711" y="2220901"/>
            <a:ext cx="136851" cy="292983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3C11B-CD1B-952B-F76C-E4438FA0278F}"/>
              </a:ext>
            </a:extLst>
          </p:cNvPr>
          <p:cNvSpPr/>
          <p:nvPr/>
        </p:nvSpPr>
        <p:spPr>
          <a:xfrm>
            <a:off x="9907521" y="1953937"/>
            <a:ext cx="449508" cy="51165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B199B3-E273-407F-2D8B-BD9D0C26E11C}"/>
              </a:ext>
            </a:extLst>
          </p:cNvPr>
          <p:cNvSpPr txBox="1"/>
          <p:nvPr/>
        </p:nvSpPr>
        <p:spPr>
          <a:xfrm>
            <a:off x="8528232" y="17526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B8D180-7070-A195-66F9-E841EACCC89E}"/>
              </a:ext>
            </a:extLst>
          </p:cNvPr>
          <p:cNvSpPr txBox="1"/>
          <p:nvPr/>
        </p:nvSpPr>
        <p:spPr>
          <a:xfrm>
            <a:off x="5897795" y="825178"/>
            <a:ext cx="6338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E. Wang, Space Charge Effects on Spin Polarization in High-Intensity Preinjector”, BNL-226378-2024-TECH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7C43E7-1FAB-0E2D-C165-C1AB2A704637}"/>
              </a:ext>
            </a:extLst>
          </p:cNvPr>
          <p:cNvSpPr txBox="1"/>
          <p:nvPr/>
        </p:nvSpPr>
        <p:spPr>
          <a:xfrm>
            <a:off x="296041" y="2884464"/>
            <a:ext cx="11347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assume 0 emittance and uniform field distribution, the space charge impacting on the polarization is: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energy spread caused by longitudinal space charge about 4e-4;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Transverse space charge is about 4e-4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Total about 1e-3.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5C1410-563D-3087-4E00-FC5BE0C4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68" y="3730850"/>
            <a:ext cx="4269906" cy="23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6BF89A-FAD5-CCCA-469F-A0BE34E53B8A}"/>
              </a:ext>
            </a:extLst>
          </p:cNvPr>
          <p:cNvSpPr txBox="1"/>
          <p:nvPr/>
        </p:nvSpPr>
        <p:spPr>
          <a:xfrm>
            <a:off x="8309389" y="3846185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degradation: GPT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E5F1F8F-B91E-F672-C6E5-22F5B0F92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299" y="3730850"/>
            <a:ext cx="3600991" cy="21711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4AF5FB-0DD6-48FF-F779-46ADB63D971B}"/>
              </a:ext>
            </a:extLst>
          </p:cNvPr>
          <p:cNvSpPr txBox="1"/>
          <p:nvPr/>
        </p:nvSpPr>
        <p:spPr>
          <a:xfrm>
            <a:off x="296041" y="4597793"/>
            <a:ext cx="3448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also did spin tracking with Space charge tracking using GPT.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ECF8F2-632C-D2EE-D7A5-D490DF78A414}"/>
              </a:ext>
            </a:extLst>
          </p:cNvPr>
          <p:cNvSpPr txBox="1"/>
          <p:nvPr/>
        </p:nvSpPr>
        <p:spPr>
          <a:xfrm>
            <a:off x="4417622" y="3873156"/>
            <a:ext cx="16783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Spin direction from longitudinal(z) to vertical (y)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96D76E-FFC7-E0A7-F30A-D211297B2F03}"/>
              </a:ext>
            </a:extLst>
          </p:cNvPr>
          <p:cNvSpPr txBox="1"/>
          <p:nvPr/>
        </p:nvSpPr>
        <p:spPr>
          <a:xfrm>
            <a:off x="8376121" y="509770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z:0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1B5493-106E-412D-F3CA-202C3B958289}"/>
              </a:ext>
            </a:extLst>
          </p:cNvPr>
          <p:cNvSpPr txBox="1"/>
          <p:nvPr/>
        </p:nvSpPr>
        <p:spPr>
          <a:xfrm>
            <a:off x="11122476" y="500816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y:0.0016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81163A-E98F-A4D7-EF36-7194F160E1E3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1657238" y="5377499"/>
            <a:ext cx="238721" cy="185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3B4D29F-BDAF-B347-1855-666278E28F86}"/>
              </a:ext>
            </a:extLst>
          </p:cNvPr>
          <p:cNvSpPr txBox="1"/>
          <p:nvPr/>
        </p:nvSpPr>
        <p:spPr>
          <a:xfrm>
            <a:off x="8233279" y="57423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10AD25D-18AC-D4E1-0ABD-2D0A174B3DC4}"/>
              </a:ext>
            </a:extLst>
          </p:cNvPr>
          <p:cNvCxnSpPr>
            <a:cxnSpLocks/>
          </p:cNvCxnSpPr>
          <p:nvPr/>
        </p:nvCxnSpPr>
        <p:spPr>
          <a:xfrm>
            <a:off x="8608385" y="5394647"/>
            <a:ext cx="238721" cy="18510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7C160F9-281B-19AD-3165-16AA73EC523E}"/>
              </a:ext>
            </a:extLst>
          </p:cNvPr>
          <p:cNvSpPr/>
          <p:nvPr/>
        </p:nvSpPr>
        <p:spPr>
          <a:xfrm>
            <a:off x="9575120" y="3786809"/>
            <a:ext cx="1623537" cy="1896202"/>
          </a:xfrm>
          <a:prstGeom prst="rect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10C29C-584F-CC06-C1AA-1E2D7EF30868}"/>
              </a:ext>
            </a:extLst>
          </p:cNvPr>
          <p:cNvSpPr txBox="1"/>
          <p:nvPr/>
        </p:nvSpPr>
        <p:spPr>
          <a:xfrm>
            <a:off x="9823875" y="5377499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inside the Wien</a:t>
            </a:r>
          </a:p>
        </p:txBody>
      </p:sp>
    </p:spTree>
    <p:extLst>
      <p:ext uri="{BB962C8B-B14F-4D97-AF65-F5344CB8AC3E}">
        <p14:creationId xmlns:p14="http://schemas.microsoft.com/office/powerpoint/2010/main" val="2433008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F362-9A0D-9365-0302-9A3B8D9B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Bunching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E2BA4-45FA-C951-5909-EE311E28C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7" y="908852"/>
            <a:ext cx="11498620" cy="1213861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cs typeface="Calibri Light" panose="020F0302020204030204" pitchFamily="34" charset="0"/>
              </a:rPr>
              <a:t>For the above </a:t>
            </a:r>
            <a:r>
              <a:rPr lang="en-US" err="1">
                <a:cs typeface="Calibri Light" panose="020F0302020204030204" pitchFamily="34" charset="0"/>
              </a:rPr>
              <a:t>nC</a:t>
            </a:r>
            <a:r>
              <a:rPr lang="en-US">
                <a:cs typeface="Calibri Light" panose="020F0302020204030204" pitchFamily="34" charset="0"/>
              </a:rPr>
              <a:t> range, DC gun with GaAs shall use a pencil shape bunch</a:t>
            </a:r>
          </a:p>
          <a:p>
            <a:r>
              <a:rPr lang="en-US">
                <a:cs typeface="Calibri Light" panose="020F0302020204030204" pitchFamily="34" charset="0"/>
              </a:rPr>
              <a:t>15 </a:t>
            </a:r>
            <a:r>
              <a:rPr lang="en-US" err="1">
                <a:cs typeface="Calibri Light" panose="020F0302020204030204" pitchFamily="34" charset="0"/>
              </a:rPr>
              <a:t>nC</a:t>
            </a:r>
            <a:r>
              <a:rPr lang="en-US">
                <a:cs typeface="Calibri Light" panose="020F0302020204030204" pitchFamily="34" charset="0"/>
              </a:rPr>
              <a:t> bunch charge, the initial bunch length ~</a:t>
            </a:r>
            <a:r>
              <a:rPr lang="en-US" altLang="zh-CN">
                <a:cs typeface="Calibri Light" panose="020F0302020204030204" pitchFamily="34" charset="0"/>
              </a:rPr>
              <a:t>2.3</a:t>
            </a:r>
            <a:r>
              <a:rPr lang="en-US">
                <a:cs typeface="Calibri Light" panose="020F0302020204030204" pitchFamily="34" charset="0"/>
              </a:rPr>
              <a:t> ns</a:t>
            </a:r>
          </a:p>
          <a:p>
            <a:r>
              <a:rPr lang="en-US" altLang="zh-CN">
                <a:cs typeface="Calibri Light" panose="020F0302020204030204" pitchFamily="34" charset="0"/>
              </a:rPr>
              <a:t>7.5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 err="1">
                <a:cs typeface="Calibri Light" panose="020F0302020204030204" pitchFamily="34" charset="0"/>
              </a:rPr>
              <a:t>nC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bunch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charge,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the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initial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bunch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length~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1.3</a:t>
            </a:r>
            <a:r>
              <a:rPr lang="zh-CN" altLang="en-US">
                <a:cs typeface="Calibri Light" panose="020F0302020204030204" pitchFamily="34" charset="0"/>
              </a:rPr>
              <a:t> </a:t>
            </a:r>
            <a:r>
              <a:rPr lang="en-US" altLang="zh-CN">
                <a:cs typeface="Calibri Light" panose="020F0302020204030204" pitchFamily="34" charset="0"/>
              </a:rPr>
              <a:t>ns</a:t>
            </a:r>
            <a:endParaRPr lang="en-US">
              <a:cs typeface="Calibri Light" panose="020F0302020204030204" pitchFamily="34" charset="0"/>
            </a:endParaRPr>
          </a:p>
          <a:p>
            <a:endParaRPr lang="en-US"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E50C5-CAC2-EB85-9682-4571884CA1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4" y="3300903"/>
            <a:ext cx="3886200" cy="2444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E6FABC-918A-24E5-834C-67A20EB62FA5}"/>
              </a:ext>
            </a:extLst>
          </p:cNvPr>
          <p:cNvSpPr txBox="1"/>
          <p:nvPr/>
        </p:nvSpPr>
        <p:spPr>
          <a:xfrm>
            <a:off x="3111482" y="5750132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cs typeface="Calibri Light" panose="020F0302020204030204" pitchFamily="34" charset="0"/>
              </a:rPr>
              <a:t>98.5 MHz buncher  - 591 MHz buncher   - 1.3 GHz taper buncher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72BFE-B672-2CF1-7D13-AC0DA3C975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33" y="2216699"/>
            <a:ext cx="3094124" cy="2020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0AE524-A7BF-7ADA-438F-D3A54FDA93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260" y="3300903"/>
            <a:ext cx="3886740" cy="24337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DC290A-F4BC-3114-30DD-8FEB727DD7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452" y="1990564"/>
            <a:ext cx="3108418" cy="1949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185D5-DF5C-3E38-9589-168E6857A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299" y="3370604"/>
            <a:ext cx="3799613" cy="2379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0E52E-1116-8C41-417E-370FAA70A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170" y="1990564"/>
            <a:ext cx="2922410" cy="1845002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520ED5A-5C2E-F2E9-456F-F665299E5D23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000" smtClean="0"/>
              <a:pPr/>
              <a:t>22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69960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6315-9947-3F90-7B69-F4B069D6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Mott Polarimeter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23CF6-32E8-3F1E-F00E-5DA2F34420AF}"/>
              </a:ext>
            </a:extLst>
          </p:cNvPr>
          <p:cNvSpPr txBox="1"/>
          <p:nvPr/>
        </p:nvSpPr>
        <p:spPr>
          <a:xfrm>
            <a:off x="453713" y="926245"/>
            <a:ext cx="11407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</a:rPr>
              <a:t>In the CDR, the Mott was placed after the gun for 300 kV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</a:rPr>
              <a:t>Since we added Wien filter, the Mott polarimeter is moved to after the buncher at 3 MeV.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9D0E7-5F67-4A8A-99FC-648A7E9067D0}"/>
              </a:ext>
            </a:extLst>
          </p:cNvPr>
          <p:cNvGrpSpPr/>
          <p:nvPr/>
        </p:nvGrpSpPr>
        <p:grpSpPr>
          <a:xfrm>
            <a:off x="4947612" y="1716596"/>
            <a:ext cx="5563418" cy="983742"/>
            <a:chOff x="4755333" y="2287188"/>
            <a:chExt cx="5563418" cy="9837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2301E7-EECD-8B23-A72B-6E3A5F03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71585" y="2287188"/>
              <a:ext cx="4847166" cy="9837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B4149C-EEB9-DB2C-289F-AA342796981D}"/>
                </a:ext>
              </a:extLst>
            </p:cNvPr>
            <p:cNvSpPr txBox="1"/>
            <p:nvPr/>
          </p:nvSpPr>
          <p:spPr>
            <a:xfrm>
              <a:off x="4755333" y="2455040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11 deg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8341869-2A6F-D232-67C5-21EF2FB24C11}"/>
                </a:ext>
              </a:extLst>
            </p:cNvPr>
            <p:cNvCxnSpPr>
              <a:cxnSpLocks/>
            </p:cNvCxnSpPr>
            <p:nvPr/>
          </p:nvCxnSpPr>
          <p:spPr>
            <a:xfrm>
              <a:off x="5344585" y="2815905"/>
              <a:ext cx="220133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3508850-B9E7-7C29-8720-35AB0833FF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1585" y="2563897"/>
              <a:ext cx="2074333" cy="25200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FBF8F7-36B0-F01A-7F45-79626445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5" y="1631328"/>
            <a:ext cx="3310841" cy="22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0CBBD3-BE37-EFBB-4B32-9CB818F1E38C}"/>
              </a:ext>
            </a:extLst>
          </p:cNvPr>
          <p:cNvCxnSpPr>
            <a:cxnSpLocks/>
          </p:cNvCxnSpPr>
          <p:nvPr/>
        </p:nvCxnSpPr>
        <p:spPr>
          <a:xfrm flipV="1">
            <a:off x="3595023" y="2314660"/>
            <a:ext cx="1438450" cy="1022971"/>
          </a:xfrm>
          <a:prstGeom prst="straightConnector1">
            <a:avLst/>
          </a:prstGeom>
          <a:ln w="28575">
            <a:solidFill>
              <a:srgbClr val="038387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8512B9-1C2D-4F7C-D8F5-5EA629049B28}"/>
              </a:ext>
            </a:extLst>
          </p:cNvPr>
          <p:cNvSpPr txBox="1"/>
          <p:nvPr/>
        </p:nvSpPr>
        <p:spPr>
          <a:xfrm>
            <a:off x="5236883" y="2977047"/>
            <a:ext cx="6095288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</a:rPr>
              <a:t>Sherman function is a measure of the probability of a spin-up/down electron to be scattered, at a specific angle.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  <a:sym typeface="Wingdings" panose="05000000000000000000" pitchFamily="2" charset="2"/>
              </a:rPr>
              <a:t>169 degrees gives the largest</a:t>
            </a:r>
            <a:r>
              <a:rPr lang="en-US">
                <a:cs typeface="Calibri Light" panose="020F0302020204030204" pitchFamily="34" charset="0"/>
              </a:rPr>
              <a:t> Sherman function amplitude at the designed beam energy.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</a:rPr>
              <a:t>Target material has been evaluated Th&gt;Au&gt;Ag&gt;Cu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</a:rPr>
              <a:t>Au </a:t>
            </a:r>
            <a:r>
              <a:rPr lang="en-US">
                <a:cs typeface="Calibri Light" panose="020F0302020204030204" pitchFamily="34" charset="0"/>
                <a:sym typeface="Wingdings" panose="05000000000000000000" pitchFamily="2" charset="2"/>
              </a:rPr>
              <a:t> easy to obtain and safe to use</a:t>
            </a:r>
            <a:endParaRPr lang="en-US">
              <a:cs typeface="Calibri Light" panose="020F03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Calibri Light" panose="020F0302020204030204" pitchFamily="34" charset="0"/>
              </a:rPr>
              <a:t>Polarization measurement scheme should be in bunch train mode. Like 2 pulses with 10 Hz. Take less than an hour to get polarization.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E8DDA61-297D-8A9C-AC22-21A10AE10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388BB-6D06-2770-DBA0-ECC338E15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78" y="3902861"/>
            <a:ext cx="3933599" cy="21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4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4A4CED-028C-EC5C-A843-548EAA020048}"/>
              </a:ext>
            </a:extLst>
          </p:cNvPr>
          <p:cNvCxnSpPr/>
          <p:nvPr/>
        </p:nvCxnSpPr>
        <p:spPr>
          <a:xfrm flipV="1">
            <a:off x="6096000" y="995945"/>
            <a:ext cx="1191237" cy="539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618407-640D-B18E-930D-5EA72CCC2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A91AE6-795C-C964-0F55-37E3DC88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Solenoids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69082-6459-E2BF-5CF1-523F23281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84" y="2483541"/>
            <a:ext cx="5701916" cy="3461095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Solenoid with clockwise/counter-clockwise winding has been modeled and included into the Parmela simulation.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Full 3D simulation including spin tracking are in progress.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Discussed and got experiences from Jlab injector group on detail design , fabrication and control of the solenoid field.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 regular solenoid is planned to fine-tune the spin direction before the Mott polarimeter.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A46D86-F0ED-16AD-38E3-50635063471B}"/>
              </a:ext>
            </a:extLst>
          </p:cNvPr>
          <p:cNvGrpSpPr/>
          <p:nvPr/>
        </p:nvGrpSpPr>
        <p:grpSpPr>
          <a:xfrm>
            <a:off x="394084" y="1393372"/>
            <a:ext cx="9071202" cy="951613"/>
            <a:chOff x="394084" y="1393372"/>
            <a:chExt cx="9071202" cy="9516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7392CF-10E3-FA93-CFDF-DABF76904FA8}"/>
                </a:ext>
              </a:extLst>
            </p:cNvPr>
            <p:cNvSpPr/>
            <p:nvPr/>
          </p:nvSpPr>
          <p:spPr>
            <a:xfrm>
              <a:off x="1602398" y="1632588"/>
              <a:ext cx="5500688" cy="4572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865864-2166-8A87-0742-86FA69A43180}"/>
                </a:ext>
              </a:extLst>
            </p:cNvPr>
            <p:cNvSpPr/>
            <p:nvPr/>
          </p:nvSpPr>
          <p:spPr>
            <a:xfrm>
              <a:off x="394084" y="1393372"/>
              <a:ext cx="1208314" cy="521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Wien filter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8A3A2-CC1A-F159-FA47-4F2372F1E0D4}"/>
                </a:ext>
              </a:extLst>
            </p:cNvPr>
            <p:cNvSpPr/>
            <p:nvPr/>
          </p:nvSpPr>
          <p:spPr>
            <a:xfrm>
              <a:off x="1986460" y="1393372"/>
              <a:ext cx="1208314" cy="521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416079-D38A-BA48-4CE8-6F9795929269}"/>
                </a:ext>
              </a:extLst>
            </p:cNvPr>
            <p:cNvSpPr/>
            <p:nvPr/>
          </p:nvSpPr>
          <p:spPr>
            <a:xfrm>
              <a:off x="5437572" y="1393372"/>
              <a:ext cx="45719" cy="52197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29FE8B-2012-85F7-0A61-38BB102D00C7}"/>
                </a:ext>
              </a:extLst>
            </p:cNvPr>
            <p:cNvSpPr/>
            <p:nvPr/>
          </p:nvSpPr>
          <p:spPr>
            <a:xfrm>
              <a:off x="7103086" y="1393372"/>
              <a:ext cx="2362200" cy="521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err="1"/>
                <a:t>Linac</a:t>
              </a:r>
              <a:endParaRPr lang="en-US"/>
            </a:p>
          </p:txBody>
        </p:sp>
        <p:sp>
          <p:nvSpPr>
            <p:cNvPr id="10" name="Snip Same Side Corner Rectangle 9">
              <a:extLst>
                <a:ext uri="{FF2B5EF4-FFF2-40B4-BE49-F238E27FC236}">
                  <a16:creationId xmlns:a16="http://schemas.microsoft.com/office/drawing/2014/main" id="{CB19A9C1-0152-DACD-F365-1927D3B78E72}"/>
                </a:ext>
              </a:extLst>
            </p:cNvPr>
            <p:cNvSpPr/>
            <p:nvPr/>
          </p:nvSpPr>
          <p:spPr>
            <a:xfrm rot="5400000">
              <a:off x="5867826" y="1533801"/>
              <a:ext cx="521977" cy="266702"/>
            </a:xfrm>
            <a:prstGeom prst="snip2SameRect">
              <a:avLst>
                <a:gd name="adj1" fmla="val 44127"/>
                <a:gd name="adj2" fmla="val 2288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6674A9-0A01-2BAA-69B9-AC39F60670D9}"/>
                </a:ext>
              </a:extLst>
            </p:cNvPr>
            <p:cNvSpPr/>
            <p:nvPr/>
          </p:nvSpPr>
          <p:spPr>
            <a:xfrm>
              <a:off x="4289132" y="1393372"/>
              <a:ext cx="757914" cy="521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55EF00-2914-5AF4-A2A0-59B666D19C77}"/>
                </a:ext>
              </a:extLst>
            </p:cNvPr>
            <p:cNvSpPr/>
            <p:nvPr/>
          </p:nvSpPr>
          <p:spPr>
            <a:xfrm>
              <a:off x="3362996" y="1393372"/>
              <a:ext cx="757914" cy="521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891FAC-930D-81EA-6900-924C60D4CE06}"/>
                </a:ext>
              </a:extLst>
            </p:cNvPr>
            <p:cNvSpPr/>
            <p:nvPr/>
          </p:nvSpPr>
          <p:spPr>
            <a:xfrm>
              <a:off x="1783581" y="1406163"/>
              <a:ext cx="45719" cy="5219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49DA55-4B62-6F75-E00F-A1CEC16C87E7}"/>
                </a:ext>
              </a:extLst>
            </p:cNvPr>
            <p:cNvSpPr/>
            <p:nvPr/>
          </p:nvSpPr>
          <p:spPr>
            <a:xfrm>
              <a:off x="3253085" y="1393372"/>
              <a:ext cx="45719" cy="5219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045036-86C5-5BEF-612C-516C6A7393A0}"/>
                </a:ext>
              </a:extLst>
            </p:cNvPr>
            <p:cNvSpPr/>
            <p:nvPr/>
          </p:nvSpPr>
          <p:spPr>
            <a:xfrm>
              <a:off x="4179784" y="1393372"/>
              <a:ext cx="45719" cy="5219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6EF784-E364-593D-E02F-D26E35DD27C4}"/>
                </a:ext>
              </a:extLst>
            </p:cNvPr>
            <p:cNvSpPr/>
            <p:nvPr/>
          </p:nvSpPr>
          <p:spPr>
            <a:xfrm>
              <a:off x="5180398" y="1406163"/>
              <a:ext cx="133351" cy="5219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28C96E-ABB1-1016-9887-8F7DF289E993}"/>
                </a:ext>
              </a:extLst>
            </p:cNvPr>
            <p:cNvSpPr/>
            <p:nvPr/>
          </p:nvSpPr>
          <p:spPr>
            <a:xfrm>
              <a:off x="6801549" y="1417320"/>
              <a:ext cx="133351" cy="5219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5120D2-8001-56C0-CBDB-88933871703A}"/>
                </a:ext>
              </a:extLst>
            </p:cNvPr>
            <p:cNvSpPr txBox="1"/>
            <p:nvPr/>
          </p:nvSpPr>
          <p:spPr>
            <a:xfrm>
              <a:off x="2984702" y="1975653"/>
              <a:ext cx="1136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Bunchers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C7A9AF-8B4B-7D9C-72B9-C63645B5B24A}"/>
              </a:ext>
            </a:extLst>
          </p:cNvPr>
          <p:cNvGrpSpPr/>
          <p:nvPr/>
        </p:nvGrpSpPr>
        <p:grpSpPr>
          <a:xfrm>
            <a:off x="9713136" y="1109911"/>
            <a:ext cx="1670184" cy="767457"/>
            <a:chOff x="8984611" y="2531468"/>
            <a:chExt cx="2175279" cy="1171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5D2E0A-8E6E-02F7-0D4C-EA60DB0EB729}"/>
                </a:ext>
              </a:extLst>
            </p:cNvPr>
            <p:cNvSpPr/>
            <p:nvPr/>
          </p:nvSpPr>
          <p:spPr>
            <a:xfrm>
              <a:off x="8984611" y="2531468"/>
              <a:ext cx="133351" cy="5219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4243DD-E977-302F-248E-DD48667A2D62}"/>
                </a:ext>
              </a:extLst>
            </p:cNvPr>
            <p:cNvSpPr/>
            <p:nvPr/>
          </p:nvSpPr>
          <p:spPr>
            <a:xfrm>
              <a:off x="9022658" y="3180537"/>
              <a:ext cx="45719" cy="5219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BE1C02-3CEC-E320-FEC4-D1FC2D2689C0}"/>
                </a:ext>
              </a:extLst>
            </p:cNvPr>
            <p:cNvSpPr txBox="1"/>
            <p:nvPr/>
          </p:nvSpPr>
          <p:spPr>
            <a:xfrm>
              <a:off x="9202902" y="2557640"/>
              <a:ext cx="914472" cy="469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err="1"/>
                <a:t>Bz.l</a:t>
              </a:r>
              <a:r>
                <a:rPr lang="en-US" sz="1400"/>
                <a:t>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D7DABC-48E8-AFA2-6165-60CA5B8A653C}"/>
                </a:ext>
              </a:extLst>
            </p:cNvPr>
            <p:cNvSpPr txBox="1"/>
            <p:nvPr/>
          </p:nvSpPr>
          <p:spPr>
            <a:xfrm>
              <a:off x="9169818" y="3138959"/>
              <a:ext cx="1990072" cy="4696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/>
                <a:t>Regular solenoid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D4FC0-896C-1D72-B7CE-926AABD86C90}"/>
              </a:ext>
            </a:extLst>
          </p:cNvPr>
          <p:cNvSpPr/>
          <p:nvPr/>
        </p:nvSpPr>
        <p:spPr>
          <a:xfrm>
            <a:off x="9588842" y="995945"/>
            <a:ext cx="2486492" cy="10241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B28EAB4-9E9C-9C18-5EE8-34EA2F12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18" y="2913179"/>
            <a:ext cx="4678849" cy="282092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F551D1A-8A30-E3EF-B1EE-546A534F5ACD}"/>
              </a:ext>
            </a:extLst>
          </p:cNvPr>
          <p:cNvGrpSpPr/>
          <p:nvPr/>
        </p:nvGrpSpPr>
        <p:grpSpPr>
          <a:xfrm>
            <a:off x="6462573" y="2913179"/>
            <a:ext cx="944653" cy="1549727"/>
            <a:chOff x="10747619" y="3965159"/>
            <a:chExt cx="1181246" cy="17478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49976C0-42F1-4CB0-84F7-376B922F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3007" y="3965159"/>
              <a:ext cx="617388" cy="1747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C8318C9-8DF4-E05C-355B-876F3C25BBBB}"/>
                </a:ext>
              </a:extLst>
            </p:cNvPr>
            <p:cNvCxnSpPr/>
            <p:nvPr/>
          </p:nvCxnSpPr>
          <p:spPr>
            <a:xfrm>
              <a:off x="10747619" y="4812124"/>
              <a:ext cx="11812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3092E7-30E0-C026-7C7D-D71382382EC9}"/>
                </a:ext>
              </a:extLst>
            </p:cNvPr>
            <p:cNvSpPr txBox="1"/>
            <p:nvPr/>
          </p:nvSpPr>
          <p:spPr>
            <a:xfrm>
              <a:off x="11628783" y="44924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z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12C3844-0C8A-5595-40BE-55BC65FED35E}"/>
              </a:ext>
            </a:extLst>
          </p:cNvPr>
          <p:cNvSpPr txBox="1"/>
          <p:nvPr/>
        </p:nvSpPr>
        <p:spPr>
          <a:xfrm>
            <a:off x="5238300" y="82402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751000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FC49-2022-B1F8-FBAA-92D0C707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940C6-E178-72BB-6ED1-6F6C6AB2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4"/>
            <a:ext cx="11499925" cy="532495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300" b="1" dirty="0">
                <a:cs typeface="Arial"/>
              </a:rPr>
              <a:t>Preinjector sub-system beamline conceptual design has been completed.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altLang="zh-CN" sz="1900" dirty="0">
                <a:cs typeface="Arial" panose="020B0604020202020204" pitchFamily="34" charset="0"/>
              </a:rPr>
              <a:t>S2E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space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charge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tracking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with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wake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has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been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completed.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Full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3D,s2e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space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charge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simulation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with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spin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tracking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is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in</a:t>
            </a:r>
            <a:r>
              <a:rPr lang="zh-CN" altLang="en-US" sz="1900" dirty="0">
                <a:cs typeface="Arial" panose="020B0604020202020204" pitchFamily="34" charset="0"/>
              </a:rPr>
              <a:t> </a:t>
            </a:r>
            <a:r>
              <a:rPr lang="en-US" altLang="zh-CN" sz="1900" dirty="0">
                <a:cs typeface="Arial" panose="020B0604020202020204" pitchFamily="34" charset="0"/>
              </a:rPr>
              <a:t>progress.</a:t>
            </a:r>
            <a:endParaRPr lang="en-US" sz="19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300" b="1" dirty="0">
                <a:cs typeface="Arial"/>
              </a:rPr>
              <a:t>Polarized Electron Source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sz="2100" dirty="0">
                <a:cs typeface="Arial" panose="020B0604020202020204" pitchFamily="34" charset="0"/>
              </a:rPr>
              <a:t>High bunch charge, up to 11.6 nC generate from SL-GaAs photocathode using polarized 780 nm laser.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sz="2100" dirty="0">
                <a:cs typeface="Arial" panose="020B0604020202020204" pitchFamily="34" charset="0"/>
              </a:rPr>
              <a:t>Gun performance, including operational lifetime, polarization, and bunch charge exceeds EIC requirements. 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sz="2100" dirty="0">
                <a:cs typeface="Calibri" panose="020F0502020204030204" pitchFamily="34" charset="0"/>
              </a:rPr>
              <a:t>The polarized gun R&amp;D successfully met all its goals, staying with in the planned schedule and budget.</a:t>
            </a:r>
            <a:endParaRPr lang="en-US" sz="21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b="1" dirty="0"/>
              <a:t>Wien filter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dirty="0"/>
              <a:t>7nC Wien filter design looks promising. Simulation shows beam can go through without loss </a:t>
            </a:r>
            <a:r>
              <a:rPr lang="en-US" altLang="zh-CN" dirty="0"/>
              <a:t>b</a:t>
            </a:r>
            <a:r>
              <a:rPr lang="en-US" dirty="0"/>
              <a:t>ut has emittance growth. Space charge impacting on the polarization has been evaluated analytically and simulated.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dirty="0"/>
              <a:t>Engineering demonstration is needed.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b="1" dirty="0"/>
              <a:t>Bunching system and two cavities cryomodule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b="1" dirty="0"/>
              <a:t>MeV Mott System</a:t>
            </a:r>
            <a:endParaRPr lang="en-US" b="1" dirty="0">
              <a:cs typeface="Arial"/>
            </a:endParaRP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dirty="0"/>
              <a:t>Conceptual design has been completed. Discussing with Jlab injection group to develop the detailed design. We have design and operation experience with retarding field Mott system at BNL.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b="1" dirty="0"/>
              <a:t>Solenoid</a:t>
            </a:r>
          </a:p>
          <a:p>
            <a:pPr lvl="1">
              <a:lnSpc>
                <a:spcPct val="110000"/>
              </a:lnSpc>
              <a:spcAft>
                <a:spcPts val="400"/>
              </a:spcAft>
            </a:pPr>
            <a:r>
              <a:rPr lang="en-US" dirty="0"/>
              <a:t>Lesson learned from CEBAF experiences. The conceptual design has been completed. No risk was observed.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5FA8A-B13F-2C2B-A98F-331B9C3322A2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000" smtClean="0"/>
              <a:pPr/>
              <a:t>25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92223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6BD7B-CA4A-6879-F8B1-B0B39FD1E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0A7B8-5DA9-FEBA-C609-73DE8D95D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2912533"/>
            <a:ext cx="11499925" cy="2928690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rgbClr val="FF0000"/>
                </a:solidFill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304677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97F6-CC01-439D-9C43-FF7B3721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5" y="165245"/>
            <a:ext cx="9060765" cy="673757"/>
          </a:xfrm>
        </p:spPr>
        <p:txBody>
          <a:bodyPr>
            <a:noAutofit/>
          </a:bodyPr>
          <a:lstStyle/>
          <a:p>
            <a:r>
              <a:rPr lang="en-US">
                <a:cs typeface="Arial" panose="020B0604020202020204" pitchFamily="34" charset="0"/>
              </a:rPr>
              <a:t>Beam-Line Vacuum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in</a:t>
            </a:r>
            <a:r>
              <a:rPr lang="zh-CN" altLang="en-US">
                <a:cs typeface="Arial" panose="020B0604020202020204" pitchFamily="34" charset="0"/>
              </a:rPr>
              <a:t> </a:t>
            </a:r>
            <a:r>
              <a:rPr lang="en-US" altLang="zh-CN">
                <a:cs typeface="Arial" panose="020B0604020202020204" pitchFamily="34" charset="0"/>
              </a:rPr>
              <a:t>Experiment</a:t>
            </a:r>
            <a:endParaRPr lang="en-US">
              <a:cs typeface="Arial" panose="020B0604020202020204" pitchFamily="34" charset="0"/>
            </a:endParaRPr>
          </a:p>
        </p:txBody>
      </p:sp>
      <p:pic>
        <p:nvPicPr>
          <p:cNvPr id="9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65392BF-F92D-9749-89AE-56D3151F0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783" y="1507809"/>
            <a:ext cx="1835720" cy="802387"/>
          </a:xfrm>
        </p:spPr>
      </p:pic>
      <p:pic>
        <p:nvPicPr>
          <p:cNvPr id="16" name="Picture 15" descr="A picture containing text, clock, mounted, black&#10;&#10;Description automatically generated">
            <a:extLst>
              <a:ext uri="{FF2B5EF4-FFF2-40B4-BE49-F238E27FC236}">
                <a16:creationId xmlns:a16="http://schemas.microsoft.com/office/drawing/2014/main" id="{1FF287C1-F9EF-4715-9A34-625FC296E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49" y="4709619"/>
            <a:ext cx="1529370" cy="1147027"/>
          </a:xfrm>
          <a:prstGeom prst="rect">
            <a:avLst/>
          </a:prstGeom>
        </p:spPr>
      </p:pic>
      <p:pic>
        <p:nvPicPr>
          <p:cNvPr id="18" name="Picture 17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07841C0-0F54-454A-9E9B-FE2EC574B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44" y="4324971"/>
            <a:ext cx="1586508" cy="1189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0A0A78-C395-D440-84AF-13E6C1D008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266" y="901009"/>
            <a:ext cx="5047899" cy="3365034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A2CE88B-5A17-8F42-BFB9-E99DE217A1E8}"/>
              </a:ext>
            </a:extLst>
          </p:cNvPr>
          <p:cNvSpPr/>
          <p:nvPr/>
        </p:nvSpPr>
        <p:spPr>
          <a:xfrm rot="10352148">
            <a:off x="5744870" y="1947804"/>
            <a:ext cx="2116426" cy="26871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F4588-8EC9-1D48-B3C7-6F9E34F45F1D}"/>
              </a:ext>
            </a:extLst>
          </p:cNvPr>
          <p:cNvSpPr txBox="1"/>
          <p:nvPr/>
        </p:nvSpPr>
        <p:spPr>
          <a:xfrm>
            <a:off x="7103717" y="1050776"/>
            <a:ext cx="11817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/>
              <a:t>Gun</a:t>
            </a:r>
            <a:r>
              <a:rPr lang="zh-CN" altLang="en-US" sz="1350"/>
              <a:t> </a:t>
            </a:r>
            <a:r>
              <a:rPr lang="en-US" altLang="zh-CN" sz="1350"/>
              <a:t>Vacuum</a:t>
            </a:r>
          </a:p>
          <a:p>
            <a:r>
              <a:rPr lang="en-US" altLang="zh-CN" sz="1350"/>
              <a:t>3BG</a:t>
            </a:r>
            <a:r>
              <a:rPr lang="zh-CN" altLang="en-US" sz="1350"/>
              <a:t> </a:t>
            </a:r>
            <a:r>
              <a:rPr lang="en-US" altLang="zh-CN" sz="1350"/>
              <a:t>gauge</a:t>
            </a:r>
            <a:endParaRPr lang="en-US" sz="135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444000D-B246-C747-9323-9C221A8BB404}"/>
              </a:ext>
            </a:extLst>
          </p:cNvPr>
          <p:cNvSpPr/>
          <p:nvPr/>
        </p:nvSpPr>
        <p:spPr>
          <a:xfrm rot="18058181">
            <a:off x="1362784" y="3964360"/>
            <a:ext cx="479569" cy="204365"/>
          </a:xfrm>
          <a:prstGeom prst="rightArrow">
            <a:avLst>
              <a:gd name="adj1" fmla="val 51383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4DAE0-F11F-D34E-98F6-20998C5DCE38}"/>
              </a:ext>
            </a:extLst>
          </p:cNvPr>
          <p:cNvSpPr txBox="1"/>
          <p:nvPr/>
        </p:nvSpPr>
        <p:spPr>
          <a:xfrm>
            <a:off x="6696177" y="5556564"/>
            <a:ext cx="1500378" cy="300082"/>
          </a:xfrm>
          <a:prstGeom prst="rect">
            <a:avLst/>
          </a:prstGeom>
          <a:solidFill>
            <a:srgbClr val="CFD6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/>
              <a:t>Beamline</a:t>
            </a:r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B00F4A-D500-964E-862E-9E1CCFB55FB7}"/>
              </a:ext>
            </a:extLst>
          </p:cNvPr>
          <p:cNvSpPr txBox="1"/>
          <p:nvPr/>
        </p:nvSpPr>
        <p:spPr>
          <a:xfrm>
            <a:off x="801243" y="4324725"/>
            <a:ext cx="1586508" cy="300082"/>
          </a:xfrm>
          <a:prstGeom prst="rect">
            <a:avLst/>
          </a:prstGeom>
          <a:solidFill>
            <a:srgbClr val="CFD6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/>
              <a:t>Beam</a:t>
            </a:r>
            <a:r>
              <a:rPr lang="zh-CN" altLang="en-US" sz="1350"/>
              <a:t> </a:t>
            </a:r>
            <a:r>
              <a:rPr lang="en-US" altLang="zh-CN" sz="1350"/>
              <a:t>dump</a:t>
            </a:r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3A28F1-A47F-0C4D-B4A7-C4611650ED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464" y="2470122"/>
            <a:ext cx="2910585" cy="3148968"/>
          </a:xfrm>
          <a:prstGeom prst="rect">
            <a:avLst/>
          </a:prstGeom>
        </p:spPr>
      </p:pic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4D6F3912-5D3E-BA4A-903D-CDD48A888D54}"/>
              </a:ext>
            </a:extLst>
          </p:cNvPr>
          <p:cNvGraphicFramePr>
            <a:graphicFrameLocks noGrp="1"/>
          </p:cNvGraphicFramePr>
          <p:nvPr/>
        </p:nvGraphicFramePr>
        <p:xfrm>
          <a:off x="2478916" y="4709619"/>
          <a:ext cx="1909652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826">
                  <a:extLst>
                    <a:ext uri="{9D8B030D-6E8A-4147-A177-3AD203B41FA5}">
                      <a16:colId xmlns:a16="http://schemas.microsoft.com/office/drawing/2014/main" val="2551299685"/>
                    </a:ext>
                  </a:extLst>
                </a:gridCol>
                <a:gridCol w="954826">
                  <a:extLst>
                    <a:ext uri="{9D8B030D-6E8A-4147-A177-3AD203B41FA5}">
                      <a16:colId xmlns:a16="http://schemas.microsoft.com/office/drawing/2014/main" val="2533119845"/>
                    </a:ext>
                  </a:extLst>
                </a:gridCol>
              </a:tblGrid>
              <a:tr h="236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latin typeface="+mn-lt"/>
                        </a:rPr>
                        <a:t>ULVAC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gauge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Beam dump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47122"/>
                  </a:ext>
                </a:extLst>
              </a:tr>
              <a:tr h="236002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Baseline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3-4 e-12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3788571"/>
                  </a:ext>
                </a:extLst>
              </a:tr>
              <a:tr h="236002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3 </a:t>
                      </a:r>
                      <a:r>
                        <a:rPr lang="en-US" sz="1400" err="1">
                          <a:latin typeface="+mn-lt"/>
                        </a:rPr>
                        <a:t>uA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3e-10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2226567"/>
                  </a:ext>
                </a:extLst>
              </a:tr>
              <a:tr h="236002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67.5 </a:t>
                      </a:r>
                      <a:r>
                        <a:rPr lang="en-US" sz="1400" err="1">
                          <a:latin typeface="+mn-lt"/>
                        </a:rPr>
                        <a:t>uA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1e-9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208050"/>
                  </a:ext>
                </a:extLst>
              </a:tr>
            </a:tbl>
          </a:graphicData>
        </a:graphic>
      </p:graphicFrame>
      <p:graphicFrame>
        <p:nvGraphicFramePr>
          <p:cNvPr id="25" name="Table 14">
            <a:extLst>
              <a:ext uri="{FF2B5EF4-FFF2-40B4-BE49-F238E27FC236}">
                <a16:creationId xmlns:a16="http://schemas.microsoft.com/office/drawing/2014/main" id="{7DEF2280-D9D4-7544-B19F-D21E35FBD6EE}"/>
              </a:ext>
            </a:extLst>
          </p:cNvPr>
          <p:cNvGraphicFramePr>
            <a:graphicFrameLocks noGrp="1"/>
          </p:cNvGraphicFramePr>
          <p:nvPr/>
        </p:nvGraphicFramePr>
        <p:xfrm>
          <a:off x="4473894" y="4709619"/>
          <a:ext cx="213340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00">
                  <a:extLst>
                    <a:ext uri="{9D8B030D-6E8A-4147-A177-3AD203B41FA5}">
                      <a16:colId xmlns:a16="http://schemas.microsoft.com/office/drawing/2014/main" val="2551299685"/>
                    </a:ext>
                  </a:extLst>
                </a:gridCol>
                <a:gridCol w="1066700">
                  <a:extLst>
                    <a:ext uri="{9D8B030D-6E8A-4147-A177-3AD203B41FA5}">
                      <a16:colId xmlns:a16="http://schemas.microsoft.com/office/drawing/2014/main" val="2533119845"/>
                    </a:ext>
                  </a:extLst>
                </a:gridCol>
              </a:tblGrid>
              <a:tr h="231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latin typeface="+mn-lt"/>
                        </a:rPr>
                        <a:t>ULVAC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gauge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Beam Line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471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Baseline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3-4 e-12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37885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3 </a:t>
                      </a:r>
                      <a:r>
                        <a:rPr lang="en-US" sz="1400" err="1">
                          <a:latin typeface="+mn-lt"/>
                        </a:rPr>
                        <a:t>uA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5e-12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59219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67.5 </a:t>
                      </a:r>
                      <a:r>
                        <a:rPr lang="en-US" sz="1400" err="1">
                          <a:latin typeface="+mn-lt"/>
                        </a:rPr>
                        <a:t>uA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1.5-3 e-11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208050"/>
                  </a:ext>
                </a:extLst>
              </a:tr>
            </a:tbl>
          </a:graphicData>
        </a:graphic>
      </p:graphicFrame>
      <p:graphicFrame>
        <p:nvGraphicFramePr>
          <p:cNvPr id="26" name="Table 14">
            <a:extLst>
              <a:ext uri="{FF2B5EF4-FFF2-40B4-BE49-F238E27FC236}">
                <a16:creationId xmlns:a16="http://schemas.microsoft.com/office/drawing/2014/main" id="{F7931DB7-BB41-0E4B-865E-77FB7B892974}"/>
              </a:ext>
            </a:extLst>
          </p:cNvPr>
          <p:cNvGraphicFramePr>
            <a:graphicFrameLocks noGrp="1"/>
          </p:cNvGraphicFramePr>
          <p:nvPr/>
        </p:nvGraphicFramePr>
        <p:xfrm>
          <a:off x="9765143" y="969076"/>
          <a:ext cx="217979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895">
                  <a:extLst>
                    <a:ext uri="{9D8B030D-6E8A-4147-A177-3AD203B41FA5}">
                      <a16:colId xmlns:a16="http://schemas.microsoft.com/office/drawing/2014/main" val="2551299685"/>
                    </a:ext>
                  </a:extLst>
                </a:gridCol>
                <a:gridCol w="1089895">
                  <a:extLst>
                    <a:ext uri="{9D8B030D-6E8A-4147-A177-3AD203B41FA5}">
                      <a16:colId xmlns:a16="http://schemas.microsoft.com/office/drawing/2014/main" val="2533119845"/>
                    </a:ext>
                  </a:extLst>
                </a:gridCol>
              </a:tblGrid>
              <a:tr h="22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latin typeface="+mn-lt"/>
                        </a:rPr>
                        <a:t>3BG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gauge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Gun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471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Baseline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5-8 e-12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37885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3uA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Low (</a:t>
                      </a:r>
                      <a:r>
                        <a:rPr lang="en-US" sz="1400" err="1">
                          <a:latin typeface="+mn-lt"/>
                        </a:rPr>
                        <a:t>c.c</a:t>
                      </a:r>
                      <a:r>
                        <a:rPr lang="en-US" sz="140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60678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67.5 </a:t>
                      </a:r>
                      <a:r>
                        <a:rPr lang="en-US" sz="1400" err="1">
                          <a:latin typeface="+mn-lt"/>
                        </a:rPr>
                        <a:t>uA</a:t>
                      </a:r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2e-11,Low (</a:t>
                      </a:r>
                      <a:r>
                        <a:rPr lang="en-US" sz="1400" err="1">
                          <a:latin typeface="+mn-lt"/>
                        </a:rPr>
                        <a:t>c.c</a:t>
                      </a:r>
                      <a:r>
                        <a:rPr lang="en-US" sz="140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20805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64CCF08-C2FF-B44C-37E1-AEE423987C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97993">
            <a:off x="640762" y="1485186"/>
            <a:ext cx="5844199" cy="3134272"/>
          </a:xfrm>
          <a:prstGeom prst="rect">
            <a:avLst/>
          </a:prstGeom>
          <a:scene3d>
            <a:camera prst="orthographicFront">
              <a:rot lat="0" lon="2700000" rev="240000"/>
            </a:camera>
            <a:lightRig rig="threePt" dir="t"/>
          </a:scene3d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AA7572B1-2486-8F4E-A729-87A6091762F2}"/>
              </a:ext>
            </a:extLst>
          </p:cNvPr>
          <p:cNvSpPr/>
          <p:nvPr/>
        </p:nvSpPr>
        <p:spPr>
          <a:xfrm rot="13202477">
            <a:off x="5208758" y="3923678"/>
            <a:ext cx="1897351" cy="156989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2371E-FE40-415E-8E88-77ABC74A5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F43F2B-FF3C-A901-A7B5-87FC52DB0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6FF484-0B69-A5CF-8FA6-026B4C19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Wien Filter Beam Tracking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AB003D-92F2-98D7-7D08-5B17F59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99" y="2068089"/>
            <a:ext cx="5159022" cy="25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87EE9C-2FBD-5D9F-7633-2F5047E1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9" y="1930400"/>
            <a:ext cx="5399155" cy="27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4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1ED54-21AD-C25F-36CD-0FB7962A0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B1E85-C355-5E70-4FED-46EAC57C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Spin Solenoid</a:t>
            </a:r>
            <a:r>
              <a:rPr lang="zh-CN" altLang="en-US" dirty="0"/>
              <a:t> </a:t>
            </a:r>
            <a:r>
              <a:rPr lang="en-US" altLang="zh-CN" dirty="0"/>
              <a:t> Field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9F5B2-8759-2374-EF15-738A7CB6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32" y="1740116"/>
            <a:ext cx="5573386" cy="3626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C39EF-2AE9-DCBF-E5CC-792AD807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2" y="901405"/>
            <a:ext cx="4621887" cy="50551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CB8722-C9EA-3262-5981-8152ABBC50F4}"/>
              </a:ext>
            </a:extLst>
          </p:cNvPr>
          <p:cNvCxnSpPr>
            <a:cxnSpLocks/>
          </p:cNvCxnSpPr>
          <p:nvPr/>
        </p:nvCxnSpPr>
        <p:spPr>
          <a:xfrm>
            <a:off x="1446963" y="1316334"/>
            <a:ext cx="0" cy="43006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821DA2-B607-D88D-CDD0-20F3971CF2CD}"/>
              </a:ext>
            </a:extLst>
          </p:cNvPr>
          <p:cNvCxnSpPr>
            <a:cxnSpLocks/>
          </p:cNvCxnSpPr>
          <p:nvPr/>
        </p:nvCxnSpPr>
        <p:spPr>
          <a:xfrm>
            <a:off x="1589315" y="1316332"/>
            <a:ext cx="0" cy="43006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FA3F8-66A3-5EB5-F9CF-BBBCD02098E8}"/>
              </a:ext>
            </a:extLst>
          </p:cNvPr>
          <p:cNvCxnSpPr>
            <a:cxnSpLocks/>
          </p:cNvCxnSpPr>
          <p:nvPr/>
        </p:nvCxnSpPr>
        <p:spPr>
          <a:xfrm>
            <a:off x="1740040" y="1316332"/>
            <a:ext cx="0" cy="43006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03721D-D3B1-7D47-B4B6-ABA8ED279617}"/>
              </a:ext>
            </a:extLst>
          </p:cNvPr>
          <p:cNvCxnSpPr>
            <a:cxnSpLocks/>
          </p:cNvCxnSpPr>
          <p:nvPr/>
        </p:nvCxnSpPr>
        <p:spPr>
          <a:xfrm>
            <a:off x="1890765" y="1316332"/>
            <a:ext cx="0" cy="43006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19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97E6-BF42-7357-0A07-C7E35616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Preinjector</a:t>
            </a:r>
            <a:r>
              <a:rPr lang="en-US"/>
              <a:t> Major Subsystems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D17C2AE-19A5-17D2-8AEF-41DEB803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1FD576-BE70-3088-B57C-A864AE174AED}"/>
              </a:ext>
            </a:extLst>
          </p:cNvPr>
          <p:cNvGrpSpPr/>
          <p:nvPr/>
        </p:nvGrpSpPr>
        <p:grpSpPr>
          <a:xfrm>
            <a:off x="625658" y="1089484"/>
            <a:ext cx="11246411" cy="3150821"/>
            <a:chOff x="625658" y="1089484"/>
            <a:chExt cx="11246411" cy="31508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D4D7EF-1FCD-CB36-630C-FE8B9A17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58" y="1294904"/>
              <a:ext cx="11246411" cy="29454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E67EBA-781E-42DB-52A3-61528852B6E4}"/>
                </a:ext>
              </a:extLst>
            </p:cNvPr>
            <p:cNvSpPr/>
            <p:nvPr/>
          </p:nvSpPr>
          <p:spPr>
            <a:xfrm>
              <a:off x="625658" y="1107696"/>
              <a:ext cx="4824305" cy="1752847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9442B8-2388-49A1-ABE0-2D6986BD672B}"/>
                </a:ext>
              </a:extLst>
            </p:cNvPr>
            <p:cNvSpPr/>
            <p:nvPr/>
          </p:nvSpPr>
          <p:spPr>
            <a:xfrm>
              <a:off x="5482037" y="1089484"/>
              <a:ext cx="3305582" cy="1752846"/>
            </a:xfrm>
            <a:prstGeom prst="rect">
              <a:avLst/>
            </a:prstGeom>
            <a:noFill/>
            <a:ln w="38100">
              <a:solidFill>
                <a:srgbClr val="3A5C84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7B389E-E0E5-7A8A-6C51-C39DE761D444}"/>
                </a:ext>
              </a:extLst>
            </p:cNvPr>
            <p:cNvSpPr/>
            <p:nvPr/>
          </p:nvSpPr>
          <p:spPr>
            <a:xfrm>
              <a:off x="8811172" y="1099302"/>
              <a:ext cx="1409023" cy="1648788"/>
            </a:xfrm>
            <a:prstGeom prst="rect">
              <a:avLst/>
            </a:prstGeom>
            <a:noFill/>
            <a:ln w="38100">
              <a:solidFill>
                <a:srgbClr val="3A5C84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597518-7F1A-8FA6-B29F-31F32782E50B}"/>
                </a:ext>
              </a:extLst>
            </p:cNvPr>
            <p:cNvSpPr txBox="1"/>
            <p:nvPr/>
          </p:nvSpPr>
          <p:spPr>
            <a:xfrm>
              <a:off x="2412041" y="10988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B050"/>
                  </a:solidFill>
                </a:rPr>
                <a:t>Frontend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E9D7CF-5A0F-C2F2-B0C8-6F97ABCF1CAE}"/>
                </a:ext>
              </a:extLst>
            </p:cNvPr>
            <p:cNvSpPr txBox="1"/>
            <p:nvPr/>
          </p:nvSpPr>
          <p:spPr>
            <a:xfrm>
              <a:off x="6679358" y="1107697"/>
              <a:ext cx="1031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err="1">
                  <a:solidFill>
                    <a:srgbClr val="FF0000"/>
                  </a:solidFill>
                </a:rPr>
                <a:t>Linac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FE86D2-9F91-5FB6-5CCD-7E65A2D9517F}"/>
                </a:ext>
              </a:extLst>
            </p:cNvPr>
            <p:cNvSpPr txBox="1"/>
            <p:nvPr/>
          </p:nvSpPr>
          <p:spPr>
            <a:xfrm>
              <a:off x="8787618" y="1098836"/>
              <a:ext cx="1550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Transfer line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A171C9F-C035-6058-BC5B-C957072EE2F4}"/>
              </a:ext>
            </a:extLst>
          </p:cNvPr>
          <p:cNvSpPr txBox="1"/>
          <p:nvPr/>
        </p:nvSpPr>
        <p:spPr>
          <a:xfrm>
            <a:off x="2737916" y="3503534"/>
            <a:ext cx="67677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High intensity </a:t>
            </a:r>
            <a:r>
              <a:rPr lang="en-US" altLang="zh-CN" sz="2000" b="1" dirty="0"/>
              <a:t>pre-injector major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High intensity polarized electron gun</a:t>
            </a:r>
            <a:r>
              <a:rPr lang="zh-CN" altLang="en-US" sz="2000" b="1" dirty="0"/>
              <a:t> </a:t>
            </a:r>
            <a:endParaRPr lang="en-US" altLang="zh-CN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Spin rotator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Spin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Bunching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21766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4C33F-0B42-790E-9F67-CBFC610B2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0B28B1-2454-5525-99BF-25A6DC0B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 Determination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8B143-D3A5-2B52-90C2-2C971378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07" y="1510881"/>
            <a:ext cx="23368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B3DC5-E796-3CB1-BBB4-0077E3F8A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396" y="934078"/>
            <a:ext cx="4572000" cy="2819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722F7F-3897-54D1-9F36-A72E021BFBC6}"/>
              </a:ext>
            </a:extLst>
          </p:cNvPr>
          <p:cNvSpPr txBox="1"/>
          <p:nvPr/>
        </p:nvSpPr>
        <p:spPr>
          <a:xfrm>
            <a:off x="1155664" y="4169596"/>
            <a:ext cx="102492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What is the bunch length we need to achieve energy spread goal (0.2% for stacking)?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minimum energy spread could be achieved by compressing the bunch to 0.8 mm in 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Ballistic compression happened at 300-500 keV is not able to compress to such short bunch due to space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Two stages compression are needed.</a:t>
            </a:r>
          </a:p>
        </p:txBody>
      </p:sp>
    </p:spTree>
    <p:extLst>
      <p:ext uri="{BB962C8B-B14F-4D97-AF65-F5344CB8AC3E}">
        <p14:creationId xmlns:p14="http://schemas.microsoft.com/office/powerpoint/2010/main" val="1860972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A2DBB-AC24-ECC7-89BD-7C950811C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03D3AE-ADD5-8CD1-D251-20C7A7A3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3D905-3299-42EA-2E24-807A045A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3537"/>
            <a:ext cx="7772400" cy="48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83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A2BE6-E3D5-414D-A173-968671E33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EC30AF-22C5-E64E-998C-9FC73B0A166F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7A0EC-3174-D800-24F2-B4E68FC7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Discuss on Peak Current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EE2E4-D705-9D3B-D738-D2573381B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51" r="15572" b="8581"/>
          <a:stretch/>
        </p:blipFill>
        <p:spPr>
          <a:xfrm>
            <a:off x="381887" y="1271683"/>
            <a:ext cx="2957214" cy="1881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C78C2-5DCC-0561-0C33-5334DC50512D}"/>
              </a:ext>
            </a:extLst>
          </p:cNvPr>
          <p:cNvSpPr txBox="1"/>
          <p:nvPr/>
        </p:nvSpPr>
        <p:spPr>
          <a:xfrm>
            <a:off x="966355" y="863765"/>
            <a:ext cx="279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current about 4000 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FF19C9-3174-849F-7F3B-9C9B17E2759B}"/>
              </a:ext>
            </a:extLst>
          </p:cNvPr>
          <p:cNvGrpSpPr/>
          <p:nvPr/>
        </p:nvGrpSpPr>
        <p:grpSpPr>
          <a:xfrm>
            <a:off x="5024794" y="982462"/>
            <a:ext cx="7213450" cy="4097808"/>
            <a:chOff x="4059536" y="1409204"/>
            <a:chExt cx="7213450" cy="40978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081093-4FE3-A5A7-D7DB-C30C99CE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3756" y="2071439"/>
              <a:ext cx="1797011" cy="467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458338-B3BB-0CD9-2160-C8593E3704D8}"/>
                </a:ext>
              </a:extLst>
            </p:cNvPr>
            <p:cNvSpPr txBox="1"/>
            <p:nvPr/>
          </p:nvSpPr>
          <p:spPr>
            <a:xfrm>
              <a:off x="4326687" y="1409204"/>
              <a:ext cx="5549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The nonlinearity of chicane (T566 and above) induces distribution changes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27DA15-6E37-D990-4CE1-0D09CCF71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911" y="2717583"/>
              <a:ext cx="1159740" cy="4819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3B3DAB-0043-2090-70DC-74C53EFDA370}"/>
                </a:ext>
              </a:extLst>
            </p:cNvPr>
            <p:cNvSpPr txBox="1"/>
            <p:nvPr/>
          </p:nvSpPr>
          <p:spPr>
            <a:xfrm>
              <a:off x="4059536" y="2443901"/>
              <a:ext cx="7213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if can produce desired correlated energy spread before the chicane, like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773783-3427-19A5-82BA-E7C6F3D10590}"/>
                </a:ext>
              </a:extLst>
            </p:cNvPr>
            <p:cNvSpPr txBox="1"/>
            <p:nvPr/>
          </p:nvSpPr>
          <p:spPr>
            <a:xfrm>
              <a:off x="4326687" y="3300186"/>
              <a:ext cx="6946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We will have a compressed bunch without change initial distribution. </a:t>
              </a:r>
            </a:p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F0F789-70FD-C840-6F3A-857532954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9833" y="3658448"/>
              <a:ext cx="2618603" cy="40526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FDAA2E-CC18-37AA-1DA5-90AC99875F2F}"/>
                </a:ext>
              </a:extLst>
            </p:cNvPr>
            <p:cNvCxnSpPr>
              <a:stCxn id="12" idx="2"/>
            </p:cNvCxnSpPr>
            <p:nvPr/>
          </p:nvCxnSpPr>
          <p:spPr>
            <a:xfrm flipV="1">
              <a:off x="6239135" y="3658448"/>
              <a:ext cx="992938" cy="4052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959D21-89F7-ACFB-6061-41D7A2E28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7291" y="2788641"/>
              <a:ext cx="1797011" cy="36461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F67932-1818-AB11-5151-B0B9C0518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2939" y="4287960"/>
              <a:ext cx="5131287" cy="5701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25CE2F-097C-21E9-ABB4-CC1925C0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2939" y="4936869"/>
              <a:ext cx="4461988" cy="5701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1E77FD-E90E-090D-60F0-79A0184D1CA7}"/>
                </a:ext>
              </a:extLst>
            </p:cNvPr>
            <p:cNvSpPr txBox="1"/>
            <p:nvPr/>
          </p:nvSpPr>
          <p:spPr>
            <a:xfrm>
              <a:off x="9614130" y="4614242"/>
              <a:ext cx="14013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R56=-11 cm</a:t>
              </a:r>
            </a:p>
            <a:p>
              <a:r>
                <a:rPr lang="en-US"/>
                <a:t>T566=17 cm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476FA17-8D16-6FC9-1A78-D5F1CB5235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56" y="2948938"/>
            <a:ext cx="2307554" cy="14560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E65081-2B89-788D-E71B-94B86D8825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980" y="4519464"/>
            <a:ext cx="2421097" cy="1548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B70B05-4A3C-1E20-F719-2971926F5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2077" y="2990324"/>
            <a:ext cx="2200601" cy="144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0B00AE-DE0F-651B-3C02-24991D8C67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3696" y="4519464"/>
            <a:ext cx="2421098" cy="15631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5E20BA-06EB-6FAA-3410-DBD18E0D19B7}"/>
              </a:ext>
            </a:extLst>
          </p:cNvPr>
          <p:cNvSpPr txBox="1"/>
          <p:nvPr/>
        </p:nvSpPr>
        <p:spPr>
          <a:xfrm>
            <a:off x="5225889" y="5080270"/>
            <a:ext cx="672513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With linearizer(3.9 GHz) before the chicane can reduce the peak current to 2500 A. We decided move linearizer to phase II. Leave space available.</a:t>
            </a:r>
          </a:p>
        </p:txBody>
      </p:sp>
    </p:spTree>
    <p:extLst>
      <p:ext uri="{BB962C8B-B14F-4D97-AF65-F5344CB8AC3E}">
        <p14:creationId xmlns:p14="http://schemas.microsoft.com/office/powerpoint/2010/main" val="111304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AA1E9-7297-6A1E-F643-1D6043BC5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CEB51-E217-B7CD-B905-068D191B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44014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Preinjector beam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FE13A-38D5-E33B-99ED-051D9E86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32" b="38805"/>
          <a:stretch/>
        </p:blipFill>
        <p:spPr>
          <a:xfrm>
            <a:off x="221862" y="1151907"/>
            <a:ext cx="11944665" cy="47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47FD26-8B7F-E1E4-9D75-58F236228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929" y="3616618"/>
            <a:ext cx="3607677" cy="230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A1367-7C05-74DB-C6F5-2C1A89B2D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02" y="969457"/>
            <a:ext cx="3602438" cy="2302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60D96-29EB-7CBA-534C-BCAA4ECD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61" y="942881"/>
            <a:ext cx="3602438" cy="2281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611FF-086A-3A65-9562-C66DAAA95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15" y="3643444"/>
            <a:ext cx="3591871" cy="2278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E5169D-B850-56F0-7D21-EBA90846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0"/>
            <a:ext cx="11730037" cy="814866"/>
          </a:xfrm>
        </p:spPr>
        <p:txBody>
          <a:bodyPr>
            <a:normAutofit fontScale="90000"/>
          </a:bodyPr>
          <a:lstStyle/>
          <a:p>
            <a:r>
              <a:rPr lang="en-US"/>
              <a:t>Gun to End of Chicane Tracking with Space Charge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D5DD1-5673-9D49-05DC-50FE64A1E16E}"/>
              </a:ext>
            </a:extLst>
          </p:cNvPr>
          <p:cNvSpPr txBox="1"/>
          <p:nvPr/>
        </p:nvSpPr>
        <p:spPr>
          <a:xfrm>
            <a:off x="938558" y="181439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energy: 55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EEC0B-1D32-C961-0423-7A97FA57B258}"/>
              </a:ext>
            </a:extLst>
          </p:cNvPr>
          <p:cNvSpPr txBox="1"/>
          <p:nvPr/>
        </p:nvSpPr>
        <p:spPr>
          <a:xfrm>
            <a:off x="1687771" y="4211228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RMS bunch length: </a:t>
            </a:r>
          </a:p>
          <a:p>
            <a:r>
              <a:rPr lang="en-US"/>
              <a:t>0.87 mm (2.9 </a:t>
            </a:r>
            <a:r>
              <a:rPr lang="en-US" err="1"/>
              <a:t>ps</a:t>
            </a:r>
            <a:r>
              <a:rPr lang="en-US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222C4-C15B-F3E3-60AF-D6CF5AF0A191}"/>
              </a:ext>
            </a:extLst>
          </p:cNvPr>
          <p:cNvSpPr txBox="1"/>
          <p:nvPr/>
        </p:nvSpPr>
        <p:spPr>
          <a:xfrm>
            <a:off x="5246407" y="4171857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RMS energy spread:</a:t>
            </a:r>
          </a:p>
          <a:p>
            <a:r>
              <a:rPr lang="en-US"/>
              <a:t>4.2 %, chirped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17766D-8E5D-90FB-C594-65FA10B29B73}"/>
              </a:ext>
            </a:extLst>
          </p:cNvPr>
          <p:cNvSpPr txBox="1"/>
          <p:nvPr/>
        </p:nvSpPr>
        <p:spPr>
          <a:xfrm>
            <a:off x="8019899" y="993410"/>
            <a:ext cx="40161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7.5 nC gun to end of </a:t>
            </a:r>
            <a:r>
              <a:rPr lang="en-US" sz="1600" err="1"/>
              <a:t>linac</a:t>
            </a:r>
            <a:r>
              <a:rPr lang="en-US" sz="1600"/>
              <a:t> space charge tracking using Parmela.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Two sections of compression:</a:t>
            </a:r>
          </a:p>
          <a:p>
            <a:r>
              <a:rPr lang="en-US" sz="1600"/>
              <a:t>     Ballistic and chicane.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Chicane CSR  is not included in the Parmela simulation. Will includes into GPT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CSR impact on the energy spread is evaluated to be small. 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Two 9 cell SRF cavities to accelerate beam to 55 MeV for chicane compression.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Energy chirped before chicane,</a:t>
            </a:r>
          </a:p>
          <a:p>
            <a:r>
              <a:rPr lang="en-US" sz="1600"/>
              <a:t>    </a:t>
            </a:r>
            <a:r>
              <a:rPr lang="en-US" sz="1600" err="1"/>
              <a:t>dechirp</a:t>
            </a:r>
            <a:r>
              <a:rPr lang="en-US" sz="1600"/>
              <a:t> in the </a:t>
            </a:r>
            <a:r>
              <a:rPr lang="en-US" sz="1600" err="1"/>
              <a:t>Linac</a:t>
            </a:r>
            <a:r>
              <a:rPr lang="en-US" sz="160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64627C-E973-5D08-55D4-F5765116DD9E}"/>
              </a:ext>
            </a:extLst>
          </p:cNvPr>
          <p:cNvSpPr txBox="1"/>
          <p:nvPr/>
        </p:nvSpPr>
        <p:spPr>
          <a:xfrm>
            <a:off x="4685751" y="1168067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RMS normalized emittance</a:t>
            </a:r>
          </a:p>
          <a:p>
            <a:r>
              <a:rPr lang="en-US"/>
              <a:t>48/30 mm-mrad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3A128-45DA-34C4-0CA3-5B54F98B4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585" y="6358901"/>
            <a:ext cx="497437" cy="323911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E032F7-65D6-9B90-A9EB-A441DC16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8"/>
          <a:stretch/>
        </p:blipFill>
        <p:spPr>
          <a:xfrm>
            <a:off x="7617702" y="4106173"/>
            <a:ext cx="4005974" cy="1919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765B4-A19E-E2C0-7BC0-C869C02433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035"/>
          <a:stretch/>
        </p:blipFill>
        <p:spPr>
          <a:xfrm>
            <a:off x="7457954" y="2180585"/>
            <a:ext cx="4165754" cy="18479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9096F-AA5E-2AE5-7F1A-D1946A9C1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6" y="2422890"/>
            <a:ext cx="6716283" cy="3743761"/>
          </a:xfrm>
        </p:spPr>
        <p:txBody>
          <a:bodyPr>
            <a:normAutofit/>
          </a:bodyPr>
          <a:lstStyle/>
          <a:p>
            <a:r>
              <a:rPr lang="en-US"/>
              <a:t>SRF linac lattice assembled and modeled</a:t>
            </a:r>
          </a:p>
          <a:p>
            <a:pPr lvl="1"/>
            <a:r>
              <a:rPr lang="en-US"/>
              <a:t>LCLS-II SRF modules including wakefields</a:t>
            </a:r>
          </a:p>
          <a:p>
            <a:pPr lvl="2"/>
            <a:r>
              <a:rPr lang="en-US"/>
              <a:t>15x 1.3 GHz: 25 MeV/cavity, 200 MeV/cryomodule</a:t>
            </a:r>
          </a:p>
          <a:p>
            <a:r>
              <a:rPr lang="en-US"/>
              <a:t>One superconducting quad/cryomodule</a:t>
            </a:r>
          </a:p>
          <a:p>
            <a:pPr lvl="1"/>
            <a:r>
              <a:rPr lang="en-US"/>
              <a:t>FODO optics matched (no CM quad modifications)</a:t>
            </a:r>
          </a:p>
          <a:p>
            <a:pPr lvl="2"/>
            <a:r>
              <a:rPr lang="en-US"/>
              <a:t>Acceptable strengths, beam sizes</a:t>
            </a:r>
          </a:p>
          <a:p>
            <a:pPr lvl="1"/>
            <a:r>
              <a:rPr lang="en-US"/>
              <a:t>Evolving optimization of transport optics, energy</a:t>
            </a:r>
            <a:endParaRPr lang="en-US" sz="1000"/>
          </a:p>
          <a:p>
            <a:r>
              <a:rPr lang="en-US"/>
              <a:t>4x 3.9 GHz RF linearizer </a:t>
            </a:r>
            <a:r>
              <a:rPr lang="en-US" i="1"/>
              <a:t>slots</a:t>
            </a:r>
          </a:p>
          <a:p>
            <a:pPr lvl="1"/>
            <a:r>
              <a:rPr lang="en-US"/>
              <a:t>also quadruplet to match to LTR transfer line optics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EB4A9-83A8-5147-7484-C3365257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3 GeV Linac Design: Realistic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4E291-93BE-6881-0924-DA7B07C59782}"/>
              </a:ext>
            </a:extLst>
          </p:cNvPr>
          <p:cNvSpPr txBox="1"/>
          <p:nvPr/>
        </p:nvSpPr>
        <p:spPr>
          <a:xfrm rot="19375465">
            <a:off x="7829878" y="3134804"/>
            <a:ext cx="163881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200 MeV/cryomodule</a:t>
            </a:r>
          </a:p>
        </p:txBody>
      </p:sp>
      <p:pic>
        <p:nvPicPr>
          <p:cNvPr id="13" name="Picture 12" descr="A diagram of a machine&#10;&#10;Description automatically generated">
            <a:extLst>
              <a:ext uri="{FF2B5EF4-FFF2-40B4-BE49-F238E27FC236}">
                <a16:creationId xmlns:a16="http://schemas.microsoft.com/office/drawing/2014/main" id="{9C84FDDD-3341-1CCC-AD5D-0674F1B1F1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698" y="918374"/>
            <a:ext cx="9404604" cy="1262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4E796F-3039-AAA9-97F6-2236309054E8}"/>
              </a:ext>
            </a:extLst>
          </p:cNvPr>
          <p:cNvSpPr txBox="1"/>
          <p:nvPr/>
        </p:nvSpPr>
        <p:spPr>
          <a:xfrm>
            <a:off x="8317662" y="4483951"/>
            <a:ext cx="251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Consistent with injection aperture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185EC2-A125-EF8C-972A-1F8040AF6189}"/>
              </a:ext>
            </a:extLst>
          </p:cNvPr>
          <p:cNvCxnSpPr>
            <a:cxnSpLocks/>
          </p:cNvCxnSpPr>
          <p:nvPr/>
        </p:nvCxnSpPr>
        <p:spPr>
          <a:xfrm flipH="1">
            <a:off x="7943509" y="4622450"/>
            <a:ext cx="438554" cy="4449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17EB21-1857-08C2-E995-348EB5BA9858}"/>
              </a:ext>
            </a:extLst>
          </p:cNvPr>
          <p:cNvSpPr txBox="1"/>
          <p:nvPr/>
        </p:nvSpPr>
        <p:spPr>
          <a:xfrm>
            <a:off x="8382064" y="4994046"/>
            <a:ext cx="1992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LTR DBA dispersive peaks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F1CCDA-CAAF-4565-67AB-846AC2472F42}"/>
              </a:ext>
            </a:extLst>
          </p:cNvPr>
          <p:cNvCxnSpPr>
            <a:cxnSpLocks/>
          </p:cNvCxnSpPr>
          <p:nvPr/>
        </p:nvCxnSpPr>
        <p:spPr>
          <a:xfrm flipV="1">
            <a:off x="10261121" y="5028217"/>
            <a:ext cx="392502" cy="10432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751F0D-721E-B288-8EAB-3B45DAFDFB06}"/>
              </a:ext>
            </a:extLst>
          </p:cNvPr>
          <p:cNvSpPr txBox="1"/>
          <p:nvPr/>
        </p:nvSpPr>
        <p:spPr>
          <a:xfrm>
            <a:off x="3210438" y="856811"/>
            <a:ext cx="57711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Reuse LCLS-II cryomodule model, internal cryomodule layout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3EB62-C5B1-CCC0-5892-C49B32EE1B9F}"/>
              </a:ext>
            </a:extLst>
          </p:cNvPr>
          <p:cNvSpPr txBox="1"/>
          <p:nvPr/>
        </p:nvSpPr>
        <p:spPr>
          <a:xfrm>
            <a:off x="7943509" y="2364059"/>
            <a:ext cx="18059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92D050"/>
                </a:solidFill>
              </a:rPr>
              <a:t>15x 1.3 GHz modules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45AA4-53DC-1673-77E5-451EC970909B}"/>
              </a:ext>
            </a:extLst>
          </p:cNvPr>
          <p:cNvSpPr txBox="1"/>
          <p:nvPr/>
        </p:nvSpPr>
        <p:spPr>
          <a:xfrm>
            <a:off x="9904711" y="2446126"/>
            <a:ext cx="106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4x 3.9 GHz</a:t>
            </a:r>
          </a:p>
          <a:p>
            <a:pPr algn="ctr"/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module slots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4BEB2-080B-F71D-5201-62814B50D61B}"/>
              </a:ext>
            </a:extLst>
          </p:cNvPr>
          <p:cNvSpPr txBox="1"/>
          <p:nvPr/>
        </p:nvSpPr>
        <p:spPr>
          <a:xfrm>
            <a:off x="10503441" y="2944273"/>
            <a:ext cx="10880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Transfer Line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61806D8-6F08-9824-4E62-4B3E4FE5C2FB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000" smtClean="0"/>
              <a:pPr algn="ctr"/>
              <a:t>6</a:t>
            </a:fld>
            <a:endParaRPr lang="en-US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5EB200-8073-D04A-B13E-66F864AB934B}"/>
              </a:ext>
            </a:extLst>
          </p:cNvPr>
          <p:cNvSpPr/>
          <p:nvPr/>
        </p:nvSpPr>
        <p:spPr>
          <a:xfrm>
            <a:off x="7943509" y="2277861"/>
            <a:ext cx="2270222" cy="72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C02AD5-F080-49C7-5FD4-F80E42C2DA6D}"/>
              </a:ext>
            </a:extLst>
          </p:cNvPr>
          <p:cNvSpPr/>
          <p:nvPr/>
        </p:nvSpPr>
        <p:spPr>
          <a:xfrm>
            <a:off x="10213731" y="2279482"/>
            <a:ext cx="327269" cy="706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8B81E8-BD31-05E9-2B97-28B91DDA9410}"/>
              </a:ext>
            </a:extLst>
          </p:cNvPr>
          <p:cNvSpPr/>
          <p:nvPr/>
        </p:nvSpPr>
        <p:spPr>
          <a:xfrm>
            <a:off x="10535651" y="2279482"/>
            <a:ext cx="1008649" cy="687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03AD39-EDBF-44C2-3B61-115FE079668F}"/>
              </a:ext>
            </a:extLst>
          </p:cNvPr>
          <p:cNvSpPr/>
          <p:nvPr/>
        </p:nvSpPr>
        <p:spPr>
          <a:xfrm>
            <a:off x="7912031" y="3975417"/>
            <a:ext cx="2623620" cy="170273"/>
          </a:xfrm>
          <a:prstGeom prst="rect">
            <a:avLst/>
          </a:prstGeom>
          <a:solidFill>
            <a:schemeClr val="tx1">
              <a:lumMod val="65000"/>
              <a:lumOff val="35000"/>
              <a:alpha val="3968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Linac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DCFC3-23AE-CD97-E2CA-CE90B4DC676A}"/>
              </a:ext>
            </a:extLst>
          </p:cNvPr>
          <p:cNvSpPr/>
          <p:nvPr/>
        </p:nvSpPr>
        <p:spPr>
          <a:xfrm>
            <a:off x="10535701" y="3975417"/>
            <a:ext cx="980892" cy="170273"/>
          </a:xfrm>
          <a:prstGeom prst="rect">
            <a:avLst/>
          </a:prstGeom>
          <a:solidFill>
            <a:schemeClr val="tx1">
              <a:lumMod val="65000"/>
              <a:lumOff val="35000"/>
              <a:alpha val="3968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LTR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C5F79C-54F0-5FD5-A792-E5BDF5D0E768}"/>
              </a:ext>
            </a:extLst>
          </p:cNvPr>
          <p:cNvSpPr txBox="1"/>
          <p:nvPr/>
        </p:nvSpPr>
        <p:spPr>
          <a:xfrm>
            <a:off x="10015870" y="85060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@Todd</a:t>
            </a:r>
          </a:p>
        </p:txBody>
      </p:sp>
    </p:spTree>
    <p:extLst>
      <p:ext uri="{BB962C8B-B14F-4D97-AF65-F5344CB8AC3E}">
        <p14:creationId xmlns:p14="http://schemas.microsoft.com/office/powerpoint/2010/main" val="165543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C0398A-B565-F8C5-4F63-1006E23E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303" y="870898"/>
            <a:ext cx="5614796" cy="28315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24F56-E804-31FE-45DF-65E8A9892C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8"/>
          <a:stretch/>
        </p:blipFill>
        <p:spPr>
          <a:xfrm>
            <a:off x="6470372" y="3762092"/>
            <a:ext cx="5492131" cy="26309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B23CA5-C9DF-E402-D203-71C8948C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GeV </a:t>
            </a:r>
            <a:r>
              <a:rPr lang="en-US" dirty="0" err="1"/>
              <a:t>Linac</a:t>
            </a:r>
            <a:r>
              <a:rPr lang="en-US" dirty="0"/>
              <a:t> Lattice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A9503-E769-E3DA-3F10-D662A7964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41319"/>
            <a:ext cx="5877341" cy="5335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15x 1.3 GHz (CM1-15) cryomodules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CM1 phase (64°) optimizes end CM1 </a:t>
            </a:r>
            <a:r>
              <a:rPr lang="en-US" sz="1800" dirty="0" err="1">
                <a:latin typeface="Symbol" pitchFamily="2" charset="2"/>
              </a:rPr>
              <a:t>s</a:t>
            </a:r>
            <a:r>
              <a:rPr lang="en-US" sz="1800" baseline="-25000" dirty="0" err="1"/>
              <a:t>p</a:t>
            </a:r>
            <a:r>
              <a:rPr lang="en-US" sz="1800" dirty="0"/>
              <a:t>/p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CM2-15 phases (85°) optimize end </a:t>
            </a:r>
            <a:r>
              <a:rPr lang="en-US" sz="1800" dirty="0" err="1"/>
              <a:t>linac</a:t>
            </a:r>
            <a:r>
              <a:rPr lang="en-US" sz="1800" dirty="0"/>
              <a:t> </a:t>
            </a:r>
            <a:r>
              <a:rPr lang="en-US" sz="1800" dirty="0" err="1">
                <a:latin typeface="Symbol" pitchFamily="2" charset="2"/>
              </a:rPr>
              <a:t>s</a:t>
            </a:r>
            <a:r>
              <a:rPr lang="en-US" sz="1800" baseline="-25000" dirty="0" err="1"/>
              <a:t>p</a:t>
            </a:r>
            <a:r>
              <a:rPr lang="en-US" sz="1800" dirty="0"/>
              <a:t>/p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Gradient (24.04 MV/m, 1.04m cells) set to match exit p=3 GeV/c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FODO optics; interconnects match LCLS-II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Triplet+CM1/2 match injection to </a:t>
            </a:r>
            <a:r>
              <a:rPr lang="en-US" sz="1800" dirty="0" err="1"/>
              <a:t>linac</a:t>
            </a:r>
            <a:r>
              <a:rPr lang="en-US" sz="1800" dirty="0"/>
              <a:t> FODO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Maintain reasonable beam sizes in CM1/2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4x 3.9 GHz (linearizer slots)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Keep </a:t>
            </a:r>
            <a:r>
              <a:rPr lang="en-US" sz="1800" dirty="0" err="1"/>
              <a:t>wakefields</a:t>
            </a:r>
            <a:r>
              <a:rPr lang="en-US" sz="1800" dirty="0"/>
              <a:t> for now (worst case)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4 module quads match </a:t>
            </a:r>
            <a:r>
              <a:rPr lang="en-US" sz="1800" dirty="0" err="1"/>
              <a:t>linac</a:t>
            </a:r>
            <a:r>
              <a:rPr lang="en-US" sz="1800" dirty="0"/>
              <a:t> FODO to LTR DBA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Straight-ahead </a:t>
            </a:r>
            <a:r>
              <a:rPr lang="en-US" sz="2000" dirty="0" err="1"/>
              <a:t>linac</a:t>
            </a:r>
            <a:r>
              <a:rPr lang="en-US" sz="2000" dirty="0"/>
              <a:t> diagnostic line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Not illustrated; in preliminary design</a:t>
            </a:r>
          </a:p>
          <a:p>
            <a:pPr lvl="1">
              <a:lnSpc>
                <a:spcPct val="100000"/>
              </a:lnSpc>
            </a:pPr>
            <a:r>
              <a:rPr lang="en-US" sz="1800" dirty="0" err="1"/>
              <a:t>Linac</a:t>
            </a:r>
            <a:r>
              <a:rPr lang="en-US" sz="1800" dirty="0"/>
              <a:t> commissioning diagnostics in development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M. Wendt presentation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C82AC-E633-7313-0DEE-86906690EFC6}"/>
              </a:ext>
            </a:extLst>
          </p:cNvPr>
          <p:cNvSpPr txBox="1"/>
          <p:nvPr/>
        </p:nvSpPr>
        <p:spPr>
          <a:xfrm>
            <a:off x="7860098" y="1400085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LCLS-II-like FODO optics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A2FE56D-9759-CB7C-953C-FC31618B4549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000" smtClean="0"/>
              <a:pPr algn="ctr"/>
              <a:t>7</a:t>
            </a:fld>
            <a:endParaRPr lang="en-US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B73ED-F792-91DD-54AB-84459816DD24}"/>
              </a:ext>
            </a:extLst>
          </p:cNvPr>
          <p:cNvSpPr/>
          <p:nvPr/>
        </p:nvSpPr>
        <p:spPr>
          <a:xfrm>
            <a:off x="7166344" y="870898"/>
            <a:ext cx="2899807" cy="5168395"/>
          </a:xfrm>
          <a:prstGeom prst="rect">
            <a:avLst/>
          </a:prstGeom>
          <a:solidFill>
            <a:schemeClr val="accent1">
              <a:alpha val="209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Linac</a:t>
            </a:r>
            <a:r>
              <a:rPr lang="en-US" dirty="0">
                <a:solidFill>
                  <a:schemeClr val="tx1"/>
                </a:solidFill>
              </a:rPr>
              <a:t> section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12042-1063-9F3F-09B9-A72236106D4F}"/>
              </a:ext>
            </a:extLst>
          </p:cNvPr>
          <p:cNvSpPr/>
          <p:nvPr/>
        </p:nvSpPr>
        <p:spPr>
          <a:xfrm>
            <a:off x="10474036" y="854332"/>
            <a:ext cx="1488467" cy="5168395"/>
          </a:xfrm>
          <a:prstGeom prst="rect">
            <a:avLst/>
          </a:prstGeom>
          <a:solidFill>
            <a:schemeClr val="bg2">
              <a:alpha val="209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Transfer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F4EFC-F0B5-9579-D903-3780397FA2B3}"/>
              </a:ext>
            </a:extLst>
          </p:cNvPr>
          <p:cNvSpPr/>
          <p:nvPr/>
        </p:nvSpPr>
        <p:spPr>
          <a:xfrm>
            <a:off x="10066151" y="878371"/>
            <a:ext cx="407885" cy="5168395"/>
          </a:xfrm>
          <a:prstGeom prst="rect">
            <a:avLst/>
          </a:prstGeom>
          <a:solidFill>
            <a:schemeClr val="accent3">
              <a:lumMod val="40000"/>
              <a:lumOff val="60000"/>
              <a:alpha val="209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293F3-24E3-BC70-F832-A0623C09499C}"/>
              </a:ext>
            </a:extLst>
          </p:cNvPr>
          <p:cNvSpPr/>
          <p:nvPr/>
        </p:nvSpPr>
        <p:spPr>
          <a:xfrm>
            <a:off x="6781280" y="863425"/>
            <a:ext cx="407885" cy="5168395"/>
          </a:xfrm>
          <a:prstGeom prst="rect">
            <a:avLst/>
          </a:prstGeom>
          <a:solidFill>
            <a:schemeClr val="accent3">
              <a:lumMod val="40000"/>
              <a:lumOff val="60000"/>
              <a:alpha val="209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2A19B9-7EF2-5DF0-7EAA-2130CF100CA2}"/>
              </a:ext>
            </a:extLst>
          </p:cNvPr>
          <p:cNvCxnSpPr/>
          <p:nvPr/>
        </p:nvCxnSpPr>
        <p:spPr>
          <a:xfrm flipH="1">
            <a:off x="6982691" y="688769"/>
            <a:ext cx="206474" cy="344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578560-703A-DE3B-1877-CD86DCCF2876}"/>
              </a:ext>
            </a:extLst>
          </p:cNvPr>
          <p:cNvSpPr txBox="1"/>
          <p:nvPr/>
        </p:nvSpPr>
        <p:spPr>
          <a:xfrm>
            <a:off x="7150370" y="44937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7D8FD5-7957-7470-729A-D0D85D25112C}"/>
              </a:ext>
            </a:extLst>
          </p:cNvPr>
          <p:cNvCxnSpPr/>
          <p:nvPr/>
        </p:nvCxnSpPr>
        <p:spPr>
          <a:xfrm flipH="1">
            <a:off x="10270093" y="672110"/>
            <a:ext cx="206474" cy="344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86C2C8A-8DBC-022E-9B54-26B481229873}"/>
              </a:ext>
            </a:extLst>
          </p:cNvPr>
          <p:cNvSpPr txBox="1"/>
          <p:nvPr/>
        </p:nvSpPr>
        <p:spPr>
          <a:xfrm>
            <a:off x="9441615" y="34152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3.9 GHz placeholder</a:t>
            </a:r>
          </a:p>
        </p:txBody>
      </p:sp>
    </p:spTree>
    <p:extLst>
      <p:ext uri="{BB962C8B-B14F-4D97-AF65-F5344CB8AC3E}">
        <p14:creationId xmlns:p14="http://schemas.microsoft.com/office/powerpoint/2010/main" val="41229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D47E2C-5F02-0804-05A1-0E86DAD4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A7E90-E66B-6980-2CBF-A3432B2C8546}"/>
              </a:ext>
            </a:extLst>
          </p:cNvPr>
          <p:cNvSpPr/>
          <p:nvPr/>
        </p:nvSpPr>
        <p:spPr>
          <a:xfrm>
            <a:off x="1170221" y="3136612"/>
            <a:ext cx="9636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High intensity polarized HVDC gun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8918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laser beam&#10;&#10;Description automatically generated">
            <a:extLst>
              <a:ext uri="{FF2B5EF4-FFF2-40B4-BE49-F238E27FC236}">
                <a16:creationId xmlns:a16="http://schemas.microsoft.com/office/drawing/2014/main" id="{DD765FED-8804-8070-DA54-5776B0CC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9" y="1202077"/>
            <a:ext cx="6129269" cy="47672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0A8A6-99BD-DBCE-453B-AF85FECD9B08}"/>
              </a:ext>
            </a:extLst>
          </p:cNvPr>
          <p:cNvSpPr txBox="1"/>
          <p:nvPr/>
        </p:nvSpPr>
        <p:spPr>
          <a:xfrm>
            <a:off x="6668620" y="1441955"/>
            <a:ext cx="5258171" cy="1483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 intensity polarized HVDC gun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/>
              <a:t>R&amp;D achievements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dirty="0"/>
              <a:t>P</a:t>
            </a:r>
            <a:r>
              <a:rPr lang="en-US" dirty="0"/>
              <a:t>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FEFCC3-B5EA-4028-6CC4-27B416A5A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140" y="3007952"/>
            <a:ext cx="4109467" cy="134036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762436-DF63-53B2-8763-BDCF31BF4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140" y="4430637"/>
            <a:ext cx="4763392" cy="8842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D4B928-8E97-5FC1-34B1-F0350E17D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857EB-F153-4FB1-8EB4-1EE22CED448B}"/>
              </a:ext>
            </a:extLst>
          </p:cNvPr>
          <p:cNvSpPr/>
          <p:nvPr/>
        </p:nvSpPr>
        <p:spPr>
          <a:xfrm>
            <a:off x="553533" y="151304"/>
            <a:ext cx="9636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High intensity polarized HVDC gun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334716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1ecdc987-f6f5-41b5-87a9-728989cf395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1D220E40015546A0CFD3AB16B97E81" ma:contentTypeVersion="11" ma:contentTypeDescription="Create a new document." ma:contentTypeScope="" ma:versionID="b7ac567bde91ba51fe263849cc33d7c5">
  <xsd:schema xmlns:xsd="http://www.w3.org/2001/XMLSchema" xmlns:xs="http://www.w3.org/2001/XMLSchema" xmlns:p="http://schemas.microsoft.com/office/2006/metadata/properties" xmlns:ns2="1ecdc987-f6f5-41b5-87a9-728989cf3952" xmlns:ns3="3bfd71d5-c7ac-4dca-b865-a609d1eb4074" targetNamespace="http://schemas.microsoft.com/office/2006/metadata/properties" ma:root="true" ma:fieldsID="bf4b80f25d081b3b697bf95cf210a03a" ns2:_="" ns3:_="">
    <xsd:import namespace="1ecdc987-f6f5-41b5-87a9-728989cf3952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dc987-f6f5-41b5-87a9-728989cf39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E88647-562A-460A-88A0-13D05ABABF01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f4103692-c589-4ef8-9295-34c3adaf5706"/>
    <ds:schemaRef ds:uri="3bfd71d5-c7ac-4dca-b865-a609d1eb407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4266B4-2FAF-4AAC-94E9-2AC0FB5CA3B3}"/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1709</TotalTime>
  <Words>2398</Words>
  <Application>Microsoft Macintosh PowerPoint</Application>
  <PresentationFormat>Widescreen</PresentationFormat>
  <Paragraphs>450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Avenir Book</vt:lpstr>
      <vt:lpstr>Calibri</vt:lpstr>
      <vt:lpstr>Calibri Light</vt:lpstr>
      <vt:lpstr>Cambria Math</vt:lpstr>
      <vt:lpstr>Courier New</vt:lpstr>
      <vt:lpstr>Symbol</vt:lpstr>
      <vt:lpstr>Wingdings</vt:lpstr>
      <vt:lpstr>BNL</vt:lpstr>
      <vt:lpstr>Polarized gun and preinjector beamline design</vt:lpstr>
      <vt:lpstr>Outline</vt:lpstr>
      <vt:lpstr>Preinjector Major Subsystems</vt:lpstr>
      <vt:lpstr>Preinjector beam dynamics</vt:lpstr>
      <vt:lpstr>Gun to End of Chicane Tracking with Space Charge</vt:lpstr>
      <vt:lpstr>3 GeV Linac Design: Realistic Model</vt:lpstr>
      <vt:lpstr>3 GeV Linac Lattice Design</vt:lpstr>
      <vt:lpstr>PowerPoint Presentation</vt:lpstr>
      <vt:lpstr>PowerPoint Presentation</vt:lpstr>
      <vt:lpstr>EIC Polarized Electron Source Requirements</vt:lpstr>
      <vt:lpstr>HV Conditioning</vt:lpstr>
      <vt:lpstr>Bunch Charge and Bulk GaAs Lifetime</vt:lpstr>
      <vt:lpstr>High Polarization Photocathode</vt:lpstr>
      <vt:lpstr>Generated High Intensity Polarized Electron Bunch</vt:lpstr>
      <vt:lpstr>Gun Performance Meets Requirements of EIC</vt:lpstr>
      <vt:lpstr>Polarized R&amp;D Gun Towards Operation</vt:lpstr>
      <vt:lpstr>Wien Filter</vt:lpstr>
      <vt:lpstr>PowerPoint Presentation</vt:lpstr>
      <vt:lpstr>PowerPoint Presentation</vt:lpstr>
      <vt:lpstr>PowerPoint Presentation</vt:lpstr>
      <vt:lpstr>Spin tracking with space charge</vt:lpstr>
      <vt:lpstr>Bunching Section</vt:lpstr>
      <vt:lpstr>Mott Polarimeter</vt:lpstr>
      <vt:lpstr>Solenoids </vt:lpstr>
      <vt:lpstr>Summary</vt:lpstr>
      <vt:lpstr>PowerPoint Presentation</vt:lpstr>
      <vt:lpstr>Beam-Line Vacuum in Experiment</vt:lpstr>
      <vt:lpstr>Wien Filter Beam Tracking</vt:lpstr>
      <vt:lpstr>Spin Solenoid  Field</vt:lpstr>
      <vt:lpstr>Bunch Length Determination</vt:lpstr>
      <vt:lpstr>Front end</vt:lpstr>
      <vt:lpstr>Brief Discuss on Peak Current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Pre-Injector subsystems</dc:title>
  <dc:subject/>
  <dc:creator>Wang, Erdong</dc:creator>
  <cp:keywords/>
  <dc:description/>
  <cp:lastModifiedBy>Wang, Erdong</cp:lastModifiedBy>
  <cp:revision>19</cp:revision>
  <dcterms:created xsi:type="dcterms:W3CDTF">2024-09-23T22:03:48Z</dcterms:created>
  <dcterms:modified xsi:type="dcterms:W3CDTF">2024-12-03T22:38:38Z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0x010100821D220E40015546A0CFD3AB16B97E81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