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775" r:id="rId2"/>
    <p:sldId id="6065" r:id="rId3"/>
    <p:sldId id="6078" r:id="rId4"/>
    <p:sldId id="6076" r:id="rId5"/>
    <p:sldId id="6075" r:id="rId6"/>
    <p:sldId id="6074" r:id="rId7"/>
    <p:sldId id="6068" r:id="rId8"/>
    <p:sldId id="6069" r:id="rId9"/>
    <p:sldId id="6071" r:id="rId10"/>
    <p:sldId id="6067" r:id="rId11"/>
    <p:sldId id="6072" r:id="rId12"/>
    <p:sldId id="6073" r:id="rId13"/>
    <p:sldId id="6017" r:id="rId14"/>
    <p:sldId id="6077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F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8"/>
    <p:restoredTop sz="94694"/>
  </p:normalViewPr>
  <p:slideViewPr>
    <p:cSldViewPr snapToGrid="0">
      <p:cViewPr varScale="1">
        <p:scale>
          <a:sx n="161" d="100"/>
          <a:sy n="161" d="100"/>
        </p:scale>
        <p:origin x="768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7CD6-3EDC-43A1-BFE6-556DB01E9D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6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7DA8118-7604-2682-9ECB-CFF7D093C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F08F7041-9581-8FE9-C615-D0AB7DBEDB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2C2849F5-3226-F8D3-08F0-1B165ACA71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5051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67A4C5C-25EC-9078-1109-606E8BB33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9A6A385B-D692-C68D-9907-443DC866D4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C93033B1-D86D-C7D9-5552-9EDB1D387E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7717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89AD427-705E-E80F-521D-0AFE82C63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E2E5E97C-17C0-04E3-9E7D-FC2B22C9AB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14308785-A2B1-C85F-EDAB-089B17AFD9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5761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331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59EC0B23-11BE-05CF-4D80-329B6BE67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D48EC44F-F2DF-C972-8D2B-B128900DA2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F5DA298C-1B3A-FE4D-ACCA-9615D273D1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731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8DC699D-9B0F-F384-4BB3-FF6782E31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370FB6BA-21B5-C6F1-B94C-897C5F42E1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79400175-DDDC-EF34-AD92-0C6FB9BB5E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600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5974E2DF-5BFF-20D5-A80F-25C72BE55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7EC4C48B-B7B2-D967-6D24-1744ED0191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733C1E67-E3E1-7271-C090-C81C7D5FAA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65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263BA9-5B88-8A1F-3750-20C8D0806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ABB2A6E7-E87B-C4F2-6E98-18F18EC91E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F1812D40-74CA-1BD6-932E-D82C1E5CEB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1544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69EE257-7294-5CC5-E49F-98EDD6EA7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FB06D729-78D4-DFED-5C69-DE4149C28E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CE6F559B-7F75-BA9B-730C-BF5CC41B13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8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FCF4DEE9-6DA4-43B2-7E95-833672992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669AC2A4-2CA9-2BBF-ED51-90106C0FE1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101E4BA0-31F6-A78E-2D1A-FDE1A38F75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773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8B186FA-9F04-0F46-48AB-5C8E742CA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21BC35CE-AEBF-F35A-D2AC-60C2955C51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8EB07F13-E7FF-AAFB-5461-02F528A7D7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476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9C987B-84A5-9FDE-010E-AA3672E7B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B4480BA4-47FB-31CE-BFCA-2346F1E7B5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47F88838-67BC-C1C4-3B70-94D1130AB4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6149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C5C7B0D-BC20-519D-71E0-A446DE4E3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1FC217EF-F47C-2F2E-B414-E3BFED6AB4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7FE364DE-8281-06DE-4D4E-43F7FD9155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06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2945"/>
            <a:ext cx="7772400" cy="588169"/>
          </a:xfrm>
        </p:spPr>
        <p:txBody>
          <a:bodyPr>
            <a:normAutofit/>
          </a:bodyPr>
          <a:lstStyle>
            <a:lvl1pPr>
              <a:defRPr sz="2700" baseline="0">
                <a:solidFill>
                  <a:srgbClr val="FF0000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2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cfn/equipmen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bnl.gov/cfn/equipment/details.php?q=300315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3752" y="992690"/>
            <a:ext cx="8736496" cy="117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DAAEAE"/>
                    </a:gs>
                    <a:gs pos="50000">
                      <a:srgbClr val="FFCCCC"/>
                    </a:gs>
                    <a:gs pos="100000">
                      <a:srgbClr val="DAAEA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462" tIns="34232" rIns="68462" bIns="34232"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329B"/>
                </a:solidFill>
                <a:latin typeface="Arial"/>
              </a:rPr>
              <a:t>EIC HRPPD anode tarnish</a:t>
            </a:r>
          </a:p>
          <a:p>
            <a:pPr algn="ctr"/>
            <a:r>
              <a:rPr lang="en-US" sz="3600" dirty="0">
                <a:solidFill>
                  <a:srgbClr val="00329B"/>
                </a:solidFill>
                <a:latin typeface="Arial"/>
              </a:rPr>
              <a:t>[progress report] 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38DA0F09-2AD3-3D35-BA0E-4EC78E84D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75" y="4052732"/>
            <a:ext cx="6921429" cy="34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7865" tIns="33338" rIns="67865" bIns="33338">
            <a:prstTxWarp prst="textNoShape">
              <a:avLst/>
            </a:prstTxWarp>
            <a:spAutoFit/>
          </a:bodyPr>
          <a:lstStyle/>
          <a:p>
            <a:pPr defTabSz="342900"/>
            <a:r>
              <a:rPr lang="en-US" sz="1800" b="1" dirty="0">
                <a:solidFill>
                  <a:srgbClr val="000099"/>
                </a:solidFill>
              </a:rPr>
              <a:t>Alexander Kiselev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CA79EF3-0031-6CB4-5275-E64511197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75" y="4443223"/>
            <a:ext cx="8211032" cy="298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7865" tIns="33338" rIns="67865" bIns="33338">
            <a:prstTxWarp prst="textNoShape">
              <a:avLst/>
            </a:prstTxWarp>
            <a:spAutoFit/>
          </a:bodyPr>
          <a:lstStyle/>
          <a:p>
            <a:pPr defTabSz="342900"/>
            <a:r>
              <a:rPr lang="en-US" sz="1500" b="1" dirty="0">
                <a:solidFill>
                  <a:srgbClr val="000099"/>
                </a:solidFill>
              </a:rPr>
              <a:t>pfRICH DSC general weekly meeting, 12/12/2024</a:t>
            </a:r>
          </a:p>
        </p:txBody>
      </p:sp>
    </p:spTree>
    <p:extLst>
      <p:ext uri="{BB962C8B-B14F-4D97-AF65-F5344CB8AC3E}">
        <p14:creationId xmlns:p14="http://schemas.microsoft.com/office/powerpoint/2010/main" val="368415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035A36FB-1FA0-575A-1823-B30DC8BC9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0E631A3-7D50-870D-D1EF-293CE587954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5068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 dirty="0"/>
          </a:p>
        </p:txBody>
      </p:sp>
      <p:sp>
        <p:nvSpPr>
          <p:cNvPr id="53" name="Generic EIC Detector Concepts">
            <a:extLst>
              <a:ext uri="{FF2B5EF4-FFF2-40B4-BE49-F238E27FC236}">
                <a16:creationId xmlns:a16="http://schemas.microsoft.com/office/drawing/2014/main" id="{D33F2E6A-9756-C903-CCD4-9D8EC386B83F}"/>
              </a:ext>
            </a:extLst>
          </p:cNvPr>
          <p:cNvSpPr txBox="1">
            <a:spLocks/>
          </p:cNvSpPr>
          <p:nvPr/>
        </p:nvSpPr>
        <p:spPr>
          <a:xfrm>
            <a:off x="0" y="-6030"/>
            <a:ext cx="9144000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Custom analysis: overlay of two spectra   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00DAFFF8-D722-32B9-2251-854678319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2" y="711521"/>
            <a:ext cx="7772400" cy="3774331"/>
          </a:xfrm>
          <a:prstGeom prst="rect">
            <a:avLst/>
          </a:prstGeom>
        </p:spPr>
      </p:pic>
      <p:sp>
        <p:nvSpPr>
          <p:cNvPr id="7" name="Concept Detectors…">
            <a:extLst>
              <a:ext uri="{FF2B5EF4-FFF2-40B4-BE49-F238E27FC236}">
                <a16:creationId xmlns:a16="http://schemas.microsoft.com/office/drawing/2014/main" id="{3D63F76D-833D-9993-44AF-E52AEA1C07DF}"/>
              </a:ext>
            </a:extLst>
          </p:cNvPr>
          <p:cNvSpPr txBox="1">
            <a:spLocks/>
          </p:cNvSpPr>
          <p:nvPr/>
        </p:nvSpPr>
        <p:spPr>
          <a:xfrm>
            <a:off x="357062" y="4485852"/>
            <a:ext cx="8349616" cy="657648"/>
          </a:xfrm>
          <a:prstGeom prst="rect">
            <a:avLst/>
          </a:prstGeom>
        </p:spPr>
        <p:txBody>
          <a:bodyPr vert="horz" lIns="38100" tIns="38100" rIns="38100" bIns="381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3854" marR="30956" indent="-238119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Spectra normalized by hand using Au peak and smooth “background” as a reference</a:t>
            </a:r>
          </a:p>
          <a:p>
            <a:pPr marL="443854" marR="30956" indent="-238119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Everything is the same in both cases, but Ni and O stick out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5B3816-46A7-5424-0EC0-E22027A7EC84}"/>
              </a:ext>
            </a:extLst>
          </p:cNvPr>
          <p:cNvSpPr/>
          <p:nvPr/>
        </p:nvSpPr>
        <p:spPr>
          <a:xfrm>
            <a:off x="6989196" y="779228"/>
            <a:ext cx="122052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08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9013814F-FE77-7D12-7CE0-2CA3B248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0109298-54EC-8EC9-BE18-BF952DCA2C2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5068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 dirty="0"/>
          </a:p>
        </p:txBody>
      </p:sp>
      <p:sp>
        <p:nvSpPr>
          <p:cNvPr id="53" name="Generic EIC Detector Concepts">
            <a:extLst>
              <a:ext uri="{FF2B5EF4-FFF2-40B4-BE49-F238E27FC236}">
                <a16:creationId xmlns:a16="http://schemas.microsoft.com/office/drawing/2014/main" id="{71ACA347-40E4-66A2-94A8-1CB281FA743F}"/>
              </a:ext>
            </a:extLst>
          </p:cNvPr>
          <p:cNvSpPr txBox="1">
            <a:spLocks/>
          </p:cNvSpPr>
          <p:nvPr/>
        </p:nvSpPr>
        <p:spPr>
          <a:xfrm>
            <a:off x="0" y="-6030"/>
            <a:ext cx="9144000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Custom analysis: difference of two spectra   </a:t>
            </a:r>
          </a:p>
        </p:txBody>
      </p:sp>
      <p:pic>
        <p:nvPicPr>
          <p:cNvPr id="2" name="Picture 1" descr="A graph showing a graph of a number&#10;&#10;Description automatically generated with medium confidence">
            <a:extLst>
              <a:ext uri="{FF2B5EF4-FFF2-40B4-BE49-F238E27FC236}">
                <a16:creationId xmlns:a16="http://schemas.microsoft.com/office/drawing/2014/main" id="{77D66978-134F-0536-85AD-1C6C5E8B0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98" y="843935"/>
            <a:ext cx="7772400" cy="3774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805E0-C460-6375-6BE0-86534F0EADA6}"/>
              </a:ext>
            </a:extLst>
          </p:cNvPr>
          <p:cNvSpPr txBox="1"/>
          <p:nvPr/>
        </p:nvSpPr>
        <p:spPr>
          <a:xfrm>
            <a:off x="3037399" y="452835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Full scale up to 20 KeV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71E58-1D92-8614-127F-828B4D68D405}"/>
              </a:ext>
            </a:extLst>
          </p:cNvPr>
          <p:cNvSpPr txBox="1"/>
          <p:nvPr/>
        </p:nvSpPr>
        <p:spPr>
          <a:xfrm>
            <a:off x="3729162" y="2996200"/>
            <a:ext cx="242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 K-edge line @ 8.339 KeV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8F7424-59E8-C885-58C9-64B7EB0412A8}"/>
              </a:ext>
            </a:extLst>
          </p:cNvPr>
          <p:cNvSpPr/>
          <p:nvPr/>
        </p:nvSpPr>
        <p:spPr>
          <a:xfrm>
            <a:off x="6846072" y="906449"/>
            <a:ext cx="122052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1E59A5EF-FD7B-8C2D-CE6F-DD15A7F10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40A2F6E-3F04-1C6A-B4E9-AE62E1E984D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5068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 dirty="0"/>
          </a:p>
        </p:txBody>
      </p:sp>
      <p:sp>
        <p:nvSpPr>
          <p:cNvPr id="53" name="Generic EIC Detector Concepts">
            <a:extLst>
              <a:ext uri="{FF2B5EF4-FFF2-40B4-BE49-F238E27FC236}">
                <a16:creationId xmlns:a16="http://schemas.microsoft.com/office/drawing/2014/main" id="{2C875927-7604-9B24-5701-2D07E870A72F}"/>
              </a:ext>
            </a:extLst>
          </p:cNvPr>
          <p:cNvSpPr txBox="1">
            <a:spLocks/>
          </p:cNvSpPr>
          <p:nvPr/>
        </p:nvSpPr>
        <p:spPr>
          <a:xfrm>
            <a:off x="0" y="-6030"/>
            <a:ext cx="9144000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Custom analysis: difference of two spectra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76CCBA-F462-AFA6-C6D8-5171D70B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4199" y="843935"/>
            <a:ext cx="7772398" cy="3774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4178D8-2073-2C1D-7709-9D2314E69AE0}"/>
              </a:ext>
            </a:extLst>
          </p:cNvPr>
          <p:cNvSpPr txBox="1"/>
          <p:nvPr/>
        </p:nvSpPr>
        <p:spPr>
          <a:xfrm>
            <a:off x="3037399" y="452835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Low energy fraction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B66B7-349E-07EC-FFB3-9040B02A693F}"/>
              </a:ext>
            </a:extLst>
          </p:cNvPr>
          <p:cNvSpPr txBox="1"/>
          <p:nvPr/>
        </p:nvSpPr>
        <p:spPr>
          <a:xfrm>
            <a:off x="4285753" y="2837174"/>
            <a:ext cx="2901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 L-edge lines (853 eV &amp; 870 eV)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FF677-4411-C675-37A1-2D839F6B8034}"/>
              </a:ext>
            </a:extLst>
          </p:cNvPr>
          <p:cNvSpPr txBox="1"/>
          <p:nvPr/>
        </p:nvSpPr>
        <p:spPr>
          <a:xfrm>
            <a:off x="1535927" y="1582194"/>
            <a:ext cx="2188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 K-edge line @ 530 eV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3C6EC-DAD9-4C65-FE7A-0F4A76DFBD1E}"/>
              </a:ext>
            </a:extLst>
          </p:cNvPr>
          <p:cNvSpPr/>
          <p:nvPr/>
        </p:nvSpPr>
        <p:spPr>
          <a:xfrm>
            <a:off x="6852697" y="906659"/>
            <a:ext cx="122052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4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eneric EIC Detector Concepts">
            <a:extLst>
              <a:ext uri="{FF2B5EF4-FFF2-40B4-BE49-F238E27FC236}">
                <a16:creationId xmlns:a16="http://schemas.microsoft.com/office/drawing/2014/main" id="{891FD2C1-44E0-1E4F-B2CC-5F6FD5ABED9D}"/>
              </a:ext>
            </a:extLst>
          </p:cNvPr>
          <p:cNvSpPr txBox="1">
            <a:spLocks/>
          </p:cNvSpPr>
          <p:nvPr/>
        </p:nvSpPr>
        <p:spPr>
          <a:xfrm>
            <a:off x="1" y="8165"/>
            <a:ext cx="9105756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Summary &amp; Outlook    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C53150-D88E-FF18-1E3F-6C7586CD56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3" name="Concept Detectors…">
            <a:extLst>
              <a:ext uri="{FF2B5EF4-FFF2-40B4-BE49-F238E27FC236}">
                <a16:creationId xmlns:a16="http://schemas.microsoft.com/office/drawing/2014/main" id="{4EF78FB1-D43A-DD2B-34FE-078643B553B4}"/>
              </a:ext>
            </a:extLst>
          </p:cNvPr>
          <p:cNvSpPr txBox="1">
            <a:spLocks/>
          </p:cNvSpPr>
          <p:nvPr/>
        </p:nvSpPr>
        <p:spPr>
          <a:xfrm>
            <a:off x="38243" y="651527"/>
            <a:ext cx="9067514" cy="4206720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Looks like a </a:t>
            </a:r>
            <a:r>
              <a:rPr lang="en-US" sz="18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present on the surface (and nothing else?)</a:t>
            </a: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Ideally would like to check </a:t>
            </a:r>
            <a:r>
              <a:rPr lang="en-US" sz="16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Ni:O</a:t>
            </a: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proportion </a:t>
            </a: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Sure Ni is present in the system (right beneath a thin gold plating layer)</a:t>
            </a: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Whether Ni diffuses through gold plating during brazing cycle or “evaporates” off the exposed areas (and then pollutes the anode surface) is still a question</a:t>
            </a: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Ni diffusion through gold grains is a well-known effect, though …</a:t>
            </a: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… we know that obscuring / covering a fraction of pad area suppresses tarnish </a:t>
            </a: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There is a strong Ni signature at the very edge of gold-plated pads in the data</a:t>
            </a: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Have data measured between the pads; Ni presence there may give a good hin</a:t>
            </a: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marL="548634" marR="41274" indent="0">
              <a:buClr>
                <a:schemeClr val="tx1"/>
              </a:buClr>
              <a:buSzPct val="120000"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18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4DF38722-252D-B602-EE5B-3D84B5C4D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eneric EIC Detector Concepts">
            <a:extLst>
              <a:ext uri="{FF2B5EF4-FFF2-40B4-BE49-F238E27FC236}">
                <a16:creationId xmlns:a16="http://schemas.microsoft.com/office/drawing/2014/main" id="{D2EABDA8-7878-C5BC-4B3D-B70E36366F0C}"/>
              </a:ext>
            </a:extLst>
          </p:cNvPr>
          <p:cNvSpPr txBox="1">
            <a:spLocks/>
          </p:cNvSpPr>
          <p:nvPr/>
        </p:nvSpPr>
        <p:spPr>
          <a:xfrm>
            <a:off x="1" y="8165"/>
            <a:ext cx="9105756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Summary &amp; Outlook    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F7766B-6349-DFC0-16A2-15E9978727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3" name="Concept Detectors…">
            <a:extLst>
              <a:ext uri="{FF2B5EF4-FFF2-40B4-BE49-F238E27FC236}">
                <a16:creationId xmlns:a16="http://schemas.microsoft.com/office/drawing/2014/main" id="{9110A903-197C-1B14-4E88-C66051F3502E}"/>
              </a:ext>
            </a:extLst>
          </p:cNvPr>
          <p:cNvSpPr txBox="1">
            <a:spLocks/>
          </p:cNvSpPr>
          <p:nvPr/>
        </p:nvSpPr>
        <p:spPr>
          <a:xfrm>
            <a:off x="-153781" y="651527"/>
            <a:ext cx="4533757" cy="2791388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Yet need to get access to a 2D map measurement data (next Monday)</a:t>
            </a: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Depth scan can be performed in January if needed using FIB functionality</a:t>
            </a: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Try to remove </a:t>
            </a:r>
            <a:r>
              <a:rPr lang="en-US" sz="18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by either a citric acid or ammonia in the meantime?</a:t>
            </a: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Consider removing Ni layer after the brazing cycle prematurely in the future (any acid would do)? </a:t>
            </a:r>
          </a:p>
        </p:txBody>
      </p:sp>
      <p:pic>
        <p:nvPicPr>
          <p:cNvPr id="4098" name="Picture 2" descr="Cryo-FIB-SEM Volume Imaging - CRYO">
            <a:extLst>
              <a:ext uri="{FF2B5EF4-FFF2-40B4-BE49-F238E27FC236}">
                <a16:creationId xmlns:a16="http://schemas.microsoft.com/office/drawing/2014/main" id="{AF9CCF52-5668-C7BB-DD25-9C194284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79" y="725716"/>
            <a:ext cx="4480863" cy="2717199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202F304C-F815-5996-E564-52E53FB13D62}"/>
              </a:ext>
            </a:extLst>
          </p:cNvPr>
          <p:cNvSpPr/>
          <p:nvPr/>
        </p:nvSpPr>
        <p:spPr>
          <a:xfrm>
            <a:off x="3858767" y="1930942"/>
            <a:ext cx="521209" cy="318482"/>
          </a:xfrm>
          <a:prstGeom prst="rightArrow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7FFE6-918C-0E5E-DD59-CE7EDEA12E13}"/>
              </a:ext>
            </a:extLst>
          </p:cNvPr>
          <p:cNvSpPr txBox="1"/>
          <p:nvPr/>
        </p:nvSpPr>
        <p:spPr>
          <a:xfrm>
            <a:off x="3257062" y="4396078"/>
            <a:ext cx="4724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Volunteers to take this activity over?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8C362-CFDA-66F4-7C73-84848D5D8E51}"/>
              </a:ext>
            </a:extLst>
          </p:cNvPr>
          <p:cNvSpPr txBox="1"/>
          <p:nvPr/>
        </p:nvSpPr>
        <p:spPr>
          <a:xfrm>
            <a:off x="4551076" y="3457831"/>
            <a:ext cx="4592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illustration of FIB/SEM principle (ignore -150 C note)</a:t>
            </a:r>
          </a:p>
        </p:txBody>
      </p:sp>
    </p:spTree>
    <p:extLst>
      <p:ext uri="{BB962C8B-B14F-4D97-AF65-F5344CB8AC3E}">
        <p14:creationId xmlns:p14="http://schemas.microsoft.com/office/powerpoint/2010/main" val="1707329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9CB50969-C489-F8A9-677E-4CDE47318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A16A23-1C9E-DA54-32CA-8E9766B104D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5068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 dirty="0"/>
          </a:p>
        </p:txBody>
      </p:sp>
      <p:sp>
        <p:nvSpPr>
          <p:cNvPr id="53" name="Generic EIC Detector Concepts">
            <a:extLst>
              <a:ext uri="{FF2B5EF4-FFF2-40B4-BE49-F238E27FC236}">
                <a16:creationId xmlns:a16="http://schemas.microsoft.com/office/drawing/2014/main" id="{7F748155-9E97-96B2-3CAB-0E223BE91707}"/>
              </a:ext>
            </a:extLst>
          </p:cNvPr>
          <p:cNvSpPr txBox="1">
            <a:spLocks/>
          </p:cNvSpPr>
          <p:nvPr/>
        </p:nvSpPr>
        <p:spPr>
          <a:xfrm>
            <a:off x="0" y="-6030"/>
            <a:ext cx="9144000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issue: first three tiles  </a:t>
            </a:r>
          </a:p>
        </p:txBody>
      </p:sp>
      <p:sp>
        <p:nvSpPr>
          <p:cNvPr id="2" name="Concept Detectors…">
            <a:extLst>
              <a:ext uri="{FF2B5EF4-FFF2-40B4-BE49-F238E27FC236}">
                <a16:creationId xmlns:a16="http://schemas.microsoft.com/office/drawing/2014/main" id="{FCC7A42B-56E3-48F3-6B38-810B190028FE}"/>
              </a:ext>
            </a:extLst>
          </p:cNvPr>
          <p:cNvSpPr txBox="1">
            <a:spLocks/>
          </p:cNvSpPr>
          <p:nvPr/>
        </p:nvSpPr>
        <p:spPr>
          <a:xfrm>
            <a:off x="-105556" y="3539759"/>
            <a:ext cx="9021158" cy="1407721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An apparent tarnish of unknown nature is seen on all Kyocera HRPPD anodes  </a:t>
            </a: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It is not visible after a ~750 C brazing cycle in vacuum needed to attach HV springs, …</a:t>
            </a: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… but a pattern of support structure used in this iteration is clearly seen after fritting in air</a:t>
            </a: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It becomes apparent only after fritting of side walls in air at about 550 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06665-5392-811D-8634-393B12F44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75" y="711521"/>
            <a:ext cx="2575487" cy="2360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17917D-6C02-2D0B-36AD-557F20538B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41" t="14789" r="15093" b="10811"/>
          <a:stretch/>
        </p:blipFill>
        <p:spPr>
          <a:xfrm>
            <a:off x="3251598" y="710865"/>
            <a:ext cx="2792188" cy="2358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6E49D1-4EE2-3446-F600-D5BA433F8E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82" t="2481" r="4826" b="1874"/>
          <a:stretch/>
        </p:blipFill>
        <p:spPr>
          <a:xfrm>
            <a:off x="6330822" y="711521"/>
            <a:ext cx="2392554" cy="23574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CBB9DA-CD88-8540-F58B-D6D8BAD5E527}"/>
              </a:ext>
            </a:extLst>
          </p:cNvPr>
          <p:cNvSpPr txBox="1"/>
          <p:nvPr/>
        </p:nvSpPr>
        <p:spPr>
          <a:xfrm>
            <a:off x="1095569" y="3150501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HRPPD #15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3805D-60D6-0072-3C74-D08E48AAC0FE}"/>
              </a:ext>
            </a:extLst>
          </p:cNvPr>
          <p:cNvSpPr txBox="1"/>
          <p:nvPr/>
        </p:nvSpPr>
        <p:spPr>
          <a:xfrm>
            <a:off x="3990751" y="3150500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HRPPD #16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3D7183-EBF9-02F8-C5D5-7B8D91461085}"/>
              </a:ext>
            </a:extLst>
          </p:cNvPr>
          <p:cNvSpPr txBox="1"/>
          <p:nvPr/>
        </p:nvSpPr>
        <p:spPr>
          <a:xfrm>
            <a:off x="6945850" y="3150499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HRPPD #17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2C5CD-4B03-8C75-4962-7EA183AE90CB}"/>
              </a:ext>
            </a:extLst>
          </p:cNvPr>
          <p:cNvSpPr txBox="1"/>
          <p:nvPr/>
        </p:nvSpPr>
        <p:spPr>
          <a:xfrm>
            <a:off x="6216160" y="403088"/>
            <a:ext cx="2651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tarnish was sanded off this one</a:t>
            </a:r>
          </a:p>
        </p:txBody>
      </p:sp>
    </p:spTree>
    <p:extLst>
      <p:ext uri="{BB962C8B-B14F-4D97-AF65-F5344CB8AC3E}">
        <p14:creationId xmlns:p14="http://schemas.microsoft.com/office/powerpoint/2010/main" val="1438373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94E8F060-976B-93F8-44F7-47E6890E2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6174B35-4499-F3DD-3979-19CA37F11F2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5068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  <p:sp>
        <p:nvSpPr>
          <p:cNvPr id="53" name="Generic EIC Detector Concepts">
            <a:extLst>
              <a:ext uri="{FF2B5EF4-FFF2-40B4-BE49-F238E27FC236}">
                <a16:creationId xmlns:a16="http://schemas.microsoft.com/office/drawing/2014/main" id="{89FB6D2C-EA0D-BDF6-3952-C2BC0ECA8E1A}"/>
              </a:ext>
            </a:extLst>
          </p:cNvPr>
          <p:cNvSpPr txBox="1">
            <a:spLocks/>
          </p:cNvSpPr>
          <p:nvPr/>
        </p:nvSpPr>
        <p:spPr>
          <a:xfrm>
            <a:off x="0" y="-6030"/>
            <a:ext cx="9144000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issue: HRPPD #18  </a:t>
            </a:r>
          </a:p>
        </p:txBody>
      </p:sp>
      <p:sp>
        <p:nvSpPr>
          <p:cNvPr id="2" name="Concept Detectors…">
            <a:extLst>
              <a:ext uri="{FF2B5EF4-FFF2-40B4-BE49-F238E27FC236}">
                <a16:creationId xmlns:a16="http://schemas.microsoft.com/office/drawing/2014/main" id="{84A9D6B4-0330-75F6-44BA-87278B6C1A9B}"/>
              </a:ext>
            </a:extLst>
          </p:cNvPr>
          <p:cNvSpPr txBox="1">
            <a:spLocks/>
          </p:cNvSpPr>
          <p:nvPr/>
        </p:nvSpPr>
        <p:spPr>
          <a:xfrm>
            <a:off x="-105556" y="3539759"/>
            <a:ext cx="9021158" cy="1407721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This was an extreme case (first HRPPD produced in vacuum tank #2)</a:t>
            </a: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Could have been exposed to a higher temperature</a:t>
            </a: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Sanding tarnish off a ~1 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 thick gold layer may not be the best idea</a:t>
            </a: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Leaving it on the outer side may cause further oxidation during HRPPD use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43876F-15CA-DC5A-944C-FFF5267FCE6C}"/>
              </a:ext>
            </a:extLst>
          </p:cNvPr>
          <p:cNvSpPr txBox="1"/>
          <p:nvPr/>
        </p:nvSpPr>
        <p:spPr>
          <a:xfrm>
            <a:off x="820021" y="3133511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Anode: vacuum 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EFC4C-677C-BC92-4156-AF23FC449A17}"/>
              </a:ext>
            </a:extLst>
          </p:cNvPr>
          <p:cNvSpPr txBox="1"/>
          <p:nvPr/>
        </p:nvSpPr>
        <p:spPr>
          <a:xfrm>
            <a:off x="4095131" y="3133511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Anode: air side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BB7645-21E4-2C7E-4D69-6FD6447FC413}"/>
              </a:ext>
            </a:extLst>
          </p:cNvPr>
          <p:cNvSpPr txBox="1"/>
          <p:nvPr/>
        </p:nvSpPr>
        <p:spPr>
          <a:xfrm>
            <a:off x="6729869" y="3133511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side after sanding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FBDD62-1E2D-CB01-77F4-8C29B6009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594" y="710865"/>
            <a:ext cx="2322987" cy="2382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E3042-4613-B168-FEBB-E2B497EC71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23333"/>
          <a:stretch/>
        </p:blipFill>
        <p:spPr>
          <a:xfrm rot="5400000">
            <a:off x="568936" y="428250"/>
            <a:ext cx="2418080" cy="2914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6891F-AFD0-74B8-2018-89C7FB2485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8889"/>
          <a:stretch/>
        </p:blipFill>
        <p:spPr>
          <a:xfrm rot="5400000">
            <a:off x="3505429" y="623754"/>
            <a:ext cx="2408105" cy="253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97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7E3B4D4F-F872-14FC-CF37-F2C34C973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C81D54D-176E-9DE3-B9A5-98CA89AE240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5068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sp>
        <p:nvSpPr>
          <p:cNvPr id="53" name="Generic EIC Detector Concepts">
            <a:extLst>
              <a:ext uri="{FF2B5EF4-FFF2-40B4-BE49-F238E27FC236}">
                <a16:creationId xmlns:a16="http://schemas.microsoft.com/office/drawing/2014/main" id="{6C75C6D3-55F1-4FBC-3DCF-CE715AA8DED9}"/>
              </a:ext>
            </a:extLst>
          </p:cNvPr>
          <p:cNvSpPr txBox="1">
            <a:spLocks/>
          </p:cNvSpPr>
          <p:nvPr/>
        </p:nvSpPr>
        <p:spPr>
          <a:xfrm>
            <a:off x="0" y="-6030"/>
            <a:ext cx="9144000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Center for Functional Nanomaterials (CFN) @ BNL  </a:t>
            </a:r>
          </a:p>
        </p:txBody>
      </p:sp>
      <p:sp>
        <p:nvSpPr>
          <p:cNvPr id="2" name="Concept Detectors…">
            <a:extLst>
              <a:ext uri="{FF2B5EF4-FFF2-40B4-BE49-F238E27FC236}">
                <a16:creationId xmlns:a16="http://schemas.microsoft.com/office/drawing/2014/main" id="{87E88A49-FF8A-2F14-B834-495C29B54AB3}"/>
              </a:ext>
            </a:extLst>
          </p:cNvPr>
          <p:cNvSpPr txBox="1">
            <a:spLocks/>
          </p:cNvSpPr>
          <p:nvPr/>
        </p:nvSpPr>
        <p:spPr>
          <a:xfrm>
            <a:off x="122842" y="3230507"/>
            <a:ext cx="8898316" cy="1520173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 five-minute walk from Physics building 510</a:t>
            </a: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Plenty of amazing top-notch 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equipment</a:t>
            </a:r>
            <a:endParaRPr lang="en-US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Including electron microscopes with an X-ray analysis capability</a:t>
            </a: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It is a </a:t>
            </a:r>
            <a:r>
              <a:rPr lang="en-US" sz="18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user facility 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(free of charge for local BNL users)</a:t>
            </a:r>
            <a:endParaRPr lang="en-US" sz="1800" i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612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Proposal -&gt; review -&gt; time allocation</a:t>
            </a:r>
          </a:p>
        </p:txBody>
      </p:sp>
      <p:pic>
        <p:nvPicPr>
          <p:cNvPr id="1026" name="Picture 2" descr="BNL | Center for Functional Nanomaterials">
            <a:extLst>
              <a:ext uri="{FF2B5EF4-FFF2-40B4-BE49-F238E27FC236}">
                <a16:creationId xmlns:a16="http://schemas.microsoft.com/office/drawing/2014/main" id="{D406FEBC-2C3D-713F-69A8-9BEDA05E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68" y="569544"/>
            <a:ext cx="7402664" cy="249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48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24670597-97F8-2976-05EB-1988539C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1C1C555C-0C08-5559-EC89-0293CB6CA03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5068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 dirty="0"/>
          </a:p>
        </p:txBody>
      </p:sp>
      <p:sp>
        <p:nvSpPr>
          <p:cNvPr id="53" name="Generic EIC Detector Concepts">
            <a:extLst>
              <a:ext uri="{FF2B5EF4-FFF2-40B4-BE49-F238E27FC236}">
                <a16:creationId xmlns:a16="http://schemas.microsoft.com/office/drawing/2014/main" id="{AB4F977F-E83F-EE7B-7926-329A703AED0E}"/>
              </a:ext>
            </a:extLst>
          </p:cNvPr>
          <p:cNvSpPr txBox="1">
            <a:spLocks/>
          </p:cNvSpPr>
          <p:nvPr/>
        </p:nvSpPr>
        <p:spPr>
          <a:xfrm>
            <a:off x="0" y="-6030"/>
            <a:ext cx="9144000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Our case  </a:t>
            </a:r>
          </a:p>
        </p:txBody>
      </p:sp>
      <p:sp>
        <p:nvSpPr>
          <p:cNvPr id="2" name="Concept Detectors…">
            <a:extLst>
              <a:ext uri="{FF2B5EF4-FFF2-40B4-BE49-F238E27FC236}">
                <a16:creationId xmlns:a16="http://schemas.microsoft.com/office/drawing/2014/main" id="{6E80C6FC-DAE4-B433-4640-22EFFDF71214}"/>
              </a:ext>
            </a:extLst>
          </p:cNvPr>
          <p:cNvSpPr txBox="1">
            <a:spLocks/>
          </p:cNvSpPr>
          <p:nvPr/>
        </p:nvSpPr>
        <p:spPr>
          <a:xfrm>
            <a:off x="38242" y="651527"/>
            <a:ext cx="5859638" cy="4007937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 so-called rapid access proposal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"Measuring chemical composition of tarnish on HRPPD HTCC anode surface” submitted on 9/23/2024</a:t>
            </a:r>
            <a:endParaRPr lang="en-US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Delays due to the SEM/FIB equipment malfunction</a:t>
            </a:r>
          </a:p>
          <a:p>
            <a:pPr marL="591806" marR="41274" indent="-317492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First half a day session on 11/26/2024</a:t>
            </a:r>
          </a:p>
        </p:txBody>
      </p:sp>
      <p:pic>
        <p:nvPicPr>
          <p:cNvPr id="6" name="Picture 5" descr="A person in white protective suit&#10;&#10;Description automatically generated">
            <a:extLst>
              <a:ext uri="{FF2B5EF4-FFF2-40B4-BE49-F238E27FC236}">
                <a16:creationId xmlns:a16="http://schemas.microsoft.com/office/drawing/2014/main" id="{ABA9A25D-019B-2859-D63B-058C859B24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34" t="24842" r="3595" b="20210"/>
          <a:stretch/>
        </p:blipFill>
        <p:spPr>
          <a:xfrm rot="5400000">
            <a:off x="5073424" y="1445526"/>
            <a:ext cx="4785304" cy="2368297"/>
          </a:xfrm>
          <a:prstGeom prst="rect">
            <a:avLst/>
          </a:prstGeom>
        </p:spPr>
      </p:pic>
      <p:pic>
        <p:nvPicPr>
          <p:cNvPr id="8" name="Picture 7" descr="A machine with a computer&#10;&#10;Description automatically generated">
            <a:extLst>
              <a:ext uri="{FF2B5EF4-FFF2-40B4-BE49-F238E27FC236}">
                <a16:creationId xmlns:a16="http://schemas.microsoft.com/office/drawing/2014/main" id="{0D3C2BD2-0414-CEDE-411F-000DFECBEE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077" b="2356"/>
          <a:stretch/>
        </p:blipFill>
        <p:spPr>
          <a:xfrm>
            <a:off x="667682" y="2234317"/>
            <a:ext cx="4919302" cy="278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6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C9B2A4BF-806C-687D-A786-BCC95F2C8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ADE56D1-A2B8-18CD-7F68-7EC9B8E58AA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5068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  <p:sp>
        <p:nvSpPr>
          <p:cNvPr id="53" name="Generic EIC Detector Concepts">
            <a:extLst>
              <a:ext uri="{FF2B5EF4-FFF2-40B4-BE49-F238E27FC236}">
                <a16:creationId xmlns:a16="http://schemas.microsoft.com/office/drawing/2014/main" id="{255E2F8C-6F69-42EE-3066-14719C691B7B}"/>
              </a:ext>
            </a:extLst>
          </p:cNvPr>
          <p:cNvSpPr txBox="1">
            <a:spLocks/>
          </p:cNvSpPr>
          <p:nvPr/>
        </p:nvSpPr>
        <p:spPr>
          <a:xfrm>
            <a:off x="0" y="-6030"/>
            <a:ext cx="9144000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Equipment used in this first study  </a:t>
            </a:r>
          </a:p>
        </p:txBody>
      </p:sp>
      <p:pic>
        <p:nvPicPr>
          <p:cNvPr id="3" name="Picture 2" descr="A machine in a room&#10;&#10;Description automatically generated">
            <a:extLst>
              <a:ext uri="{FF2B5EF4-FFF2-40B4-BE49-F238E27FC236}">
                <a16:creationId xmlns:a16="http://schemas.microsoft.com/office/drawing/2014/main" id="{3DD16FAB-E9A4-78DD-A5F9-88888AFDD6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914"/>
          <a:stretch/>
        </p:blipFill>
        <p:spPr>
          <a:xfrm rot="5400000">
            <a:off x="519319" y="686667"/>
            <a:ext cx="3320865" cy="3553693"/>
          </a:xfrm>
          <a:prstGeom prst="rect">
            <a:avLst/>
          </a:prstGeom>
        </p:spPr>
      </p:pic>
      <p:pic>
        <p:nvPicPr>
          <p:cNvPr id="5" name="Picture 4" descr="A machine with a black square in it&#10;&#10;Description automatically generated">
            <a:extLst>
              <a:ext uri="{FF2B5EF4-FFF2-40B4-BE49-F238E27FC236}">
                <a16:creationId xmlns:a16="http://schemas.microsoft.com/office/drawing/2014/main" id="{940A0614-BD8E-52D7-4A99-5E6ECBF1D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474" y="803080"/>
            <a:ext cx="4427820" cy="3320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43896E-E49B-883F-E7E1-65424C2B2FF4}"/>
              </a:ext>
            </a:extLst>
          </p:cNvPr>
          <p:cNvSpPr txBox="1"/>
          <p:nvPr/>
        </p:nvSpPr>
        <p:spPr>
          <a:xfrm>
            <a:off x="691764" y="4340419"/>
            <a:ext cx="790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Thermo Fisher Scientific “Helios G5 Dual Beam SEM/FIB Microscope” </a:t>
            </a:r>
          </a:p>
        </p:txBody>
      </p:sp>
    </p:spTree>
    <p:extLst>
      <p:ext uri="{BB962C8B-B14F-4D97-AF65-F5344CB8AC3E}">
        <p14:creationId xmlns:p14="http://schemas.microsoft.com/office/powerpoint/2010/main" val="156953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678B8629-E21C-9388-8C92-3033D5CFB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D9E20F1-9435-89F0-5F13-E057EB929D4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5068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 dirty="0"/>
          </a:p>
        </p:txBody>
      </p:sp>
      <p:sp>
        <p:nvSpPr>
          <p:cNvPr id="53" name="Generic EIC Detector Concepts">
            <a:extLst>
              <a:ext uri="{FF2B5EF4-FFF2-40B4-BE49-F238E27FC236}">
                <a16:creationId xmlns:a16="http://schemas.microsoft.com/office/drawing/2014/main" id="{47B1B077-632B-3C37-E6A1-1EC7A8A1AA38}"/>
              </a:ext>
            </a:extLst>
          </p:cNvPr>
          <p:cNvSpPr txBox="1">
            <a:spLocks/>
          </p:cNvSpPr>
          <p:nvPr/>
        </p:nvSpPr>
        <p:spPr>
          <a:xfrm>
            <a:off x="0" y="-6030"/>
            <a:ext cx="9144000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Equipment used in this first study  </a:t>
            </a:r>
          </a:p>
        </p:txBody>
      </p:sp>
      <p:pic>
        <p:nvPicPr>
          <p:cNvPr id="3" name="Picture 2" descr="A person wearing purple gloves&#10;&#10;Description automatically generated">
            <a:extLst>
              <a:ext uri="{FF2B5EF4-FFF2-40B4-BE49-F238E27FC236}">
                <a16:creationId xmlns:a16="http://schemas.microsoft.com/office/drawing/2014/main" id="{307E1E45-15BF-9326-848D-F17CB894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73"/>
          <a:stretch/>
        </p:blipFill>
        <p:spPr>
          <a:xfrm>
            <a:off x="4253947" y="679364"/>
            <a:ext cx="4145277" cy="3949036"/>
          </a:xfrm>
          <a:prstGeom prst="rect">
            <a:avLst/>
          </a:prstGeom>
        </p:spPr>
      </p:pic>
      <p:pic>
        <p:nvPicPr>
          <p:cNvPr id="2" name="Picture 1" descr="A machine with many wires and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45385068-7DB7-4F27-864B-58E2C4A4B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7" y="679364"/>
            <a:ext cx="3272864" cy="3949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72B02-ED5E-539E-915B-B23B8DBA7722}"/>
              </a:ext>
            </a:extLst>
          </p:cNvPr>
          <p:cNvSpPr txBox="1"/>
          <p:nvPr/>
        </p:nvSpPr>
        <p:spPr>
          <a:xfrm>
            <a:off x="881628" y="4643454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Inside view of the sample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1F8861-5C2A-7C7F-9A01-5CB78D4330C6}"/>
              </a:ext>
            </a:extLst>
          </p:cNvPr>
          <p:cNvSpPr txBox="1"/>
          <p:nvPr/>
        </p:nvSpPr>
        <p:spPr>
          <a:xfrm>
            <a:off x="4866199" y="4639703"/>
            <a:ext cx="3276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Kyocera anode mounted on a turntable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B5F1DB-4385-F77F-55FA-57D7EFA90857}"/>
              </a:ext>
            </a:extLst>
          </p:cNvPr>
          <p:cNvSpPr txBox="1"/>
          <p:nvPr/>
        </p:nvSpPr>
        <p:spPr>
          <a:xfrm>
            <a:off x="761340" y="726575"/>
            <a:ext cx="28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Picture from official BNL CFN site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70260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58993FE8-5BF8-D23E-4A7A-E4245850C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2873AA0-D719-3D71-3D50-8776E6DDC54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5068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  <p:sp>
        <p:nvSpPr>
          <p:cNvPr id="53" name="Generic EIC Detector Concepts">
            <a:extLst>
              <a:ext uri="{FF2B5EF4-FFF2-40B4-BE49-F238E27FC236}">
                <a16:creationId xmlns:a16="http://schemas.microsoft.com/office/drawing/2014/main" id="{8844AA73-CA91-DD8E-2BFF-EF86B755C67A}"/>
              </a:ext>
            </a:extLst>
          </p:cNvPr>
          <p:cNvSpPr txBox="1">
            <a:spLocks/>
          </p:cNvSpPr>
          <p:nvPr/>
        </p:nvSpPr>
        <p:spPr>
          <a:xfrm>
            <a:off x="0" y="-6030"/>
            <a:ext cx="9144000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Sample  </a:t>
            </a:r>
          </a:p>
        </p:txBody>
      </p:sp>
      <p:pic>
        <p:nvPicPr>
          <p:cNvPr id="8" name="Picture 7" descr="A square black and yellow grid&#10;&#10;Description automatically generated">
            <a:extLst>
              <a:ext uri="{FF2B5EF4-FFF2-40B4-BE49-F238E27FC236}">
                <a16:creationId xmlns:a16="http://schemas.microsoft.com/office/drawing/2014/main" id="{055443F1-B54E-852C-31A5-76811E276F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67" t="4000" r="15866" b="8711"/>
          <a:stretch/>
        </p:blipFill>
        <p:spPr>
          <a:xfrm rot="10800000">
            <a:off x="265549" y="637046"/>
            <a:ext cx="4132715" cy="4034121"/>
          </a:xfrm>
          <a:prstGeom prst="rect">
            <a:avLst/>
          </a:prstGeom>
        </p:spPr>
      </p:pic>
      <p:pic>
        <p:nvPicPr>
          <p:cNvPr id="10" name="Picture 9" descr="A square black and yellow grid&#10;&#10;Description automatically generated">
            <a:extLst>
              <a:ext uri="{FF2B5EF4-FFF2-40B4-BE49-F238E27FC236}">
                <a16:creationId xmlns:a16="http://schemas.microsoft.com/office/drawing/2014/main" id="{1824984C-2119-E77D-60DF-B2ED57DA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089" t="69511" r="17111" b="11644"/>
          <a:stretch/>
        </p:blipFill>
        <p:spPr>
          <a:xfrm rot="10800000">
            <a:off x="4745738" y="632008"/>
            <a:ext cx="3657598" cy="403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791794-7395-D4F5-612A-6A3B3EDDCAF4}"/>
              </a:ext>
            </a:extLst>
          </p:cNvPr>
          <p:cNvSpPr txBox="1"/>
          <p:nvPr/>
        </p:nvSpPr>
        <p:spPr>
          <a:xfrm>
            <a:off x="930302" y="4750680"/>
            <a:ext cx="3217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of the old (2020) Kyocera anodes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A3AFF3-00F8-EE2E-20D4-CA78B850C4B7}"/>
              </a:ext>
            </a:extLst>
          </p:cNvPr>
          <p:cNvSpPr txBox="1"/>
          <p:nvPr/>
        </p:nvSpPr>
        <p:spPr>
          <a:xfrm>
            <a:off x="6050942" y="4750679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Spot under study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38054A-8B15-B457-849F-F47F18939867}"/>
              </a:ext>
            </a:extLst>
          </p:cNvPr>
          <p:cNvCxnSpPr>
            <a:cxnSpLocks/>
          </p:cNvCxnSpPr>
          <p:nvPr/>
        </p:nvCxnSpPr>
        <p:spPr>
          <a:xfrm>
            <a:off x="7339053" y="543576"/>
            <a:ext cx="0" cy="2366602"/>
          </a:xfrm>
          <a:prstGeom prst="straightConnector1">
            <a:avLst/>
          </a:prstGeom>
          <a:ln w="15875">
            <a:solidFill>
              <a:schemeClr val="accent4">
                <a:lumMod val="75000"/>
              </a:schemeClr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BF1BA8-9A2F-7E5B-3505-199C5DED8781}"/>
              </a:ext>
            </a:extLst>
          </p:cNvPr>
          <p:cNvCxnSpPr>
            <a:cxnSpLocks/>
          </p:cNvCxnSpPr>
          <p:nvPr/>
        </p:nvCxnSpPr>
        <p:spPr>
          <a:xfrm>
            <a:off x="7564605" y="543576"/>
            <a:ext cx="0" cy="2455034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485F228-83CD-3B8A-F23C-4BFDC210A3DA}"/>
              </a:ext>
            </a:extLst>
          </p:cNvPr>
          <p:cNvSpPr txBox="1"/>
          <p:nvPr/>
        </p:nvSpPr>
        <p:spPr>
          <a:xfrm>
            <a:off x="7500367" y="191583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tarnished area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E41C8-1481-D1FD-BA5E-446431A2A585}"/>
              </a:ext>
            </a:extLst>
          </p:cNvPr>
          <p:cNvSpPr txBox="1"/>
          <p:nvPr/>
        </p:nvSpPr>
        <p:spPr>
          <a:xfrm>
            <a:off x="6240038" y="191582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sanded area</a:t>
            </a:r>
          </a:p>
        </p:txBody>
      </p:sp>
    </p:spTree>
    <p:extLst>
      <p:ext uri="{BB962C8B-B14F-4D97-AF65-F5344CB8AC3E}">
        <p14:creationId xmlns:p14="http://schemas.microsoft.com/office/powerpoint/2010/main" val="1245671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AE78915A-9BF8-7FA6-F699-D3AA11110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BD5006-B27F-DED3-4B50-35728E30FDD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5068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 dirty="0"/>
          </a:p>
        </p:txBody>
      </p:sp>
      <p:sp>
        <p:nvSpPr>
          <p:cNvPr id="53" name="Generic EIC Detector Concepts">
            <a:extLst>
              <a:ext uri="{FF2B5EF4-FFF2-40B4-BE49-F238E27FC236}">
                <a16:creationId xmlns:a16="http://schemas.microsoft.com/office/drawing/2014/main" id="{0E8E10A1-92BC-D16F-5ADE-F381F10EC8D1}"/>
              </a:ext>
            </a:extLst>
          </p:cNvPr>
          <p:cNvSpPr txBox="1">
            <a:spLocks/>
          </p:cNvSpPr>
          <p:nvPr/>
        </p:nvSpPr>
        <p:spPr>
          <a:xfrm>
            <a:off x="0" y="-6030"/>
            <a:ext cx="9144000" cy="717551"/>
          </a:xfrm>
          <a:prstGeom prst="rect">
            <a:avLst/>
          </a:prstGeom>
        </p:spPr>
        <p:txBody>
          <a:bodyPr vert="horz" lIns="50800" tIns="50800" rIns="50800" bIns="50800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First results [SEM &amp; X-ray analysis]  </a:t>
            </a:r>
          </a:p>
        </p:txBody>
      </p:sp>
      <p:pic>
        <p:nvPicPr>
          <p:cNvPr id="3" name="Picture 2" descr="A graph of a yellow line&#10;&#10;Description automatically generated with medium confidence">
            <a:extLst>
              <a:ext uri="{FF2B5EF4-FFF2-40B4-BE49-F238E27FC236}">
                <a16:creationId xmlns:a16="http://schemas.microsoft.com/office/drawing/2014/main" id="{D5E3F2AA-58B4-274D-C9CD-FDD62FBEA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96" y="600202"/>
            <a:ext cx="8419816" cy="3788917"/>
          </a:xfrm>
          <a:prstGeom prst="rect">
            <a:avLst/>
          </a:prstGeom>
        </p:spPr>
      </p:pic>
      <p:sp>
        <p:nvSpPr>
          <p:cNvPr id="5" name="Concept Detectors…">
            <a:extLst>
              <a:ext uri="{FF2B5EF4-FFF2-40B4-BE49-F238E27FC236}">
                <a16:creationId xmlns:a16="http://schemas.microsoft.com/office/drawing/2014/main" id="{4EA003C7-BCA1-AD9D-0E0A-4B281662F3DA}"/>
              </a:ext>
            </a:extLst>
          </p:cNvPr>
          <p:cNvSpPr txBox="1">
            <a:spLocks/>
          </p:cNvSpPr>
          <p:nvPr/>
        </p:nvSpPr>
        <p:spPr>
          <a:xfrm>
            <a:off x="108371" y="4474368"/>
            <a:ext cx="8885926" cy="669132"/>
          </a:xfrm>
          <a:prstGeom prst="rect">
            <a:avLst/>
          </a:prstGeom>
        </p:spPr>
        <p:txBody>
          <a:bodyPr vert="horz" lIns="38100" tIns="38100" rIns="38100" bIns="381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3854" marR="30956" indent="-238119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Picture coming from vendor software</a:t>
            </a:r>
          </a:p>
          <a:p>
            <a:pPr marL="443854" marR="30956" indent="-238119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Normalization mismatch: either dead time or absorption in the tarnish layer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EFE88D-B9B2-F9D3-8F7D-F3BFEAF624F1}"/>
              </a:ext>
            </a:extLst>
          </p:cNvPr>
          <p:cNvSpPr/>
          <p:nvPr/>
        </p:nvSpPr>
        <p:spPr>
          <a:xfrm>
            <a:off x="826936" y="1924216"/>
            <a:ext cx="858741" cy="2153811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873327-8FDF-30C2-6739-3ACE152E6ED3}"/>
              </a:ext>
            </a:extLst>
          </p:cNvPr>
          <p:cNvSpPr txBox="1"/>
          <p:nvPr/>
        </p:nvSpPr>
        <p:spPr>
          <a:xfrm>
            <a:off x="6056648" y="3001121"/>
            <a:ext cx="2690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Filled histogram: tarnished area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BEDFF85-3350-CF2C-F3F9-A65D986FC1B8}"/>
              </a:ext>
            </a:extLst>
          </p:cNvPr>
          <p:cNvCxnSpPr>
            <a:cxnSpLocks/>
          </p:cNvCxnSpPr>
          <p:nvPr/>
        </p:nvCxnSpPr>
        <p:spPr>
          <a:xfrm>
            <a:off x="5957911" y="2761983"/>
            <a:ext cx="0" cy="749442"/>
          </a:xfrm>
          <a:prstGeom prst="straightConnector1">
            <a:avLst/>
          </a:prstGeom>
          <a:ln w="15875">
            <a:solidFill>
              <a:schemeClr val="accent4">
                <a:lumMod val="75000"/>
              </a:schemeClr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E3068F-5959-5CC3-E774-D6D1AF0A6F65}"/>
              </a:ext>
            </a:extLst>
          </p:cNvPr>
          <p:cNvSpPr txBox="1"/>
          <p:nvPr/>
        </p:nvSpPr>
        <p:spPr>
          <a:xfrm>
            <a:off x="6036531" y="2608095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Sanded area</a:t>
            </a:r>
          </a:p>
        </p:txBody>
      </p:sp>
    </p:spTree>
    <p:extLst>
      <p:ext uri="{BB962C8B-B14F-4D97-AF65-F5344CB8AC3E}">
        <p14:creationId xmlns:p14="http://schemas.microsoft.com/office/powerpoint/2010/main" val="310752121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20947</TotalTime>
  <Words>660</Words>
  <Application>Microsoft Macintosh PowerPoint</Application>
  <PresentationFormat>On-screen Show (16:9)</PresentationFormat>
  <Paragraphs>90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Symbol</vt:lpstr>
      <vt:lpstr>Verdana</vt:lpstr>
      <vt:lpstr>Wingdings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Discussion about forward RICH space in ATHENA</dc:title>
  <cp:lastModifiedBy>Alexander Kiselev</cp:lastModifiedBy>
  <cp:revision>314</cp:revision>
  <dcterms:modified xsi:type="dcterms:W3CDTF">2024-12-19T15:14:54Z</dcterms:modified>
</cp:coreProperties>
</file>