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7"/>
  </p:notesMasterIdLst>
  <p:sldIdLst>
    <p:sldId id="257" r:id="rId2"/>
    <p:sldId id="313" r:id="rId3"/>
    <p:sldId id="311" r:id="rId4"/>
    <p:sldId id="296" r:id="rId5"/>
    <p:sldId id="316" r:id="rId6"/>
    <p:sldId id="318" r:id="rId7"/>
    <p:sldId id="324" r:id="rId8"/>
    <p:sldId id="325" r:id="rId9"/>
    <p:sldId id="317" r:id="rId10"/>
    <p:sldId id="323" r:id="rId11"/>
    <p:sldId id="319" r:id="rId12"/>
    <p:sldId id="320" r:id="rId13"/>
    <p:sldId id="321" r:id="rId14"/>
    <p:sldId id="322" r:id="rId15"/>
    <p:sldId id="314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47" d="100"/>
          <a:sy n="147" d="100"/>
        </p:scale>
        <p:origin x="-60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912EEB-689C-4195-B39B-A38A2241CD78}" type="datetimeFigureOut">
              <a:rPr lang="en-US" smtClean="0"/>
              <a:t>11/22/2016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2F36B5-4B30-47B1-AD14-40FE55B1F9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4302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2AEF3-588C-4011-B26E-9AC163C0C6FA}" type="datetime1">
              <a:rPr lang="en-US" smtClean="0"/>
              <a:t>11/22/2016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C7C19-6754-4E74-8BEC-12ED962F06F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4798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09E28-0A15-4BE0-8AFC-02F62C53587C}" type="datetime1">
              <a:rPr lang="en-US" smtClean="0"/>
              <a:t>11/22/2016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C7C19-6754-4E74-8BEC-12ED962F06F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02916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0AA63-DB0C-424F-BEDA-E422D836A7BB}" type="datetime1">
              <a:rPr lang="en-US" smtClean="0"/>
              <a:t>11/22/2016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C7C19-6754-4E74-8BEC-12ED962F06F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66625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197DF-01B3-403E-BE4B-F3F717FAEB1E}" type="datetime1">
              <a:rPr lang="en-US" smtClean="0"/>
              <a:t>11/22/2016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C7C19-6754-4E74-8BEC-12ED962F06F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53165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41CD4-2412-438E-A071-972851E65840}" type="datetime1">
              <a:rPr lang="en-US" smtClean="0"/>
              <a:t>11/22/2016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C7C19-6754-4E74-8BEC-12ED962F06F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17727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2652C-7FD8-48E5-8A5C-043D09F30A12}" type="datetime1">
              <a:rPr lang="en-US" smtClean="0"/>
              <a:t>11/22/2016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C7C19-6754-4E74-8BEC-12ED962F06F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05112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19942-3B57-43BC-B7C8-6C661D2A2381}" type="datetime1">
              <a:rPr lang="en-US" smtClean="0"/>
              <a:t>11/22/2016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C7C19-6754-4E74-8BEC-12ED962F06F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04748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CAA54-F3FE-4F97-B628-41916AE924E5}" type="datetime1">
              <a:rPr lang="en-US" smtClean="0"/>
              <a:t>11/22/2016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C7C19-6754-4E74-8BEC-12ED962F06F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0085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A6954-5D64-4F4F-9002-7FBF5F6DCFDE}" type="datetime1">
              <a:rPr lang="en-US" smtClean="0"/>
              <a:t>11/22/2016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C7C19-6754-4E74-8BEC-12ED962F06F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99271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7EE7C-FCF6-41BA-AA7B-A767CCCF78D4}" type="datetime1">
              <a:rPr lang="en-US" smtClean="0"/>
              <a:t>11/22/2016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C7C19-6754-4E74-8BEC-12ED962F06F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52730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4726C-6FB4-47D3-ACC9-E57EC6A18D8A}" type="datetime1">
              <a:rPr lang="en-US" smtClean="0"/>
              <a:t>11/22/2016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C7C19-6754-4E74-8BEC-12ED962F06F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97856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D1F132-0568-42F0-8C54-345F1594DBD4}" type="datetime1">
              <a:rPr lang="en-US" smtClean="0"/>
              <a:t>11/22/2016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1C7C19-6754-4E74-8BEC-12ED962F06F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9668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09600"/>
            <a:ext cx="7543800" cy="4114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sz="3600" dirty="0" smtClean="0"/>
              <a:t>ANSYS 3D Structural Analyses of the </a:t>
            </a:r>
            <a:r>
              <a:rPr lang="en-US" sz="3600" dirty="0" err="1" smtClean="0"/>
              <a:t>sPHENIX</a:t>
            </a:r>
            <a:r>
              <a:rPr lang="en-US" sz="3600" dirty="0" smtClean="0"/>
              <a:t> </a:t>
            </a:r>
            <a:r>
              <a:rPr lang="en-US" sz="3600" dirty="0" smtClean="0"/>
              <a:t>Magnet at Full Current</a:t>
            </a:r>
            <a:r>
              <a:rPr lang="en-US" sz="3600" dirty="0">
                <a:solidFill>
                  <a:srgbClr val="FF0000"/>
                </a:solidFill>
              </a:rPr>
              <a:t/>
            </a:r>
            <a:br>
              <a:rPr lang="en-US" sz="3600" dirty="0">
                <a:solidFill>
                  <a:srgbClr val="FF0000"/>
                </a:solidFill>
              </a:rPr>
            </a:br>
            <a:r>
              <a:rPr lang="en-US" sz="3600" dirty="0" smtClean="0">
                <a:solidFill>
                  <a:srgbClr val="FF0000"/>
                </a:solidFill>
              </a:rPr>
              <a:t/>
            </a:r>
            <a:br>
              <a:rPr lang="en-US" sz="3600" dirty="0" smtClean="0">
                <a:solidFill>
                  <a:srgbClr val="FF0000"/>
                </a:solidFill>
              </a:rPr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27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John Cozzolino</a:t>
            </a:r>
            <a:br>
              <a:rPr lang="en-US" sz="27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en-US" sz="27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November 23, 2016</a:t>
            </a:r>
            <a:br>
              <a:rPr lang="en-US" sz="27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sz="27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C7C19-6754-4E74-8BEC-12ED962F06F1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20000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19200" y="81064"/>
            <a:ext cx="68141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Equivalent Stress (excluding fasteners) - psi @ 4596 A</a:t>
            </a:r>
            <a:endParaRPr lang="en-US" sz="2400" dirty="0"/>
          </a:p>
        </p:txBody>
      </p:sp>
      <p:pic>
        <p:nvPicPr>
          <p:cNvPr id="10242" name="Picture 2" descr="C:\Users\cozz\Desktop\J equi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979" y="609600"/>
            <a:ext cx="8686800" cy="586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C7C19-6754-4E74-8BEC-12ED962F06F1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07138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81200" y="87866"/>
            <a:ext cx="53632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Stress in Side Support Jack (psi) @ 4596 A</a:t>
            </a:r>
            <a:endParaRPr lang="en-US" sz="2400" dirty="0"/>
          </a:p>
        </p:txBody>
      </p:sp>
      <p:pic>
        <p:nvPicPr>
          <p:cNvPr id="6146" name="Picture 2" descr="C:\Users\cozz\Desktop\J VM Jack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09600"/>
            <a:ext cx="8153400" cy="579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C7C19-6754-4E74-8BEC-12ED962F06F1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38679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76400" y="87868"/>
            <a:ext cx="58886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Side Wall Horizontal Deflection (in.) @ 4596 A</a:t>
            </a:r>
            <a:endParaRPr lang="en-US" sz="2400" dirty="0"/>
          </a:p>
        </p:txBody>
      </p:sp>
      <p:pic>
        <p:nvPicPr>
          <p:cNvPr id="7170" name="Picture 2" descr="C:\Users\cozz\Desktop\J defl sidewal2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572231"/>
            <a:ext cx="5029200" cy="5895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cozz\Desktop\J defl sidewal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77095"/>
            <a:ext cx="2971800" cy="5950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C7C19-6754-4E74-8BEC-12ED962F06F1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36530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43000" y="97913"/>
            <a:ext cx="69941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Radial Deflection of Outer Cryostat Wall (in.) @ 4596 A</a:t>
            </a:r>
            <a:endParaRPr lang="en-US" sz="2400" dirty="0"/>
          </a:p>
        </p:txBody>
      </p:sp>
      <p:pic>
        <p:nvPicPr>
          <p:cNvPr id="8194" name="Picture 2" descr="C:\Users\cozz\Desktop\J Rad Cryo Def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587139"/>
            <a:ext cx="7315200" cy="5921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C7C19-6754-4E74-8BEC-12ED962F06F1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02674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47082" y="97912"/>
            <a:ext cx="56335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Stress in Outer Cryostat Wall (psi) @ 4596 A</a:t>
            </a:r>
            <a:endParaRPr lang="en-US" sz="2400" dirty="0"/>
          </a:p>
        </p:txBody>
      </p:sp>
      <p:pic>
        <p:nvPicPr>
          <p:cNvPr id="9218" name="Picture 2" descr="C:\Users\cozz\Desktop\J Rad Cryo Stress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85800"/>
            <a:ext cx="7298959" cy="5901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C7C19-6754-4E74-8BEC-12ED962F06F1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05548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286000"/>
            <a:ext cx="8839200" cy="1295400"/>
          </a:xfrm>
        </p:spPr>
        <p:txBody>
          <a:bodyPr>
            <a:normAutofit/>
          </a:bodyPr>
          <a:lstStyle/>
          <a:p>
            <a:pPr lvl="1"/>
            <a:r>
              <a:rPr lang="en-US" dirty="0" smtClean="0"/>
              <a:t>Conclusions</a:t>
            </a:r>
          </a:p>
          <a:p>
            <a:pPr lvl="2"/>
            <a:r>
              <a:rPr lang="en-US" dirty="0" smtClean="0"/>
              <a:t>Stresses and deflections appear to be quite manageable.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C7C19-6754-4E74-8BEC-12ED962F06F1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61536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533400"/>
            <a:ext cx="8915400" cy="5410200"/>
          </a:xfrm>
        </p:spPr>
        <p:txBody>
          <a:bodyPr>
            <a:normAutofit fontScale="77500" lnSpcReduction="20000"/>
          </a:bodyPr>
          <a:lstStyle/>
          <a:p>
            <a:r>
              <a:rPr lang="en-US" b="1" i="1" dirty="0" smtClean="0"/>
              <a:t>ANSYS 3D Structural Analysis of </a:t>
            </a:r>
            <a:r>
              <a:rPr lang="en-US" b="1" i="1" dirty="0" err="1" smtClean="0"/>
              <a:t>sPHENIX</a:t>
            </a:r>
            <a:r>
              <a:rPr lang="en-US" b="1" i="1" dirty="0" smtClean="0"/>
              <a:t> Magnet</a:t>
            </a:r>
          </a:p>
          <a:p>
            <a:pPr lvl="1"/>
            <a:r>
              <a:rPr lang="en-US" dirty="0" smtClean="0"/>
              <a:t>Lorentz forces in the coil and magnetic forces in the iron are calculated using ANSYS </a:t>
            </a:r>
            <a:r>
              <a:rPr lang="en-US" dirty="0" smtClean="0"/>
              <a:t>Maxwell 3D.</a:t>
            </a:r>
            <a:endParaRPr lang="en-US" dirty="0" smtClean="0"/>
          </a:p>
          <a:p>
            <a:pPr lvl="2"/>
            <a:r>
              <a:rPr lang="en-US" sz="2600" dirty="0" smtClean="0"/>
              <a:t>The current is 4596 A.  Corresponding current densities are 25x10</a:t>
            </a:r>
            <a:r>
              <a:rPr lang="en-US" sz="2600" baseline="30000" dirty="0" smtClean="0"/>
              <a:t>6</a:t>
            </a:r>
            <a:r>
              <a:rPr lang="en-US" sz="2600" dirty="0" smtClean="0"/>
              <a:t> A/m</a:t>
            </a:r>
            <a:r>
              <a:rPr lang="en-US" sz="2600" baseline="30000" dirty="0" smtClean="0"/>
              <a:t>2</a:t>
            </a:r>
            <a:r>
              <a:rPr lang="en-US" sz="2600" dirty="0" smtClean="0"/>
              <a:t> in the central </a:t>
            </a:r>
            <a:r>
              <a:rPr lang="en-US" sz="2600" dirty="0" smtClean="0"/>
              <a:t>coils and </a:t>
            </a:r>
            <a:r>
              <a:rPr lang="en-US" sz="2600" dirty="0" smtClean="0"/>
              <a:t>42x10</a:t>
            </a:r>
            <a:r>
              <a:rPr lang="en-US" sz="2600" baseline="30000" dirty="0" smtClean="0"/>
              <a:t>6</a:t>
            </a:r>
            <a:r>
              <a:rPr lang="en-US" sz="2600" dirty="0" smtClean="0"/>
              <a:t> A/m</a:t>
            </a:r>
            <a:r>
              <a:rPr lang="en-US" sz="2600" baseline="30000" dirty="0"/>
              <a:t>2</a:t>
            </a:r>
            <a:r>
              <a:rPr lang="en-US" sz="2600" baseline="30000" dirty="0" smtClean="0"/>
              <a:t> </a:t>
            </a:r>
            <a:r>
              <a:rPr lang="en-US" sz="2600" dirty="0" smtClean="0"/>
              <a:t>in the outer coils.</a:t>
            </a:r>
            <a:r>
              <a:rPr lang="en-US" sz="3400" baseline="30000" dirty="0" smtClean="0"/>
              <a:t> </a:t>
            </a:r>
          </a:p>
          <a:p>
            <a:pPr lvl="2"/>
            <a:r>
              <a:rPr lang="en-US" sz="2600" dirty="0" smtClean="0"/>
              <a:t>1.39 T central field, 2.56 T peak field.</a:t>
            </a:r>
            <a:endParaRPr lang="en-US" sz="3300" dirty="0" smtClean="0"/>
          </a:p>
          <a:p>
            <a:pPr lvl="1"/>
            <a:r>
              <a:rPr lang="en-US" dirty="0" smtClean="0"/>
              <a:t>These forces are </a:t>
            </a:r>
            <a:r>
              <a:rPr lang="en-US" dirty="0" smtClean="0"/>
              <a:t>directly mapped </a:t>
            </a:r>
            <a:r>
              <a:rPr lang="en-US" dirty="0" smtClean="0"/>
              <a:t>to a static structural FE model that includes the aluminum cryostat and its support hardware.</a:t>
            </a:r>
          </a:p>
          <a:p>
            <a:pPr lvl="2"/>
            <a:r>
              <a:rPr lang="en-US" dirty="0" smtClean="0"/>
              <a:t>Most steel fasteners are accounted for on the side wall only.  They have </a:t>
            </a:r>
            <a:r>
              <a:rPr lang="en-US" dirty="0" smtClean="0"/>
              <a:t>each been </a:t>
            </a:r>
            <a:r>
              <a:rPr lang="en-US" dirty="0" smtClean="0"/>
              <a:t>preloaded to 24,000 </a:t>
            </a:r>
            <a:r>
              <a:rPr lang="en-US" dirty="0" err="1" smtClean="0"/>
              <a:t>lbf</a:t>
            </a:r>
            <a:r>
              <a:rPr lang="en-US" dirty="0" smtClean="0"/>
              <a:t>.</a:t>
            </a:r>
          </a:p>
          <a:p>
            <a:pPr lvl="2"/>
            <a:r>
              <a:rPr lang="en-US" dirty="0" smtClean="0"/>
              <a:t>Gravity is included.</a:t>
            </a:r>
          </a:p>
          <a:p>
            <a:pPr lvl="2"/>
            <a:r>
              <a:rPr lang="en-US" dirty="0" smtClean="0"/>
              <a:t>Most interfaces between large iron panels are set to frictionless contact. </a:t>
            </a:r>
          </a:p>
          <a:p>
            <a:pPr lvl="2"/>
            <a:r>
              <a:rPr lang="en-US" dirty="0" smtClean="0"/>
              <a:t>Symmetry about the central vertical plane is assumed.</a:t>
            </a:r>
          </a:p>
          <a:p>
            <a:pPr lvl="2"/>
            <a:r>
              <a:rPr lang="en-US" dirty="0" smtClean="0"/>
              <a:t>Components</a:t>
            </a:r>
            <a:r>
              <a:rPr lang="en-US" dirty="0" smtClean="0"/>
              <a:t> </a:t>
            </a:r>
            <a:r>
              <a:rPr lang="en-US" dirty="0" smtClean="0"/>
              <a:t>inside the cryostat </a:t>
            </a:r>
            <a:r>
              <a:rPr lang="en-US" dirty="0" smtClean="0"/>
              <a:t>are</a:t>
            </a:r>
            <a:r>
              <a:rPr lang="en-US" dirty="0" smtClean="0"/>
              <a:t> </a:t>
            </a:r>
            <a:r>
              <a:rPr lang="en-US" dirty="0" smtClean="0"/>
              <a:t>not modeled in detail.</a:t>
            </a:r>
          </a:p>
          <a:p>
            <a:pPr lvl="3"/>
            <a:r>
              <a:rPr lang="en-US" dirty="0" smtClean="0"/>
              <a:t>However, the coil is held in its correct position and its forces are transmitted to the cryostat end plates and to the support jacks.</a:t>
            </a:r>
          </a:p>
          <a:p>
            <a:pPr lvl="2"/>
            <a:r>
              <a:rPr lang="en-US" dirty="0" smtClean="0"/>
              <a:t>The </a:t>
            </a:r>
            <a:r>
              <a:rPr lang="en-US" dirty="0" smtClean="0"/>
              <a:t>twelve cryostat </a:t>
            </a:r>
            <a:r>
              <a:rPr lang="en-US" dirty="0" smtClean="0"/>
              <a:t>support jacks have been accurately modeled.</a:t>
            </a:r>
          </a:p>
          <a:p>
            <a:pPr lvl="2"/>
            <a:r>
              <a:rPr lang="en-US" dirty="0" smtClean="0"/>
              <a:t>Stresses and deflections including those in the cryostat support region are observed.</a:t>
            </a:r>
          </a:p>
          <a:p>
            <a:pPr lvl="2"/>
            <a:endParaRPr lang="en-US" dirty="0" smtClean="0"/>
          </a:p>
          <a:p>
            <a:pPr lvl="2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C7C19-6754-4E74-8BEC-12ED962F06F1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7654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62400" y="4888"/>
            <a:ext cx="49529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Cross-Section showing Cryostat with Braces and Supports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I</a:t>
            </a:r>
            <a:r>
              <a:rPr lang="en-US" dirty="0" smtClean="0"/>
              <a:t>nward </a:t>
            </a:r>
            <a:r>
              <a:rPr lang="en-US" dirty="0" smtClean="0"/>
              <a:t>deflection </a:t>
            </a:r>
            <a:r>
              <a:rPr lang="en-US" dirty="0" smtClean="0"/>
              <a:t>of the side supports against </a:t>
            </a:r>
            <a:r>
              <a:rPr lang="en-US" dirty="0" smtClean="0"/>
              <a:t>the cryostat is of particular interest.</a:t>
            </a:r>
            <a:endParaRPr lang="en-US" dirty="0"/>
          </a:p>
        </p:txBody>
      </p:sp>
      <p:pic>
        <p:nvPicPr>
          <p:cNvPr id="2050" name="Picture 2" descr="C:\Users\cozz\Desktop\J model 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205217"/>
            <a:ext cx="4724400" cy="5195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cozz\Desktop\J model 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76200"/>
            <a:ext cx="3169454" cy="66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C7C19-6754-4E74-8BEC-12ED962F06F1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77735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38400" y="87868"/>
            <a:ext cx="4657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Magnetic Flux Vector Plot @ 4596 A</a:t>
            </a:r>
            <a:endParaRPr lang="en-US" sz="2400" dirty="0"/>
          </a:p>
        </p:txBody>
      </p:sp>
      <p:pic>
        <p:nvPicPr>
          <p:cNvPr id="1026" name="Picture 2" descr="C:\Users\cozz\Desktop\J Bfield map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068" y="549533"/>
            <a:ext cx="8126939" cy="6196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C7C19-6754-4E74-8BEC-12ED962F06F1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94892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0" y="87868"/>
            <a:ext cx="32959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Static Structural FE Mesh</a:t>
            </a:r>
            <a:endParaRPr lang="en-US" sz="2400" dirty="0"/>
          </a:p>
        </p:txBody>
      </p:sp>
      <p:pic>
        <p:nvPicPr>
          <p:cNvPr id="2" name="Picture 2" descr="C:\Users\cozz\Desktop\J mesh 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20949"/>
            <a:ext cx="7543800" cy="5871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C7C19-6754-4E74-8BEC-12ED962F06F1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55158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38316" y="87867"/>
            <a:ext cx="32959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Static Structural FE Mesh</a:t>
            </a:r>
            <a:endParaRPr lang="en-US" sz="2400" dirty="0"/>
          </a:p>
        </p:txBody>
      </p:sp>
      <p:pic>
        <p:nvPicPr>
          <p:cNvPr id="4098" name="Picture 2" descr="C:\Users\cozz\Desktop\J mesh 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055" y="567112"/>
            <a:ext cx="7260488" cy="5956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C7C19-6754-4E74-8BEC-12ED962F06F1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34462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81200" y="87866"/>
            <a:ext cx="59856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Lorentz Force Density in Coil (</a:t>
            </a:r>
            <a:r>
              <a:rPr lang="en-US" sz="2400" dirty="0" err="1" smtClean="0"/>
              <a:t>lbf</a:t>
            </a:r>
            <a:r>
              <a:rPr lang="en-US" sz="2400" dirty="0" smtClean="0"/>
              <a:t>/in</a:t>
            </a:r>
            <a:r>
              <a:rPr lang="en-US" sz="2000" baseline="30000" dirty="0" smtClean="0"/>
              <a:t>3</a:t>
            </a:r>
            <a:r>
              <a:rPr lang="en-US" sz="2400" dirty="0" smtClean="0"/>
              <a:t>) at 4596 A</a:t>
            </a:r>
            <a:endParaRPr lang="en-US" sz="2400" dirty="0"/>
          </a:p>
        </p:txBody>
      </p:sp>
      <p:pic>
        <p:nvPicPr>
          <p:cNvPr id="11266" name="Picture 2" descr="C:\Users\cozz\Desktop\J BF Coi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72230"/>
            <a:ext cx="8839200" cy="5980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C7C19-6754-4E74-8BEC-12ED962F06F1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19121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01237" y="84940"/>
            <a:ext cx="69606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Magnetic Body Force Density in Iron (</a:t>
            </a:r>
            <a:r>
              <a:rPr lang="en-US" sz="2400" dirty="0" err="1" smtClean="0"/>
              <a:t>lbf</a:t>
            </a:r>
            <a:r>
              <a:rPr lang="en-US" sz="2400" dirty="0" smtClean="0"/>
              <a:t>/in</a:t>
            </a:r>
            <a:r>
              <a:rPr lang="en-US" sz="2000" baseline="30000" dirty="0" smtClean="0"/>
              <a:t>3</a:t>
            </a:r>
            <a:r>
              <a:rPr lang="en-US" sz="2400" dirty="0" smtClean="0"/>
              <a:t>) at 4596 A</a:t>
            </a:r>
            <a:endParaRPr lang="en-US" sz="2400" dirty="0"/>
          </a:p>
        </p:txBody>
      </p:sp>
      <p:pic>
        <p:nvPicPr>
          <p:cNvPr id="12290" name="Picture 2" descr="C:\Users\cozz\Desktop\J BF2 Coi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09600"/>
            <a:ext cx="8839200" cy="6029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C7C19-6754-4E74-8BEC-12ED962F06F1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38267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43200" y="76200"/>
            <a:ext cx="39884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Total Deflection (in.) @ 4596 A</a:t>
            </a:r>
            <a:endParaRPr lang="en-US" sz="2400" dirty="0"/>
          </a:p>
        </p:txBody>
      </p:sp>
      <p:pic>
        <p:nvPicPr>
          <p:cNvPr id="5122" name="Picture 2" descr="C:\Users\cozz\Desktop\J def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391" y="619328"/>
            <a:ext cx="8534400" cy="582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C7C19-6754-4E74-8BEC-12ED962F06F1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46172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6433</TotalTime>
  <Words>332</Words>
  <Application>Microsoft Office PowerPoint</Application>
  <PresentationFormat>On-screen Show (4:3)</PresentationFormat>
  <Paragraphs>44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    ANSYS 3D Structural Analyses of the sPHENIX Magnet at Full Current   John Cozzolino November 23, 2016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BNL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Force on 24 Coils  at Full Current within sPHENIX Yoke/Poles (Edge Coils are Further Divided)  June 17, 2015</dc:title>
  <dc:creator>Meng, Wuzheng</dc:creator>
  <cp:lastModifiedBy>Cozzolino, John, P</cp:lastModifiedBy>
  <cp:revision>312</cp:revision>
  <dcterms:created xsi:type="dcterms:W3CDTF">2015-06-16T20:31:17Z</dcterms:created>
  <dcterms:modified xsi:type="dcterms:W3CDTF">2016-11-22T21:51:51Z</dcterms:modified>
</cp:coreProperties>
</file>