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73" r:id="rId2"/>
    <p:sldId id="510" r:id="rId3"/>
    <p:sldId id="511" r:id="rId4"/>
    <p:sldId id="508" r:id="rId5"/>
    <p:sldId id="513" r:id="rId6"/>
    <p:sldId id="512" r:id="rId7"/>
    <p:sldId id="509" r:id="rId8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0">
          <p15:clr>
            <a:srgbClr val="A4A3A4"/>
          </p15:clr>
        </p15:guide>
        <p15:guide id="2" pos="216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CC3399"/>
    <a:srgbClr val="993366"/>
    <a:srgbClr val="990099"/>
    <a:srgbClr val="FF0000"/>
    <a:srgbClr val="000000"/>
    <a:srgbClr val="FF33CC"/>
    <a:srgbClr val="0033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866" autoAdjust="0"/>
    <p:restoredTop sz="94862" autoAdjust="0"/>
  </p:normalViewPr>
  <p:slideViewPr>
    <p:cSldViewPr snapToGrid="0" snapToObjects="1">
      <p:cViewPr varScale="1">
        <p:scale>
          <a:sx n="81" d="100"/>
          <a:sy n="81" d="100"/>
        </p:scale>
        <p:origin x="215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9" d="100"/>
          <a:sy n="59" d="100"/>
        </p:scale>
        <p:origin x="-1435" y="-67"/>
      </p:cViewPr>
      <p:guideLst>
        <p:guide orient="horz" pos="2930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0" tIns="45816" rIns="91630" bIns="45816" numCol="1" anchor="t" anchorCtr="0" compatLnSpc="1">
            <a:prstTxWarp prst="textNoShape">
              <a:avLst/>
            </a:prstTxWarp>
          </a:bodyPr>
          <a:lstStyle>
            <a:lvl1pPr defTabSz="917575">
              <a:defRPr sz="1200"/>
            </a:lvl1pPr>
          </a:lstStyle>
          <a:p>
            <a:endParaRPr lang="en-US" altLang="ja-JP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0" tIns="45816" rIns="91630" bIns="45816" numCol="1" anchor="t" anchorCtr="0" compatLnSpc="1">
            <a:prstTxWarp prst="textNoShape">
              <a:avLst/>
            </a:prstTxWarp>
          </a:bodyPr>
          <a:lstStyle>
            <a:lvl1pPr algn="r" defTabSz="917575">
              <a:defRPr sz="1200"/>
            </a:lvl1pPr>
          </a:lstStyle>
          <a:p>
            <a:endParaRPr lang="en-US" altLang="ja-JP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8088"/>
            <a:ext cx="2971800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0" tIns="45816" rIns="91630" bIns="45816" numCol="1" anchor="b" anchorCtr="0" compatLnSpc="1">
            <a:prstTxWarp prst="textNoShape">
              <a:avLst/>
            </a:prstTxWarp>
          </a:bodyPr>
          <a:lstStyle>
            <a:lvl1pPr defTabSz="917575">
              <a:defRPr sz="1200"/>
            </a:lvl1pPr>
          </a:lstStyle>
          <a:p>
            <a:endParaRPr lang="en-US" altLang="ja-JP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28088"/>
            <a:ext cx="2971800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0" tIns="45816" rIns="91630" bIns="45816" numCol="1" anchor="b" anchorCtr="0" compatLnSpc="1">
            <a:prstTxWarp prst="textNoShape">
              <a:avLst/>
            </a:prstTxWarp>
          </a:bodyPr>
          <a:lstStyle>
            <a:lvl1pPr algn="r" defTabSz="917575">
              <a:defRPr sz="1200"/>
            </a:lvl1pPr>
          </a:lstStyle>
          <a:p>
            <a:fld id="{97ADEA13-23C2-43C6-A755-70BFE7319EA4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377412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0" tIns="45816" rIns="91630" bIns="45816" numCol="1" anchor="t" anchorCtr="0" compatLnSpc="1">
            <a:prstTxWarp prst="textNoShape">
              <a:avLst/>
            </a:prstTxWarp>
          </a:bodyPr>
          <a:lstStyle>
            <a:lvl1pPr defTabSz="917575"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0" tIns="45816" rIns="91630" bIns="45816" numCol="1" anchor="t" anchorCtr="0" compatLnSpc="1">
            <a:prstTxWarp prst="textNoShape">
              <a:avLst/>
            </a:prstTxWarp>
          </a:bodyPr>
          <a:lstStyle>
            <a:lvl1pPr algn="r" defTabSz="917575"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5325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18013"/>
            <a:ext cx="5032375" cy="4183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0" tIns="45816" rIns="91630" bIns="458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8088"/>
            <a:ext cx="2971800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0" tIns="45816" rIns="91630" bIns="45816" numCol="1" anchor="b" anchorCtr="0" compatLnSpc="1">
            <a:prstTxWarp prst="textNoShape">
              <a:avLst/>
            </a:prstTxWarp>
          </a:bodyPr>
          <a:lstStyle>
            <a:lvl1pPr defTabSz="917575"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28088"/>
            <a:ext cx="2971800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0" tIns="45816" rIns="91630" bIns="45816" numCol="1" anchor="b" anchorCtr="0" compatLnSpc="1">
            <a:prstTxWarp prst="textNoShape">
              <a:avLst/>
            </a:prstTxWarp>
          </a:bodyPr>
          <a:lstStyle>
            <a:lvl1pPr algn="r" defTabSz="917575" eaLnBrk="0" hangingPunct="0">
              <a:defRPr sz="1200"/>
            </a:lvl1pPr>
          </a:lstStyle>
          <a:p>
            <a:fld id="{BA4F6132-B2A6-408D-A6B1-A40C371CB6EF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003142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590128-6D5A-4BC6-AE1C-B2B25AE98DC2}" type="slidenum">
              <a:rPr lang="ja-JP" altLang="en-US"/>
              <a:pPr/>
              <a:t>1</a:t>
            </a:fld>
            <a:endParaRPr lang="en-US" altLang="ja-JP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Just a title slides</a:t>
            </a:r>
          </a:p>
        </p:txBody>
      </p:sp>
    </p:spTree>
    <p:extLst>
      <p:ext uri="{BB962C8B-B14F-4D97-AF65-F5344CB8AC3E}">
        <p14:creationId xmlns:p14="http://schemas.microsoft.com/office/powerpoint/2010/main" val="328866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304800" y="2209800"/>
            <a:ext cx="8610600" cy="1219200"/>
          </a:xfrm>
        </p:spPr>
        <p:txBody>
          <a:bodyPr/>
          <a:lstStyle>
            <a:lvl1pPr>
              <a:defRPr>
                <a:solidFill>
                  <a:srgbClr val="0000FF"/>
                </a:solidFill>
              </a:defRPr>
            </a:lvl1pPr>
          </a:lstStyle>
          <a:p>
            <a:pPr lvl="0"/>
            <a:r>
              <a:rPr lang="en-US" altLang="ja-JP" noProof="0" smtClean="0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 anchor="ctr"/>
          <a:lstStyle>
            <a:lvl1pPr>
              <a:buFontTx/>
              <a:buNone/>
              <a:defRPr>
                <a:solidFill>
                  <a:srgbClr val="006600"/>
                </a:solidFill>
              </a:defRPr>
            </a:lvl1pPr>
          </a:lstStyle>
          <a:p>
            <a:pPr lvl="0"/>
            <a:r>
              <a:rPr lang="en-US" altLang="ja-JP" noProof="0" smtClean="0"/>
              <a:t>Click to edit Master subtitle style</a:t>
            </a: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ftr" sz="quarter" idx="3"/>
          </p:nvPr>
        </p:nvSpPr>
        <p:spPr>
          <a:xfrm>
            <a:off x="3200400" y="63992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237413" y="63992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9A7DC78-0DEA-4DA5-927F-983FCDC2B85A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71A85-7F58-4251-92E0-D587B7E9230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8778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0"/>
            <a:ext cx="22098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4770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02C19B-0849-413A-ADA2-ADE11DD91C70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4328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0F9AA5-52FC-4F99-8B08-90D131FE66EE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2702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32B3E1-86E7-43D7-96AB-26F37EECFAF3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93909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762000"/>
            <a:ext cx="4343400" cy="563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4343400" cy="563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598224-514F-4A5C-A411-169729BF41D0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03085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A1844D-23EB-441C-B944-050F73371902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28564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0659EF-9F35-437B-AFE6-D3DD1D494363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5803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EFC97-EBE6-43A8-8781-34CB44883F42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03689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D66F6D-D6CA-4E53-95CC-DE5E6463F008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2907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C33A98-6D5F-4726-927D-48C64F097761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6416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762000"/>
            <a:ext cx="88392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477000"/>
            <a:ext cx="2895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</a:lstStyle>
          <a:p>
            <a:endParaRPr lang="en-US" altLang="ja-JP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77000"/>
            <a:ext cx="2895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</a:lstStyle>
          <a:p>
            <a:endParaRPr lang="en-US" altLang="ja-JP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7413" y="6553200"/>
            <a:ext cx="1905000" cy="30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</a:lstStyle>
          <a:p>
            <a:fld id="{461C1F42-7CCD-4332-9558-7CD6D03951BA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839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ea typeface="Gulim" panose="020B0600000101010101" pitchFamily="34" charset="-127"/>
          <a:cs typeface="Lucida Sans" panose="020B0602030504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ea typeface="Gulim" panose="020B0600000101010101" pitchFamily="34" charset="-127"/>
          <a:cs typeface="Lucida Sans" panose="020B0602030504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ea typeface="Gulim" panose="020B0600000101010101" pitchFamily="34" charset="-127"/>
          <a:cs typeface="Lucida Sans" panose="020B0602030504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ea typeface="Gulim" panose="020B0600000101010101" pitchFamily="34" charset="-127"/>
          <a:cs typeface="Lucida Sans" panose="020B0602030504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ea typeface="Gulim" panose="020B0600000101010101" pitchFamily="34" charset="-127"/>
          <a:cs typeface="Lucida Sans" panose="020B0602030504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ea typeface="Gulim" panose="020B0600000101010101" pitchFamily="34" charset="-127"/>
          <a:cs typeface="Lucida Sans" panose="020B0602030504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ea typeface="Gulim" panose="020B0600000101010101" pitchFamily="34" charset="-127"/>
          <a:cs typeface="Lucida Sans" panose="020B0602030504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anose="02020603050405020304" pitchFamily="18" charset="0"/>
          <a:ea typeface="Gulim" panose="020B0600000101010101" pitchFamily="34" charset="-127"/>
          <a:cs typeface="Lucida Sans" panose="020B0602030504020204" pitchFamily="34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Blip>
          <a:blip r:embed="rId13"/>
        </a:buBlip>
        <a:defRPr sz="2400" kern="1200">
          <a:solidFill>
            <a:srgbClr val="0033CC"/>
          </a:solidFill>
          <a:latin typeface="+mn-lt"/>
          <a:ea typeface="+mn-ea"/>
          <a:cs typeface="+mn-cs"/>
        </a:defRPr>
      </a:lvl1pPr>
      <a:lvl2pPr marL="114300" algn="l" rtl="0" fontAlgn="base">
        <a:spcBef>
          <a:spcPct val="20000"/>
        </a:spcBef>
        <a:spcAft>
          <a:spcPct val="0"/>
        </a:spcAft>
        <a:buBlip>
          <a:blip r:embed="rId14"/>
        </a:buBlip>
        <a:defRPr sz="2400" kern="1200">
          <a:solidFill>
            <a:srgbClr val="009900"/>
          </a:solidFill>
          <a:latin typeface="+mn-lt"/>
          <a:ea typeface="+mn-ea"/>
          <a:cs typeface="+mn-cs"/>
        </a:defRPr>
      </a:lvl2pPr>
      <a:lvl3pPr marL="288925" indent="-60325" algn="l" rtl="0" fontAlgn="base">
        <a:spcBef>
          <a:spcPct val="20000"/>
        </a:spcBef>
        <a:spcAft>
          <a:spcPct val="0"/>
        </a:spcAft>
        <a:buBlip>
          <a:blip r:embed="rId15"/>
        </a:buBlip>
        <a:defRPr sz="2000" kern="1200">
          <a:solidFill>
            <a:srgbClr val="6600FF"/>
          </a:solidFill>
          <a:latin typeface="+mn-lt"/>
          <a:ea typeface="+mn-ea"/>
          <a:cs typeface="+mn-cs"/>
        </a:defRPr>
      </a:lvl3pPr>
      <a:lvl4pPr marL="461963" indent="-58738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rgbClr val="6600FF"/>
          </a:solidFill>
          <a:latin typeface="+mn-lt"/>
          <a:ea typeface="+mn-ea"/>
          <a:cs typeface="+mn-cs"/>
        </a:defRPr>
      </a:lvl4pPr>
      <a:lvl5pPr marL="623888" indent="-46038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rgbClr val="6600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7A109CF1-DDC1-41EB-B8ED-93B33DA0FB4C}" type="slidenum">
              <a:rPr lang="ja-JP" altLang="en-US"/>
              <a:pPr/>
              <a:t>1</a:t>
            </a:fld>
            <a:endParaRPr lang="en-US" altLang="ja-JP"/>
          </a:p>
        </p:txBody>
      </p:sp>
      <p:sp>
        <p:nvSpPr>
          <p:cNvPr id="25602" name="Rectangle 2050"/>
          <p:cNvSpPr>
            <a:spLocks noGrp="1" noChangeArrowheads="1"/>
          </p:cNvSpPr>
          <p:nvPr>
            <p:ph type="ctrTitle"/>
          </p:nvPr>
        </p:nvSpPr>
        <p:spPr>
          <a:xfrm>
            <a:off x="203200" y="772160"/>
            <a:ext cx="8877300" cy="1198880"/>
          </a:xfrm>
        </p:spPr>
        <p:txBody>
          <a:bodyPr/>
          <a:lstStyle/>
          <a:p>
            <a:r>
              <a:rPr lang="en-US" altLang="ja-JP" sz="3200" b="1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Change in magnetic fields after flattening the roof of the High-Field Test return yoke ?</a:t>
            </a:r>
            <a:endParaRPr lang="en-US" altLang="ja-JP" sz="2500" b="1" dirty="0">
              <a:solidFill>
                <a:srgbClr val="C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5603" name="Rectangle 2051"/>
          <p:cNvSpPr>
            <a:spLocks noGrp="1" noChangeArrowheads="1"/>
          </p:cNvSpPr>
          <p:nvPr>
            <p:ph type="subTitle" idx="1"/>
          </p:nvPr>
        </p:nvSpPr>
        <p:spPr>
          <a:xfrm>
            <a:off x="1127760" y="4770120"/>
            <a:ext cx="6400800" cy="1752600"/>
          </a:xfrm>
        </p:spPr>
        <p:txBody>
          <a:bodyPr/>
          <a:lstStyle/>
          <a:p>
            <a:pPr algn="ctr"/>
            <a:r>
              <a:rPr lang="en-US" altLang="ja-JP" b="1" dirty="0">
                <a:solidFill>
                  <a:srgbClr val="003300"/>
                </a:solidFill>
                <a:ea typeface="ＭＳ Ｐゴシック" panose="020B0600070205080204" pitchFamily="34" charset="-128"/>
              </a:rPr>
              <a:t>Kin YIP</a:t>
            </a:r>
          </a:p>
          <a:p>
            <a:pPr algn="ctr"/>
            <a:endParaRPr lang="en-US" altLang="ja-JP" b="1" dirty="0">
              <a:solidFill>
                <a:srgbClr val="003300"/>
              </a:solidFill>
              <a:ea typeface="ＭＳ Ｐゴシック" panose="020B0600070205080204" pitchFamily="34" charset="-128"/>
            </a:endParaRPr>
          </a:p>
          <a:p>
            <a:pPr algn="ctr"/>
            <a:r>
              <a:rPr lang="en-US" altLang="ja-JP" b="1" dirty="0" smtClean="0">
                <a:solidFill>
                  <a:srgbClr val="003300"/>
                </a:solidFill>
                <a:ea typeface="ＭＳ Ｐゴシック" panose="020B0600070205080204" pitchFamily="34" charset="-128"/>
              </a:rPr>
              <a:t>Nov. 23, 2016</a:t>
            </a:r>
            <a:endParaRPr lang="en-US" altLang="ja-JP" b="1" dirty="0">
              <a:solidFill>
                <a:srgbClr val="0033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1280" y="2755244"/>
            <a:ext cx="90805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50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J. Hock (2016-11-18) : The </a:t>
            </a:r>
            <a:r>
              <a:rPr lang="en-US" altLang="ja-JP" sz="2250" b="1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reason for the change is that the original thicker steel planned to be </a:t>
            </a:r>
            <a:r>
              <a:rPr lang="en-US" altLang="ja-JP" sz="2250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used </a:t>
            </a:r>
            <a:r>
              <a:rPr lang="en-US" altLang="ja-JP" sz="2250" b="1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for the roof was </a:t>
            </a:r>
            <a:r>
              <a:rPr lang="en-US" altLang="ja-JP" sz="2250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found (</a:t>
            </a:r>
            <a:r>
              <a:rPr lang="en-US" altLang="ja-JP" sz="2250" b="1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after </a:t>
            </a:r>
            <a:r>
              <a:rPr lang="en-US" altLang="ja-JP" sz="2250" b="1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re-analyzing) </a:t>
            </a:r>
            <a:r>
              <a:rPr lang="en-US" altLang="ja-JP" sz="2250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to be contaminated </a:t>
            </a:r>
            <a:r>
              <a:rPr lang="en-US" altLang="ja-JP" sz="2250" b="1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with Co-60 and therefore cannot be sent out to </a:t>
            </a:r>
            <a:r>
              <a:rPr lang="en-US" altLang="ja-JP" sz="2250" b="1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Streck</a:t>
            </a:r>
            <a:r>
              <a:rPr lang="en-US" altLang="ja-JP" sz="2250" b="1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to be machined.</a:t>
            </a:r>
            <a:endParaRPr lang="en-US" sz="225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EFC97-EBE6-43A8-8781-34CB44883F42}" type="slidenum">
              <a:rPr lang="ja-JP" altLang="en-US" smtClean="0"/>
              <a:pPr/>
              <a:t>2</a:t>
            </a:fld>
            <a:endParaRPr lang="en-US" altLang="ja-JP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1075"/>
            <a:ext cx="9144000" cy="517584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645713" y="184804"/>
            <a:ext cx="146867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</a:rPr>
              <a:t>O</a:t>
            </a:r>
            <a:r>
              <a:rPr lang="en-US" sz="3000" dirty="0" smtClean="0">
                <a:solidFill>
                  <a:srgbClr val="FF0000"/>
                </a:solidFill>
              </a:rPr>
              <a:t>riginal</a:t>
            </a:r>
            <a:endParaRPr lang="en-US" sz="30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993475"/>
            <a:ext cx="9144000" cy="51758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145875"/>
            <a:ext cx="9144000" cy="5175849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 bwMode="auto">
          <a:xfrm flipH="1">
            <a:off x="2339439" y="738802"/>
            <a:ext cx="1508166" cy="1481884"/>
          </a:xfrm>
          <a:prstGeom prst="straightConnector1">
            <a:avLst/>
          </a:prstGeom>
          <a:solidFill>
            <a:schemeClr val="accent1"/>
          </a:solidFill>
          <a:ln w="12700" cap="sq" cmpd="sng" algn="ctr">
            <a:solidFill>
              <a:srgbClr val="FF0000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43653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EFC97-EBE6-43A8-8781-34CB44883F42}" type="slidenum">
              <a:rPr lang="ja-JP" altLang="en-US" smtClean="0"/>
              <a:pPr/>
              <a:t>3</a:t>
            </a:fld>
            <a:endParaRPr lang="en-US" altLang="ja-JP"/>
          </a:p>
        </p:txBody>
      </p:sp>
      <p:sp>
        <p:nvSpPr>
          <p:cNvPr id="4" name="TextBox 3"/>
          <p:cNvSpPr txBox="1"/>
          <p:nvPr/>
        </p:nvSpPr>
        <p:spPr>
          <a:xfrm>
            <a:off x="2045371" y="158426"/>
            <a:ext cx="161935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rgbClr val="FF0000"/>
                </a:solidFill>
              </a:rPr>
              <a:t>Flattened</a:t>
            </a:r>
            <a:endParaRPr lang="en-US" sz="3000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1075"/>
            <a:ext cx="9144000" cy="5175849"/>
          </a:xfrm>
          <a:prstGeom prst="rect">
            <a:avLst/>
          </a:prstGeom>
        </p:spPr>
      </p:pic>
      <p:cxnSp>
        <p:nvCxnSpPr>
          <p:cNvPr id="9" name="Straight Arrow Connector 8"/>
          <p:cNvCxnSpPr>
            <a:stCxn id="4" idx="2"/>
          </p:cNvCxnSpPr>
          <p:nvPr/>
        </p:nvCxnSpPr>
        <p:spPr bwMode="auto">
          <a:xfrm flipH="1">
            <a:off x="2143760" y="712424"/>
            <a:ext cx="711288" cy="1300884"/>
          </a:xfrm>
          <a:prstGeom prst="straightConnector1">
            <a:avLst/>
          </a:prstGeom>
          <a:solidFill>
            <a:schemeClr val="accent1"/>
          </a:solidFill>
          <a:ln w="12700" cap="sq" cmpd="sng" algn="ctr">
            <a:solidFill>
              <a:srgbClr val="FF0000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2"/>
          <p:cNvSpPr txBox="1"/>
          <p:nvPr/>
        </p:nvSpPr>
        <p:spPr>
          <a:xfrm>
            <a:off x="4027851" y="8705"/>
            <a:ext cx="39283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0000FF"/>
                </a:solidFill>
              </a:rPr>
              <a:t>N. </a:t>
            </a:r>
            <a:r>
              <a:rPr lang="en-US" sz="1800" dirty="0" err="1" smtClean="0">
                <a:solidFill>
                  <a:srgbClr val="0000FF"/>
                </a:solidFill>
              </a:rPr>
              <a:t>Tsoupas</a:t>
            </a:r>
            <a:r>
              <a:rPr lang="en-US" sz="1800" dirty="0" smtClean="0">
                <a:solidFill>
                  <a:srgbClr val="0000FF"/>
                </a:solidFill>
              </a:rPr>
              <a:t> helped make the change (in W. </a:t>
            </a:r>
            <a:r>
              <a:rPr lang="en-US" sz="1800" dirty="0" err="1" smtClean="0">
                <a:solidFill>
                  <a:srgbClr val="0000FF"/>
                </a:solidFill>
              </a:rPr>
              <a:t>Meng’s</a:t>
            </a:r>
            <a:r>
              <a:rPr lang="en-US" sz="1800" dirty="0" smtClean="0">
                <a:solidFill>
                  <a:srgbClr val="0000FF"/>
                </a:solidFill>
              </a:rPr>
              <a:t> preprocessor model) by changing the material in the relevant parts from “steel” to “air”. </a:t>
            </a:r>
            <a:endParaRPr lang="en-US" sz="1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54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CE79-DA44-43A3-BE71-5D3D0C0B7F3B}" type="slidenum">
              <a:rPr lang="ja-JP" altLang="en-US"/>
              <a:pPr/>
              <a:t>4</a:t>
            </a:fld>
            <a:endParaRPr lang="en-US" altLang="ja-JP"/>
          </a:p>
        </p:txBody>
      </p:sp>
      <p:sp>
        <p:nvSpPr>
          <p:cNvPr id="75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200" dirty="0" smtClean="0">
                <a:solidFill>
                  <a:srgbClr val="0000CC"/>
                </a:solidFill>
                <a:ea typeface="ＭＳ Ｐゴシック" panose="020B0600070205080204" pitchFamily="34" charset="-128"/>
              </a:rPr>
              <a:t>Any Major Change ?</a:t>
            </a:r>
            <a:endParaRPr lang="en-US" altLang="ja-JP" sz="3200" dirty="0">
              <a:solidFill>
                <a:srgbClr val="0000CC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913" y="1494439"/>
            <a:ext cx="5022342" cy="53035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53130" y="1989853"/>
            <a:ext cx="1140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original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0121" y="1490472"/>
            <a:ext cx="5020056" cy="53035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16200000">
            <a:off x="-376907" y="2102200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Gauss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3992922" y="2125177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Gauss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826143" y="1989853"/>
            <a:ext cx="12586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flattened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5878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85750" y="528638"/>
            <a:ext cx="8572500" cy="6126162"/>
          </a:xfrm>
        </p:spPr>
        <p:txBody>
          <a:bodyPr/>
          <a:lstStyle/>
          <a:p>
            <a:pPr>
              <a:lnSpc>
                <a:spcPct val="128000"/>
              </a:lnSpc>
            </a:pPr>
            <a:r>
              <a:rPr lang="en-US" altLang="ja-JP" sz="2000" dirty="0">
                <a:ea typeface="ＭＳ Ｐゴシック" panose="020B0600070205080204" pitchFamily="34" charset="-128"/>
              </a:rPr>
              <a:t> </a:t>
            </a:r>
            <a:r>
              <a:rPr lang="en-US" altLang="ja-JP" dirty="0" smtClean="0">
                <a:solidFill>
                  <a:srgbClr val="000066"/>
                </a:solidFill>
                <a:ea typeface="ＭＳ Ｐゴシック" panose="020B0600070205080204" pitchFamily="34" charset="-128"/>
              </a:rPr>
              <a:t>Central Field (</a:t>
            </a:r>
            <a:r>
              <a:rPr lang="en-US" altLang="ja-JP" dirty="0" err="1" smtClean="0">
                <a:solidFill>
                  <a:srgbClr val="000066"/>
                </a:solidFill>
                <a:ea typeface="ＭＳ Ｐゴシック" panose="020B0600070205080204" pitchFamily="34" charset="-128"/>
              </a:rPr>
              <a:t>B</a:t>
            </a:r>
            <a:r>
              <a:rPr lang="en-US" altLang="ja-JP" baseline="-25000" dirty="0" err="1" smtClean="0">
                <a:solidFill>
                  <a:srgbClr val="000066"/>
                </a:solidFill>
                <a:ea typeface="ＭＳ Ｐゴシック" panose="020B0600070205080204" pitchFamily="34" charset="-128"/>
              </a:rPr>
              <a:t>z</a:t>
            </a:r>
            <a:r>
              <a:rPr lang="en-US" altLang="ja-JP" dirty="0" smtClean="0">
                <a:solidFill>
                  <a:srgbClr val="000066"/>
                </a:solidFill>
                <a:ea typeface="ＭＳ Ｐゴシック" panose="020B0600070205080204" pitchFamily="34" charset="-128"/>
              </a:rPr>
              <a:t>) after flattening </a:t>
            </a:r>
            <a:endParaRPr lang="en-US" altLang="ja-JP" dirty="0">
              <a:solidFill>
                <a:srgbClr val="000066"/>
              </a:solidFill>
              <a:ea typeface="ＭＳ Ｐゴシック" panose="020B0600070205080204" pitchFamily="34" charset="-128"/>
            </a:endParaRPr>
          </a:p>
          <a:p>
            <a:pPr lvl="1">
              <a:lnSpc>
                <a:spcPct val="128000"/>
              </a:lnSpc>
            </a:pPr>
            <a:r>
              <a:rPr lang="en-US" altLang="ja-JP" dirty="0">
                <a:solidFill>
                  <a:srgbClr val="000066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ja-JP" dirty="0" err="1" smtClean="0">
                <a:solidFill>
                  <a:srgbClr val="000066"/>
                </a:solidFill>
                <a:ea typeface="ＭＳ Ｐゴシック" panose="020B0600070205080204" pitchFamily="34" charset="-128"/>
              </a:rPr>
              <a:t>B</a:t>
            </a:r>
            <a:r>
              <a:rPr lang="en-US" altLang="ja-JP" baseline="-25000" dirty="0" err="1" smtClean="0">
                <a:solidFill>
                  <a:srgbClr val="000066"/>
                </a:solidFill>
                <a:ea typeface="ＭＳ Ｐゴシック" panose="020B0600070205080204" pitchFamily="34" charset="-128"/>
              </a:rPr>
              <a:t>z</a:t>
            </a:r>
            <a:r>
              <a:rPr lang="en-US" altLang="ja-JP" dirty="0" smtClean="0">
                <a:solidFill>
                  <a:srgbClr val="000066"/>
                </a:solidFill>
                <a:ea typeface="ＭＳ Ｐゴシック" panose="020B0600070205080204" pitchFamily="34" charset="-128"/>
              </a:rPr>
              <a:t>(0,0,0)  =  13734.4 G           </a:t>
            </a:r>
            <a:r>
              <a:rPr lang="en-US" altLang="ja-JP" dirty="0" smtClean="0">
                <a:solidFill>
                  <a:srgbClr val="000066"/>
                </a:solidFill>
                <a:ea typeface="ＭＳ Ｐゴシック" panose="020B0600070205080204" pitchFamily="34" charset="-128"/>
                <a:sym typeface="Symbol" panose="05050102010706020507" pitchFamily="18" charset="2"/>
              </a:rPr>
              <a:t>             13734.2</a:t>
            </a:r>
            <a:r>
              <a:rPr lang="en-US" altLang="ja-JP" dirty="0" smtClean="0">
                <a:solidFill>
                  <a:srgbClr val="000066"/>
                </a:solidFill>
                <a:ea typeface="ＭＳ Ｐゴシック" panose="020B0600070205080204" pitchFamily="34" charset="-128"/>
              </a:rPr>
              <a:t> G</a:t>
            </a:r>
            <a:endParaRPr lang="en-US" altLang="ja-JP" dirty="0">
              <a:solidFill>
                <a:srgbClr val="000066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"/>
                                        <p:tgtEl>
                                          <p:spTgt spid="75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"/>
                                        <p:tgtEl>
                                          <p:spTgt spid="7587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"/>
                                        <p:tgtEl>
                                          <p:spTgt spid="758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78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EFC97-EBE6-43A8-8781-34CB44883F42}" type="slidenum">
              <a:rPr lang="ja-JP" altLang="en-US" smtClean="0"/>
              <a:pPr/>
              <a:t>5</a:t>
            </a:fld>
            <a:endParaRPr lang="en-US" altLang="ja-JP"/>
          </a:p>
        </p:txBody>
      </p:sp>
      <p:sp>
        <p:nvSpPr>
          <p:cNvPr id="4" name="TextBox 3"/>
          <p:cNvSpPr txBox="1"/>
          <p:nvPr/>
        </p:nvSpPr>
        <p:spPr>
          <a:xfrm>
            <a:off x="3645713" y="184804"/>
            <a:ext cx="146867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</a:rPr>
              <a:t>O</a:t>
            </a:r>
            <a:r>
              <a:rPr lang="en-US" sz="3000" dirty="0" smtClean="0">
                <a:solidFill>
                  <a:srgbClr val="FF0000"/>
                </a:solidFill>
              </a:rPr>
              <a:t>riginal</a:t>
            </a:r>
            <a:endParaRPr lang="en-US" sz="3000" dirty="0">
              <a:solidFill>
                <a:srgbClr val="FF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82347"/>
            <a:ext cx="9144000" cy="5175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64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EFC97-EBE6-43A8-8781-34CB44883F42}" type="slidenum">
              <a:rPr lang="ja-JP" altLang="en-US" smtClean="0"/>
              <a:pPr/>
              <a:t>6</a:t>
            </a:fld>
            <a:endParaRPr lang="en-US" altLang="ja-JP"/>
          </a:p>
        </p:txBody>
      </p:sp>
      <p:sp>
        <p:nvSpPr>
          <p:cNvPr id="4" name="TextBox 3"/>
          <p:cNvSpPr txBox="1"/>
          <p:nvPr/>
        </p:nvSpPr>
        <p:spPr>
          <a:xfrm>
            <a:off x="3645713" y="184804"/>
            <a:ext cx="161935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rgbClr val="FF0000"/>
                </a:solidFill>
              </a:rPr>
              <a:t>Flattened</a:t>
            </a:r>
            <a:endParaRPr lang="en-US" sz="3000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8957"/>
            <a:ext cx="9144000" cy="5175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04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CE79-DA44-43A3-BE71-5D3D0C0B7F3B}" type="slidenum">
              <a:rPr lang="ja-JP" altLang="en-US"/>
              <a:pPr/>
              <a:t>7</a:t>
            </a:fld>
            <a:endParaRPr lang="en-US" altLang="ja-JP"/>
          </a:p>
        </p:txBody>
      </p:sp>
      <p:sp>
        <p:nvSpPr>
          <p:cNvPr id="75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200" dirty="0" smtClean="0">
                <a:solidFill>
                  <a:srgbClr val="0000CC"/>
                </a:solidFill>
                <a:ea typeface="ＭＳ Ｐゴシック" panose="020B0600070205080204" pitchFamily="34" charset="-128"/>
              </a:rPr>
              <a:t>Brett </a:t>
            </a:r>
            <a:r>
              <a:rPr lang="en-US" altLang="ja-JP" sz="3200" smtClean="0">
                <a:solidFill>
                  <a:srgbClr val="0000CC"/>
                </a:solidFill>
                <a:ea typeface="ＭＳ Ｐゴシック" panose="020B0600070205080204" pitchFamily="34" charset="-128"/>
              </a:rPr>
              <a:t>Parker confirmed </a:t>
            </a:r>
            <a:r>
              <a:rPr lang="en-US" altLang="ja-JP" sz="3200" dirty="0" smtClean="0">
                <a:solidFill>
                  <a:srgbClr val="0000CC"/>
                </a:solidFill>
                <a:ea typeface="ＭＳ Ｐゴシック" panose="020B0600070205080204" pitchFamily="34" charset="-128"/>
              </a:rPr>
              <a:t>(Nov. 22, 2016) …</a:t>
            </a:r>
            <a:endParaRPr lang="en-US" altLang="ja-JP" sz="3200" dirty="0">
              <a:solidFill>
                <a:srgbClr val="0000CC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4616" y="1025236"/>
            <a:ext cx="864187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Hello,</a:t>
            </a:r>
            <a:endParaRPr lang="en-US" sz="2800" dirty="0">
              <a:solidFill>
                <a:srgbClr val="000000"/>
              </a:solidFill>
              <a:ea typeface="SimSu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  <a:endParaRPr lang="en-US" sz="2800" dirty="0">
              <a:solidFill>
                <a:srgbClr val="000000"/>
              </a:solidFill>
              <a:ea typeface="SimSu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 confirm Kin's results. The change in central field is negligible (well within the error of having a different mesh) and the change in external field is less than 2 gauss.</a:t>
            </a:r>
            <a:endParaRPr lang="en-US" sz="2800" dirty="0">
              <a:solidFill>
                <a:srgbClr val="000000"/>
              </a:solidFill>
              <a:ea typeface="SimSu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  <a:endParaRPr lang="en-US" sz="2800" dirty="0">
              <a:solidFill>
                <a:srgbClr val="000000"/>
              </a:solidFill>
              <a:ea typeface="SimSu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While I am also using Opera3D, my model uses a different, more detailed, geometry that I got from John Cozzolino a while ago and can be considered an independent calculation.</a:t>
            </a:r>
            <a:endParaRPr lang="en-US" sz="2800" dirty="0">
              <a:solidFill>
                <a:srgbClr val="000000"/>
              </a:solidFill>
              <a:ea typeface="SimSu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  <a:endParaRPr lang="en-US" sz="2800" dirty="0">
              <a:solidFill>
                <a:srgbClr val="000000"/>
              </a:solidFill>
              <a:ea typeface="SimSu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 am trying to get several  things done before the holiday time (after which I leave for a CERN visit) so I won't attend the meeting this week, but Kin can report these results. – Brett </a:t>
            </a:r>
            <a:endParaRPr lang="en-US" sz="2800" dirty="0">
              <a:solidFill>
                <a:srgbClr val="000000"/>
              </a:solidFill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398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rketing Plan">
  <a:themeElements>
    <a:clrScheme name="Marketing Plan 1">
      <a:dk1>
        <a:srgbClr val="336699"/>
      </a:dk1>
      <a:lt1>
        <a:srgbClr val="FFFFFF"/>
      </a:lt1>
      <a:dk2>
        <a:srgbClr val="0066FF"/>
      </a:dk2>
      <a:lt2>
        <a:srgbClr val="AFB5D2"/>
      </a:lt2>
      <a:accent1>
        <a:srgbClr val="66CCFF"/>
      </a:accent1>
      <a:accent2>
        <a:srgbClr val="99FFCC"/>
      </a:accent2>
      <a:accent3>
        <a:srgbClr val="FFFFFF"/>
      </a:accent3>
      <a:accent4>
        <a:srgbClr val="2A5682"/>
      </a:accent4>
      <a:accent5>
        <a:srgbClr val="B8E2FF"/>
      </a:accent5>
      <a:accent6>
        <a:srgbClr val="8AE7B9"/>
      </a:accent6>
      <a:hlink>
        <a:srgbClr val="FF99FF"/>
      </a:hlink>
      <a:folHlink>
        <a:srgbClr val="CCCCFF"/>
      </a:folHlink>
    </a:clrScheme>
    <a:fontScheme name="Marketing Plan">
      <a:majorFont>
        <a:latin typeface="Times New Roman"/>
        <a:ea typeface="Gulim"/>
        <a:cs typeface="Lucida Sans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Marketing Plan 1">
        <a:dk1>
          <a:srgbClr val="336699"/>
        </a:dk1>
        <a:lt1>
          <a:srgbClr val="FFFFFF"/>
        </a:lt1>
        <a:dk2>
          <a:srgbClr val="0066FF"/>
        </a:dk2>
        <a:lt2>
          <a:srgbClr val="AFB5D2"/>
        </a:lt2>
        <a:accent1>
          <a:srgbClr val="66CCFF"/>
        </a:accent1>
        <a:accent2>
          <a:srgbClr val="99FFCC"/>
        </a:accent2>
        <a:accent3>
          <a:srgbClr val="FFFFFF"/>
        </a:accent3>
        <a:accent4>
          <a:srgbClr val="2A5682"/>
        </a:accent4>
        <a:accent5>
          <a:srgbClr val="B8E2FF"/>
        </a:accent5>
        <a:accent6>
          <a:srgbClr val="8AE7B9"/>
        </a:accent6>
        <a:hlink>
          <a:srgbClr val="FF99FF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keting Plan 2">
        <a:dk1>
          <a:srgbClr val="003366"/>
        </a:dk1>
        <a:lt1>
          <a:srgbClr val="CCECFF"/>
        </a:lt1>
        <a:dk2>
          <a:srgbClr val="4B3384"/>
        </a:dk2>
        <a:lt2>
          <a:srgbClr val="849CBB"/>
        </a:lt2>
        <a:accent1>
          <a:srgbClr val="90DBFF"/>
        </a:accent1>
        <a:accent2>
          <a:srgbClr val="99FFCC"/>
        </a:accent2>
        <a:accent3>
          <a:srgbClr val="E2F4FF"/>
        </a:accent3>
        <a:accent4>
          <a:srgbClr val="002A56"/>
        </a:accent4>
        <a:accent5>
          <a:srgbClr val="C6EAFF"/>
        </a:accent5>
        <a:accent6>
          <a:srgbClr val="8AE7B9"/>
        </a:accent6>
        <a:hlink>
          <a:srgbClr val="DFC0FF"/>
        </a:hlink>
        <a:folHlink>
          <a:srgbClr val="6DC5D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keting Plan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F:\PCAPPS\Office2K\Templates\1033\Marketing Plan.pot</Template>
  <TotalTime>27426</TotalTime>
  <Words>155</Words>
  <Application>Microsoft Office PowerPoint</Application>
  <PresentationFormat>On-screen Show (4:3)</PresentationFormat>
  <Paragraphs>34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Gulim</vt:lpstr>
      <vt:lpstr>ＭＳ Ｐゴシック</vt:lpstr>
      <vt:lpstr>SimSun</vt:lpstr>
      <vt:lpstr>Arial</vt:lpstr>
      <vt:lpstr>Calibri</vt:lpstr>
      <vt:lpstr>Helvetica</vt:lpstr>
      <vt:lpstr>Lucida Sans</vt:lpstr>
      <vt:lpstr>Symbol</vt:lpstr>
      <vt:lpstr>Times New Roman</vt:lpstr>
      <vt:lpstr>Marketing Plan</vt:lpstr>
      <vt:lpstr>Change in magnetic fields after flattening the roof of the High-Field Test return yoke ?</vt:lpstr>
      <vt:lpstr>PowerPoint Presentation</vt:lpstr>
      <vt:lpstr>PowerPoint Presentation</vt:lpstr>
      <vt:lpstr>Any Major Change ?</vt:lpstr>
      <vt:lpstr>PowerPoint Presentation</vt:lpstr>
      <vt:lpstr>PowerPoint Presentation</vt:lpstr>
      <vt:lpstr>Brett Parker confirmed (Nov. 22, 2016) …</vt:lpstr>
    </vt:vector>
  </TitlesOfParts>
  <Company>FNAL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Bottom, Charm, and QCD Physics in CDF</dc:title>
  <dc:creator>CDFUser</dc:creator>
  <cp:lastModifiedBy>Yip, Kin</cp:lastModifiedBy>
  <cp:revision>1426</cp:revision>
  <cp:lastPrinted>2003-03-27T16:01:36Z</cp:lastPrinted>
  <dcterms:created xsi:type="dcterms:W3CDTF">2003-02-27T12:46:20Z</dcterms:created>
  <dcterms:modified xsi:type="dcterms:W3CDTF">2016-11-23T20:02:26Z</dcterms:modified>
</cp:coreProperties>
</file>