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60" r:id="rId2"/>
    <p:sldId id="257" r:id="rId3"/>
    <p:sldId id="259" r:id="rId4"/>
    <p:sldId id="267" r:id="rId5"/>
    <p:sldId id="268" r:id="rId6"/>
    <p:sldId id="269"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BEDDB-B4A9-4335-8A58-FE677323F08D}" v="350" dt="2025-01-07T18:52:45.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113" d="100"/>
          <a:sy n="113"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ley, Thomas" userId="5c7923c1-5a13-4cb8-87ec-4304913d2f6c" providerId="ADAL" clId="{3990A1DF-44D3-4CCF-87F7-4E580C6ACBC8}"/>
    <pc:docChg chg="modSld">
      <pc:chgData name="Kubley, Thomas" userId="5c7923c1-5a13-4cb8-87ec-4304913d2f6c" providerId="ADAL" clId="{3990A1DF-44D3-4CCF-87F7-4E580C6ACBC8}" dt="2025-01-07T21:37:24.672" v="0" actId="1076"/>
      <pc:docMkLst>
        <pc:docMk/>
      </pc:docMkLst>
      <pc:sldChg chg="modSp mod">
        <pc:chgData name="Kubley, Thomas" userId="5c7923c1-5a13-4cb8-87ec-4304913d2f6c" providerId="ADAL" clId="{3990A1DF-44D3-4CCF-87F7-4E580C6ACBC8}" dt="2025-01-07T21:37:24.672" v="0" actId="1076"/>
        <pc:sldMkLst>
          <pc:docMk/>
          <pc:sldMk cId="3715983136" sldId="269"/>
        </pc:sldMkLst>
        <pc:spChg chg="mod">
          <ac:chgData name="Kubley, Thomas" userId="5c7923c1-5a13-4cb8-87ec-4304913d2f6c" providerId="ADAL" clId="{3990A1DF-44D3-4CCF-87F7-4E580C6ACBC8}" dt="2025-01-07T21:37:24.672" v="0" actId="1076"/>
          <ac:spMkLst>
            <pc:docMk/>
            <pc:sldMk cId="3715983136" sldId="269"/>
            <ac:spMk id="5" creationId="{45659B0B-8B1D-DEC2-9F43-77EAC15CD5A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B2AD0-0EC5-40E2-A06A-17293A8680EB}" type="doc">
      <dgm:prSet loTypeId="urn:microsoft.com/office/officeart/2005/8/layout/process1" loCatId="process" qsTypeId="urn:microsoft.com/office/officeart/2005/8/quickstyle/simple1" qsCatId="simple" csTypeId="urn:microsoft.com/office/officeart/2005/8/colors/accent1_2" csCatId="accent1" phldr="1"/>
      <dgm:spPr/>
    </dgm:pt>
    <dgm:pt modelId="{395B798A-B9D6-42D7-B9CA-00151186BB70}">
      <dgm:prSet phldrT="[Text]"/>
      <dgm:spPr/>
      <dgm:t>
        <a:bodyPr/>
        <a:lstStyle/>
        <a:p>
          <a:r>
            <a:rPr lang="en-US" dirty="0"/>
            <a:t>Tandem Implant (Kubley)</a:t>
          </a:r>
        </a:p>
      </dgm:t>
    </dgm:pt>
    <dgm:pt modelId="{C2478249-62B9-40E9-AE96-4EC392E67103}" type="parTrans" cxnId="{E0D613E5-E07E-4EFA-AFDF-34EB56DE63EA}">
      <dgm:prSet/>
      <dgm:spPr/>
      <dgm:t>
        <a:bodyPr/>
        <a:lstStyle/>
        <a:p>
          <a:endParaRPr lang="en-US"/>
        </a:p>
      </dgm:t>
    </dgm:pt>
    <dgm:pt modelId="{C8443F99-6608-43BA-8177-0B7E9FA17E47}" type="sibTrans" cxnId="{E0D613E5-E07E-4EFA-AFDF-34EB56DE63EA}">
      <dgm:prSet/>
      <dgm:spPr/>
      <dgm:t>
        <a:bodyPr/>
        <a:lstStyle/>
        <a:p>
          <a:endParaRPr lang="en-US"/>
        </a:p>
      </dgm:t>
    </dgm:pt>
    <dgm:pt modelId="{DD0D3660-F463-4538-B054-5F26C08285F3}">
      <dgm:prSet phldrT="[Text]"/>
      <dgm:spPr/>
      <dgm:t>
        <a:bodyPr/>
        <a:lstStyle/>
        <a:p>
          <a:r>
            <a:rPr lang="en-US" dirty="0"/>
            <a:t>Characterization (Stucci)</a:t>
          </a:r>
        </a:p>
      </dgm:t>
    </dgm:pt>
    <dgm:pt modelId="{EFF055D2-6366-4BB9-B514-F1D7ED3E1424}" type="parTrans" cxnId="{8945C2E3-780F-4665-94A4-520F0A9278E4}">
      <dgm:prSet/>
      <dgm:spPr/>
      <dgm:t>
        <a:bodyPr/>
        <a:lstStyle/>
        <a:p>
          <a:endParaRPr lang="en-US"/>
        </a:p>
      </dgm:t>
    </dgm:pt>
    <dgm:pt modelId="{6DC5EC73-10A5-454E-A454-E4308545C96A}" type="sibTrans" cxnId="{8945C2E3-780F-4665-94A4-520F0A9278E4}">
      <dgm:prSet/>
      <dgm:spPr/>
      <dgm:t>
        <a:bodyPr/>
        <a:lstStyle/>
        <a:p>
          <a:endParaRPr lang="en-US"/>
        </a:p>
      </dgm:t>
    </dgm:pt>
    <dgm:pt modelId="{53B22142-22AB-4C6E-A241-81FCDB87CAA1}">
      <dgm:prSet phldrT="[Text]"/>
      <dgm:spPr/>
      <dgm:t>
        <a:bodyPr/>
        <a:lstStyle/>
        <a:p>
          <a:r>
            <a:rPr lang="en-US" dirty="0"/>
            <a:t>Characterization (Stucci)</a:t>
          </a:r>
        </a:p>
      </dgm:t>
    </dgm:pt>
    <dgm:pt modelId="{F741BC64-5A1F-4C42-B68F-DD57BD8AB75E}" type="parTrans" cxnId="{401E4D0F-CAFE-48ED-AF15-1C143BB471C8}">
      <dgm:prSet/>
      <dgm:spPr/>
      <dgm:t>
        <a:bodyPr/>
        <a:lstStyle/>
        <a:p>
          <a:endParaRPr lang="en-US"/>
        </a:p>
      </dgm:t>
    </dgm:pt>
    <dgm:pt modelId="{CB124D9D-D691-4F74-845F-CC98B0477579}" type="sibTrans" cxnId="{401E4D0F-CAFE-48ED-AF15-1C143BB471C8}">
      <dgm:prSet/>
      <dgm:spPr/>
      <dgm:t>
        <a:bodyPr/>
        <a:lstStyle/>
        <a:p>
          <a:endParaRPr lang="en-US"/>
        </a:p>
      </dgm:t>
    </dgm:pt>
    <dgm:pt modelId="{59A80E89-53EF-47C8-B849-07AB9ACE29B7}">
      <dgm:prSet phldrT="[Text]"/>
      <dgm:spPr/>
      <dgm:t>
        <a:bodyPr/>
        <a:lstStyle/>
        <a:p>
          <a:r>
            <a:rPr lang="en-US" dirty="0"/>
            <a:t>NSRL Damage (D’Amen)</a:t>
          </a:r>
        </a:p>
      </dgm:t>
    </dgm:pt>
    <dgm:pt modelId="{8CE2F42F-C601-40EC-BB3D-03B90571EA8E}" type="parTrans" cxnId="{5162BF93-36CE-4637-B72D-015ACF06CE68}">
      <dgm:prSet/>
      <dgm:spPr/>
      <dgm:t>
        <a:bodyPr/>
        <a:lstStyle/>
        <a:p>
          <a:endParaRPr lang="en-US"/>
        </a:p>
      </dgm:t>
    </dgm:pt>
    <dgm:pt modelId="{3BE988F3-A18F-4919-AFC7-709A813761D7}" type="sibTrans" cxnId="{5162BF93-36CE-4637-B72D-015ACF06CE68}">
      <dgm:prSet/>
      <dgm:spPr/>
      <dgm:t>
        <a:bodyPr/>
        <a:lstStyle/>
        <a:p>
          <a:endParaRPr lang="en-US"/>
        </a:p>
      </dgm:t>
    </dgm:pt>
    <dgm:pt modelId="{ADD62ACB-6F23-49AF-958C-9AF9FF45F001}" type="pres">
      <dgm:prSet presAssocID="{569B2AD0-0EC5-40E2-A06A-17293A8680EB}" presName="Name0" presStyleCnt="0">
        <dgm:presLayoutVars>
          <dgm:dir/>
          <dgm:resizeHandles val="exact"/>
        </dgm:presLayoutVars>
      </dgm:prSet>
      <dgm:spPr/>
    </dgm:pt>
    <dgm:pt modelId="{16446486-5F25-4FB5-8262-5894EF7148EF}" type="pres">
      <dgm:prSet presAssocID="{395B798A-B9D6-42D7-B9CA-00151186BB70}" presName="node" presStyleLbl="node1" presStyleIdx="0" presStyleCnt="4">
        <dgm:presLayoutVars>
          <dgm:bulletEnabled val="1"/>
        </dgm:presLayoutVars>
      </dgm:prSet>
      <dgm:spPr/>
    </dgm:pt>
    <dgm:pt modelId="{AA13182A-DFD7-4A49-B201-FB4A11C810F6}" type="pres">
      <dgm:prSet presAssocID="{C8443F99-6608-43BA-8177-0B7E9FA17E47}" presName="sibTrans" presStyleLbl="sibTrans2D1" presStyleIdx="0" presStyleCnt="3"/>
      <dgm:spPr/>
    </dgm:pt>
    <dgm:pt modelId="{37AECA2C-22AE-4A71-8DBA-F4E8DF6348AD}" type="pres">
      <dgm:prSet presAssocID="{C8443F99-6608-43BA-8177-0B7E9FA17E47}" presName="connectorText" presStyleLbl="sibTrans2D1" presStyleIdx="0" presStyleCnt="3"/>
      <dgm:spPr/>
    </dgm:pt>
    <dgm:pt modelId="{8357B1AF-7800-4CF0-905D-CC8FB5B94860}" type="pres">
      <dgm:prSet presAssocID="{DD0D3660-F463-4538-B054-5F26C08285F3}" presName="node" presStyleLbl="node1" presStyleIdx="1" presStyleCnt="4">
        <dgm:presLayoutVars>
          <dgm:bulletEnabled val="1"/>
        </dgm:presLayoutVars>
      </dgm:prSet>
      <dgm:spPr/>
    </dgm:pt>
    <dgm:pt modelId="{16BC7F6B-9898-402E-88A6-DF6AED5351C4}" type="pres">
      <dgm:prSet presAssocID="{6DC5EC73-10A5-454E-A454-E4308545C96A}" presName="sibTrans" presStyleLbl="sibTrans2D1" presStyleIdx="1" presStyleCnt="3"/>
      <dgm:spPr/>
    </dgm:pt>
    <dgm:pt modelId="{4FB37B66-7518-486B-A99F-1D3638D9BF6B}" type="pres">
      <dgm:prSet presAssocID="{6DC5EC73-10A5-454E-A454-E4308545C96A}" presName="connectorText" presStyleLbl="sibTrans2D1" presStyleIdx="1" presStyleCnt="3"/>
      <dgm:spPr/>
    </dgm:pt>
    <dgm:pt modelId="{849830B4-0E45-43F8-9C4E-2063A1123454}" type="pres">
      <dgm:prSet presAssocID="{59A80E89-53EF-47C8-B849-07AB9ACE29B7}" presName="node" presStyleLbl="node1" presStyleIdx="2" presStyleCnt="4">
        <dgm:presLayoutVars>
          <dgm:bulletEnabled val="1"/>
        </dgm:presLayoutVars>
      </dgm:prSet>
      <dgm:spPr/>
    </dgm:pt>
    <dgm:pt modelId="{FAFA3995-0E77-450B-9670-DBC332201B37}" type="pres">
      <dgm:prSet presAssocID="{3BE988F3-A18F-4919-AFC7-709A813761D7}" presName="sibTrans" presStyleLbl="sibTrans2D1" presStyleIdx="2" presStyleCnt="3"/>
      <dgm:spPr/>
    </dgm:pt>
    <dgm:pt modelId="{76D0EF52-5422-46C0-B348-A79E4FE091D5}" type="pres">
      <dgm:prSet presAssocID="{3BE988F3-A18F-4919-AFC7-709A813761D7}" presName="connectorText" presStyleLbl="sibTrans2D1" presStyleIdx="2" presStyleCnt="3"/>
      <dgm:spPr/>
    </dgm:pt>
    <dgm:pt modelId="{DF0B12D0-6F49-4C0E-9E14-D9B7FE23BB36}" type="pres">
      <dgm:prSet presAssocID="{53B22142-22AB-4C6E-A241-81FCDB87CAA1}" presName="node" presStyleLbl="node1" presStyleIdx="3" presStyleCnt="4">
        <dgm:presLayoutVars>
          <dgm:bulletEnabled val="1"/>
        </dgm:presLayoutVars>
      </dgm:prSet>
      <dgm:spPr/>
    </dgm:pt>
  </dgm:ptLst>
  <dgm:cxnLst>
    <dgm:cxn modelId="{401E4D0F-CAFE-48ED-AF15-1C143BB471C8}" srcId="{569B2AD0-0EC5-40E2-A06A-17293A8680EB}" destId="{53B22142-22AB-4C6E-A241-81FCDB87CAA1}" srcOrd="3" destOrd="0" parTransId="{F741BC64-5A1F-4C42-B68F-DD57BD8AB75E}" sibTransId="{CB124D9D-D691-4F74-845F-CC98B0477579}"/>
    <dgm:cxn modelId="{09770F12-AC42-4383-B34A-ED5A5E2B7FF8}" type="presOf" srcId="{3BE988F3-A18F-4919-AFC7-709A813761D7}" destId="{FAFA3995-0E77-450B-9670-DBC332201B37}" srcOrd="0" destOrd="0" presId="urn:microsoft.com/office/officeart/2005/8/layout/process1"/>
    <dgm:cxn modelId="{957CBD14-C925-400D-A5B2-EC8753BD3088}" type="presOf" srcId="{3BE988F3-A18F-4919-AFC7-709A813761D7}" destId="{76D0EF52-5422-46C0-B348-A79E4FE091D5}" srcOrd="1" destOrd="0" presId="urn:microsoft.com/office/officeart/2005/8/layout/process1"/>
    <dgm:cxn modelId="{EB35CD1A-BB66-4863-B29E-4E2FA9D3088B}" type="presOf" srcId="{6DC5EC73-10A5-454E-A454-E4308545C96A}" destId="{4FB37B66-7518-486B-A99F-1D3638D9BF6B}" srcOrd="1" destOrd="0" presId="urn:microsoft.com/office/officeart/2005/8/layout/process1"/>
    <dgm:cxn modelId="{93450723-C009-4A06-B748-6AA66151FB9B}" type="presOf" srcId="{59A80E89-53EF-47C8-B849-07AB9ACE29B7}" destId="{849830B4-0E45-43F8-9C4E-2063A1123454}" srcOrd="0" destOrd="0" presId="urn:microsoft.com/office/officeart/2005/8/layout/process1"/>
    <dgm:cxn modelId="{C9626150-82A3-4797-B8A3-8D8D56DE770E}" type="presOf" srcId="{C8443F99-6608-43BA-8177-0B7E9FA17E47}" destId="{37AECA2C-22AE-4A71-8DBA-F4E8DF6348AD}" srcOrd="1" destOrd="0" presId="urn:microsoft.com/office/officeart/2005/8/layout/process1"/>
    <dgm:cxn modelId="{5162BF93-36CE-4637-B72D-015ACF06CE68}" srcId="{569B2AD0-0EC5-40E2-A06A-17293A8680EB}" destId="{59A80E89-53EF-47C8-B849-07AB9ACE29B7}" srcOrd="2" destOrd="0" parTransId="{8CE2F42F-C601-40EC-BB3D-03B90571EA8E}" sibTransId="{3BE988F3-A18F-4919-AFC7-709A813761D7}"/>
    <dgm:cxn modelId="{D44A8AB1-7FF6-4261-BA8D-72F31298EA2C}" type="presOf" srcId="{395B798A-B9D6-42D7-B9CA-00151186BB70}" destId="{16446486-5F25-4FB5-8262-5894EF7148EF}" srcOrd="0" destOrd="0" presId="urn:microsoft.com/office/officeart/2005/8/layout/process1"/>
    <dgm:cxn modelId="{8BEF0DC9-096E-4BB9-B06B-2603E74FF391}" type="presOf" srcId="{C8443F99-6608-43BA-8177-0B7E9FA17E47}" destId="{AA13182A-DFD7-4A49-B201-FB4A11C810F6}" srcOrd="0" destOrd="0" presId="urn:microsoft.com/office/officeart/2005/8/layout/process1"/>
    <dgm:cxn modelId="{FF0BAACC-4D4E-4AC5-96BC-D3BAAB9B10EF}" type="presOf" srcId="{6DC5EC73-10A5-454E-A454-E4308545C96A}" destId="{16BC7F6B-9898-402E-88A6-DF6AED5351C4}" srcOrd="0" destOrd="0" presId="urn:microsoft.com/office/officeart/2005/8/layout/process1"/>
    <dgm:cxn modelId="{8945C2E3-780F-4665-94A4-520F0A9278E4}" srcId="{569B2AD0-0EC5-40E2-A06A-17293A8680EB}" destId="{DD0D3660-F463-4538-B054-5F26C08285F3}" srcOrd="1" destOrd="0" parTransId="{EFF055D2-6366-4BB9-B514-F1D7ED3E1424}" sibTransId="{6DC5EC73-10A5-454E-A454-E4308545C96A}"/>
    <dgm:cxn modelId="{E0D613E5-E07E-4EFA-AFDF-34EB56DE63EA}" srcId="{569B2AD0-0EC5-40E2-A06A-17293A8680EB}" destId="{395B798A-B9D6-42D7-B9CA-00151186BB70}" srcOrd="0" destOrd="0" parTransId="{C2478249-62B9-40E9-AE96-4EC392E67103}" sibTransId="{C8443F99-6608-43BA-8177-0B7E9FA17E47}"/>
    <dgm:cxn modelId="{64DB08E8-159F-4580-89C2-C7466A3684E7}" type="presOf" srcId="{53B22142-22AB-4C6E-A241-81FCDB87CAA1}" destId="{DF0B12D0-6F49-4C0E-9E14-D9B7FE23BB36}" srcOrd="0" destOrd="0" presId="urn:microsoft.com/office/officeart/2005/8/layout/process1"/>
    <dgm:cxn modelId="{309E14F0-F12E-4CE7-ABC2-800972DAE03F}" type="presOf" srcId="{DD0D3660-F463-4538-B054-5F26C08285F3}" destId="{8357B1AF-7800-4CF0-905D-CC8FB5B94860}" srcOrd="0" destOrd="0" presId="urn:microsoft.com/office/officeart/2005/8/layout/process1"/>
    <dgm:cxn modelId="{47FDE9FD-4CD6-4614-90B8-DA8D1F2EC35D}" type="presOf" srcId="{569B2AD0-0EC5-40E2-A06A-17293A8680EB}" destId="{ADD62ACB-6F23-49AF-958C-9AF9FF45F001}" srcOrd="0" destOrd="0" presId="urn:microsoft.com/office/officeart/2005/8/layout/process1"/>
    <dgm:cxn modelId="{5B0C61E1-CF86-44FC-BCDA-AB52E45C8C88}" type="presParOf" srcId="{ADD62ACB-6F23-49AF-958C-9AF9FF45F001}" destId="{16446486-5F25-4FB5-8262-5894EF7148EF}" srcOrd="0" destOrd="0" presId="urn:microsoft.com/office/officeart/2005/8/layout/process1"/>
    <dgm:cxn modelId="{AEA1FA35-1D1E-440D-871D-2C34E512339F}" type="presParOf" srcId="{ADD62ACB-6F23-49AF-958C-9AF9FF45F001}" destId="{AA13182A-DFD7-4A49-B201-FB4A11C810F6}" srcOrd="1" destOrd="0" presId="urn:microsoft.com/office/officeart/2005/8/layout/process1"/>
    <dgm:cxn modelId="{16B995CD-F391-4BD7-91E2-B44BDFB68D35}" type="presParOf" srcId="{AA13182A-DFD7-4A49-B201-FB4A11C810F6}" destId="{37AECA2C-22AE-4A71-8DBA-F4E8DF6348AD}" srcOrd="0" destOrd="0" presId="urn:microsoft.com/office/officeart/2005/8/layout/process1"/>
    <dgm:cxn modelId="{44D08E45-D056-4776-A08E-F0E56D95A8AB}" type="presParOf" srcId="{ADD62ACB-6F23-49AF-958C-9AF9FF45F001}" destId="{8357B1AF-7800-4CF0-905D-CC8FB5B94860}" srcOrd="2" destOrd="0" presId="urn:microsoft.com/office/officeart/2005/8/layout/process1"/>
    <dgm:cxn modelId="{40AAFF58-A6CD-4C58-BA11-443EE6AC3157}" type="presParOf" srcId="{ADD62ACB-6F23-49AF-958C-9AF9FF45F001}" destId="{16BC7F6B-9898-402E-88A6-DF6AED5351C4}" srcOrd="3" destOrd="0" presId="urn:microsoft.com/office/officeart/2005/8/layout/process1"/>
    <dgm:cxn modelId="{B4EDFD48-A25F-40C6-96A2-2772470A9684}" type="presParOf" srcId="{16BC7F6B-9898-402E-88A6-DF6AED5351C4}" destId="{4FB37B66-7518-486B-A99F-1D3638D9BF6B}" srcOrd="0" destOrd="0" presId="urn:microsoft.com/office/officeart/2005/8/layout/process1"/>
    <dgm:cxn modelId="{AA1FA281-765C-4CEE-AF63-FCDA76C694D5}" type="presParOf" srcId="{ADD62ACB-6F23-49AF-958C-9AF9FF45F001}" destId="{849830B4-0E45-43F8-9C4E-2063A1123454}" srcOrd="4" destOrd="0" presId="urn:microsoft.com/office/officeart/2005/8/layout/process1"/>
    <dgm:cxn modelId="{E565B213-8A11-4D04-9628-3CBABF960D20}" type="presParOf" srcId="{ADD62ACB-6F23-49AF-958C-9AF9FF45F001}" destId="{FAFA3995-0E77-450B-9670-DBC332201B37}" srcOrd="5" destOrd="0" presId="urn:microsoft.com/office/officeart/2005/8/layout/process1"/>
    <dgm:cxn modelId="{F9EB6999-2601-4108-B092-933E772EE0DA}" type="presParOf" srcId="{FAFA3995-0E77-450B-9670-DBC332201B37}" destId="{76D0EF52-5422-46C0-B348-A79E4FE091D5}" srcOrd="0" destOrd="0" presId="urn:microsoft.com/office/officeart/2005/8/layout/process1"/>
    <dgm:cxn modelId="{39B90570-9FAD-4516-89BC-EC5FA1532DB8}" type="presParOf" srcId="{ADD62ACB-6F23-49AF-958C-9AF9FF45F001}" destId="{DF0B12D0-6F49-4C0E-9E14-D9B7FE23BB3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46486-5F25-4FB5-8262-5894EF7148EF}">
      <dsp:nvSpPr>
        <dsp:cNvPr id="0" name=""/>
        <dsp:cNvSpPr/>
      </dsp:nvSpPr>
      <dsp:spPr>
        <a:xfrm>
          <a:off x="3831" y="454171"/>
          <a:ext cx="1675205" cy="1005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Tandem Implant (Kubley)</a:t>
          </a:r>
        </a:p>
      </dsp:txBody>
      <dsp:txXfrm>
        <a:off x="33270" y="483610"/>
        <a:ext cx="1616327" cy="946245"/>
      </dsp:txXfrm>
    </dsp:sp>
    <dsp:sp modelId="{AA13182A-DFD7-4A49-B201-FB4A11C810F6}">
      <dsp:nvSpPr>
        <dsp:cNvPr id="0" name=""/>
        <dsp:cNvSpPr/>
      </dsp:nvSpPr>
      <dsp:spPr>
        <a:xfrm>
          <a:off x="1846557" y="749007"/>
          <a:ext cx="355143" cy="415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46557" y="832097"/>
        <a:ext cx="248600" cy="249270"/>
      </dsp:txXfrm>
    </dsp:sp>
    <dsp:sp modelId="{8357B1AF-7800-4CF0-905D-CC8FB5B94860}">
      <dsp:nvSpPr>
        <dsp:cNvPr id="0" name=""/>
        <dsp:cNvSpPr/>
      </dsp:nvSpPr>
      <dsp:spPr>
        <a:xfrm>
          <a:off x="2349119" y="454171"/>
          <a:ext cx="1675205" cy="1005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Characterization (Stucci)</a:t>
          </a:r>
        </a:p>
      </dsp:txBody>
      <dsp:txXfrm>
        <a:off x="2378558" y="483610"/>
        <a:ext cx="1616327" cy="946245"/>
      </dsp:txXfrm>
    </dsp:sp>
    <dsp:sp modelId="{16BC7F6B-9898-402E-88A6-DF6AED5351C4}">
      <dsp:nvSpPr>
        <dsp:cNvPr id="0" name=""/>
        <dsp:cNvSpPr/>
      </dsp:nvSpPr>
      <dsp:spPr>
        <a:xfrm>
          <a:off x="4191844" y="749007"/>
          <a:ext cx="355143" cy="415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191844" y="832097"/>
        <a:ext cx="248600" cy="249270"/>
      </dsp:txXfrm>
    </dsp:sp>
    <dsp:sp modelId="{849830B4-0E45-43F8-9C4E-2063A1123454}">
      <dsp:nvSpPr>
        <dsp:cNvPr id="0" name=""/>
        <dsp:cNvSpPr/>
      </dsp:nvSpPr>
      <dsp:spPr>
        <a:xfrm>
          <a:off x="4694406" y="454171"/>
          <a:ext cx="1675205" cy="1005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NSRL Damage (D’Amen)</a:t>
          </a:r>
        </a:p>
      </dsp:txBody>
      <dsp:txXfrm>
        <a:off x="4723845" y="483610"/>
        <a:ext cx="1616327" cy="946245"/>
      </dsp:txXfrm>
    </dsp:sp>
    <dsp:sp modelId="{FAFA3995-0E77-450B-9670-DBC332201B37}">
      <dsp:nvSpPr>
        <dsp:cNvPr id="0" name=""/>
        <dsp:cNvSpPr/>
      </dsp:nvSpPr>
      <dsp:spPr>
        <a:xfrm>
          <a:off x="6537132" y="749007"/>
          <a:ext cx="355143" cy="415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537132" y="832097"/>
        <a:ext cx="248600" cy="249270"/>
      </dsp:txXfrm>
    </dsp:sp>
    <dsp:sp modelId="{DF0B12D0-6F49-4C0E-9E14-D9B7FE23BB36}">
      <dsp:nvSpPr>
        <dsp:cNvPr id="0" name=""/>
        <dsp:cNvSpPr/>
      </dsp:nvSpPr>
      <dsp:spPr>
        <a:xfrm>
          <a:off x="7039694" y="454171"/>
          <a:ext cx="1675205" cy="1005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Characterization (Stucci)</a:t>
          </a:r>
        </a:p>
      </dsp:txBody>
      <dsp:txXfrm>
        <a:off x="7069133" y="483610"/>
        <a:ext cx="1616327" cy="9462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09881" y="2994951"/>
            <a:ext cx="7750969" cy="1555718"/>
          </a:xfrm>
        </p:spPr>
        <p:txBody>
          <a:bodyPr>
            <a:noAutofit/>
          </a:bodyPr>
          <a:lstStyle/>
          <a:p>
            <a:pPr algn="ctr"/>
            <a:r>
              <a:rPr lang="en-US" sz="3200" b="1" dirty="0">
                <a:effectLst/>
                <a:latin typeface="Aptos" panose="020B0004020202020204" pitchFamily="34" charset="0"/>
                <a:ea typeface="Aptos" panose="020B0004020202020204" pitchFamily="34" charset="0"/>
                <a:cs typeface="Times New Roman" panose="02020603050405020304" pitchFamily="18" charset="0"/>
              </a:rPr>
              <a:t>Advancing Silicon Carbide Technology for Radiation-Hardened and Low-Damage Applications</a:t>
            </a:r>
            <a:endParaRPr lang="en-US" sz="3200" dirty="0"/>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Date: 1/8/2025</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Principal Investigator(s) – Thomas Kubley, Gabrielle D’Amen, </a:t>
            </a:r>
            <a:r>
              <a:rPr lang="en-US" sz="2400" dirty="0">
                <a:solidFill>
                  <a:schemeClr val="accent1">
                    <a:lumMod val="50000"/>
                  </a:schemeClr>
                </a:solidFill>
              </a:rPr>
              <a:t>Stefania Stucci</a:t>
            </a:r>
            <a:endParaRPr lang="en-US" dirty="0"/>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FY2026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FY2026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lstStyle/>
          <a:p>
            <a:pPr marL="0" indent="0" algn="ctr">
              <a:buNone/>
            </a:pPr>
            <a:r>
              <a:rPr lang="en-US" sz="1800" dirty="0">
                <a:solidFill>
                  <a:schemeClr val="accent1">
                    <a:lumMod val="50000"/>
                  </a:schemeClr>
                </a:solidFill>
              </a:rPr>
              <a:t>Proposal title: </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a:effectLst/>
                <a:latin typeface="Aptos" panose="020B0004020202020204" pitchFamily="34" charset="0"/>
                <a:ea typeface="Aptos" panose="020B0004020202020204" pitchFamily="34" charset="0"/>
                <a:cs typeface="Times New Roman" panose="02020603050405020304" pitchFamily="18" charset="0"/>
              </a:rPr>
              <a:t>Advancing Silicon Carbide Technology for Radiation-Hardened and Low-Damage Applications</a:t>
            </a:r>
            <a:endParaRPr lang="en-US" sz="1800" b="1" dirty="0">
              <a:solidFill>
                <a:schemeClr val="accent1">
                  <a:lumMod val="50000"/>
                </a:schemeClr>
              </a:solidFill>
            </a:endParaRP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Primary Investigator: </a:t>
            </a:r>
            <a:r>
              <a:rPr lang="en-US" sz="1800" b="1" dirty="0">
                <a:solidFill>
                  <a:schemeClr val="accent1">
                    <a:lumMod val="50000"/>
                  </a:schemeClr>
                </a:solidFill>
              </a:rPr>
              <a:t>Thomas Kubley</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Other Investigators: </a:t>
            </a:r>
            <a:r>
              <a:rPr lang="en-US" sz="1800" b="1" dirty="0">
                <a:solidFill>
                  <a:schemeClr val="accent1">
                    <a:lumMod val="50000"/>
                  </a:schemeClr>
                </a:solidFill>
              </a:rPr>
              <a:t>Stefania Stucci(co-PI), Gabriele D’Amen, Dannie Steski</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___	</a:t>
            </a:r>
            <a:r>
              <a:rPr lang="en-US" sz="1800" dirty="0" err="1">
                <a:solidFill>
                  <a:schemeClr val="accent1">
                    <a:lumMod val="50000"/>
                  </a:schemeClr>
                </a:solidFill>
              </a:rPr>
              <a:t>No_X</a:t>
            </a:r>
            <a:r>
              <a:rPr lang="en-US" sz="1800" dirty="0">
                <a:solidFill>
                  <a:schemeClr val="accent1">
                    <a:lumMod val="50000"/>
                  </a:schemeClr>
                </a:solidFill>
              </a:rPr>
              <a:t>__</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From:   Oct-10-2025           	To: Sept-30-2027</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FY2026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428626" y="959595"/>
            <a:ext cx="8481961" cy="6186309"/>
          </a:xfrm>
          <a:prstGeom prst="rect">
            <a:avLst/>
          </a:prstGeom>
          <a:noFill/>
        </p:spPr>
        <p:txBody>
          <a:bodyPr wrap="square">
            <a:spAutoFit/>
          </a:bodyPr>
          <a:lstStyle/>
          <a:p>
            <a:pPr algn="ctr"/>
            <a:r>
              <a:rPr lang="en-US" sz="1800" b="1" dirty="0">
                <a:effectLst/>
                <a:latin typeface="Aptos" panose="020B0004020202020204" pitchFamily="34" charset="0"/>
                <a:ea typeface="Aptos" panose="020B0004020202020204" pitchFamily="34" charset="0"/>
                <a:cs typeface="Times New Roman" panose="02020603050405020304" pitchFamily="18" charset="0"/>
              </a:rPr>
              <a:t>Advancing Silicon Carbide Technology for Radiation-Hardened and Low-Damage Applications</a:t>
            </a:r>
          </a:p>
          <a:p>
            <a:r>
              <a:rPr lang="en-US" sz="1800" dirty="0">
                <a:effectLst/>
                <a:latin typeface="Aptos" panose="020B0004020202020204" pitchFamily="34" charset="0"/>
                <a:ea typeface="Aptos" panose="020B0004020202020204" pitchFamily="34" charset="0"/>
                <a:cs typeface="Times New Roman" panose="02020603050405020304" pitchFamily="18" charset="0"/>
              </a:rPr>
              <a:t>Silicon Carbide (SiC) has emerged as a critical material for high-radiation and high-power applications due to its exceptional radiation hardness, electronic efficiency, and potential for widespread deployment in advanced technologies. This project unifies efforts to enhance SiC technology through innovative ion implantation techniques, comprehensive characterization, and irradiation studies, followed by post-irradiation analysis.</a:t>
            </a:r>
            <a:endParaRPr lang="en-US" sz="1800" b="1" dirty="0">
              <a:solidFill>
                <a:schemeClr val="accent1">
                  <a:lumMod val="50000"/>
                </a:schemeClr>
              </a:solidFill>
            </a:endParaRPr>
          </a:p>
          <a:p>
            <a:endParaRPr lang="en-US" dirty="0"/>
          </a:p>
          <a:p>
            <a:endParaRPr lang="en-US" dirty="0"/>
          </a:p>
          <a:p>
            <a:r>
              <a:rPr lang="en-US" dirty="0"/>
              <a:t>Program: </a:t>
            </a:r>
            <a:r>
              <a:rPr lang="en-US" dirty="0">
                <a:solidFill>
                  <a:srgbClr val="FF0000"/>
                </a:solidFill>
              </a:rPr>
              <a:t>Collider Accelerator and High Energy Physics.</a:t>
            </a:r>
            <a:endParaRPr lang="en-US" dirty="0"/>
          </a:p>
          <a:p>
            <a:endParaRPr lang="en-US" dirty="0"/>
          </a:p>
          <a:p>
            <a:r>
              <a:rPr lang="en-US" dirty="0"/>
              <a:t>Return on Investment: </a:t>
            </a:r>
            <a:r>
              <a:rPr lang="en-US" dirty="0">
                <a:solidFill>
                  <a:srgbClr val="FF0000"/>
                </a:solidFill>
              </a:rPr>
              <a:t>High Energy Physics, Strengthen BNL position in SiC development.</a:t>
            </a:r>
          </a:p>
          <a:p>
            <a:endParaRPr lang="en-US" dirty="0">
              <a:solidFill>
                <a:srgbClr val="FF0000"/>
              </a:solidFill>
            </a:endParaRPr>
          </a:p>
          <a:p>
            <a:r>
              <a:rPr lang="en-US" dirty="0"/>
              <a:t>Broader impact on the activities at the laboratory: </a:t>
            </a:r>
            <a:r>
              <a:rPr lang="en-US" dirty="0">
                <a:solidFill>
                  <a:srgbClr val="FF0000"/>
                </a:solidFill>
              </a:rPr>
              <a:t>Develop an advanced fabrication technique for LGAD SiC sensors that remove cooling requirements and improves timing for HEP detector sensors.</a:t>
            </a:r>
          </a:p>
          <a:p>
            <a:endParaRPr lang="en-US" dirty="0">
              <a:solidFill>
                <a:srgbClr val="FF0000"/>
              </a:solidFill>
            </a:endParaRPr>
          </a:p>
          <a:p>
            <a:r>
              <a:rPr lang="en-US" dirty="0"/>
              <a:t>Total planned funding per year in FY26 and FY27: </a:t>
            </a:r>
          </a:p>
          <a:p>
            <a:r>
              <a:rPr lang="en-US" dirty="0">
                <a:solidFill>
                  <a:srgbClr val="FF0000"/>
                </a:solidFill>
              </a:rPr>
              <a:t>FY26: $250k	FY27: $250k</a:t>
            </a:r>
          </a:p>
          <a:p>
            <a:endParaRPr lang="en-US" dirty="0"/>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428625" y="365126"/>
            <a:ext cx="8286750" cy="1325563"/>
          </a:xfrm>
        </p:spPr>
        <p:txBody>
          <a:bodyPr anchor="ctr">
            <a:normAutofit/>
          </a:bodyPr>
          <a:lstStyle/>
          <a:p>
            <a:pPr marL="0" indent="0">
              <a:buNone/>
            </a:pPr>
            <a:r>
              <a:rPr lang="en-US" sz="3600" b="1" dirty="0">
                <a:effectLst/>
                <a:latin typeface="Aptos" panose="020B0004020202020204" pitchFamily="34" charset="0"/>
                <a:ea typeface="Aptos" panose="020B0004020202020204" pitchFamily="34" charset="0"/>
                <a:cs typeface="Times New Roman" panose="02020603050405020304" pitchFamily="18" charset="0"/>
              </a:rPr>
              <a:t>Experimental Concept</a:t>
            </a:r>
            <a:endParaRPr lang="en-US" sz="3600" b="1" dirty="0">
              <a:solidFill>
                <a:schemeClr val="accent1">
                  <a:lumMod val="50000"/>
                </a:schemeClr>
              </a:solidFill>
            </a:endParaRPr>
          </a:p>
        </p:txBody>
      </p:sp>
      <p:pic>
        <p:nvPicPr>
          <p:cNvPr id="6" name="Picture 5">
            <a:extLst>
              <a:ext uri="{FF2B5EF4-FFF2-40B4-BE49-F238E27FC236}">
                <a16:creationId xmlns:a16="http://schemas.microsoft.com/office/drawing/2014/main" id="{D09B61B1-A666-0E74-7EB2-795D3E592433}"/>
              </a:ext>
            </a:extLst>
          </p:cNvPr>
          <p:cNvPicPr>
            <a:picLocks noChangeAspect="1"/>
          </p:cNvPicPr>
          <p:nvPr/>
        </p:nvPicPr>
        <p:blipFill>
          <a:blip r:embed="rId2"/>
          <a:stretch>
            <a:fillRect/>
          </a:stretch>
        </p:blipFill>
        <p:spPr>
          <a:xfrm>
            <a:off x="428625" y="2092199"/>
            <a:ext cx="3886200" cy="3818190"/>
          </a:xfrm>
          <a:prstGeom prst="rect">
            <a:avLst/>
          </a:prstGeom>
          <a:noFill/>
        </p:spPr>
      </p:pic>
      <p:sp>
        <p:nvSpPr>
          <p:cNvPr id="11" name="Content Placeholder 3">
            <a:extLst>
              <a:ext uri="{FF2B5EF4-FFF2-40B4-BE49-F238E27FC236}">
                <a16:creationId xmlns:a16="http://schemas.microsoft.com/office/drawing/2014/main" id="{925B8F6B-16C6-3980-257C-E4F54EA8A167}"/>
              </a:ext>
            </a:extLst>
          </p:cNvPr>
          <p:cNvSpPr>
            <a:spLocks noGrp="1"/>
          </p:cNvSpPr>
          <p:nvPr>
            <p:ph sz="half" idx="2"/>
          </p:nvPr>
        </p:nvSpPr>
        <p:spPr>
          <a:xfrm>
            <a:off x="4572000" y="1825625"/>
            <a:ext cx="3886200" cy="4351338"/>
          </a:xfrm>
        </p:spPr>
        <p:txBody>
          <a:bodyPr>
            <a:normAutofit fontScale="92500" lnSpcReduction="10000"/>
          </a:bodyPr>
          <a:lstStyle/>
          <a:p>
            <a:r>
              <a:rPr lang="en-US" dirty="0"/>
              <a:t>Conventional implants focus all ions and energy at a singular depth, resulting in significant damage to the implanted area.</a:t>
            </a:r>
          </a:p>
          <a:p>
            <a:r>
              <a:rPr lang="en-US" dirty="0"/>
              <a:t> A pyramid-shaped filter ensures uniform ion distribution from the surface to the desired depth within the wafer.</a:t>
            </a:r>
          </a:p>
          <a:p>
            <a:r>
              <a:rPr lang="en-US" dirty="0"/>
              <a:t>With this filter, the SiC bonds have sufficient time to recover before the arrival of the next ion.</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a:xfrm>
            <a:off x="8391010" y="6316596"/>
            <a:ext cx="324365" cy="365125"/>
          </a:xfrm>
        </p:spPr>
        <p:txBody>
          <a:bodyPr anchor="ctr">
            <a:normAutofit/>
          </a:bodyPr>
          <a:lstStyle/>
          <a:p>
            <a:pPr>
              <a:spcAft>
                <a:spcPts val="600"/>
              </a:spcAft>
            </a:pPr>
            <a:fld id="{933A556B-7C63-244D-9B7C-B0EA8042B330}" type="slidenum">
              <a:rPr lang="en-US" smtClean="0"/>
              <a:pPr>
                <a:spcAft>
                  <a:spcPts val="600"/>
                </a:spcAft>
              </a:pPr>
              <a:t>4</a:t>
            </a:fld>
            <a:endParaRPr lang="en-US"/>
          </a:p>
        </p:txBody>
      </p:sp>
    </p:spTree>
    <p:extLst>
      <p:ext uri="{BB962C8B-B14F-4D97-AF65-F5344CB8AC3E}">
        <p14:creationId xmlns:p14="http://schemas.microsoft.com/office/powerpoint/2010/main" val="36583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2BBB-C971-4C41-9D86-DAC2C9ADA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DBCDA-BFE8-637D-B3D7-6EB7B6021402}"/>
              </a:ext>
            </a:extLst>
          </p:cNvPr>
          <p:cNvSpPr>
            <a:spLocks noGrp="1"/>
          </p:cNvSpPr>
          <p:nvPr>
            <p:ph type="title"/>
          </p:nvPr>
        </p:nvSpPr>
        <p:spPr>
          <a:xfrm>
            <a:off x="428625" y="365126"/>
            <a:ext cx="8286750" cy="1325563"/>
          </a:xfrm>
        </p:spPr>
        <p:txBody>
          <a:bodyPr anchor="ctr">
            <a:normAutofit/>
          </a:bodyPr>
          <a:lstStyle/>
          <a:p>
            <a:pPr marL="0" indent="0">
              <a:buNone/>
            </a:pPr>
            <a:r>
              <a:rPr lang="en-GB" dirty="0"/>
              <a:t>Expected Results, Motivation, and Implications for Accelerator Physics</a:t>
            </a:r>
            <a:endParaRPr lang="en-US" sz="3600" b="1" dirty="0">
              <a:solidFill>
                <a:schemeClr val="accent1">
                  <a:lumMod val="50000"/>
                </a:schemeClr>
              </a:solidFill>
            </a:endParaRPr>
          </a:p>
        </p:txBody>
      </p:sp>
      <p:sp>
        <p:nvSpPr>
          <p:cNvPr id="4" name="Slide Number Placeholder 3">
            <a:extLst>
              <a:ext uri="{FF2B5EF4-FFF2-40B4-BE49-F238E27FC236}">
                <a16:creationId xmlns:a16="http://schemas.microsoft.com/office/drawing/2014/main" id="{543C5A30-47D2-CA32-896B-70A4F470E8D4}"/>
              </a:ext>
            </a:extLst>
          </p:cNvPr>
          <p:cNvSpPr>
            <a:spLocks noGrp="1"/>
          </p:cNvSpPr>
          <p:nvPr>
            <p:ph type="sldNum" sz="quarter" idx="4"/>
          </p:nvPr>
        </p:nvSpPr>
        <p:spPr>
          <a:xfrm>
            <a:off x="8391010" y="6316596"/>
            <a:ext cx="324365" cy="365125"/>
          </a:xfrm>
        </p:spPr>
        <p:txBody>
          <a:bodyPr anchor="ctr">
            <a:normAutofit/>
          </a:bodyPr>
          <a:lstStyle/>
          <a:p>
            <a:pPr>
              <a:spcAft>
                <a:spcPts val="600"/>
              </a:spcAft>
            </a:pPr>
            <a:fld id="{933A556B-7C63-244D-9B7C-B0EA8042B330}" type="slidenum">
              <a:rPr lang="en-US" smtClean="0"/>
              <a:pPr>
                <a:spcAft>
                  <a:spcPts val="600"/>
                </a:spcAft>
              </a:pPr>
              <a:t>5</a:t>
            </a:fld>
            <a:endParaRPr lang="en-US"/>
          </a:p>
        </p:txBody>
      </p:sp>
      <p:sp>
        <p:nvSpPr>
          <p:cNvPr id="22" name="TextBox 21">
            <a:extLst>
              <a:ext uri="{FF2B5EF4-FFF2-40B4-BE49-F238E27FC236}">
                <a16:creationId xmlns:a16="http://schemas.microsoft.com/office/drawing/2014/main" id="{82A9E951-825F-67E7-93B9-2706FED4E3A3}"/>
              </a:ext>
            </a:extLst>
          </p:cNvPr>
          <p:cNvSpPr txBox="1"/>
          <p:nvPr/>
        </p:nvSpPr>
        <p:spPr>
          <a:xfrm>
            <a:off x="501014" y="1686986"/>
            <a:ext cx="7680308" cy="1231106"/>
          </a:xfrm>
          <a:prstGeom prst="rect">
            <a:avLst/>
          </a:prstGeom>
          <a:noFill/>
        </p:spPr>
        <p:txBody>
          <a:bodyPr wrap="none" rtlCol="0">
            <a:spAutoFit/>
          </a:bodyPr>
          <a:lstStyle/>
          <a:p>
            <a:r>
              <a:rPr lang="en-US" sz="2000" b="1" dirty="0"/>
              <a:t>Expected Results:</a:t>
            </a:r>
          </a:p>
          <a:p>
            <a:pPr marL="285750" indent="-285750">
              <a:buFont typeface="Arial" panose="020B0604020202020204" pitchFamily="34" charset="0"/>
              <a:buChar char="•"/>
            </a:pPr>
            <a:r>
              <a:rPr lang="en-US" dirty="0"/>
              <a:t>Verify minimal damage to lattice structure for deep implants into SiC.</a:t>
            </a:r>
          </a:p>
          <a:p>
            <a:pPr marL="285750" indent="-285750">
              <a:buFont typeface="Arial" panose="020B0604020202020204" pitchFamily="34" charset="0"/>
              <a:buChar char="•"/>
            </a:pPr>
            <a:r>
              <a:rPr lang="en-US" dirty="0"/>
              <a:t>Determine the viability of using SiC for detectors in accelerator physics.</a:t>
            </a:r>
          </a:p>
          <a:p>
            <a:pPr marL="285750" indent="-285750">
              <a:buFont typeface="Arial" panose="020B0604020202020204" pitchFamily="34" charset="0"/>
              <a:buChar char="•"/>
            </a:pPr>
            <a:r>
              <a:rPr lang="en-US" dirty="0"/>
              <a:t>Provide visibility to the Tandem User Facility for future Implantations.</a:t>
            </a:r>
          </a:p>
        </p:txBody>
      </p:sp>
      <p:pic>
        <p:nvPicPr>
          <p:cNvPr id="23" name="Graphic 22">
            <a:extLst>
              <a:ext uri="{FF2B5EF4-FFF2-40B4-BE49-F238E27FC236}">
                <a16:creationId xmlns:a16="http://schemas.microsoft.com/office/drawing/2014/main" id="{0729755E-9CE1-E1B8-88FA-C53FF608EA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2748869" y="4487066"/>
            <a:ext cx="5875655" cy="1513205"/>
          </a:xfrm>
          <a:prstGeom prst="rect">
            <a:avLst/>
          </a:prstGeom>
        </p:spPr>
      </p:pic>
      <p:sp>
        <p:nvSpPr>
          <p:cNvPr id="25" name="TextBox 24">
            <a:extLst>
              <a:ext uri="{FF2B5EF4-FFF2-40B4-BE49-F238E27FC236}">
                <a16:creationId xmlns:a16="http://schemas.microsoft.com/office/drawing/2014/main" id="{43387646-25EC-8975-F602-6196CBB032EA}"/>
              </a:ext>
            </a:extLst>
          </p:cNvPr>
          <p:cNvSpPr txBox="1"/>
          <p:nvPr/>
        </p:nvSpPr>
        <p:spPr>
          <a:xfrm>
            <a:off x="2262913" y="6313684"/>
            <a:ext cx="6361611" cy="349135"/>
          </a:xfrm>
          <a:prstGeom prst="rect">
            <a:avLst/>
          </a:prstGeom>
          <a:noFill/>
        </p:spPr>
        <p:txBody>
          <a:bodyPr wrap="square">
            <a:spAutoFit/>
          </a:bodyPr>
          <a:lstStyle/>
          <a:p>
            <a:pPr marL="0" marR="0" algn="ctr">
              <a:lnSpc>
                <a:spcPct val="107000"/>
              </a:lnSpc>
              <a:spcAft>
                <a:spcPts val="600"/>
              </a:spcAft>
            </a:pPr>
            <a:r>
              <a:rPr lang="en-US" sz="8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800" b="0" i="0" dirty="0">
                <a:solidFill>
                  <a:srgbClr val="242424"/>
                </a:solidFill>
                <a:effectLst/>
                <a:latin typeface="Arial" panose="020B0604020202020204" pitchFamily="34" charset="0"/>
              </a:rPr>
              <a:t>Z.Y, Chen, et al. "Analysis of Lattice Damage in 4H-SiC </a:t>
            </a:r>
            <a:r>
              <a:rPr lang="en-US" sz="800" b="0" i="0" dirty="0" err="1">
                <a:solidFill>
                  <a:srgbClr val="242424"/>
                </a:solidFill>
                <a:effectLst/>
                <a:latin typeface="Arial" panose="020B0604020202020204" pitchFamily="34" charset="0"/>
              </a:rPr>
              <a:t>Epiwafers</a:t>
            </a:r>
            <a:r>
              <a:rPr lang="en-US" sz="800" b="0" i="0" dirty="0">
                <a:solidFill>
                  <a:srgbClr val="242424"/>
                </a:solidFill>
                <a:effectLst/>
                <a:latin typeface="Arial" panose="020B0604020202020204" pitchFamily="34" charset="0"/>
              </a:rPr>
              <a:t> Implanted with High Energy Al Ions with Silicon Energy-Filter for Ion Implantation." </a:t>
            </a:r>
            <a:r>
              <a:rPr lang="en-US" sz="800" b="0" i="1" dirty="0">
                <a:solidFill>
                  <a:srgbClr val="242424"/>
                </a:solidFill>
                <a:effectLst/>
                <a:latin typeface="Arial" panose="020B0604020202020204" pitchFamily="34" charset="0"/>
              </a:rPr>
              <a:t>Scientific Books of Abstracts</a:t>
            </a:r>
            <a:r>
              <a:rPr lang="en-US" sz="800" b="0" i="0" dirty="0">
                <a:solidFill>
                  <a:srgbClr val="242424"/>
                </a:solidFill>
                <a:effectLst/>
                <a:latin typeface="Arial" panose="020B0604020202020204" pitchFamily="34" charset="0"/>
              </a:rPr>
              <a:t> 8 (2024): 650-651.</a:t>
            </a:r>
            <a:endParaRPr lang="en-US" sz="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7" name="TextBox 26">
            <a:extLst>
              <a:ext uri="{FF2B5EF4-FFF2-40B4-BE49-F238E27FC236}">
                <a16:creationId xmlns:a16="http://schemas.microsoft.com/office/drawing/2014/main" id="{70174523-74D7-5BF1-D2CF-B1C569B1E9E5}"/>
              </a:ext>
            </a:extLst>
          </p:cNvPr>
          <p:cNvSpPr txBox="1"/>
          <p:nvPr/>
        </p:nvSpPr>
        <p:spPr>
          <a:xfrm>
            <a:off x="2842260" y="5969855"/>
            <a:ext cx="5710932" cy="429541"/>
          </a:xfrm>
          <a:prstGeom prst="rect">
            <a:avLst/>
          </a:prstGeom>
          <a:noFill/>
        </p:spPr>
        <p:txBody>
          <a:bodyPr wrap="square">
            <a:spAutoFit/>
          </a:bodyPr>
          <a:lstStyle/>
          <a:p>
            <a:pPr marL="0" marR="0" indent="179705" algn="ctr">
              <a:lnSpc>
                <a:spcPct val="107000"/>
              </a:lnSpc>
              <a:spcAft>
                <a:spcPts val="80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0008 Reciprocal space maps of wafers as-</a:t>
            </a:r>
            <a:r>
              <a:rPr lang="en-US" sz="1050" dirty="0">
                <a:effectLst/>
                <a:latin typeface="Times New Roman" panose="02020603050405020304" pitchFamily="18" charset="0"/>
                <a:ea typeface="DengXian" panose="02010600030101010101" pitchFamily="2" charset="-122"/>
                <a:cs typeface="Times New Roman" panose="02020603050405020304" pitchFamily="18" charset="0"/>
              </a:rPr>
              <a:t>implanted with multi-step implantation at RT,</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300</a:t>
            </a:r>
            <a:r>
              <a:rPr lang="en-US" sz="1050" dirty="0">
                <a:effectLst/>
                <a:latin typeface="Calibri" panose="020F0502020204030204" pitchFamily="34" charset="0"/>
                <a:ea typeface="DengXian" panose="02010600030101010101" pitchFamily="2" charset="-122"/>
                <a:cs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°C, 600</a:t>
            </a:r>
            <a:r>
              <a:rPr lang="en-US" sz="1050" dirty="0">
                <a:effectLst/>
                <a:latin typeface="Calibri" panose="020F0502020204030204" pitchFamily="34" charset="0"/>
                <a:ea typeface="DengXian" panose="02010600030101010101" pitchFamily="2" charset="-122"/>
                <a:cs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050" dirty="0">
                <a:effectLst/>
                <a:latin typeface="Times New Roman" panose="02020603050405020304" pitchFamily="18" charset="0"/>
                <a:ea typeface="DengXian" panose="02010600030101010101" pitchFamily="2" charset="-122"/>
                <a:cs typeface="Times New Roman" panose="02020603050405020304" pitchFamily="18" charset="0"/>
              </a:rPr>
              <a:t> and single-step implantation with EFII at RT</a:t>
            </a: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8" name="TextBox 27">
            <a:extLst>
              <a:ext uri="{FF2B5EF4-FFF2-40B4-BE49-F238E27FC236}">
                <a16:creationId xmlns:a16="http://schemas.microsoft.com/office/drawing/2014/main" id="{B654A1A4-A1D0-8490-423F-C09E4AE5E02C}"/>
              </a:ext>
            </a:extLst>
          </p:cNvPr>
          <p:cNvSpPr txBox="1"/>
          <p:nvPr/>
        </p:nvSpPr>
        <p:spPr>
          <a:xfrm>
            <a:off x="428625" y="3049535"/>
            <a:ext cx="8295861" cy="1231106"/>
          </a:xfrm>
          <a:prstGeom prst="rect">
            <a:avLst/>
          </a:prstGeom>
          <a:noFill/>
        </p:spPr>
        <p:txBody>
          <a:bodyPr wrap="none" rtlCol="0">
            <a:spAutoFit/>
          </a:bodyPr>
          <a:lstStyle/>
          <a:p>
            <a:r>
              <a:rPr lang="en-US" sz="2000" b="1" dirty="0"/>
              <a:t>Motivation and Implications:</a:t>
            </a:r>
          </a:p>
          <a:p>
            <a:pPr marL="285750" indent="-285750">
              <a:buFont typeface="Arial" panose="020B0604020202020204" pitchFamily="34" charset="0"/>
              <a:buChar char="•"/>
            </a:pPr>
            <a:r>
              <a:rPr lang="en-US" dirty="0"/>
              <a:t>Replace Si LGAD sensors for SiC LGAD sensors:</a:t>
            </a:r>
          </a:p>
          <a:p>
            <a:pPr marL="742950" lvl="1" indent="-285750">
              <a:buFont typeface="Arial" panose="020B0604020202020204" pitchFamily="34" charset="0"/>
              <a:buChar char="•"/>
            </a:pPr>
            <a:r>
              <a:rPr lang="en-US" dirty="0"/>
              <a:t>Wider band gap, thermal conductivity, and higher displacement energy.</a:t>
            </a:r>
          </a:p>
          <a:p>
            <a:pPr marL="742950" lvl="1" indent="-285750">
              <a:buFont typeface="Arial" panose="020B0604020202020204" pitchFamily="34" charset="0"/>
              <a:buChar char="•"/>
            </a:pPr>
            <a:r>
              <a:rPr lang="en-US" dirty="0"/>
              <a:t>Reduction in cooling requirements and better time resolution.  </a:t>
            </a:r>
          </a:p>
        </p:txBody>
      </p:sp>
    </p:spTree>
    <p:extLst>
      <p:ext uri="{BB962C8B-B14F-4D97-AF65-F5344CB8AC3E}">
        <p14:creationId xmlns:p14="http://schemas.microsoft.com/office/powerpoint/2010/main" val="176158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BD72-3D43-5BDB-3D5E-6A261917F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07AED-B84B-CEAD-820D-FB470682BCD9}"/>
              </a:ext>
            </a:extLst>
          </p:cNvPr>
          <p:cNvSpPr>
            <a:spLocks noGrp="1"/>
          </p:cNvSpPr>
          <p:nvPr>
            <p:ph type="title"/>
          </p:nvPr>
        </p:nvSpPr>
        <p:spPr>
          <a:xfrm>
            <a:off x="428625" y="365126"/>
            <a:ext cx="8286750" cy="1325563"/>
          </a:xfrm>
        </p:spPr>
        <p:txBody>
          <a:bodyPr anchor="ctr">
            <a:normAutofit/>
          </a:bodyPr>
          <a:lstStyle/>
          <a:p>
            <a:pPr marL="0" indent="0">
              <a:buNone/>
            </a:pPr>
            <a:r>
              <a:rPr lang="en-US" sz="3600" b="1" dirty="0">
                <a:effectLst/>
                <a:latin typeface="Aptos" panose="020B0004020202020204" pitchFamily="34" charset="0"/>
                <a:ea typeface="Aptos" panose="020B0004020202020204" pitchFamily="34" charset="0"/>
                <a:cs typeface="Times New Roman" panose="02020603050405020304" pitchFamily="18" charset="0"/>
              </a:rPr>
              <a:t>Experimental Plan and Resources</a:t>
            </a:r>
            <a:endParaRPr lang="en-US" sz="3600" b="1" dirty="0">
              <a:solidFill>
                <a:schemeClr val="accent1">
                  <a:lumMod val="50000"/>
                </a:schemeClr>
              </a:solidFill>
            </a:endParaRPr>
          </a:p>
        </p:txBody>
      </p:sp>
      <p:sp>
        <p:nvSpPr>
          <p:cNvPr id="4" name="Slide Number Placeholder 3">
            <a:extLst>
              <a:ext uri="{FF2B5EF4-FFF2-40B4-BE49-F238E27FC236}">
                <a16:creationId xmlns:a16="http://schemas.microsoft.com/office/drawing/2014/main" id="{83D0DAE8-02EA-153F-1855-3041AFB675F2}"/>
              </a:ext>
            </a:extLst>
          </p:cNvPr>
          <p:cNvSpPr>
            <a:spLocks noGrp="1"/>
          </p:cNvSpPr>
          <p:nvPr>
            <p:ph type="sldNum" sz="quarter" idx="4"/>
          </p:nvPr>
        </p:nvSpPr>
        <p:spPr>
          <a:xfrm>
            <a:off x="8391010" y="6316596"/>
            <a:ext cx="324365" cy="365125"/>
          </a:xfrm>
        </p:spPr>
        <p:txBody>
          <a:bodyPr anchor="ctr">
            <a:normAutofit/>
          </a:bodyPr>
          <a:lstStyle/>
          <a:p>
            <a:pPr>
              <a:spcAft>
                <a:spcPts val="600"/>
              </a:spcAft>
            </a:pPr>
            <a:fld id="{933A556B-7C63-244D-9B7C-B0EA8042B330}" type="slidenum">
              <a:rPr lang="en-US" smtClean="0"/>
              <a:pPr>
                <a:spcAft>
                  <a:spcPts val="600"/>
                </a:spcAft>
              </a:pPr>
              <a:t>6</a:t>
            </a:fld>
            <a:endParaRPr lang="en-US"/>
          </a:p>
        </p:txBody>
      </p:sp>
      <p:graphicFrame>
        <p:nvGraphicFramePr>
          <p:cNvPr id="10" name="Diagram 9">
            <a:extLst>
              <a:ext uri="{FF2B5EF4-FFF2-40B4-BE49-F238E27FC236}">
                <a16:creationId xmlns:a16="http://schemas.microsoft.com/office/drawing/2014/main" id="{BD1F8A9D-DA0E-A270-BA11-284D7A63DF28}"/>
              </a:ext>
            </a:extLst>
          </p:cNvPr>
          <p:cNvGraphicFramePr/>
          <p:nvPr>
            <p:extLst>
              <p:ext uri="{D42A27DB-BD31-4B8C-83A1-F6EECF244321}">
                <p14:modId xmlns:p14="http://schemas.microsoft.com/office/powerpoint/2010/main" val="3026356461"/>
              </p:ext>
            </p:extLst>
          </p:nvPr>
        </p:nvGraphicFramePr>
        <p:xfrm>
          <a:off x="355600" y="1534734"/>
          <a:ext cx="8718731" cy="191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83F792-C1B8-3E54-FE0A-56C2FD6F1EB2}"/>
              </a:ext>
            </a:extLst>
          </p:cNvPr>
          <p:cNvSpPr txBox="1"/>
          <p:nvPr/>
        </p:nvSpPr>
        <p:spPr>
          <a:xfrm>
            <a:off x="2196373" y="4947913"/>
            <a:ext cx="4570095" cy="923330"/>
          </a:xfrm>
          <a:prstGeom prst="rect">
            <a:avLst/>
          </a:prstGeom>
          <a:noFill/>
        </p:spPr>
        <p:txBody>
          <a:bodyPr wrap="square" rtlCol="0">
            <a:spAutoFit/>
          </a:bodyPr>
          <a:lstStyle/>
          <a:p>
            <a:r>
              <a:rPr lang="en-US" dirty="0"/>
              <a:t>Resources:</a:t>
            </a:r>
          </a:p>
          <a:p>
            <a:pPr marL="285750" indent="-285750">
              <a:buFont typeface="Arial" panose="020B0604020202020204" pitchFamily="34" charset="0"/>
              <a:buChar char="•"/>
            </a:pPr>
            <a:r>
              <a:rPr lang="en-US" dirty="0"/>
              <a:t>Beam Time for NSRL and Tandem</a:t>
            </a:r>
          </a:p>
          <a:p>
            <a:pPr marL="285750" indent="-285750">
              <a:buFont typeface="Arial" panose="020B0604020202020204" pitchFamily="34" charset="0"/>
              <a:buChar char="•"/>
            </a:pPr>
            <a:r>
              <a:rPr lang="en-US" dirty="0"/>
              <a:t>Characterization cost</a:t>
            </a:r>
          </a:p>
        </p:txBody>
      </p:sp>
      <p:sp>
        <p:nvSpPr>
          <p:cNvPr id="5" name="TextBox 4">
            <a:extLst>
              <a:ext uri="{FF2B5EF4-FFF2-40B4-BE49-F238E27FC236}">
                <a16:creationId xmlns:a16="http://schemas.microsoft.com/office/drawing/2014/main" id="{45659B0B-8B1D-DEC2-9F43-77EAC15CD5A9}"/>
              </a:ext>
            </a:extLst>
          </p:cNvPr>
          <p:cNvSpPr txBox="1"/>
          <p:nvPr/>
        </p:nvSpPr>
        <p:spPr>
          <a:xfrm>
            <a:off x="2196374" y="3144605"/>
            <a:ext cx="4751253" cy="1477328"/>
          </a:xfrm>
          <a:prstGeom prst="rect">
            <a:avLst/>
          </a:prstGeom>
          <a:noFill/>
        </p:spPr>
        <p:txBody>
          <a:bodyPr wrap="square" rtlCol="0">
            <a:spAutoFit/>
          </a:bodyPr>
          <a:lstStyle/>
          <a:p>
            <a:r>
              <a:rPr lang="en-US" dirty="0"/>
              <a:t>Personnel:</a:t>
            </a:r>
          </a:p>
          <a:p>
            <a:pPr marL="285750" indent="-285750">
              <a:buFont typeface="Arial" panose="020B0604020202020204" pitchFamily="34" charset="0"/>
              <a:buChar char="•"/>
            </a:pPr>
            <a:r>
              <a:rPr lang="en-US" dirty="0"/>
              <a:t>Thomas Kubley: Implantation and simulations</a:t>
            </a:r>
          </a:p>
          <a:p>
            <a:pPr marL="285750" indent="-285750">
              <a:buFont typeface="Arial" panose="020B0604020202020204" pitchFamily="34" charset="0"/>
              <a:buChar char="•"/>
            </a:pPr>
            <a:r>
              <a:rPr lang="en-US" dirty="0"/>
              <a:t>Stefania Stucci: Characterization</a:t>
            </a:r>
          </a:p>
          <a:p>
            <a:pPr marL="285750" indent="-285750">
              <a:buFont typeface="Arial" panose="020B0604020202020204" pitchFamily="34" charset="0"/>
              <a:buChar char="•"/>
            </a:pPr>
            <a:r>
              <a:rPr lang="en-US" dirty="0"/>
              <a:t>Gabrielle D’Amen: Damage creation</a:t>
            </a:r>
          </a:p>
        </p:txBody>
      </p:sp>
      <p:sp>
        <p:nvSpPr>
          <p:cNvPr id="6" name="Rectangle 5">
            <a:extLst>
              <a:ext uri="{FF2B5EF4-FFF2-40B4-BE49-F238E27FC236}">
                <a16:creationId xmlns:a16="http://schemas.microsoft.com/office/drawing/2014/main" id="{105AC0B7-015C-FE15-50E3-9EF85C0E012E}"/>
              </a:ext>
            </a:extLst>
          </p:cNvPr>
          <p:cNvSpPr/>
          <p:nvPr/>
        </p:nvSpPr>
        <p:spPr>
          <a:xfrm>
            <a:off x="2196373" y="3218951"/>
            <a:ext cx="4828179" cy="13738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918809-96E3-E8AC-C975-02492F293322}"/>
              </a:ext>
            </a:extLst>
          </p:cNvPr>
          <p:cNvSpPr/>
          <p:nvPr/>
        </p:nvSpPr>
        <p:spPr>
          <a:xfrm>
            <a:off x="2183310" y="4747213"/>
            <a:ext cx="4828179" cy="13738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98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r>
              <a:rPr lang="en-US" dirty="0"/>
              <a:t>Summary</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
        <p:nvSpPr>
          <p:cNvPr id="4" name="TextBox 3">
            <a:extLst>
              <a:ext uri="{FF2B5EF4-FFF2-40B4-BE49-F238E27FC236}">
                <a16:creationId xmlns:a16="http://schemas.microsoft.com/office/drawing/2014/main" id="{E6CA05C5-085C-F382-9D81-3EC8903DC2A3}"/>
              </a:ext>
            </a:extLst>
          </p:cNvPr>
          <p:cNvSpPr txBox="1"/>
          <p:nvPr/>
        </p:nvSpPr>
        <p:spPr>
          <a:xfrm>
            <a:off x="646023" y="1985554"/>
            <a:ext cx="790716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Confirm an effective method for deep ion implantation into SiC wafers.</a:t>
            </a:r>
          </a:p>
          <a:p>
            <a:pPr marL="285750" indent="-285750">
              <a:buFont typeface="Arial" panose="020B0604020202020204" pitchFamily="34" charset="0"/>
              <a:buChar char="•"/>
            </a:pPr>
            <a:r>
              <a:rPr lang="en-US" sz="2400" dirty="0"/>
              <a:t>Provide structure to create SiC LGADs.</a:t>
            </a:r>
          </a:p>
          <a:p>
            <a:pPr marL="285750" indent="-285750">
              <a:buFont typeface="Arial" panose="020B0604020202020204" pitchFamily="34" charset="0"/>
              <a:buChar char="•"/>
            </a:pPr>
            <a:r>
              <a:rPr lang="en-US" sz="2400" dirty="0"/>
              <a:t>Showcase how BNL’s Tandem energy range and intensity are perfectly suited for advanced research in SiC deep implants.</a:t>
            </a:r>
          </a:p>
          <a:p>
            <a:pPr marL="285750" indent="-285750">
              <a:buFont typeface="Arial" panose="020B0604020202020204" pitchFamily="34" charset="0"/>
              <a:buChar char="•"/>
            </a:pPr>
            <a:r>
              <a:rPr lang="en-US" sz="2400" dirty="0"/>
              <a:t>Increase user base at the Tandem.</a:t>
            </a:r>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12059</TotalTime>
  <Words>561</Words>
  <Application>Microsoft Office PowerPoint</Application>
  <PresentationFormat>On-screen Show (4:3)</PresentationFormat>
  <Paragraphs>65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Times New Roman</vt:lpstr>
      <vt:lpstr>BNL</vt:lpstr>
      <vt:lpstr>Advancing Silicon Carbide Technology for Radiation-Hardened and Low-Damage Applications</vt:lpstr>
      <vt:lpstr>FY2026 NPP LDRD Type B Pre-Proposal </vt:lpstr>
      <vt:lpstr>FY2026 NPP LDRD Type B Pre-Proposal</vt:lpstr>
      <vt:lpstr>Experimental Concept</vt:lpstr>
      <vt:lpstr>Expected Results, Motivation, and Implications for Accelerator Physics</vt:lpstr>
      <vt:lpstr>Experimental Plan and Resources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Kubley, Thomas</cp:lastModifiedBy>
  <cp:revision>8</cp:revision>
  <dcterms:created xsi:type="dcterms:W3CDTF">2022-02-16T00:10:48Z</dcterms:created>
  <dcterms:modified xsi:type="dcterms:W3CDTF">2025-01-07T21:37:27Z</dcterms:modified>
  <cp:category/>
</cp:coreProperties>
</file>