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60" r:id="rId2"/>
    <p:sldId id="257" r:id="rId3"/>
    <p:sldId id="259" r:id="rId4"/>
    <p:sldId id="275" r:id="rId5"/>
    <p:sldId id="276" r:id="rId6"/>
    <p:sldId id="27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7" autoAdjust="0"/>
    <p:restoredTop sz="94694"/>
  </p:normalViewPr>
  <p:slideViewPr>
    <p:cSldViewPr snapToGrid="0" snapToObjects="1">
      <p:cViewPr varScale="1">
        <p:scale>
          <a:sx n="111" d="100"/>
          <a:sy n="111" d="100"/>
        </p:scale>
        <p:origin x="16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96514" y="2990157"/>
            <a:ext cx="7750969" cy="994770"/>
          </a:xfrm>
        </p:spPr>
        <p:txBody>
          <a:bodyPr>
            <a:normAutofit fontScale="90000"/>
          </a:bodyPr>
          <a:lstStyle/>
          <a:p>
            <a:r>
              <a:rPr lang="en-US" dirty="0"/>
              <a:t>Developing a Charged-Particle Nuclear Reaction Evaluation in ENDF </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January 8, 2024</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Emanuel V. </a:t>
            </a:r>
            <a:r>
              <a:rPr lang="en-US" dirty="0" err="1"/>
              <a:t>Chimanski</a:t>
            </a:r>
            <a:r>
              <a:rPr lang="en-US" dirty="0"/>
              <a:t> (NE) &amp; Jonathan Morrell (IP)</a:t>
            </a:r>
            <a:br>
              <a:rPr lang="en-US" dirty="0"/>
            </a:br>
            <a:endParaRPr lang="en-US" dirty="0"/>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FY2026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FY2026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lstStyle/>
          <a:p>
            <a:pPr marL="0" indent="0">
              <a:buNone/>
            </a:pPr>
            <a:r>
              <a:rPr lang="en-US" sz="1800" dirty="0">
                <a:solidFill>
                  <a:schemeClr val="accent1">
                    <a:lumMod val="50000"/>
                  </a:schemeClr>
                </a:solidFill>
              </a:rPr>
              <a:t>Proposal title: Developing a Charged-Particle Nuclear Reaction Evaluation in ENDF</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Primary Investigator: Emanuel V. </a:t>
            </a:r>
            <a:r>
              <a:rPr lang="en-US" sz="1800" dirty="0" err="1">
                <a:solidFill>
                  <a:schemeClr val="accent1">
                    <a:lumMod val="50000"/>
                  </a:schemeClr>
                </a:solidFill>
              </a:rPr>
              <a:t>Chimanski</a:t>
            </a:r>
            <a:r>
              <a:rPr lang="en-US" sz="1800" dirty="0">
                <a:solidFill>
                  <a:schemeClr val="accent1">
                    <a:lumMod val="50000"/>
                  </a:schemeClr>
                </a:solidFill>
              </a:rPr>
              <a:t> </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Other Investigators: Jonathan Morrell</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If yes, identify other directorates/organizations: Nuclear Energy/NST</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2 years	From: Oct. 2026      	To: Sept. 2028</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96174"/>
            <a:ext cx="8286750" cy="645459"/>
          </a:xfrm>
        </p:spPr>
        <p:txBody>
          <a:bodyPr>
            <a:normAutofit/>
          </a:bodyPr>
          <a:lstStyle/>
          <a:p>
            <a:r>
              <a:rPr lang="en-US" sz="3200" dirty="0"/>
              <a:t>FY2026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428626" y="917912"/>
            <a:ext cx="8481961" cy="5940088"/>
          </a:xfrm>
          <a:prstGeom prst="rect">
            <a:avLst/>
          </a:prstGeom>
          <a:noFill/>
        </p:spPr>
        <p:txBody>
          <a:bodyPr wrap="square">
            <a:spAutoFit/>
          </a:bodyPr>
          <a:lstStyle/>
          <a:p>
            <a:r>
              <a:rPr lang="en-US" dirty="0"/>
              <a:t>Proposal title and brief abstract: </a:t>
            </a:r>
            <a:r>
              <a:rPr lang="en-US" b="1" dirty="0"/>
              <a:t>Developing a Charged-Particle Nuclear Reaction Evaluation in ENDF </a:t>
            </a:r>
          </a:p>
          <a:p>
            <a:endParaRPr lang="en-US" sz="1600" dirty="0"/>
          </a:p>
          <a:p>
            <a:r>
              <a:rPr lang="en-US" sz="1600" dirty="0"/>
              <a:t>We propose developing a curated charged-particle reaction library that incorporates modern quantum-mechanical pre-equilibrium models, which are the dominant reaction component at BLIP’s operation energy scale and play a critical role in numerous other applications. Hosting both the NNDC and BLIP, BNL provides a unique environment for developing reaction models and a high-fidelity charged-particle reaction library. First, we can develop, test and refine these models with extensive benchmarking and validation experiments at BLIP, and we can then distribute the results to a global audience via the NNDC. </a:t>
            </a:r>
          </a:p>
          <a:p>
            <a:endParaRPr lang="en-US" dirty="0"/>
          </a:p>
          <a:p>
            <a:r>
              <a:rPr lang="en-US" dirty="0"/>
              <a:t>Program: DOE NP, DOE IP, NASA</a:t>
            </a:r>
          </a:p>
          <a:p>
            <a:endParaRPr lang="en-US" dirty="0"/>
          </a:p>
          <a:p>
            <a:r>
              <a:rPr lang="en-US" dirty="0"/>
              <a:t>Return on Investment: </a:t>
            </a:r>
            <a:r>
              <a:rPr lang="en-US" sz="1600" dirty="0"/>
              <a:t>This will reduce the need for costly experiments at BLIP to optimize isotope production. Could lead to future funding from NASA NSRL as they rely upon similar reaction mechanisms for modeling astronaut dose.</a:t>
            </a:r>
          </a:p>
          <a:p>
            <a:endParaRPr lang="en-US" dirty="0">
              <a:solidFill>
                <a:srgbClr val="FF0000"/>
              </a:solidFill>
            </a:endParaRPr>
          </a:p>
          <a:p>
            <a:r>
              <a:rPr lang="en-US" dirty="0"/>
              <a:t>Broader impact on the activities at the laboratory: </a:t>
            </a:r>
            <a:r>
              <a:rPr lang="en-US" sz="1600" dirty="0"/>
              <a:t>Establish BNL as global leader in charged particle nuclear reaction data.</a:t>
            </a:r>
            <a:endParaRPr lang="en-US" sz="1600" dirty="0">
              <a:solidFill>
                <a:srgbClr val="FF0000"/>
              </a:solidFill>
            </a:endParaRPr>
          </a:p>
          <a:p>
            <a:endParaRPr lang="en-US" dirty="0">
              <a:solidFill>
                <a:srgbClr val="FF0000"/>
              </a:solidFill>
            </a:endParaRPr>
          </a:p>
          <a:p>
            <a:r>
              <a:rPr lang="en-US" dirty="0"/>
              <a:t>Total planned funding per year in FY26 and FY27: </a:t>
            </a:r>
            <a:r>
              <a:rPr lang="en-US" sz="1600" dirty="0"/>
              <a:t>$250k for JM, EM, experiment in second year and PD support</a:t>
            </a:r>
            <a:endParaRPr lang="en-US" dirty="0"/>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3D175-E076-0DA5-B2C0-2F89FF654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1D3ED-4C6F-7712-A7FA-F1221D6E6B85}"/>
              </a:ext>
            </a:extLst>
          </p:cNvPr>
          <p:cNvSpPr>
            <a:spLocks noGrp="1"/>
          </p:cNvSpPr>
          <p:nvPr>
            <p:ph type="title"/>
          </p:nvPr>
        </p:nvSpPr>
        <p:spPr>
          <a:xfrm>
            <a:off x="579534" y="727425"/>
            <a:ext cx="2899707" cy="994172"/>
          </a:xfrm>
        </p:spPr>
        <p:txBody>
          <a:bodyPr/>
          <a:lstStyle/>
          <a:p>
            <a:r>
              <a:rPr lang="en-US" dirty="0"/>
              <a:t>Motivation</a:t>
            </a:r>
          </a:p>
        </p:txBody>
      </p:sp>
      <p:sp>
        <p:nvSpPr>
          <p:cNvPr id="4" name="Slide Number Placeholder 3">
            <a:extLst>
              <a:ext uri="{FF2B5EF4-FFF2-40B4-BE49-F238E27FC236}">
                <a16:creationId xmlns:a16="http://schemas.microsoft.com/office/drawing/2014/main" id="{C1A88214-C1A4-1C66-AA16-411A6CCCAA91}"/>
              </a:ext>
            </a:extLst>
          </p:cNvPr>
          <p:cNvSpPr>
            <a:spLocks noGrp="1"/>
          </p:cNvSpPr>
          <p:nvPr>
            <p:ph type="sldNum" sz="quarter" idx="4"/>
          </p:nvPr>
        </p:nvSpPr>
        <p:spPr>
          <a:xfrm>
            <a:off x="8383036" y="6962309"/>
            <a:ext cx="324365" cy="273844"/>
          </a:xfrm>
        </p:spPr>
        <p:txBody>
          <a:bodyPr/>
          <a:lstStyle/>
          <a:p>
            <a:fld id="{933A556B-7C63-244D-9B7C-B0EA8042B330}" type="slidenum">
              <a:rPr lang="en-US" smtClean="0"/>
              <a:pPr/>
              <a:t>4</a:t>
            </a:fld>
            <a:endParaRPr lang="en-US"/>
          </a:p>
        </p:txBody>
      </p:sp>
      <p:sp>
        <p:nvSpPr>
          <p:cNvPr id="42" name="TextBox 41">
            <a:extLst>
              <a:ext uri="{FF2B5EF4-FFF2-40B4-BE49-F238E27FC236}">
                <a16:creationId xmlns:a16="http://schemas.microsoft.com/office/drawing/2014/main" id="{881D0142-A531-C148-B772-14FAAB592B79}"/>
              </a:ext>
            </a:extLst>
          </p:cNvPr>
          <p:cNvSpPr txBox="1"/>
          <p:nvPr/>
        </p:nvSpPr>
        <p:spPr>
          <a:xfrm>
            <a:off x="412407" y="2141379"/>
            <a:ext cx="3543258" cy="4708981"/>
          </a:xfrm>
          <a:prstGeom prst="rect">
            <a:avLst/>
          </a:prstGeom>
          <a:noFill/>
        </p:spPr>
        <p:txBody>
          <a:bodyPr wrap="square" rtlCol="0">
            <a:spAutoFit/>
          </a:bodyPr>
          <a:lstStyle/>
          <a:p>
            <a:pPr marL="214313" indent="-214313">
              <a:buFont typeface="Wingdings" pitchFamily="2" charset="2"/>
              <a:buChar char="è"/>
            </a:pPr>
            <a:r>
              <a:rPr lang="en-US" b="1" dirty="0"/>
              <a:t>BLIP</a:t>
            </a:r>
            <a:r>
              <a:rPr lang="en-US" dirty="0"/>
              <a:t>: isotope production: </a:t>
            </a:r>
            <a:r>
              <a:rPr lang="en-US" b="1" dirty="0"/>
              <a:t>energies up to 200 MeV</a:t>
            </a:r>
            <a:br>
              <a:rPr lang="en-US" b="1" dirty="0"/>
            </a:br>
            <a:r>
              <a:rPr lang="en-US" dirty="0">
                <a:solidFill>
                  <a:srgbClr val="FF0000"/>
                </a:solidFill>
              </a:rPr>
              <a:t>- No evaluated library, particularly for all product isotopes (impurities important)</a:t>
            </a:r>
            <a:br>
              <a:rPr lang="en-US" b="1" dirty="0"/>
            </a:br>
            <a:r>
              <a:rPr lang="en-US" dirty="0">
                <a:solidFill>
                  <a:srgbClr val="FF0000"/>
                </a:solidFill>
              </a:rPr>
              <a:t>- Expensive measurements</a:t>
            </a:r>
            <a:br>
              <a:rPr lang="en-US" dirty="0">
                <a:solidFill>
                  <a:srgbClr val="FF0000"/>
                </a:solidFill>
              </a:rPr>
            </a:br>
            <a:r>
              <a:rPr lang="en-US" dirty="0">
                <a:solidFill>
                  <a:srgbClr val="FF0000"/>
                </a:solidFill>
              </a:rPr>
              <a:t>- Classical Pre-equilibrium models</a:t>
            </a:r>
          </a:p>
          <a:p>
            <a:pPr marL="214313" indent="-214313">
              <a:buFont typeface="Wingdings" pitchFamily="2" charset="2"/>
              <a:buChar char="è"/>
            </a:pPr>
            <a:r>
              <a:rPr lang="en-US" b="1" dirty="0"/>
              <a:t>BLIP</a:t>
            </a:r>
            <a:r>
              <a:rPr lang="en-US" dirty="0"/>
              <a:t>: fission and radiation damage studies – similar modeling needs</a:t>
            </a:r>
          </a:p>
          <a:p>
            <a:pPr marL="214313" indent="-214313">
              <a:buFont typeface="Wingdings" pitchFamily="2" charset="2"/>
              <a:buChar char="è"/>
            </a:pPr>
            <a:r>
              <a:rPr lang="en-US" sz="1600" b="1" dirty="0"/>
              <a:t>Goal:</a:t>
            </a:r>
            <a:r>
              <a:rPr lang="en-US" sz="1600" dirty="0"/>
              <a:t> Implement quantum mechanical pre-equilibrium model, </a:t>
            </a:r>
            <a:r>
              <a:rPr lang="en-US" sz="1600" i="1" dirty="0"/>
              <a:t>incorporate evaluations into ENDF</a:t>
            </a:r>
            <a:br>
              <a:rPr lang="en-US" sz="1350" dirty="0"/>
            </a:br>
            <a:br>
              <a:rPr lang="en-US" sz="1350" dirty="0"/>
            </a:br>
            <a:br>
              <a:rPr lang="en-US" sz="1350" dirty="0"/>
            </a:br>
            <a:br>
              <a:rPr lang="en-US" sz="1350" dirty="0"/>
            </a:br>
            <a:endParaRPr lang="en-US" sz="1350" dirty="0"/>
          </a:p>
        </p:txBody>
      </p:sp>
      <p:sp>
        <p:nvSpPr>
          <p:cNvPr id="56" name="TextBox 55">
            <a:extLst>
              <a:ext uri="{FF2B5EF4-FFF2-40B4-BE49-F238E27FC236}">
                <a16:creationId xmlns:a16="http://schemas.microsoft.com/office/drawing/2014/main" id="{8F70830E-9E8D-99C0-4D24-E4A13B00D4DA}"/>
              </a:ext>
            </a:extLst>
          </p:cNvPr>
          <p:cNvSpPr txBox="1"/>
          <p:nvPr/>
        </p:nvSpPr>
        <p:spPr>
          <a:xfrm>
            <a:off x="4143576" y="5445987"/>
            <a:ext cx="4483443" cy="854080"/>
          </a:xfrm>
          <a:custGeom>
            <a:avLst/>
            <a:gdLst>
              <a:gd name="connsiteX0" fmla="*/ 0 w 4483443"/>
              <a:gd name="connsiteY0" fmla="*/ 0 h 854080"/>
              <a:gd name="connsiteX1" fmla="*/ 470762 w 4483443"/>
              <a:gd name="connsiteY1" fmla="*/ 0 h 854080"/>
              <a:gd name="connsiteX2" fmla="*/ 986357 w 4483443"/>
              <a:gd name="connsiteY2" fmla="*/ 0 h 854080"/>
              <a:gd name="connsiteX3" fmla="*/ 1457119 w 4483443"/>
              <a:gd name="connsiteY3" fmla="*/ 0 h 854080"/>
              <a:gd name="connsiteX4" fmla="*/ 2062384 w 4483443"/>
              <a:gd name="connsiteY4" fmla="*/ 0 h 854080"/>
              <a:gd name="connsiteX5" fmla="*/ 2622814 w 4483443"/>
              <a:gd name="connsiteY5" fmla="*/ 0 h 854080"/>
              <a:gd name="connsiteX6" fmla="*/ 3183245 w 4483443"/>
              <a:gd name="connsiteY6" fmla="*/ 0 h 854080"/>
              <a:gd name="connsiteX7" fmla="*/ 3833344 w 4483443"/>
              <a:gd name="connsiteY7" fmla="*/ 0 h 854080"/>
              <a:gd name="connsiteX8" fmla="*/ 4483443 w 4483443"/>
              <a:gd name="connsiteY8" fmla="*/ 0 h 854080"/>
              <a:gd name="connsiteX9" fmla="*/ 4483443 w 4483443"/>
              <a:gd name="connsiteY9" fmla="*/ 401418 h 854080"/>
              <a:gd name="connsiteX10" fmla="*/ 4483443 w 4483443"/>
              <a:gd name="connsiteY10" fmla="*/ 854080 h 854080"/>
              <a:gd name="connsiteX11" fmla="*/ 4057516 w 4483443"/>
              <a:gd name="connsiteY11" fmla="*/ 854080 h 854080"/>
              <a:gd name="connsiteX12" fmla="*/ 3586754 w 4483443"/>
              <a:gd name="connsiteY12" fmla="*/ 854080 h 854080"/>
              <a:gd name="connsiteX13" fmla="*/ 2981490 w 4483443"/>
              <a:gd name="connsiteY13" fmla="*/ 854080 h 854080"/>
              <a:gd name="connsiteX14" fmla="*/ 2331390 w 4483443"/>
              <a:gd name="connsiteY14" fmla="*/ 854080 h 854080"/>
              <a:gd name="connsiteX15" fmla="*/ 1815794 w 4483443"/>
              <a:gd name="connsiteY15" fmla="*/ 854080 h 854080"/>
              <a:gd name="connsiteX16" fmla="*/ 1165695 w 4483443"/>
              <a:gd name="connsiteY16" fmla="*/ 854080 h 854080"/>
              <a:gd name="connsiteX17" fmla="*/ 694934 w 4483443"/>
              <a:gd name="connsiteY17" fmla="*/ 854080 h 854080"/>
              <a:gd name="connsiteX18" fmla="*/ 0 w 4483443"/>
              <a:gd name="connsiteY18" fmla="*/ 854080 h 854080"/>
              <a:gd name="connsiteX19" fmla="*/ 0 w 4483443"/>
              <a:gd name="connsiteY19" fmla="*/ 452662 h 854080"/>
              <a:gd name="connsiteX20" fmla="*/ 0 w 4483443"/>
              <a:gd name="connsiteY20" fmla="*/ 0 h 85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3443" h="854080" fill="none" extrusionOk="0">
                <a:moveTo>
                  <a:pt x="0" y="0"/>
                </a:moveTo>
                <a:cubicBezTo>
                  <a:pt x="162525" y="-45866"/>
                  <a:pt x="371673" y="17355"/>
                  <a:pt x="470762" y="0"/>
                </a:cubicBezTo>
                <a:cubicBezTo>
                  <a:pt x="569851" y="-17355"/>
                  <a:pt x="765767" y="9399"/>
                  <a:pt x="986357" y="0"/>
                </a:cubicBezTo>
                <a:cubicBezTo>
                  <a:pt x="1206948" y="-9399"/>
                  <a:pt x="1232141" y="54921"/>
                  <a:pt x="1457119" y="0"/>
                </a:cubicBezTo>
                <a:cubicBezTo>
                  <a:pt x="1682097" y="-54921"/>
                  <a:pt x="1860150" y="69431"/>
                  <a:pt x="2062384" y="0"/>
                </a:cubicBezTo>
                <a:cubicBezTo>
                  <a:pt x="2264618" y="-69431"/>
                  <a:pt x="2462713" y="39702"/>
                  <a:pt x="2622814" y="0"/>
                </a:cubicBezTo>
                <a:cubicBezTo>
                  <a:pt x="2782915" y="-39702"/>
                  <a:pt x="3009127" y="3711"/>
                  <a:pt x="3183245" y="0"/>
                </a:cubicBezTo>
                <a:cubicBezTo>
                  <a:pt x="3357363" y="-3711"/>
                  <a:pt x="3684855" y="46483"/>
                  <a:pt x="3833344" y="0"/>
                </a:cubicBezTo>
                <a:cubicBezTo>
                  <a:pt x="3981833" y="-46483"/>
                  <a:pt x="4268987" y="59267"/>
                  <a:pt x="4483443" y="0"/>
                </a:cubicBezTo>
                <a:cubicBezTo>
                  <a:pt x="4515269" y="142964"/>
                  <a:pt x="4469808" y="289033"/>
                  <a:pt x="4483443" y="401418"/>
                </a:cubicBezTo>
                <a:cubicBezTo>
                  <a:pt x="4497078" y="513803"/>
                  <a:pt x="4438358" y="703315"/>
                  <a:pt x="4483443" y="854080"/>
                </a:cubicBezTo>
                <a:cubicBezTo>
                  <a:pt x="4363867" y="867001"/>
                  <a:pt x="4220220" y="824611"/>
                  <a:pt x="4057516" y="854080"/>
                </a:cubicBezTo>
                <a:cubicBezTo>
                  <a:pt x="3894812" y="883549"/>
                  <a:pt x="3725526" y="818350"/>
                  <a:pt x="3586754" y="854080"/>
                </a:cubicBezTo>
                <a:cubicBezTo>
                  <a:pt x="3447982" y="889810"/>
                  <a:pt x="3114432" y="819016"/>
                  <a:pt x="2981490" y="854080"/>
                </a:cubicBezTo>
                <a:cubicBezTo>
                  <a:pt x="2848548" y="889144"/>
                  <a:pt x="2549172" y="812831"/>
                  <a:pt x="2331390" y="854080"/>
                </a:cubicBezTo>
                <a:cubicBezTo>
                  <a:pt x="2113608" y="895329"/>
                  <a:pt x="2031368" y="830313"/>
                  <a:pt x="1815794" y="854080"/>
                </a:cubicBezTo>
                <a:cubicBezTo>
                  <a:pt x="1600220" y="877847"/>
                  <a:pt x="1322974" y="845320"/>
                  <a:pt x="1165695" y="854080"/>
                </a:cubicBezTo>
                <a:cubicBezTo>
                  <a:pt x="1008416" y="862840"/>
                  <a:pt x="893016" y="845739"/>
                  <a:pt x="694934" y="854080"/>
                </a:cubicBezTo>
                <a:cubicBezTo>
                  <a:pt x="496852" y="862421"/>
                  <a:pt x="203831" y="833391"/>
                  <a:pt x="0" y="854080"/>
                </a:cubicBezTo>
                <a:cubicBezTo>
                  <a:pt x="-2842" y="760506"/>
                  <a:pt x="11740" y="550155"/>
                  <a:pt x="0" y="452662"/>
                </a:cubicBezTo>
                <a:cubicBezTo>
                  <a:pt x="-11740" y="355169"/>
                  <a:pt x="32907" y="115662"/>
                  <a:pt x="0" y="0"/>
                </a:cubicBezTo>
                <a:close/>
              </a:path>
              <a:path w="4483443" h="854080" stroke="0" extrusionOk="0">
                <a:moveTo>
                  <a:pt x="0" y="0"/>
                </a:moveTo>
                <a:cubicBezTo>
                  <a:pt x="204497" y="-45756"/>
                  <a:pt x="343742" y="25380"/>
                  <a:pt x="515596" y="0"/>
                </a:cubicBezTo>
                <a:cubicBezTo>
                  <a:pt x="687450" y="-25380"/>
                  <a:pt x="853427" y="33276"/>
                  <a:pt x="941523" y="0"/>
                </a:cubicBezTo>
                <a:cubicBezTo>
                  <a:pt x="1029619" y="-33276"/>
                  <a:pt x="1381039" y="39427"/>
                  <a:pt x="1591622" y="0"/>
                </a:cubicBezTo>
                <a:cubicBezTo>
                  <a:pt x="1802205" y="-39427"/>
                  <a:pt x="1949197" y="47912"/>
                  <a:pt x="2107218" y="0"/>
                </a:cubicBezTo>
                <a:cubicBezTo>
                  <a:pt x="2265239" y="-47912"/>
                  <a:pt x="2391817" y="12305"/>
                  <a:pt x="2622814" y="0"/>
                </a:cubicBezTo>
                <a:cubicBezTo>
                  <a:pt x="2853811" y="-12305"/>
                  <a:pt x="3141819" y="3370"/>
                  <a:pt x="3272913" y="0"/>
                </a:cubicBezTo>
                <a:cubicBezTo>
                  <a:pt x="3404007" y="-3370"/>
                  <a:pt x="3635196" y="39066"/>
                  <a:pt x="3743675" y="0"/>
                </a:cubicBezTo>
                <a:cubicBezTo>
                  <a:pt x="3852154" y="-39066"/>
                  <a:pt x="4203219" y="82696"/>
                  <a:pt x="4483443" y="0"/>
                </a:cubicBezTo>
                <a:cubicBezTo>
                  <a:pt x="4514123" y="179545"/>
                  <a:pt x="4475241" y="263802"/>
                  <a:pt x="4483443" y="444122"/>
                </a:cubicBezTo>
                <a:cubicBezTo>
                  <a:pt x="4491645" y="624442"/>
                  <a:pt x="4436917" y="721399"/>
                  <a:pt x="4483443" y="854080"/>
                </a:cubicBezTo>
                <a:cubicBezTo>
                  <a:pt x="4341519" y="858015"/>
                  <a:pt x="4094034" y="822678"/>
                  <a:pt x="3923013" y="854080"/>
                </a:cubicBezTo>
                <a:cubicBezTo>
                  <a:pt x="3751992" y="885482"/>
                  <a:pt x="3649837" y="797921"/>
                  <a:pt x="3407417" y="854080"/>
                </a:cubicBezTo>
                <a:cubicBezTo>
                  <a:pt x="3164997" y="910239"/>
                  <a:pt x="2940319" y="797732"/>
                  <a:pt x="2757317" y="854080"/>
                </a:cubicBezTo>
                <a:cubicBezTo>
                  <a:pt x="2574315" y="910428"/>
                  <a:pt x="2247414" y="776239"/>
                  <a:pt x="2107218" y="854080"/>
                </a:cubicBezTo>
                <a:cubicBezTo>
                  <a:pt x="1967022" y="931921"/>
                  <a:pt x="1845948" y="819581"/>
                  <a:pt x="1636457" y="854080"/>
                </a:cubicBezTo>
                <a:cubicBezTo>
                  <a:pt x="1426966" y="888579"/>
                  <a:pt x="1275372" y="817144"/>
                  <a:pt x="1076026" y="854080"/>
                </a:cubicBezTo>
                <a:cubicBezTo>
                  <a:pt x="876680" y="891016"/>
                  <a:pt x="377535" y="764553"/>
                  <a:pt x="0" y="854080"/>
                </a:cubicBezTo>
                <a:cubicBezTo>
                  <a:pt x="-3649" y="656364"/>
                  <a:pt x="10637" y="572686"/>
                  <a:pt x="0" y="427040"/>
                </a:cubicBezTo>
                <a:cubicBezTo>
                  <a:pt x="-10637" y="281394"/>
                  <a:pt x="38727" y="139417"/>
                  <a:pt x="0" y="0"/>
                </a:cubicBezTo>
                <a:close/>
              </a:path>
            </a:pathLst>
          </a:custGeom>
          <a:solidFill>
            <a:schemeClr val="bg2"/>
          </a:solidFill>
          <a:ln w="381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en-US" sz="1650" b="1" dirty="0">
                <a:solidFill>
                  <a:srgbClr val="00B050"/>
                </a:solidFill>
              </a:rPr>
              <a:t>We can fix what is wrong in the models and create a capability that will support BLIP and other IP sites</a:t>
            </a:r>
            <a:endParaRPr lang="en-US" b="1" dirty="0">
              <a:solidFill>
                <a:srgbClr val="00B050"/>
              </a:solidFill>
            </a:endParaRPr>
          </a:p>
        </p:txBody>
      </p:sp>
      <p:pic>
        <p:nvPicPr>
          <p:cNvPr id="58" name="Picture 57">
            <a:extLst>
              <a:ext uri="{FF2B5EF4-FFF2-40B4-BE49-F238E27FC236}">
                <a16:creationId xmlns:a16="http://schemas.microsoft.com/office/drawing/2014/main" id="{95F083A8-AC74-D372-0DD9-D76523707478}"/>
              </a:ext>
            </a:extLst>
          </p:cNvPr>
          <p:cNvPicPr>
            <a:picLocks noChangeAspect="1"/>
          </p:cNvPicPr>
          <p:nvPr/>
        </p:nvPicPr>
        <p:blipFill>
          <a:blip r:embed="rId2"/>
          <a:srcRect t="12685" r="67270"/>
          <a:stretch/>
        </p:blipFill>
        <p:spPr>
          <a:xfrm>
            <a:off x="4009710" y="2817465"/>
            <a:ext cx="1774215" cy="1361753"/>
          </a:xfrm>
          <a:prstGeom prst="rect">
            <a:avLst/>
          </a:prstGeom>
        </p:spPr>
      </p:pic>
      <p:pic>
        <p:nvPicPr>
          <p:cNvPr id="59" name="Picture 58">
            <a:extLst>
              <a:ext uri="{FF2B5EF4-FFF2-40B4-BE49-F238E27FC236}">
                <a16:creationId xmlns:a16="http://schemas.microsoft.com/office/drawing/2014/main" id="{223ABB66-78A2-9010-56FC-A31F6567E869}"/>
              </a:ext>
            </a:extLst>
          </p:cNvPr>
          <p:cNvPicPr>
            <a:picLocks noChangeAspect="1"/>
          </p:cNvPicPr>
          <p:nvPr/>
        </p:nvPicPr>
        <p:blipFill>
          <a:blip r:embed="rId2"/>
          <a:srcRect l="32940" t="12685" r="34331"/>
          <a:stretch/>
        </p:blipFill>
        <p:spPr>
          <a:xfrm>
            <a:off x="4761747" y="3638635"/>
            <a:ext cx="1623551" cy="1246115"/>
          </a:xfrm>
          <a:prstGeom prst="rect">
            <a:avLst/>
          </a:prstGeom>
        </p:spPr>
      </p:pic>
      <p:pic>
        <p:nvPicPr>
          <p:cNvPr id="60" name="Picture 59">
            <a:extLst>
              <a:ext uri="{FF2B5EF4-FFF2-40B4-BE49-F238E27FC236}">
                <a16:creationId xmlns:a16="http://schemas.microsoft.com/office/drawing/2014/main" id="{53C6CEE6-AE2E-6BCA-3633-55E111FEE533}"/>
              </a:ext>
            </a:extLst>
          </p:cNvPr>
          <p:cNvPicPr>
            <a:picLocks noChangeAspect="1"/>
          </p:cNvPicPr>
          <p:nvPr/>
        </p:nvPicPr>
        <p:blipFill>
          <a:blip r:embed="rId3"/>
          <a:srcRect l="50000"/>
          <a:stretch/>
        </p:blipFill>
        <p:spPr>
          <a:xfrm>
            <a:off x="7095016" y="2141379"/>
            <a:ext cx="1267571" cy="1156108"/>
          </a:xfrm>
          <a:prstGeom prst="rect">
            <a:avLst/>
          </a:prstGeom>
        </p:spPr>
      </p:pic>
      <p:pic>
        <p:nvPicPr>
          <p:cNvPr id="61" name="Picture 60">
            <a:extLst>
              <a:ext uri="{FF2B5EF4-FFF2-40B4-BE49-F238E27FC236}">
                <a16:creationId xmlns:a16="http://schemas.microsoft.com/office/drawing/2014/main" id="{4523F2DB-FB05-9305-4C41-61B70BB43E6D}"/>
              </a:ext>
            </a:extLst>
          </p:cNvPr>
          <p:cNvPicPr>
            <a:picLocks noChangeAspect="1"/>
          </p:cNvPicPr>
          <p:nvPr/>
        </p:nvPicPr>
        <p:blipFill>
          <a:blip r:embed="rId4"/>
          <a:stretch>
            <a:fillRect/>
          </a:stretch>
        </p:blipFill>
        <p:spPr>
          <a:xfrm>
            <a:off x="7436983" y="3365493"/>
            <a:ext cx="1230930" cy="1934319"/>
          </a:xfrm>
          <a:prstGeom prst="rect">
            <a:avLst/>
          </a:prstGeom>
        </p:spPr>
      </p:pic>
      <p:sp>
        <p:nvSpPr>
          <p:cNvPr id="1025" name="TextBox 1024">
            <a:extLst>
              <a:ext uri="{FF2B5EF4-FFF2-40B4-BE49-F238E27FC236}">
                <a16:creationId xmlns:a16="http://schemas.microsoft.com/office/drawing/2014/main" id="{5E4A4E54-B260-829C-2007-BE327E596B82}"/>
              </a:ext>
            </a:extLst>
          </p:cNvPr>
          <p:cNvSpPr txBox="1"/>
          <p:nvPr/>
        </p:nvSpPr>
        <p:spPr>
          <a:xfrm>
            <a:off x="4350397" y="1241331"/>
            <a:ext cx="3702051" cy="923330"/>
          </a:xfrm>
          <a:prstGeom prst="rect">
            <a:avLst/>
          </a:prstGeom>
          <a:noFill/>
        </p:spPr>
        <p:txBody>
          <a:bodyPr wrap="square">
            <a:spAutoFit/>
          </a:bodyPr>
          <a:lstStyle/>
          <a:p>
            <a:r>
              <a:rPr lang="en-US" b="1" dirty="0">
                <a:solidFill>
                  <a:srgbClr val="00B050"/>
                </a:solidFill>
              </a:rPr>
              <a:t>Customers: Isotope Production, NASA: shielding and activation applications</a:t>
            </a:r>
          </a:p>
        </p:txBody>
      </p:sp>
    </p:spTree>
    <p:extLst>
      <p:ext uri="{BB962C8B-B14F-4D97-AF65-F5344CB8AC3E}">
        <p14:creationId xmlns:p14="http://schemas.microsoft.com/office/powerpoint/2010/main" val="180728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74B7-2A57-5FFB-3920-74BB2850A2D5}"/>
              </a:ext>
            </a:extLst>
          </p:cNvPr>
          <p:cNvSpPr>
            <a:spLocks noGrp="1"/>
          </p:cNvSpPr>
          <p:nvPr>
            <p:ph type="title"/>
          </p:nvPr>
        </p:nvSpPr>
        <p:spPr/>
        <p:txBody>
          <a:bodyPr>
            <a:normAutofit fontScale="90000"/>
          </a:bodyPr>
          <a:lstStyle/>
          <a:p>
            <a:r>
              <a:rPr lang="en-US"/>
              <a:t>Develop model capability to support charge particle induced reaction  libraries</a:t>
            </a:r>
          </a:p>
        </p:txBody>
      </p:sp>
      <p:sp>
        <p:nvSpPr>
          <p:cNvPr id="4" name="Slide Number Placeholder 3">
            <a:extLst>
              <a:ext uri="{FF2B5EF4-FFF2-40B4-BE49-F238E27FC236}">
                <a16:creationId xmlns:a16="http://schemas.microsoft.com/office/drawing/2014/main" id="{FE3748D8-735A-E1FF-815A-F4B0218C1923}"/>
              </a:ext>
            </a:extLst>
          </p:cNvPr>
          <p:cNvSpPr>
            <a:spLocks noGrp="1"/>
          </p:cNvSpPr>
          <p:nvPr>
            <p:ph type="sldNum" sz="quarter" idx="4"/>
          </p:nvPr>
        </p:nvSpPr>
        <p:spPr/>
        <p:txBody>
          <a:bodyPr/>
          <a:lstStyle/>
          <a:p>
            <a:fld id="{933A556B-7C63-244D-9B7C-B0EA8042B330}" type="slidenum">
              <a:rPr lang="en-US" smtClean="0"/>
              <a:pPr/>
              <a:t>5</a:t>
            </a:fld>
            <a:endParaRPr lang="en-US"/>
          </a:p>
        </p:txBody>
      </p:sp>
      <p:pic>
        <p:nvPicPr>
          <p:cNvPr id="9" name="Picture 8">
            <a:extLst>
              <a:ext uri="{FF2B5EF4-FFF2-40B4-BE49-F238E27FC236}">
                <a16:creationId xmlns:a16="http://schemas.microsoft.com/office/drawing/2014/main" id="{F939F0BE-E96C-2683-3AB8-6F93868BE9B6}"/>
              </a:ext>
            </a:extLst>
          </p:cNvPr>
          <p:cNvPicPr>
            <a:picLocks noChangeAspect="1"/>
          </p:cNvPicPr>
          <p:nvPr/>
        </p:nvPicPr>
        <p:blipFill>
          <a:blip r:embed="rId2"/>
          <a:srcRect t="35707" b="37738"/>
          <a:stretch/>
        </p:blipFill>
        <p:spPr>
          <a:xfrm>
            <a:off x="428625" y="1956423"/>
            <a:ext cx="4432601" cy="824657"/>
          </a:xfrm>
          <a:prstGeom prst="rect">
            <a:avLst/>
          </a:prstGeom>
        </p:spPr>
      </p:pic>
      <p:pic>
        <p:nvPicPr>
          <p:cNvPr id="10" name="Picture 9">
            <a:extLst>
              <a:ext uri="{FF2B5EF4-FFF2-40B4-BE49-F238E27FC236}">
                <a16:creationId xmlns:a16="http://schemas.microsoft.com/office/drawing/2014/main" id="{399DCD46-FC7C-5A57-A85C-920D8FB4ACA0}"/>
              </a:ext>
            </a:extLst>
          </p:cNvPr>
          <p:cNvPicPr>
            <a:picLocks noChangeAspect="1"/>
          </p:cNvPicPr>
          <p:nvPr/>
        </p:nvPicPr>
        <p:blipFill>
          <a:blip r:embed="rId3"/>
          <a:stretch>
            <a:fillRect/>
          </a:stretch>
        </p:blipFill>
        <p:spPr>
          <a:xfrm>
            <a:off x="5006567" y="2282739"/>
            <a:ext cx="3813847" cy="1447705"/>
          </a:xfrm>
          <a:prstGeom prst="rect">
            <a:avLst/>
          </a:prstGeom>
        </p:spPr>
      </p:pic>
      <p:sp>
        <p:nvSpPr>
          <p:cNvPr id="11" name="TextBox 10">
            <a:extLst>
              <a:ext uri="{FF2B5EF4-FFF2-40B4-BE49-F238E27FC236}">
                <a16:creationId xmlns:a16="http://schemas.microsoft.com/office/drawing/2014/main" id="{987102B3-D462-2F10-43D2-C9F4F6BA3C78}"/>
              </a:ext>
            </a:extLst>
          </p:cNvPr>
          <p:cNvSpPr txBox="1"/>
          <p:nvPr/>
        </p:nvSpPr>
        <p:spPr>
          <a:xfrm>
            <a:off x="5633142" y="2022641"/>
            <a:ext cx="2954655" cy="300082"/>
          </a:xfrm>
          <a:prstGeom prst="rect">
            <a:avLst/>
          </a:prstGeom>
          <a:noFill/>
        </p:spPr>
        <p:txBody>
          <a:bodyPr wrap="none" rtlCol="0">
            <a:spAutoFit/>
          </a:bodyPr>
          <a:lstStyle/>
          <a:p>
            <a:r>
              <a:rPr lang="en-US" sz="1350" b="1">
                <a:solidFill>
                  <a:srgbClr val="FF0000"/>
                </a:solidFill>
              </a:rPr>
              <a:t>These reactions are not classical!</a:t>
            </a:r>
          </a:p>
        </p:txBody>
      </p:sp>
      <p:grpSp>
        <p:nvGrpSpPr>
          <p:cNvPr id="15" name="Group 14">
            <a:extLst>
              <a:ext uri="{FF2B5EF4-FFF2-40B4-BE49-F238E27FC236}">
                <a16:creationId xmlns:a16="http://schemas.microsoft.com/office/drawing/2014/main" id="{E10FA9EF-DFFD-AD06-657E-F63B5DE37A01}"/>
              </a:ext>
            </a:extLst>
          </p:cNvPr>
          <p:cNvGrpSpPr/>
          <p:nvPr/>
        </p:nvGrpSpPr>
        <p:grpSpPr>
          <a:xfrm>
            <a:off x="719080" y="3070770"/>
            <a:ext cx="2291290" cy="1477388"/>
            <a:chOff x="409624" y="2635142"/>
            <a:chExt cx="3055052" cy="1969850"/>
          </a:xfrm>
        </p:grpSpPr>
        <p:pic>
          <p:nvPicPr>
            <p:cNvPr id="8" name="Picture 7">
              <a:extLst>
                <a:ext uri="{FF2B5EF4-FFF2-40B4-BE49-F238E27FC236}">
                  <a16:creationId xmlns:a16="http://schemas.microsoft.com/office/drawing/2014/main" id="{427498DD-F88D-3A6E-DBA6-170A1141253A}"/>
                </a:ext>
              </a:extLst>
            </p:cNvPr>
            <p:cNvPicPr>
              <a:picLocks noChangeAspect="1"/>
            </p:cNvPicPr>
            <p:nvPr/>
          </p:nvPicPr>
          <p:blipFill>
            <a:blip r:embed="rId4"/>
            <a:stretch>
              <a:fillRect/>
            </a:stretch>
          </p:blipFill>
          <p:spPr>
            <a:xfrm>
              <a:off x="409624" y="2635142"/>
              <a:ext cx="2103280" cy="1969850"/>
            </a:xfrm>
            <a:prstGeom prst="rect">
              <a:avLst/>
            </a:prstGeom>
          </p:spPr>
        </p:pic>
        <p:sp>
          <p:nvSpPr>
            <p:cNvPr id="12" name="TextBox 11">
              <a:extLst>
                <a:ext uri="{FF2B5EF4-FFF2-40B4-BE49-F238E27FC236}">
                  <a16:creationId xmlns:a16="http://schemas.microsoft.com/office/drawing/2014/main" id="{F1430DFE-B53B-8FC1-1130-8DA2E6C249C5}"/>
                </a:ext>
              </a:extLst>
            </p:cNvPr>
            <p:cNvSpPr txBox="1"/>
            <p:nvPr/>
          </p:nvSpPr>
          <p:spPr>
            <a:xfrm>
              <a:off x="2295126" y="2853309"/>
              <a:ext cx="1169550" cy="677108"/>
            </a:xfrm>
            <a:prstGeom prst="rect">
              <a:avLst/>
            </a:prstGeom>
            <a:noFill/>
          </p:spPr>
          <p:txBody>
            <a:bodyPr wrap="none" rtlCol="0">
              <a:spAutoFit/>
            </a:bodyPr>
            <a:lstStyle/>
            <a:p>
              <a:pPr algn="ctr"/>
              <a:r>
                <a:rPr lang="en-US" sz="1350">
                  <a:solidFill>
                    <a:srgbClr val="FF0000"/>
                  </a:solidFill>
                </a:rPr>
                <a:t>Classical</a:t>
              </a:r>
              <a:br>
                <a:rPr lang="en-US" sz="1350">
                  <a:solidFill>
                    <a:srgbClr val="FF0000"/>
                  </a:solidFill>
                </a:rPr>
              </a:br>
              <a:r>
                <a:rPr lang="en-US" sz="1350">
                  <a:solidFill>
                    <a:srgbClr val="FF0000"/>
                  </a:solidFill>
                </a:rPr>
                <a:t>Models</a:t>
              </a:r>
            </a:p>
          </p:txBody>
        </p:sp>
        <p:cxnSp>
          <p:nvCxnSpPr>
            <p:cNvPr id="14" name="Straight Arrow Connector 13">
              <a:extLst>
                <a:ext uri="{FF2B5EF4-FFF2-40B4-BE49-F238E27FC236}">
                  <a16:creationId xmlns:a16="http://schemas.microsoft.com/office/drawing/2014/main" id="{15F84754-EEFA-FB1D-8FAD-CF9A0E369783}"/>
                </a:ext>
              </a:extLst>
            </p:cNvPr>
            <p:cNvCxnSpPr>
              <a:cxnSpLocks/>
            </p:cNvCxnSpPr>
            <p:nvPr/>
          </p:nvCxnSpPr>
          <p:spPr>
            <a:xfrm flipH="1" flipV="1">
              <a:off x="2010873" y="2947632"/>
              <a:ext cx="475427" cy="2935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07D8BE-AA67-E86F-A113-AE1B346C55C8}"/>
                </a:ext>
              </a:extLst>
            </p:cNvPr>
            <p:cNvCxnSpPr>
              <a:cxnSpLocks/>
            </p:cNvCxnSpPr>
            <p:nvPr/>
          </p:nvCxnSpPr>
          <p:spPr>
            <a:xfrm flipH="1">
              <a:off x="2010873" y="3242645"/>
              <a:ext cx="475427" cy="1600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995384-F5DF-7800-3E63-2359AB2A29EE}"/>
                </a:ext>
              </a:extLst>
            </p:cNvPr>
            <p:cNvCxnSpPr>
              <a:cxnSpLocks/>
            </p:cNvCxnSpPr>
            <p:nvPr/>
          </p:nvCxnSpPr>
          <p:spPr>
            <a:xfrm flipH="1">
              <a:off x="1801148" y="3242645"/>
              <a:ext cx="685152" cy="1180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7C26AE-91EF-0C5F-5DEB-CF331EE6248B}"/>
                </a:ext>
              </a:extLst>
            </p:cNvPr>
            <p:cNvCxnSpPr>
              <a:cxnSpLocks/>
            </p:cNvCxnSpPr>
            <p:nvPr/>
          </p:nvCxnSpPr>
          <p:spPr>
            <a:xfrm flipH="1">
              <a:off x="1617272" y="3242645"/>
              <a:ext cx="869028" cy="506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CDB9379-E330-5CB2-A604-917C2E479117}"/>
                </a:ext>
              </a:extLst>
            </p:cNvPr>
            <p:cNvSpPr txBox="1"/>
            <p:nvPr/>
          </p:nvSpPr>
          <p:spPr>
            <a:xfrm>
              <a:off x="2369860" y="3701244"/>
              <a:ext cx="733534" cy="400109"/>
            </a:xfrm>
            <a:prstGeom prst="rect">
              <a:avLst/>
            </a:prstGeom>
            <a:noFill/>
          </p:spPr>
          <p:txBody>
            <a:bodyPr wrap="none" rtlCol="0">
              <a:spAutoFit/>
            </a:bodyPr>
            <a:lstStyle/>
            <a:p>
              <a:r>
                <a:rPr lang="en-US" sz="1350">
                  <a:solidFill>
                    <a:srgbClr val="FF0000"/>
                  </a:solidFill>
                </a:rPr>
                <a:t>Data</a:t>
              </a:r>
            </a:p>
          </p:txBody>
        </p:sp>
        <p:cxnSp>
          <p:nvCxnSpPr>
            <p:cNvPr id="23" name="Straight Arrow Connector 22">
              <a:extLst>
                <a:ext uri="{FF2B5EF4-FFF2-40B4-BE49-F238E27FC236}">
                  <a16:creationId xmlns:a16="http://schemas.microsoft.com/office/drawing/2014/main" id="{A0C9A0E3-AE42-A595-A6AE-D4019667D5C4}"/>
                </a:ext>
              </a:extLst>
            </p:cNvPr>
            <p:cNvCxnSpPr>
              <a:cxnSpLocks/>
              <a:stCxn id="22" idx="1"/>
            </p:cNvCxnSpPr>
            <p:nvPr/>
          </p:nvCxnSpPr>
          <p:spPr>
            <a:xfrm flipH="1">
              <a:off x="2126293" y="3901299"/>
              <a:ext cx="243568" cy="148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59782B5D-7A4C-7198-08D3-BD09CE3DB116}"/>
              </a:ext>
            </a:extLst>
          </p:cNvPr>
          <p:cNvSpPr txBox="1"/>
          <p:nvPr/>
        </p:nvSpPr>
        <p:spPr>
          <a:xfrm>
            <a:off x="4589248" y="3999484"/>
            <a:ext cx="4191736" cy="1384995"/>
          </a:xfrm>
          <a:prstGeom prst="rect">
            <a:avLst/>
          </a:prstGeom>
          <a:noFill/>
        </p:spPr>
        <p:txBody>
          <a:bodyPr wrap="square">
            <a:spAutoFit/>
          </a:bodyPr>
          <a:lstStyle/>
          <a:p>
            <a:pPr marL="214313" indent="-214313">
              <a:buFont typeface="Arial" panose="020B0604020202020204" pitchFamily="34" charset="0"/>
              <a:buChar char="•"/>
            </a:pPr>
            <a:r>
              <a:rPr lang="en-US" sz="1400" b="1" dirty="0">
                <a:latin typeface="LMSans10"/>
              </a:rPr>
              <a:t>Incident nucleons interact with nuclei</a:t>
            </a:r>
            <a:r>
              <a:rPr lang="en-US" sz="1400" dirty="0">
                <a:latin typeface="LMSans10"/>
              </a:rPr>
              <a:t> rather than with individual nucleons. </a:t>
            </a:r>
            <a:r>
              <a:rPr lang="en-US" sz="1400" b="1" dirty="0">
                <a:latin typeface="LMSans10"/>
              </a:rPr>
              <a:t>Diffractive effects at the nuclear surface </a:t>
            </a:r>
            <a:r>
              <a:rPr lang="en-US" sz="1400" dirty="0">
                <a:latin typeface="LMSans10"/>
              </a:rPr>
              <a:t>are still expected at &gt;200 MeV .</a:t>
            </a:r>
          </a:p>
          <a:p>
            <a:pPr marL="214313" indent="-214313">
              <a:buFont typeface="Arial" panose="020B0604020202020204" pitchFamily="34" charset="0"/>
              <a:buChar char="•"/>
            </a:pPr>
            <a:r>
              <a:rPr lang="en-US" sz="1400" dirty="0">
                <a:latin typeface="LMSans10"/>
              </a:rPr>
              <a:t>Poor angular distribution ( backward angles)</a:t>
            </a:r>
          </a:p>
          <a:p>
            <a:pPr marL="214313" indent="-214313">
              <a:buFont typeface="Arial" panose="020B0604020202020204" pitchFamily="34" charset="0"/>
              <a:buChar char="•"/>
            </a:pPr>
            <a:r>
              <a:rPr lang="en-US" sz="1400" b="1" dirty="0">
                <a:latin typeface="LMSans10"/>
              </a:rPr>
              <a:t>No nuclear structure </a:t>
            </a:r>
            <a:r>
              <a:rPr lang="en-US" sz="1400" dirty="0">
                <a:latin typeface="LMSans10"/>
              </a:rPr>
              <a:t>is taken into account explicitly</a:t>
            </a:r>
          </a:p>
          <a:p>
            <a:pPr marL="214313" indent="-214313">
              <a:buFont typeface="Arial" panose="020B0604020202020204" pitchFamily="34" charset="0"/>
              <a:buChar char="•"/>
            </a:pPr>
            <a:r>
              <a:rPr lang="en-US" sz="1400" dirty="0">
                <a:latin typeface="LMSans10"/>
              </a:rPr>
              <a:t>No Angular momentum excitation distribution</a:t>
            </a:r>
            <a:endParaRPr lang="en-US" sz="1400" dirty="0"/>
          </a:p>
        </p:txBody>
      </p:sp>
      <p:sp>
        <p:nvSpPr>
          <p:cNvPr id="45" name="TextBox 44">
            <a:extLst>
              <a:ext uri="{FF2B5EF4-FFF2-40B4-BE49-F238E27FC236}">
                <a16:creationId xmlns:a16="http://schemas.microsoft.com/office/drawing/2014/main" id="{ED91FE03-08F3-ADB2-8CA6-4E74D7B0A996}"/>
              </a:ext>
            </a:extLst>
          </p:cNvPr>
          <p:cNvSpPr txBox="1"/>
          <p:nvPr/>
        </p:nvSpPr>
        <p:spPr>
          <a:xfrm>
            <a:off x="738864" y="4741532"/>
            <a:ext cx="3341993" cy="715581"/>
          </a:xfrm>
          <a:prstGeom prst="rect">
            <a:avLst/>
          </a:prstGeom>
          <a:noFill/>
        </p:spPr>
        <p:txBody>
          <a:bodyPr wrap="square" rtlCol="0">
            <a:spAutoFit/>
          </a:bodyPr>
          <a:lstStyle/>
          <a:p>
            <a:r>
              <a:rPr lang="en-US" sz="1350" b="1" dirty="0">
                <a:solidFill>
                  <a:srgbClr val="00B050"/>
                </a:solidFill>
              </a:rPr>
              <a:t>We can fix what is wrong in the models and create a capability that will support BLIP</a:t>
            </a:r>
          </a:p>
        </p:txBody>
      </p:sp>
      <p:sp>
        <p:nvSpPr>
          <p:cNvPr id="13" name="TextBox 12">
            <a:extLst>
              <a:ext uri="{FF2B5EF4-FFF2-40B4-BE49-F238E27FC236}">
                <a16:creationId xmlns:a16="http://schemas.microsoft.com/office/drawing/2014/main" id="{350403A2-DB7F-869E-4EC3-B9B55C26BFB4}"/>
              </a:ext>
            </a:extLst>
          </p:cNvPr>
          <p:cNvSpPr txBox="1"/>
          <p:nvPr/>
        </p:nvSpPr>
        <p:spPr>
          <a:xfrm>
            <a:off x="738864" y="5398293"/>
            <a:ext cx="3719288" cy="923330"/>
          </a:xfrm>
          <a:prstGeom prst="rect">
            <a:avLst/>
          </a:prstGeom>
          <a:noFill/>
        </p:spPr>
        <p:txBody>
          <a:bodyPr wrap="none" rtlCol="0">
            <a:spAutoFit/>
          </a:bodyPr>
          <a:lstStyle/>
          <a:p>
            <a:r>
              <a:rPr lang="en-US" sz="1350" b="1" dirty="0">
                <a:solidFill>
                  <a:srgbClr val="0070C0"/>
                </a:solidFill>
              </a:rPr>
              <a:t>Develop (or extend current) theory cap for</a:t>
            </a:r>
            <a:br>
              <a:rPr lang="en-US" sz="1350" b="1" dirty="0">
                <a:solidFill>
                  <a:srgbClr val="0070C0"/>
                </a:solidFill>
              </a:rPr>
            </a:br>
            <a:r>
              <a:rPr lang="en-US" sz="1350" b="1" dirty="0">
                <a:solidFill>
                  <a:srgbClr val="0070C0"/>
                </a:solidFill>
              </a:rPr>
              <a:t>producing charge particle libraries:</a:t>
            </a:r>
            <a:br>
              <a:rPr lang="en-US" sz="1350" b="1" dirty="0">
                <a:solidFill>
                  <a:srgbClr val="0070C0"/>
                </a:solidFill>
              </a:rPr>
            </a:br>
            <a:r>
              <a:rPr lang="en-US" sz="1350" b="1" dirty="0">
                <a:solidFill>
                  <a:srgbClr val="0070C0"/>
                </a:solidFill>
              </a:rPr>
              <a:t>-&gt; replace classical theory models with QM</a:t>
            </a:r>
            <a:br>
              <a:rPr lang="en-US" sz="1350" b="1" dirty="0">
                <a:solidFill>
                  <a:srgbClr val="0070C0"/>
                </a:solidFill>
              </a:rPr>
            </a:br>
            <a:r>
              <a:rPr lang="en-US" sz="1350" b="1" dirty="0">
                <a:solidFill>
                  <a:srgbClr val="0070C0"/>
                </a:solidFill>
              </a:rPr>
              <a:t>  </a:t>
            </a:r>
          </a:p>
        </p:txBody>
      </p:sp>
      <p:sp>
        <p:nvSpPr>
          <p:cNvPr id="3" name="TextBox 2">
            <a:extLst>
              <a:ext uri="{FF2B5EF4-FFF2-40B4-BE49-F238E27FC236}">
                <a16:creationId xmlns:a16="http://schemas.microsoft.com/office/drawing/2014/main" id="{11FA20D3-0AD8-2236-8FF1-59D91805B7EA}"/>
              </a:ext>
            </a:extLst>
          </p:cNvPr>
          <p:cNvSpPr txBox="1"/>
          <p:nvPr/>
        </p:nvSpPr>
        <p:spPr>
          <a:xfrm>
            <a:off x="3142936" y="3153591"/>
            <a:ext cx="1168445" cy="923330"/>
          </a:xfrm>
          <a:prstGeom prst="rect">
            <a:avLst/>
          </a:prstGeom>
          <a:noFill/>
        </p:spPr>
        <p:txBody>
          <a:bodyPr wrap="square" rtlCol="0">
            <a:spAutoFit/>
          </a:bodyPr>
          <a:lstStyle/>
          <a:p>
            <a:r>
              <a:rPr lang="en-US" sz="1350" dirty="0">
                <a:solidFill>
                  <a:srgbClr val="FF0000"/>
                </a:solidFill>
              </a:rPr>
              <a:t>Same models for p induced reactions</a:t>
            </a:r>
          </a:p>
        </p:txBody>
      </p:sp>
      <p:sp>
        <p:nvSpPr>
          <p:cNvPr id="5" name="TextBox 4">
            <a:extLst>
              <a:ext uri="{FF2B5EF4-FFF2-40B4-BE49-F238E27FC236}">
                <a16:creationId xmlns:a16="http://schemas.microsoft.com/office/drawing/2014/main" id="{1CBFAAC1-5799-58DE-A754-69F74334CEEC}"/>
              </a:ext>
            </a:extLst>
          </p:cNvPr>
          <p:cNvSpPr txBox="1"/>
          <p:nvPr/>
        </p:nvSpPr>
        <p:spPr>
          <a:xfrm>
            <a:off x="5320635" y="5437351"/>
            <a:ext cx="2756308" cy="923330"/>
          </a:xfrm>
          <a:prstGeom prst="rect">
            <a:avLst/>
          </a:prstGeom>
          <a:noFill/>
        </p:spPr>
        <p:txBody>
          <a:bodyPr wrap="square" rtlCol="0">
            <a:spAutoFit/>
          </a:bodyPr>
          <a:lstStyle/>
          <a:p>
            <a:pPr algn="ctr"/>
            <a:r>
              <a:rPr lang="en-US" dirty="0"/>
              <a:t>Quantum-mechanical modeling will overcome these deficiencies</a:t>
            </a:r>
          </a:p>
        </p:txBody>
      </p:sp>
    </p:spTree>
    <p:extLst>
      <p:ext uri="{BB962C8B-B14F-4D97-AF65-F5344CB8AC3E}">
        <p14:creationId xmlns:p14="http://schemas.microsoft.com/office/powerpoint/2010/main" val="235997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8C2B-81B9-6336-8779-1C3DBBB01210}"/>
              </a:ext>
            </a:extLst>
          </p:cNvPr>
          <p:cNvSpPr>
            <a:spLocks noGrp="1"/>
          </p:cNvSpPr>
          <p:nvPr>
            <p:ph type="title"/>
          </p:nvPr>
        </p:nvSpPr>
        <p:spPr/>
        <p:txBody>
          <a:bodyPr/>
          <a:lstStyle/>
          <a:p>
            <a:r>
              <a:rPr lang="en-US"/>
              <a:t>Plan</a:t>
            </a:r>
          </a:p>
        </p:txBody>
      </p:sp>
      <p:sp>
        <p:nvSpPr>
          <p:cNvPr id="3" name="Slide Number Placeholder 2">
            <a:extLst>
              <a:ext uri="{FF2B5EF4-FFF2-40B4-BE49-F238E27FC236}">
                <a16:creationId xmlns:a16="http://schemas.microsoft.com/office/drawing/2014/main" id="{AA80AC72-BCC6-9F66-817F-3A7F6E675696}"/>
              </a:ext>
            </a:extLst>
          </p:cNvPr>
          <p:cNvSpPr>
            <a:spLocks noGrp="1"/>
          </p:cNvSpPr>
          <p:nvPr>
            <p:ph type="sldNum" sz="quarter" idx="4"/>
          </p:nvPr>
        </p:nvSpPr>
        <p:spPr/>
        <p:txBody>
          <a:bodyPr/>
          <a:lstStyle/>
          <a:p>
            <a:fld id="{933A556B-7C63-244D-9B7C-B0EA8042B330}" type="slidenum">
              <a:rPr lang="en-US" smtClean="0"/>
              <a:pPr/>
              <a:t>6</a:t>
            </a:fld>
            <a:endParaRPr lang="en-US"/>
          </a:p>
        </p:txBody>
      </p:sp>
      <p:sp>
        <p:nvSpPr>
          <p:cNvPr id="4" name="TextBox 3">
            <a:extLst>
              <a:ext uri="{FF2B5EF4-FFF2-40B4-BE49-F238E27FC236}">
                <a16:creationId xmlns:a16="http://schemas.microsoft.com/office/drawing/2014/main" id="{C168652A-7403-6F08-2FF5-6CE2041E1EAF}"/>
              </a:ext>
            </a:extLst>
          </p:cNvPr>
          <p:cNvSpPr txBox="1"/>
          <p:nvPr/>
        </p:nvSpPr>
        <p:spPr>
          <a:xfrm>
            <a:off x="628650" y="1560643"/>
            <a:ext cx="7886700" cy="5224507"/>
          </a:xfrm>
          <a:prstGeom prst="rect">
            <a:avLst/>
          </a:prstGeom>
          <a:noFill/>
        </p:spPr>
        <p:txBody>
          <a:bodyPr wrap="square" rtlCol="0">
            <a:spAutoFit/>
          </a:bodyPr>
          <a:lstStyle/>
          <a:p>
            <a:pPr marL="214313" indent="-214313">
              <a:buFont typeface="Arial" panose="020B0604020202020204" pitchFamily="34" charset="0"/>
              <a:buChar char="•"/>
            </a:pPr>
            <a:r>
              <a:rPr lang="en-US" sz="1600" b="1" dirty="0"/>
              <a:t>Joint 2-year project: IP (Jonathan Morrell) and NNDC (Emanuel </a:t>
            </a:r>
            <a:r>
              <a:rPr lang="en-US" sz="1600" b="1" dirty="0" err="1"/>
              <a:t>Chimanski</a:t>
            </a:r>
            <a:r>
              <a:rPr lang="en-US" sz="1600" b="1" dirty="0"/>
              <a:t>)</a:t>
            </a:r>
            <a:br>
              <a:rPr lang="en-US" sz="1600" dirty="0"/>
            </a:br>
            <a:r>
              <a:rPr lang="en-US" sz="1600" dirty="0"/>
              <a:t>- Establish capability with: </a:t>
            </a:r>
            <a:r>
              <a:rPr lang="en-US" sz="1600" baseline="30000" dirty="0"/>
              <a:t>134</a:t>
            </a:r>
            <a:r>
              <a:rPr lang="en-US" sz="1600" baseline="-25000" dirty="0"/>
              <a:t>58</a:t>
            </a:r>
            <a:r>
              <a:rPr lang="en-US" sz="1600" dirty="0"/>
              <a:t>Ce production from </a:t>
            </a:r>
            <a:r>
              <a:rPr lang="en-US" sz="1600" baseline="30000" dirty="0"/>
              <a:t>139</a:t>
            </a:r>
            <a:r>
              <a:rPr lang="en-US" sz="1600" baseline="-25000" dirty="0"/>
              <a:t>57</a:t>
            </a:r>
            <a:r>
              <a:rPr lang="en-US" sz="1600" dirty="0"/>
              <a:t>La (reduce impurity </a:t>
            </a:r>
            <a:r>
              <a:rPr lang="en-US" sz="1600" baseline="30000" dirty="0"/>
              <a:t>139</a:t>
            </a:r>
            <a:r>
              <a:rPr lang="en-US" sz="1600" dirty="0"/>
              <a:t>Ce)</a:t>
            </a:r>
          </a:p>
          <a:p>
            <a:pPr marL="671513" lvl="1" indent="-214313">
              <a:buFont typeface="Arial" panose="020B0604020202020204" pitchFamily="34" charset="0"/>
              <a:buChar char="•"/>
            </a:pPr>
            <a:r>
              <a:rPr lang="en-US" sz="1400" i="1" dirty="0"/>
              <a:t>PE theory extension, ENDF formatting scripts, Gitlab project</a:t>
            </a:r>
          </a:p>
          <a:p>
            <a:pPr marL="214313" indent="-214313">
              <a:buFont typeface="Arial" panose="020B0604020202020204" pitchFamily="34" charset="0"/>
              <a:buChar char="•"/>
            </a:pPr>
            <a:r>
              <a:rPr lang="en-US" sz="1600" dirty="0"/>
              <a:t>Benchmark and Validation with FLUKA transport code</a:t>
            </a:r>
            <a:br>
              <a:rPr lang="en-US" sz="1600" dirty="0"/>
            </a:br>
            <a:r>
              <a:rPr lang="en-US" sz="1600" dirty="0"/>
              <a:t>- New experiments in second year</a:t>
            </a:r>
            <a:br>
              <a:rPr lang="en-US" sz="1600" dirty="0"/>
            </a:br>
            <a:endParaRPr lang="en-US" sz="1600" dirty="0"/>
          </a:p>
          <a:p>
            <a:pPr marL="257175" indent="-257175">
              <a:buFont typeface="Arial" panose="020B0604020202020204" pitchFamily="34" charset="0"/>
              <a:buChar char="•"/>
            </a:pPr>
            <a:r>
              <a:rPr lang="en-US" sz="1600" i="1" dirty="0"/>
              <a:t>With the capability in place one can evaluate other isotopes</a:t>
            </a:r>
          </a:p>
          <a:p>
            <a:endParaRPr lang="en-US" sz="1600" dirty="0"/>
          </a:p>
          <a:p>
            <a:pPr marL="214313" indent="-214313">
              <a:buFont typeface="Arial" panose="020B0604020202020204" pitchFamily="34" charset="0"/>
              <a:buChar char="•"/>
            </a:pPr>
            <a:r>
              <a:rPr lang="en-US" sz="1600" b="1" dirty="0"/>
              <a:t>Deliverable: Charged</a:t>
            </a:r>
            <a:r>
              <a:rPr lang="en-US" sz="1600" dirty="0"/>
              <a:t> </a:t>
            </a:r>
            <a:r>
              <a:rPr lang="en-US" sz="1600" b="1" dirty="0"/>
              <a:t>particle library, in ENDF, validated with BLIP data</a:t>
            </a:r>
          </a:p>
          <a:p>
            <a:pPr marL="671513" lvl="1" indent="-214313">
              <a:buFont typeface="Arial" panose="020B0604020202020204" pitchFamily="34" charset="0"/>
              <a:buChar char="•"/>
            </a:pPr>
            <a:r>
              <a:rPr lang="en-US" sz="1600" dirty="0"/>
              <a:t>Evaluation and data incorporation </a:t>
            </a:r>
            <a:r>
              <a:rPr lang="en-US" sz="1600" i="1" dirty="0"/>
              <a:t>procedure</a:t>
            </a:r>
          </a:p>
          <a:p>
            <a:pPr marL="671513" lvl="1" indent="-214313">
              <a:buFont typeface="Arial" panose="020B0604020202020204" pitchFamily="34" charset="0"/>
              <a:buChar char="•"/>
            </a:pPr>
            <a:r>
              <a:rPr lang="en-US" sz="1600" dirty="0"/>
              <a:t>Quantum-mechanical models</a:t>
            </a:r>
          </a:p>
          <a:p>
            <a:pPr marL="671513" lvl="1" indent="-214313">
              <a:buFont typeface="Arial" panose="020B0604020202020204" pitchFamily="34" charset="0"/>
              <a:buChar char="•"/>
            </a:pPr>
            <a:r>
              <a:rPr lang="en-US" sz="1600" dirty="0"/>
              <a:t>Hosting of data on NNDC website</a:t>
            </a:r>
          </a:p>
          <a:p>
            <a:pPr marL="671513" lvl="1" indent="-214313">
              <a:buFont typeface="Arial" panose="020B0604020202020204" pitchFamily="34" charset="0"/>
              <a:buChar char="•"/>
            </a:pPr>
            <a:r>
              <a:rPr lang="en-US" sz="1600" dirty="0"/>
              <a:t>Exit plan - &gt; Space Exploration interested in charge particle libraries for damage, dose and activation studies</a:t>
            </a:r>
            <a:br>
              <a:rPr lang="en-US" sz="1600" dirty="0"/>
            </a:br>
            <a:endParaRPr lang="en-US" sz="1600" dirty="0"/>
          </a:p>
          <a:p>
            <a:pPr marL="257175" indent="-257175">
              <a:buFont typeface="Arial" panose="020B0604020202020204" pitchFamily="34" charset="0"/>
              <a:buChar char="•"/>
            </a:pPr>
            <a:r>
              <a:rPr lang="en-US" sz="1600" dirty="0"/>
              <a:t>Possible problems: Proprietary data/validations</a:t>
            </a:r>
            <a:br>
              <a:rPr lang="en-US" sz="1600" dirty="0"/>
            </a:br>
            <a:endParaRPr lang="en-US" sz="1600" dirty="0"/>
          </a:p>
          <a:p>
            <a:pPr marL="214313" indent="-214313">
              <a:buFont typeface="Arial" panose="020B0604020202020204" pitchFamily="34" charset="0"/>
              <a:buChar char="•"/>
            </a:pPr>
            <a:r>
              <a:rPr lang="en-US" sz="1600" b="1" dirty="0"/>
              <a:t>Affordable and strategically valuable:</a:t>
            </a:r>
            <a:br>
              <a:rPr lang="en-US" sz="1600" b="1" dirty="0"/>
            </a:br>
            <a:r>
              <a:rPr lang="en-US" sz="1600" b="1" dirty="0"/>
              <a:t>-&gt; supporting multiple areas over the long term</a:t>
            </a:r>
            <a:br>
              <a:rPr lang="en-US" sz="1600" b="1" dirty="0"/>
            </a:br>
            <a:r>
              <a:rPr lang="en-US" sz="1600" b="1" dirty="0"/>
              <a:t>-&gt; save $ with better cross-section predictions</a:t>
            </a:r>
            <a:endParaRPr lang="en-US" sz="1600" dirty="0"/>
          </a:p>
          <a:p>
            <a:pPr lvl="1"/>
            <a:endParaRPr lang="en-US" sz="1350" dirty="0"/>
          </a:p>
        </p:txBody>
      </p:sp>
    </p:spTree>
    <p:extLst>
      <p:ext uri="{BB962C8B-B14F-4D97-AF65-F5344CB8AC3E}">
        <p14:creationId xmlns:p14="http://schemas.microsoft.com/office/powerpoint/2010/main" val="57037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501001"/>
            <a:ext cx="8286750" cy="611648"/>
          </a:xfrm>
        </p:spPr>
        <p:txBody>
          <a:bodyPr/>
          <a:lstStyle/>
          <a:p>
            <a:pPr algn="ctr"/>
            <a:r>
              <a:rPr lang="en-US" dirty="0"/>
              <a:t>Summary Slide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4" name="Picture 3">
            <a:extLst>
              <a:ext uri="{FF2B5EF4-FFF2-40B4-BE49-F238E27FC236}">
                <a16:creationId xmlns:a16="http://schemas.microsoft.com/office/drawing/2014/main" id="{E4952B8E-C6F1-CC6A-C0D4-8B58A0099881}"/>
              </a:ext>
            </a:extLst>
          </p:cNvPr>
          <p:cNvPicPr>
            <a:picLocks noChangeAspect="1"/>
          </p:cNvPicPr>
          <p:nvPr/>
        </p:nvPicPr>
        <p:blipFill>
          <a:blip r:embed="rId2"/>
          <a:srcRect t="12685" r="67270"/>
          <a:stretch/>
        </p:blipFill>
        <p:spPr>
          <a:xfrm>
            <a:off x="5783925" y="1921232"/>
            <a:ext cx="1774215" cy="1361753"/>
          </a:xfrm>
          <a:prstGeom prst="rect">
            <a:avLst/>
          </a:prstGeom>
        </p:spPr>
      </p:pic>
      <p:pic>
        <p:nvPicPr>
          <p:cNvPr id="5" name="Picture 4">
            <a:extLst>
              <a:ext uri="{FF2B5EF4-FFF2-40B4-BE49-F238E27FC236}">
                <a16:creationId xmlns:a16="http://schemas.microsoft.com/office/drawing/2014/main" id="{99CED7F0-AC79-FFE4-3BD3-CCB25EAD4A84}"/>
              </a:ext>
            </a:extLst>
          </p:cNvPr>
          <p:cNvPicPr>
            <a:picLocks noChangeAspect="1"/>
          </p:cNvPicPr>
          <p:nvPr/>
        </p:nvPicPr>
        <p:blipFill>
          <a:blip r:embed="rId2"/>
          <a:srcRect l="32940" t="12685" r="34331"/>
          <a:stretch/>
        </p:blipFill>
        <p:spPr>
          <a:xfrm>
            <a:off x="6535962" y="2742402"/>
            <a:ext cx="1623551" cy="1246115"/>
          </a:xfrm>
          <a:prstGeom prst="rect">
            <a:avLst/>
          </a:prstGeom>
        </p:spPr>
      </p:pic>
      <p:sp>
        <p:nvSpPr>
          <p:cNvPr id="6" name="TextBox 5">
            <a:extLst>
              <a:ext uri="{FF2B5EF4-FFF2-40B4-BE49-F238E27FC236}">
                <a16:creationId xmlns:a16="http://schemas.microsoft.com/office/drawing/2014/main" id="{2973866B-D3C6-95A9-FBCA-85C13C4E0341}"/>
              </a:ext>
            </a:extLst>
          </p:cNvPr>
          <p:cNvSpPr txBox="1"/>
          <p:nvPr/>
        </p:nvSpPr>
        <p:spPr>
          <a:xfrm>
            <a:off x="623959" y="1576551"/>
            <a:ext cx="478394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NNDC and IP/BLIP collaboration creates an opportunity to establish BNL as a global leader in charged-particle nuclear reaction evaluations</a:t>
            </a:r>
          </a:p>
          <a:p>
            <a:pPr marL="285750" indent="-285750">
              <a:buFont typeface="Arial" panose="020B0604020202020204" pitchFamily="34" charset="0"/>
              <a:buChar char="•"/>
            </a:pPr>
            <a:r>
              <a:rPr lang="en-US" dirty="0"/>
              <a:t>New data valuable for accelerator isotope production, and NASA radiation shielding</a:t>
            </a:r>
          </a:p>
          <a:p>
            <a:pPr marL="285750" indent="-285750">
              <a:buFont typeface="Arial" panose="020B0604020202020204" pitchFamily="34" charset="0"/>
              <a:buChar char="•"/>
            </a:pPr>
            <a:r>
              <a:rPr lang="en-US" dirty="0"/>
              <a:t>Project will focus on developing quantum-mechanical pre-equilibrium physics models and fitting to experimental data (from BLIP)</a:t>
            </a:r>
          </a:p>
          <a:p>
            <a:pPr marL="285750" indent="-285750">
              <a:buFont typeface="Arial" panose="020B0604020202020204" pitchFamily="34" charset="0"/>
              <a:buChar char="•"/>
            </a:pPr>
            <a:r>
              <a:rPr lang="en-US" dirty="0"/>
              <a:t>2x early career award opportunities</a:t>
            </a:r>
          </a:p>
          <a:p>
            <a:pPr marL="285750" indent="-285750">
              <a:buFont typeface="Arial" panose="020B0604020202020204" pitchFamily="34" charset="0"/>
              <a:buChar char="•"/>
            </a:pPr>
            <a:r>
              <a:rPr lang="en-US" dirty="0"/>
              <a:t>Potential for costs savings to Isotope Production, and future funding from DOE IP and NASA</a:t>
            </a:r>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1297</TotalTime>
  <Words>744</Words>
  <Application>Microsoft Office PowerPoint</Application>
  <PresentationFormat>On-screen Show (4:3)</PresentationFormat>
  <Paragraphs>71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LMSans10</vt:lpstr>
      <vt:lpstr>Wingdings</vt:lpstr>
      <vt:lpstr>BNL</vt:lpstr>
      <vt:lpstr>Developing a Charged-Particle Nuclear Reaction Evaluation in ENDF </vt:lpstr>
      <vt:lpstr>FY2026 NPP LDRD Type B Pre-Proposal </vt:lpstr>
      <vt:lpstr>FY2026 NPP LDRD Type B Pre-Proposal</vt:lpstr>
      <vt:lpstr>Motivation</vt:lpstr>
      <vt:lpstr>Develop model capability to support charge particle induced reaction  libraries</vt:lpstr>
      <vt:lpstr>Plan</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Morrell, Jonathan</cp:lastModifiedBy>
  <cp:revision>25</cp:revision>
  <dcterms:created xsi:type="dcterms:W3CDTF">2022-02-16T00:10:48Z</dcterms:created>
  <dcterms:modified xsi:type="dcterms:W3CDTF">2025-01-07T19:40:10Z</dcterms:modified>
  <cp:category/>
</cp:coreProperties>
</file>