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60" r:id="rId2"/>
    <p:sldId id="257" r:id="rId3"/>
    <p:sldId id="259" r:id="rId4"/>
    <p:sldId id="272" r:id="rId5"/>
    <p:sldId id="267" r:id="rId6"/>
    <p:sldId id="268" r:id="rId7"/>
    <p:sldId id="269" r:id="rId8"/>
    <p:sldId id="27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31" autoAdjust="0"/>
    <p:restoredTop sz="94694"/>
  </p:normalViewPr>
  <p:slideViewPr>
    <p:cSldViewPr snapToGrid="0" snapToObjects="1">
      <p:cViewPr varScale="1">
        <p:scale>
          <a:sx n="141" d="100"/>
          <a:sy n="141" d="100"/>
        </p:scale>
        <p:origin x="11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atents.google.com/patent/US8173981"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96514" y="3422157"/>
            <a:ext cx="7750969" cy="994770"/>
          </a:xfrm>
        </p:spPr>
        <p:txBody>
          <a:bodyPr>
            <a:normAutofit/>
          </a:bodyPr>
          <a:lstStyle/>
          <a:p>
            <a:r>
              <a:rPr lang="en-US" sz="3200" dirty="0"/>
              <a:t>Proof of Principle for Permanent Magnet Gantry</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January 6</a:t>
            </a:r>
            <a:r>
              <a:rPr lang="en-US" baseline="30000" dirty="0"/>
              <a:t>th</a:t>
            </a:r>
            <a:r>
              <a:rPr lang="en-US" dirty="0"/>
              <a:t>, 2025</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Dejan Trbojevic</a:t>
            </a:r>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FY2026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FY2026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normAutofit lnSpcReduction="10000"/>
          </a:bodyPr>
          <a:lstStyle/>
          <a:p>
            <a:pPr marL="0" indent="0">
              <a:buNone/>
            </a:pPr>
            <a:r>
              <a:rPr lang="en-US" sz="1800" dirty="0">
                <a:solidFill>
                  <a:schemeClr val="accent1">
                    <a:lumMod val="50000"/>
                  </a:schemeClr>
                </a:solidFill>
              </a:rPr>
              <a:t>Proposal title: Proof of Principle of the Permanent Magnet Gantry</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Primary Investigator: Dejan Trbojevic</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Other Investigators: Stephen Brooks, George Mahler, </a:t>
            </a:r>
            <a:r>
              <a:rPr lang="en-US" sz="1800" dirty="0" err="1">
                <a:solidFill>
                  <a:schemeClr val="accent1">
                    <a:lumMod val="50000"/>
                  </a:schemeClr>
                </a:solidFill>
              </a:rPr>
              <a:t>Nicholaos</a:t>
            </a:r>
            <a:r>
              <a:rPr lang="en-US" sz="1800" dirty="0">
                <a:solidFill>
                  <a:schemeClr val="accent1">
                    <a:lumMod val="50000"/>
                  </a:schemeClr>
                </a:solidFill>
              </a:rPr>
              <a:t> Tsoupas, Michael Anerella, Ruy Samuel</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 </a:t>
            </a:r>
            <a:r>
              <a:rPr lang="en-US" sz="1800" u="sng" dirty="0">
                <a:solidFill>
                  <a:schemeClr val="accent1">
                    <a:lumMod val="50000"/>
                  </a:schemeClr>
                </a:solidFill>
              </a:rPr>
              <a:t>_X__</a:t>
            </a:r>
            <a:r>
              <a:rPr lang="en-US" sz="1800" dirty="0">
                <a:solidFill>
                  <a:schemeClr val="accent1">
                    <a:lumMod val="50000"/>
                  </a:schemeClr>
                </a:solidFill>
              </a:rPr>
              <a:t>	No___</a:t>
            </a:r>
          </a:p>
          <a:p>
            <a:pPr marL="0" indent="0">
              <a:buNone/>
            </a:pPr>
            <a:endParaRPr lang="en-US" sz="1800" dirty="0">
              <a:solidFill>
                <a:schemeClr val="accent1">
                  <a:lumMod val="50000"/>
                </a:schemeClr>
              </a:solidFill>
            </a:endParaRPr>
          </a:p>
          <a:p>
            <a:pPr marL="0" indent="0"/>
            <a:r>
              <a:rPr lang="en-US" sz="1800" dirty="0">
                <a:solidFill>
                  <a:schemeClr val="accent1">
                    <a:lumMod val="50000"/>
                  </a:schemeClr>
                </a:solidFill>
              </a:rPr>
              <a:t>If yes, identify other directorates/organizations: </a:t>
            </a:r>
            <a:r>
              <a:rPr lang="en-US" sz="1800" dirty="0">
                <a:effectLst/>
              </a:rPr>
              <a:t>The Accelerator Science &amp; Technology (AST) Department, Magnet Division</a:t>
            </a:r>
          </a:p>
          <a:p>
            <a:pPr marL="0" indent="0">
              <a:buNone/>
            </a:pPr>
            <a:endParaRPr lang="en-US" sz="1800" dirty="0">
              <a:solidFill>
                <a:schemeClr val="accent1">
                  <a:lumMod val="50000"/>
                </a:schemeClr>
              </a:solidFill>
            </a:endParaRP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From:  Oct. 1/2025             	To: Sept. 30/2027</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dirty="0"/>
              <a:t>FY2026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318499" y="645459"/>
            <a:ext cx="8753582" cy="5339923"/>
          </a:xfrm>
          <a:prstGeom prst="rect">
            <a:avLst/>
          </a:prstGeom>
          <a:noFill/>
        </p:spPr>
        <p:txBody>
          <a:bodyPr wrap="square">
            <a:spAutoFit/>
          </a:bodyPr>
          <a:lstStyle/>
          <a:p>
            <a:pPr algn="ctr"/>
            <a:r>
              <a:rPr lang="en-US" sz="2000" dirty="0"/>
              <a:t>Proof of Principle for Permanent Magnet Gantry</a:t>
            </a:r>
          </a:p>
          <a:p>
            <a:pPr marL="0" marR="0" algn="just">
              <a:spcAft>
                <a:spcPts val="600"/>
              </a:spcAft>
            </a:pPr>
            <a:r>
              <a:rPr lang="en-US" sz="1800" b="1" dirty="0">
                <a:effectLst/>
                <a:latin typeface="Times New Roman" panose="02020603050405020304" pitchFamily="18" charset="0"/>
                <a:ea typeface="Times New Roman" panose="02020603050405020304" pitchFamily="18" charset="0"/>
              </a:rPr>
              <a:t>Abstract: </a:t>
            </a:r>
            <a:r>
              <a:rPr lang="en-US" sz="1800" dirty="0">
                <a:effectLst/>
                <a:latin typeface="Times New Roman" panose="02020603050405020304" pitchFamily="18" charset="0"/>
                <a:ea typeface="Times New Roman" panose="02020603050405020304" pitchFamily="18" charset="0"/>
              </a:rPr>
              <a:t>A strong collaboration with the Radiation Oncology of the Stony Brook University Hospital (</a:t>
            </a:r>
            <a:r>
              <a:rPr lang="en-US" sz="1800" b="1" dirty="0">
                <a:effectLst/>
                <a:latin typeface="Times New Roman" panose="02020603050405020304" pitchFamily="18" charset="0"/>
                <a:ea typeface="Times New Roman" panose="02020603050405020304" pitchFamily="18" charset="0"/>
              </a:rPr>
              <a:t>SBUH</a:t>
            </a:r>
            <a:r>
              <a:rPr lang="en-US" sz="1800" dirty="0">
                <a:effectLst/>
                <a:latin typeface="Times New Roman" panose="02020603050405020304" pitchFamily="18" charset="0"/>
                <a:ea typeface="Times New Roman" panose="02020603050405020304" pitchFamily="18" charset="0"/>
              </a:rPr>
              <a:t>) Cancer Center resulted in a seed grant for FLASH </a:t>
            </a:r>
            <a:r>
              <a:rPr lang="en-US" dirty="0">
                <a:latin typeface="Times New Roman" panose="02020603050405020304" pitchFamily="18" charset="0"/>
                <a:ea typeface="Times New Roman" panose="02020603050405020304" pitchFamily="18" charset="0"/>
              </a:rPr>
              <a:t>proton therapy </a:t>
            </a:r>
            <a:r>
              <a:rPr lang="en-US" sz="1800" dirty="0">
                <a:effectLst/>
                <a:latin typeface="Times New Roman" panose="02020603050405020304" pitchFamily="18" charset="0"/>
                <a:ea typeface="Times New Roman" panose="02020603050405020304" pitchFamily="18" charset="0"/>
              </a:rPr>
              <a:t>proposal by Chairman professor Samuel Ruy and Dejan Trbojevic approved by the Dean and by NPP directorate. The further part of the </a:t>
            </a:r>
            <a:r>
              <a:rPr lang="en-US" sz="1800" b="1" dirty="0">
                <a:effectLst/>
                <a:latin typeface="Times New Roman" panose="02020603050405020304" pitchFamily="18" charset="0"/>
                <a:ea typeface="Times New Roman" panose="02020603050405020304" pitchFamily="18" charset="0"/>
              </a:rPr>
              <a:t>SBUH</a:t>
            </a:r>
            <a:r>
              <a:rPr lang="en-US" sz="1800" dirty="0">
                <a:effectLst/>
                <a:latin typeface="Times New Roman" panose="02020603050405020304" pitchFamily="18" charset="0"/>
                <a:ea typeface="Times New Roman" panose="02020603050405020304" pitchFamily="18" charset="0"/>
              </a:rPr>
              <a:t> proposal is to to build the </a:t>
            </a:r>
            <a:r>
              <a:rPr lang="en-US" sz="1800" b="1" dirty="0">
                <a:effectLst/>
                <a:latin typeface="Times New Roman" panose="02020603050405020304" pitchFamily="18" charset="0"/>
                <a:ea typeface="Times New Roman" panose="02020603050405020304" pitchFamily="18" charset="0"/>
              </a:rPr>
              <a:t>Proton FLASH Therapy Facility (PFTF) </a:t>
            </a:r>
            <a:r>
              <a:rPr lang="en-US" sz="1800" dirty="0">
                <a:effectLst/>
                <a:latin typeface="Times New Roman" panose="02020603050405020304" pitchFamily="18" charset="0"/>
                <a:ea typeface="Times New Roman" panose="02020603050405020304" pitchFamily="18" charset="0"/>
              </a:rPr>
              <a:t>in collaboration with BNL. The facility includes first (1) the </a:t>
            </a:r>
            <a:r>
              <a:rPr lang="en-US" dirty="0">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ermanent magnet </a:t>
            </a:r>
            <a:r>
              <a:rPr lang="en-US" b="1" dirty="0">
                <a:latin typeface="Times New Roman" panose="02020603050405020304" pitchFamily="18" charset="0"/>
                <a:ea typeface="Times New Roman" panose="02020603050405020304" pitchFamily="18" charset="0"/>
              </a:rPr>
              <a:t>F</a:t>
            </a:r>
            <a:r>
              <a:rPr lang="en-US" sz="1800" b="1" dirty="0">
                <a:effectLst/>
                <a:latin typeface="Times New Roman" panose="02020603050405020304" pitchFamily="18" charset="0"/>
                <a:ea typeface="Times New Roman" panose="02020603050405020304" pitchFamily="18" charset="0"/>
              </a:rPr>
              <a:t>ast Cycling Synchrotron (FCS), </a:t>
            </a:r>
            <a:r>
              <a:rPr lang="en-US" dirty="0">
                <a:latin typeface="Times New Roman" panose="02020603050405020304" pitchFamily="18" charset="0"/>
                <a:ea typeface="Times New Roman" panose="02020603050405020304" pitchFamily="18" charset="0"/>
              </a:rPr>
              <a:t>the (2) </a:t>
            </a:r>
            <a:r>
              <a:rPr lang="en-US" b="1" dirty="0">
                <a:latin typeface="Times New Roman" panose="02020603050405020304" pitchFamily="18" charset="0"/>
                <a:ea typeface="Times New Roman" panose="02020603050405020304" pitchFamily="18" charset="0"/>
              </a:rPr>
              <a:t>T</a:t>
            </a:r>
            <a:r>
              <a:rPr lang="en-US" sz="1800" b="1" dirty="0">
                <a:effectLst/>
                <a:latin typeface="Times New Roman" panose="02020603050405020304" pitchFamily="18" charset="0"/>
                <a:ea typeface="Times New Roman" panose="02020603050405020304" pitchFamily="18" charset="0"/>
              </a:rPr>
              <a:t>ransport beam lines </a:t>
            </a:r>
            <a:r>
              <a:rPr lang="en-US" sz="1800" dirty="0">
                <a:effectLst/>
                <a:latin typeface="Times New Roman" panose="02020603050405020304" pitchFamily="18" charset="0"/>
                <a:ea typeface="Times New Roman" panose="02020603050405020304" pitchFamily="18" charset="0"/>
              </a:rPr>
              <a:t>and the (3) </a:t>
            </a:r>
            <a:r>
              <a:rPr lang="en-US" sz="1800" b="1" dirty="0">
                <a:effectLst/>
                <a:latin typeface="Times New Roman" panose="02020603050405020304" pitchFamily="18" charset="0"/>
                <a:ea typeface="Times New Roman" panose="02020603050405020304" pitchFamily="18" charset="0"/>
              </a:rPr>
              <a:t>Permanent Magnet </a:t>
            </a:r>
            <a:r>
              <a:rPr lang="en-US" b="1" dirty="0">
                <a:latin typeface="Times New Roman" panose="02020603050405020304" pitchFamily="18" charset="0"/>
                <a:ea typeface="Times New Roman" panose="02020603050405020304" pitchFamily="18" charset="0"/>
              </a:rPr>
              <a:t>P</a:t>
            </a:r>
            <a:r>
              <a:rPr lang="en-US" sz="1800" b="1" dirty="0">
                <a:effectLst/>
                <a:latin typeface="Times New Roman" panose="02020603050405020304" pitchFamily="18" charset="0"/>
                <a:ea typeface="Times New Roman" panose="02020603050405020304" pitchFamily="18" charset="0"/>
              </a:rPr>
              <a:t>roton </a:t>
            </a:r>
            <a:r>
              <a:rPr lang="en-US" b="1" dirty="0">
                <a:latin typeface="Times New Roman" panose="02020603050405020304" pitchFamily="18" charset="0"/>
                <a:ea typeface="Times New Roman" panose="02020603050405020304" pitchFamily="18" charset="0"/>
              </a:rPr>
              <a:t>G</a:t>
            </a:r>
            <a:r>
              <a:rPr lang="en-US" sz="1800" b="1" dirty="0">
                <a:effectLst/>
                <a:latin typeface="Times New Roman" panose="02020603050405020304" pitchFamily="18" charset="0"/>
                <a:ea typeface="Times New Roman" panose="02020603050405020304" pitchFamily="18" charset="0"/>
              </a:rPr>
              <a:t>antry</a:t>
            </a:r>
            <a:r>
              <a:rPr lang="en-US" sz="1800" dirty="0">
                <a:effectLst/>
                <a:latin typeface="Times New Roman" panose="02020603050405020304" pitchFamily="18" charset="0"/>
                <a:ea typeface="Times New Roman" panose="02020603050405020304" pitchFamily="18" charset="0"/>
              </a:rPr>
              <a:t>. The </a:t>
            </a:r>
            <a:r>
              <a:rPr lang="en-US" sz="1800" b="1" dirty="0">
                <a:effectLst/>
                <a:latin typeface="Times New Roman" panose="02020603050405020304" pitchFamily="18" charset="0"/>
                <a:ea typeface="Times New Roman" panose="02020603050405020304" pitchFamily="18" charset="0"/>
              </a:rPr>
              <a:t>FCS</a:t>
            </a:r>
            <a:r>
              <a:rPr lang="en-US" sz="1800" dirty="0">
                <a:effectLst/>
                <a:latin typeface="Times New Roman" panose="02020603050405020304" pitchFamily="18" charset="0"/>
                <a:ea typeface="Times New Roman" panose="02020603050405020304" pitchFamily="18" charset="0"/>
              </a:rPr>
              <a:t> proof of principle had received the LDRD support from the BNL and a successful execution will be before Oct 2025. The $40M funding for the facility is to be established by the </a:t>
            </a:r>
            <a:r>
              <a:rPr lang="en-US" sz="1800" b="1" dirty="0">
                <a:effectLst/>
                <a:latin typeface="Times New Roman" panose="02020603050405020304" pitchFamily="18" charset="0"/>
                <a:ea typeface="Times New Roman" panose="02020603050405020304" pitchFamily="18" charset="0"/>
              </a:rPr>
              <a:t>SBU</a:t>
            </a:r>
            <a:r>
              <a:rPr lang="en-US" sz="1800" dirty="0">
                <a:effectLst/>
                <a:latin typeface="Times New Roman" panose="02020603050405020304" pitchFamily="18" charset="0"/>
                <a:ea typeface="Times New Roman" panose="02020603050405020304" pitchFamily="18" charset="0"/>
              </a:rPr>
              <a:t>. The injector for the synchrotron is ~ $1.5M cyclotron</a:t>
            </a:r>
            <a:r>
              <a:rPr lang="en-US" sz="1800" b="1" dirty="0">
                <a:effectLst/>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T</a:t>
            </a:r>
            <a:r>
              <a:rPr lang="en-US" sz="1800" b="1" dirty="0">
                <a:effectLst/>
                <a:latin typeface="Times New Roman" panose="02020603050405020304" pitchFamily="18" charset="0"/>
                <a:ea typeface="Times New Roman" panose="02020603050405020304" pitchFamily="18" charset="0"/>
              </a:rPr>
              <a:t>he proposed LDRD we would build a proof of principle of the Permanent Magnet </a:t>
            </a:r>
            <a:r>
              <a:rPr lang="en-US" b="1" dirty="0">
                <a:latin typeface="Times New Roman" panose="02020603050405020304" pitchFamily="18" charset="0"/>
                <a:ea typeface="Times New Roman" panose="02020603050405020304" pitchFamily="18" charset="0"/>
              </a:rPr>
              <a:t>P</a:t>
            </a:r>
            <a:r>
              <a:rPr lang="en-US" sz="1800" b="1" dirty="0">
                <a:effectLst/>
                <a:latin typeface="Times New Roman" panose="02020603050405020304" pitchFamily="18" charset="0"/>
                <a:ea typeface="Times New Roman" panose="02020603050405020304" pitchFamily="18" charset="0"/>
              </a:rPr>
              <a:t>roton </a:t>
            </a:r>
            <a:r>
              <a:rPr lang="en-US" b="1" dirty="0">
                <a:latin typeface="Times New Roman" panose="02020603050405020304" pitchFamily="18" charset="0"/>
                <a:ea typeface="Times New Roman" panose="02020603050405020304" pitchFamily="18" charset="0"/>
              </a:rPr>
              <a:t>G</a:t>
            </a:r>
            <a:r>
              <a:rPr lang="en-US" sz="1800" b="1" dirty="0">
                <a:effectLst/>
                <a:latin typeface="Times New Roman" panose="02020603050405020304" pitchFamily="18" charset="0"/>
                <a:ea typeface="Times New Roman" panose="02020603050405020304" pitchFamily="18" charset="0"/>
              </a:rPr>
              <a:t>antry producing the asynchronous part of the gantry.</a:t>
            </a:r>
            <a:endParaRPr lang="en-US" b="1" dirty="0"/>
          </a:p>
          <a:p>
            <a:pPr algn="just">
              <a:spcAft>
                <a:spcPts val="600"/>
              </a:spcAft>
            </a:pPr>
            <a:r>
              <a:rPr lang="en-US" b="1" dirty="0"/>
              <a:t>Program: </a:t>
            </a:r>
            <a:r>
              <a:rPr lang="en-US" dirty="0"/>
              <a:t>NPP/CAD with t</a:t>
            </a:r>
            <a:r>
              <a:rPr lang="en-US" sz="1800" dirty="0">
                <a:effectLst/>
              </a:rPr>
              <a:t>he Accelerator Science &amp; Technology (AST) Department, Magnet Division</a:t>
            </a:r>
            <a:endParaRPr lang="en-US" dirty="0"/>
          </a:p>
          <a:p>
            <a:pPr algn="just">
              <a:spcAft>
                <a:spcPts val="600"/>
              </a:spcAft>
            </a:pPr>
            <a:r>
              <a:rPr lang="en-US" b="1" dirty="0"/>
              <a:t>Return on Investment: </a:t>
            </a:r>
            <a:r>
              <a:rPr lang="en-US" dirty="0"/>
              <a:t>With two proof of principles: one for the synchrotron and the other for the permanent proton gantry (if this LDRD is approved) we would have a clear path towards the full facility funding.</a:t>
            </a:r>
            <a:endParaRPr lang="en-US" dirty="0">
              <a:solidFill>
                <a:srgbClr val="FF0000"/>
              </a:solidFill>
            </a:endParaRPr>
          </a:p>
          <a:p>
            <a:pPr algn="just"/>
            <a:r>
              <a:rPr lang="en-US" dirty="0"/>
              <a:t>Total planned funding per year in FY26 and FY27 $250,000, with a total of $500,000.</a:t>
            </a:r>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E74AA-C33E-0D7E-1A3B-52DF26909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7A280-24BE-35ED-D1FD-2EEE3FE6C319}"/>
              </a:ext>
            </a:extLst>
          </p:cNvPr>
          <p:cNvSpPr>
            <a:spLocks noGrp="1"/>
          </p:cNvSpPr>
          <p:nvPr>
            <p:ph type="title"/>
          </p:nvPr>
        </p:nvSpPr>
        <p:spPr>
          <a:xfrm>
            <a:off x="428626" y="0"/>
            <a:ext cx="8286750" cy="645459"/>
          </a:xfrm>
        </p:spPr>
        <p:txBody>
          <a:bodyPr>
            <a:normAutofit/>
          </a:bodyPr>
          <a:lstStyle/>
          <a:p>
            <a:r>
              <a:rPr lang="en-US" sz="3200" dirty="0"/>
              <a:t>FY2026 NPP LDRD Type B Pre-Proposal</a:t>
            </a:r>
          </a:p>
        </p:txBody>
      </p:sp>
      <p:sp>
        <p:nvSpPr>
          <p:cNvPr id="3" name="Slide Number Placeholder 2">
            <a:extLst>
              <a:ext uri="{FF2B5EF4-FFF2-40B4-BE49-F238E27FC236}">
                <a16:creationId xmlns:a16="http://schemas.microsoft.com/office/drawing/2014/main" id="{2D7B05CF-836F-625E-995B-306AD4536EC8}"/>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
        <p:nvSpPr>
          <p:cNvPr id="5" name="TextBox 4">
            <a:extLst>
              <a:ext uri="{FF2B5EF4-FFF2-40B4-BE49-F238E27FC236}">
                <a16:creationId xmlns:a16="http://schemas.microsoft.com/office/drawing/2014/main" id="{E104A92A-BB7F-629E-E4A7-F963FE970408}"/>
              </a:ext>
            </a:extLst>
          </p:cNvPr>
          <p:cNvSpPr txBox="1"/>
          <p:nvPr/>
        </p:nvSpPr>
        <p:spPr>
          <a:xfrm>
            <a:off x="300392" y="1102269"/>
            <a:ext cx="8753582" cy="4908010"/>
          </a:xfrm>
          <a:prstGeom prst="rect">
            <a:avLst/>
          </a:prstGeom>
          <a:noFill/>
        </p:spPr>
        <p:txBody>
          <a:bodyPr wrap="square">
            <a:spAutoFit/>
          </a:bodyPr>
          <a:lstStyle/>
          <a:p>
            <a:pPr marL="230188" indent="-230188">
              <a:spcAft>
                <a:spcPts val="600"/>
              </a:spcAft>
              <a:buAutoNum type="arabicPeriod"/>
            </a:pPr>
            <a:r>
              <a:rPr lang="en-US" sz="1600" b="1" dirty="0"/>
              <a:t>INTRODUCTION</a:t>
            </a:r>
          </a:p>
          <a:p>
            <a:pPr marL="628650" lvl="1" indent="-285750">
              <a:lnSpc>
                <a:spcPct val="120000"/>
              </a:lnSpc>
              <a:spcBef>
                <a:spcPts val="0"/>
              </a:spcBef>
              <a:spcAft>
                <a:spcPts val="300"/>
              </a:spcAft>
              <a:buFont typeface="Arial" panose="020B0604020202020204" pitchFamily="34" charset="0"/>
              <a:buChar char="•"/>
            </a:pPr>
            <a:r>
              <a:rPr lang="en-US" sz="1600" b="1" dirty="0"/>
              <a:t>FLASH and proton radiation cancer therapy: existing seed grant</a:t>
            </a:r>
          </a:p>
          <a:p>
            <a:pPr marL="628650" lvl="1" indent="-285750">
              <a:lnSpc>
                <a:spcPct val="120000"/>
              </a:lnSpc>
              <a:spcBef>
                <a:spcPts val="0"/>
              </a:spcBef>
              <a:spcAft>
                <a:spcPts val="300"/>
              </a:spcAft>
              <a:buFont typeface="Arial" panose="020B0604020202020204" pitchFamily="34" charset="0"/>
              <a:buChar char="•"/>
            </a:pPr>
            <a:r>
              <a:rPr lang="en-US" sz="1600" b="1" dirty="0"/>
              <a:t>A success of the LDRD will improve further funding for the whole SBUH facility</a:t>
            </a:r>
          </a:p>
          <a:p>
            <a:pPr marL="628650" lvl="1" indent="-285750">
              <a:lnSpc>
                <a:spcPct val="120000"/>
              </a:lnSpc>
              <a:spcBef>
                <a:spcPts val="0"/>
              </a:spcBef>
              <a:spcAft>
                <a:spcPts val="600"/>
              </a:spcAft>
              <a:buFont typeface="Arial" panose="020B0604020202020204" pitchFamily="34" charset="0"/>
              <a:buChar char="•"/>
            </a:pPr>
            <a:r>
              <a:rPr lang="en-US" sz="1600" b="1" dirty="0"/>
              <a:t>Advantages of the Fixed proton therapy gantry</a:t>
            </a:r>
            <a:endParaRPr lang="en-US" sz="1600" dirty="0"/>
          </a:p>
          <a:p>
            <a:pPr marL="460375" indent="-455613">
              <a:spcAft>
                <a:spcPts val="600"/>
              </a:spcAft>
            </a:pPr>
            <a:r>
              <a:rPr lang="en-US" sz="1600" b="1" dirty="0"/>
              <a:t>2. THE NEW ACCELERATOR PHYSICS CONCEPT – Fixed field large energy acceptance</a:t>
            </a:r>
          </a:p>
          <a:p>
            <a:pPr marL="628650" lvl="1" indent="-285750">
              <a:lnSpc>
                <a:spcPct val="120000"/>
              </a:lnSpc>
              <a:spcBef>
                <a:spcPts val="0"/>
              </a:spcBef>
              <a:spcAft>
                <a:spcPts val="3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Background – limitation of all existing gantries for FLASH therapy</a:t>
            </a:r>
          </a:p>
          <a:p>
            <a:pPr marL="628650" lvl="1" indent="-285750">
              <a:lnSpc>
                <a:spcPct val="120000"/>
              </a:lnSpc>
              <a:spcBef>
                <a:spcPts val="0"/>
              </a:spcBef>
              <a:spcAft>
                <a:spcPts val="3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Experiences from CBETA project</a:t>
            </a:r>
          </a:p>
          <a:p>
            <a:pPr marL="628650" lvl="1" indent="-285750">
              <a:lnSpc>
                <a:spcPct val="120000"/>
              </a:lnSpc>
              <a:spcBef>
                <a:spcPts val="0"/>
              </a:spcBef>
              <a:spcAft>
                <a:spcPts val="3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Fixed Field Gantry in Range 70 MeV&lt; E</a:t>
            </a:r>
            <a:r>
              <a:rPr lang="en-US" sz="1600" b="1" baseline="-25000" dirty="0">
                <a:latin typeface="Arial" panose="020B0604020202020204" pitchFamily="34" charset="0"/>
                <a:cs typeface="Arial" panose="020B0604020202020204" pitchFamily="34" charset="0"/>
              </a:rPr>
              <a:t>k </a:t>
            </a:r>
            <a:r>
              <a:rPr lang="en-US" sz="1600" b="1" dirty="0">
                <a:latin typeface="Arial" panose="020B0604020202020204" pitchFamily="34" charset="0"/>
                <a:cs typeface="Arial" panose="020B0604020202020204" pitchFamily="34" charset="0"/>
              </a:rPr>
              <a:t>&lt;250 MeV or -28% &lt; </a:t>
            </a:r>
            <a:r>
              <a:rPr lang="en-US" sz="1600" b="1" dirty="0">
                <a:latin typeface="Symbol" pitchFamily="2" charset="2"/>
                <a:cs typeface="Arial" panose="020B0604020202020204" pitchFamily="34" charset="0"/>
              </a:rPr>
              <a:t>d</a:t>
            </a:r>
            <a:r>
              <a:rPr lang="en-US" sz="1600" b="1" dirty="0">
                <a:latin typeface="Arial" panose="020B0604020202020204" pitchFamily="34" charset="0"/>
                <a:cs typeface="Arial" panose="020B0604020202020204" pitchFamily="34" charset="0"/>
              </a:rPr>
              <a:t>p/p &lt; 28%</a:t>
            </a:r>
          </a:p>
          <a:p>
            <a:pPr marL="628650" lvl="1" indent="-285750">
              <a:lnSpc>
                <a:spcPct val="120000"/>
              </a:lnSpc>
              <a:spcBef>
                <a:spcPts val="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Simulation of the orbit corrections for different energies</a:t>
            </a:r>
          </a:p>
          <a:p>
            <a:pPr marL="0" indent="0">
              <a:spcAft>
                <a:spcPts val="600"/>
              </a:spcAft>
            </a:pPr>
            <a:r>
              <a:rPr lang="en-US" sz="1600" b="1" dirty="0"/>
              <a:t>3. LDRD 2025-2027 GOALS and ACHIVEMENTS</a:t>
            </a:r>
            <a:endParaRPr lang="en-US" sz="1600" dirty="0"/>
          </a:p>
          <a:p>
            <a:pPr marL="628650" lvl="1" indent="-285750">
              <a:lnSpc>
                <a:spcPct val="150000"/>
              </a:lnSpc>
              <a:buFont typeface="Arial" panose="020B0604020202020204" pitchFamily="34" charset="0"/>
              <a:buChar char="•"/>
            </a:pPr>
            <a:r>
              <a:rPr lang="en-US" sz="1600" b="1" dirty="0"/>
              <a:t>Permanent Magnet Design, Building and Measuring Magnetic Field</a:t>
            </a:r>
          </a:p>
          <a:p>
            <a:pPr marL="628650" lvl="1" indent="-285750">
              <a:lnSpc>
                <a:spcPct val="150000"/>
              </a:lnSpc>
              <a:buFont typeface="Arial" panose="020B0604020202020204" pitchFamily="34" charset="0"/>
              <a:buChar char="•"/>
            </a:pPr>
            <a:r>
              <a:rPr lang="en-US" sz="1600" b="1" dirty="0"/>
              <a:t>Part of the Permanent Gantry Assembly</a:t>
            </a:r>
          </a:p>
          <a:p>
            <a:pPr marL="628650" lvl="1" indent="-285750">
              <a:lnSpc>
                <a:spcPct val="150000"/>
              </a:lnSpc>
              <a:buFont typeface="Arial" panose="020B0604020202020204" pitchFamily="34" charset="0"/>
              <a:buChar char="•"/>
            </a:pPr>
            <a:r>
              <a:rPr lang="en-US" sz="1600" b="1" dirty="0"/>
              <a:t>Measurements of the Proton Beam Propagation at NSRL </a:t>
            </a:r>
          </a:p>
          <a:p>
            <a:pPr marL="628650" lvl="1" indent="-285750">
              <a:lnSpc>
                <a:spcPct val="150000"/>
              </a:lnSpc>
              <a:spcAft>
                <a:spcPts val="1200"/>
              </a:spcAft>
              <a:buFont typeface="Arial" panose="020B0604020202020204" pitchFamily="34" charset="0"/>
              <a:buChar char="•"/>
            </a:pPr>
            <a:r>
              <a:rPr lang="en-US" sz="1600" b="1" dirty="0"/>
              <a:t>Technology transfer expected returns</a:t>
            </a:r>
          </a:p>
        </p:txBody>
      </p:sp>
    </p:spTree>
    <p:extLst>
      <p:ext uri="{BB962C8B-B14F-4D97-AF65-F5344CB8AC3E}">
        <p14:creationId xmlns:p14="http://schemas.microsoft.com/office/powerpoint/2010/main" val="296939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a:bodyPr>
          <a:lstStyle/>
          <a:p>
            <a:pPr algn="ctr"/>
            <a:r>
              <a:rPr lang="en-US" dirty="0"/>
              <a:t>Description of the LDRD</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pic>
        <p:nvPicPr>
          <p:cNvPr id="14" name="Picture 13" descr="Diagram, schematic&#10;&#10;Description automatically generated">
            <a:extLst>
              <a:ext uri="{FF2B5EF4-FFF2-40B4-BE49-F238E27FC236}">
                <a16:creationId xmlns:a16="http://schemas.microsoft.com/office/drawing/2014/main" id="{5D39EA30-411C-8D4F-8B0C-CE78D9F98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695" y="2822025"/>
            <a:ext cx="4979779" cy="3464868"/>
          </a:xfrm>
          <a:prstGeom prst="rect">
            <a:avLst/>
          </a:prstGeom>
        </p:spPr>
      </p:pic>
      <p:sp>
        <p:nvSpPr>
          <p:cNvPr id="16" name="TextBox 15">
            <a:extLst>
              <a:ext uri="{FF2B5EF4-FFF2-40B4-BE49-F238E27FC236}">
                <a16:creationId xmlns:a16="http://schemas.microsoft.com/office/drawing/2014/main" id="{37158132-D457-777F-2E53-3FAC09D64E05}"/>
              </a:ext>
            </a:extLst>
          </p:cNvPr>
          <p:cNvSpPr txBox="1"/>
          <p:nvPr/>
        </p:nvSpPr>
        <p:spPr>
          <a:xfrm>
            <a:off x="449462" y="760524"/>
            <a:ext cx="8616764" cy="2031325"/>
          </a:xfrm>
          <a:prstGeom prst="rect">
            <a:avLst/>
          </a:prstGeom>
          <a:noFill/>
        </p:spPr>
        <p:txBody>
          <a:bodyPr wrap="square" rtlCol="0">
            <a:spAutoFit/>
          </a:bodyPr>
          <a:lstStyle/>
          <a:p>
            <a:pPr algn="just"/>
            <a:r>
              <a:rPr lang="en-US" sz="1800" dirty="0">
                <a:latin typeface="Arial" panose="020B0604020202020204" pitchFamily="34" charset="0"/>
              </a:rPr>
              <a:t>A purpose of the proposed new LDRD is to build a proof of principle of the permanent magnet gantry by building a part of the gantry and run the proton beams at the NSRL facility beam line through it in energy range between 70-250 MeV. The Permanent Magnet Gantry is the third part  of the future facility as shown on the right side of the figure 1. </a:t>
            </a:r>
            <a:r>
              <a:rPr lang="en-US" dirty="0"/>
              <a:t>A purpose of the previously approved </a:t>
            </a:r>
            <a:r>
              <a:rPr lang="en-US" sz="1800" dirty="0">
                <a:latin typeface="Arial" panose="020B0604020202020204" pitchFamily="34" charset="0"/>
              </a:rPr>
              <a:t>24-010 LDRD Project 26823 AD/NPP is to show a proof of principle for the fast-cycling synchrotron shown in the Fig.1. </a:t>
            </a:r>
            <a:endParaRPr lang="en-US" dirty="0"/>
          </a:p>
        </p:txBody>
      </p:sp>
      <p:sp>
        <p:nvSpPr>
          <p:cNvPr id="17" name="TextBox 16">
            <a:extLst>
              <a:ext uri="{FF2B5EF4-FFF2-40B4-BE49-F238E27FC236}">
                <a16:creationId xmlns:a16="http://schemas.microsoft.com/office/drawing/2014/main" id="{A02670E9-432A-24D4-A7D7-8E4DA9DA2A0A}"/>
              </a:ext>
            </a:extLst>
          </p:cNvPr>
          <p:cNvSpPr txBox="1"/>
          <p:nvPr/>
        </p:nvSpPr>
        <p:spPr>
          <a:xfrm>
            <a:off x="2550695" y="6286893"/>
            <a:ext cx="5194930" cy="307777"/>
          </a:xfrm>
          <a:prstGeom prst="rect">
            <a:avLst/>
          </a:prstGeom>
          <a:noFill/>
        </p:spPr>
        <p:txBody>
          <a:bodyPr wrap="square" rtlCol="0">
            <a:spAutoFit/>
          </a:bodyPr>
          <a:lstStyle/>
          <a:p>
            <a:r>
              <a:rPr lang="en-US" sz="1400" dirty="0"/>
              <a:t>Fig. 1: Stony Brook University Hospital Proton Therapy Facility.</a:t>
            </a:r>
          </a:p>
        </p:txBody>
      </p:sp>
    </p:spTree>
    <p:extLst>
      <p:ext uri="{BB962C8B-B14F-4D97-AF65-F5344CB8AC3E}">
        <p14:creationId xmlns:p14="http://schemas.microsoft.com/office/powerpoint/2010/main" val="365830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F044-658E-D154-2136-28184E161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4BF11-1A22-4818-C48A-E1B61FA41960}"/>
              </a:ext>
            </a:extLst>
          </p:cNvPr>
          <p:cNvSpPr>
            <a:spLocks noGrp="1"/>
          </p:cNvSpPr>
          <p:nvPr>
            <p:ph type="title"/>
          </p:nvPr>
        </p:nvSpPr>
        <p:spPr>
          <a:xfrm>
            <a:off x="526229" y="-10632"/>
            <a:ext cx="8286750" cy="762338"/>
          </a:xfrm>
        </p:spPr>
        <p:txBody>
          <a:bodyPr>
            <a:normAutofit/>
          </a:bodyPr>
          <a:lstStyle/>
          <a:p>
            <a:pPr algn="ctr"/>
            <a:r>
              <a:rPr lang="en-US" dirty="0"/>
              <a:t>Description of the LDRD</a:t>
            </a:r>
          </a:p>
        </p:txBody>
      </p:sp>
      <p:sp>
        <p:nvSpPr>
          <p:cNvPr id="3" name="Content Placeholder 2">
            <a:extLst>
              <a:ext uri="{FF2B5EF4-FFF2-40B4-BE49-F238E27FC236}">
                <a16:creationId xmlns:a16="http://schemas.microsoft.com/office/drawing/2014/main" id="{A615BCC5-1615-5809-6C77-EF5F24DD54C9}"/>
              </a:ext>
            </a:extLst>
          </p:cNvPr>
          <p:cNvSpPr>
            <a:spLocks noGrp="1"/>
          </p:cNvSpPr>
          <p:nvPr>
            <p:ph idx="1"/>
          </p:nvPr>
        </p:nvSpPr>
        <p:spPr>
          <a:xfrm>
            <a:off x="371816" y="670541"/>
            <a:ext cx="8620017" cy="5320722"/>
          </a:xfrm>
        </p:spPr>
        <p:txBody>
          <a:bodyPr>
            <a:normAutofit/>
          </a:bodyPr>
          <a:lstStyle/>
          <a:p>
            <a:pPr marL="9525" indent="163513" algn="just"/>
            <a:r>
              <a:rPr lang="en-US" sz="1600" dirty="0"/>
              <a:t>Magnified orbits of the full Permanent proton Gantry are described in Fig. 1. The gantry transports protons with an extraordinary proton energy range between 70 -250 MeV with the fixed magnetic field produced by the combined function permanent magnets. This already established technology developed in BNL by the previous CBETA project and with BSA ownership [1] is will be transferred to the SBU for the purpose of building the FLASH cancer therapy facility for treating patients.</a:t>
            </a:r>
          </a:p>
        </p:txBody>
      </p:sp>
      <p:sp>
        <p:nvSpPr>
          <p:cNvPr id="4" name="Slide Number Placeholder 3">
            <a:extLst>
              <a:ext uri="{FF2B5EF4-FFF2-40B4-BE49-F238E27FC236}">
                <a16:creationId xmlns:a16="http://schemas.microsoft.com/office/drawing/2014/main" id="{3C560B20-49CB-EBF3-CB2A-4C6D15F4C6CC}"/>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8" name="Picture 7" descr="Diagram&#10;&#10;Description automatically generated">
            <a:extLst>
              <a:ext uri="{FF2B5EF4-FFF2-40B4-BE49-F238E27FC236}">
                <a16:creationId xmlns:a16="http://schemas.microsoft.com/office/drawing/2014/main" id="{E1B0C67C-8F50-4334-D229-46B20E699D9D}"/>
              </a:ext>
            </a:extLst>
          </p:cNvPr>
          <p:cNvPicPr>
            <a:picLocks noChangeAspect="1"/>
          </p:cNvPicPr>
          <p:nvPr/>
        </p:nvPicPr>
        <p:blipFill>
          <a:blip r:embed="rId2"/>
          <a:stretch>
            <a:fillRect/>
          </a:stretch>
        </p:blipFill>
        <p:spPr>
          <a:xfrm>
            <a:off x="4293767" y="1853839"/>
            <a:ext cx="4722506" cy="2992779"/>
          </a:xfrm>
          <a:prstGeom prst="rect">
            <a:avLst/>
          </a:prstGeom>
        </p:spPr>
      </p:pic>
      <p:sp>
        <p:nvSpPr>
          <p:cNvPr id="9" name="TextBox 8">
            <a:extLst>
              <a:ext uri="{FF2B5EF4-FFF2-40B4-BE49-F238E27FC236}">
                <a16:creationId xmlns:a16="http://schemas.microsoft.com/office/drawing/2014/main" id="{11DEF5D6-5F54-006F-4295-EA24CBB04EB7}"/>
              </a:ext>
            </a:extLst>
          </p:cNvPr>
          <p:cNvSpPr txBox="1"/>
          <p:nvPr/>
        </p:nvSpPr>
        <p:spPr>
          <a:xfrm>
            <a:off x="5400951" y="4703362"/>
            <a:ext cx="2402068" cy="276999"/>
          </a:xfrm>
          <a:prstGeom prst="rect">
            <a:avLst/>
          </a:prstGeom>
          <a:noFill/>
        </p:spPr>
        <p:txBody>
          <a:bodyPr wrap="none" rtlCol="0">
            <a:spAutoFit/>
          </a:bodyPr>
          <a:lstStyle/>
          <a:p>
            <a:r>
              <a:rPr lang="en-US" sz="1200" dirty="0"/>
              <a:t>Figure 2: Proton Therapy gantry</a:t>
            </a:r>
          </a:p>
        </p:txBody>
      </p:sp>
      <p:sp>
        <p:nvSpPr>
          <p:cNvPr id="10" name="TextBox 9">
            <a:extLst>
              <a:ext uri="{FF2B5EF4-FFF2-40B4-BE49-F238E27FC236}">
                <a16:creationId xmlns:a16="http://schemas.microsoft.com/office/drawing/2014/main" id="{1D2AACA7-3F44-2718-BE74-3EFF0FB6ECB7}"/>
              </a:ext>
            </a:extLst>
          </p:cNvPr>
          <p:cNvSpPr txBox="1"/>
          <p:nvPr/>
        </p:nvSpPr>
        <p:spPr>
          <a:xfrm>
            <a:off x="371816" y="2046714"/>
            <a:ext cx="5798869" cy="1354217"/>
          </a:xfrm>
          <a:prstGeom prst="rect">
            <a:avLst/>
          </a:prstGeom>
          <a:noFill/>
        </p:spPr>
        <p:txBody>
          <a:bodyPr wrap="square" rtlCol="0">
            <a:spAutoFit/>
          </a:bodyPr>
          <a:lstStyle/>
          <a:p>
            <a:pPr algn="just"/>
            <a:r>
              <a:rPr lang="en-US" sz="1600" dirty="0"/>
              <a:t>We have already received permanent magnet material to build two combined function magnets. We would need to order additional </a:t>
            </a:r>
            <a:r>
              <a:rPr lang="en-US" sz="1600" dirty="0">
                <a:effectLst/>
                <a:latin typeface="Times New Roman" panose="02020603050405020304" pitchFamily="18" charset="0"/>
                <a:ea typeface="Times New Roman" panose="02020603050405020304" pitchFamily="18" charset="0"/>
              </a:rPr>
              <a:t>Nd</a:t>
            </a:r>
            <a:r>
              <a:rPr lang="en-US" sz="1600" baseline="-25000" dirty="0">
                <a:effectLst/>
                <a:latin typeface="Times New Roman" panose="02020603050405020304" pitchFamily="18" charset="0"/>
                <a:ea typeface="Times New Roman" panose="02020603050405020304" pitchFamily="18" charset="0"/>
              </a:rPr>
              <a:t>2</a:t>
            </a:r>
            <a:r>
              <a:rPr lang="en-US" sz="1600" dirty="0">
                <a:effectLst/>
                <a:latin typeface="Times New Roman" panose="02020603050405020304" pitchFamily="18" charset="0"/>
                <a:ea typeface="Times New Roman" panose="02020603050405020304" pitchFamily="18" charset="0"/>
              </a:rPr>
              <a:t>Fe</a:t>
            </a:r>
            <a:r>
              <a:rPr lang="en-US" sz="1600" baseline="-25000" dirty="0">
                <a:effectLst/>
                <a:latin typeface="Times New Roman" panose="02020603050405020304" pitchFamily="18" charset="0"/>
                <a:ea typeface="Times New Roman" panose="02020603050405020304" pitchFamily="18" charset="0"/>
              </a:rPr>
              <a:t>14</a:t>
            </a:r>
            <a:r>
              <a:rPr lang="en-US" sz="1600" dirty="0">
                <a:effectLst/>
                <a:latin typeface="Times New Roman" panose="02020603050405020304" pitchFamily="18" charset="0"/>
                <a:ea typeface="Times New Roman" panose="02020603050405020304" pitchFamily="18" charset="0"/>
              </a:rPr>
              <a:t>B</a:t>
            </a:r>
            <a:r>
              <a:rPr lang="en-US" sz="1600" dirty="0">
                <a:effectLst/>
              </a:rPr>
              <a:t> wedges measured them and assemble them at the BNL magnets facility. Details of the proposed assembly are shown in Fig. 3</a:t>
            </a:r>
            <a:r>
              <a:rPr lang="en-US" dirty="0">
                <a:effectLst/>
              </a:rPr>
              <a:t>.</a:t>
            </a:r>
            <a:endParaRPr lang="en-US" dirty="0"/>
          </a:p>
        </p:txBody>
      </p:sp>
      <p:sp>
        <p:nvSpPr>
          <p:cNvPr id="5" name="TextBox 4">
            <a:extLst>
              <a:ext uri="{FF2B5EF4-FFF2-40B4-BE49-F238E27FC236}">
                <a16:creationId xmlns:a16="http://schemas.microsoft.com/office/drawing/2014/main" id="{570F60AF-95F9-F54B-051A-ADCE5DA0C47A}"/>
              </a:ext>
            </a:extLst>
          </p:cNvPr>
          <p:cNvSpPr txBox="1"/>
          <p:nvPr/>
        </p:nvSpPr>
        <p:spPr>
          <a:xfrm>
            <a:off x="5062397" y="3762813"/>
            <a:ext cx="338554" cy="369332"/>
          </a:xfrm>
          <a:prstGeom prst="rect">
            <a:avLst/>
          </a:prstGeom>
          <a:noFill/>
        </p:spPr>
        <p:txBody>
          <a:bodyPr wrap="none" rtlCol="0">
            <a:spAutoFit/>
          </a:bodyPr>
          <a:lstStyle/>
          <a:p>
            <a:r>
              <a:rPr lang="en-US" dirty="0"/>
              <a:t>A</a:t>
            </a:r>
          </a:p>
        </p:txBody>
      </p:sp>
      <p:sp>
        <p:nvSpPr>
          <p:cNvPr id="6" name="TextBox 5">
            <a:extLst>
              <a:ext uri="{FF2B5EF4-FFF2-40B4-BE49-F238E27FC236}">
                <a16:creationId xmlns:a16="http://schemas.microsoft.com/office/drawing/2014/main" id="{707A0CC0-8B31-B8C7-62EB-11631A9C3E60}"/>
              </a:ext>
            </a:extLst>
          </p:cNvPr>
          <p:cNvSpPr txBox="1"/>
          <p:nvPr/>
        </p:nvSpPr>
        <p:spPr>
          <a:xfrm>
            <a:off x="7292268" y="2841665"/>
            <a:ext cx="338554" cy="369332"/>
          </a:xfrm>
          <a:prstGeom prst="rect">
            <a:avLst/>
          </a:prstGeom>
          <a:noFill/>
        </p:spPr>
        <p:txBody>
          <a:bodyPr wrap="none" rtlCol="0">
            <a:spAutoFit/>
          </a:bodyPr>
          <a:lstStyle/>
          <a:p>
            <a:r>
              <a:rPr lang="en-US" dirty="0"/>
              <a:t>B</a:t>
            </a:r>
          </a:p>
        </p:txBody>
      </p:sp>
      <p:sp>
        <p:nvSpPr>
          <p:cNvPr id="7" name="TextBox 6">
            <a:extLst>
              <a:ext uri="{FF2B5EF4-FFF2-40B4-BE49-F238E27FC236}">
                <a16:creationId xmlns:a16="http://schemas.microsoft.com/office/drawing/2014/main" id="{E45F955C-74E5-F387-E41F-49B016F52E64}"/>
              </a:ext>
            </a:extLst>
          </p:cNvPr>
          <p:cNvSpPr txBox="1"/>
          <p:nvPr/>
        </p:nvSpPr>
        <p:spPr>
          <a:xfrm>
            <a:off x="8050034" y="3828546"/>
            <a:ext cx="338554" cy="369332"/>
          </a:xfrm>
          <a:prstGeom prst="rect">
            <a:avLst/>
          </a:prstGeom>
          <a:noFill/>
        </p:spPr>
        <p:txBody>
          <a:bodyPr wrap="square" rtlCol="0">
            <a:spAutoFit/>
          </a:bodyPr>
          <a:lstStyle/>
          <a:p>
            <a:r>
              <a:rPr lang="en-US" dirty="0"/>
              <a:t>C</a:t>
            </a:r>
          </a:p>
        </p:txBody>
      </p:sp>
      <p:sp>
        <p:nvSpPr>
          <p:cNvPr id="12" name="TextBox 11">
            <a:extLst>
              <a:ext uri="{FF2B5EF4-FFF2-40B4-BE49-F238E27FC236}">
                <a16:creationId xmlns:a16="http://schemas.microsoft.com/office/drawing/2014/main" id="{C8BF7C6D-B419-D6EB-32CF-DECED1160A79}"/>
              </a:ext>
            </a:extLst>
          </p:cNvPr>
          <p:cNvSpPr txBox="1"/>
          <p:nvPr/>
        </p:nvSpPr>
        <p:spPr>
          <a:xfrm>
            <a:off x="362930" y="3350228"/>
            <a:ext cx="3883613" cy="1646605"/>
          </a:xfrm>
          <a:prstGeom prst="rect">
            <a:avLst/>
          </a:prstGeom>
          <a:noFill/>
        </p:spPr>
        <p:txBody>
          <a:bodyPr wrap="square" rtlCol="0">
            <a:spAutoFit/>
          </a:bodyPr>
          <a:lstStyle/>
          <a:p>
            <a:pPr marL="0" marR="0" indent="-18415" algn="just">
              <a:spcAft>
                <a:spcPts val="600"/>
              </a:spcAft>
              <a:tabLst>
                <a:tab pos="228600" algn="l"/>
                <a:tab pos="571500" algn="l"/>
                <a:tab pos="685800" algn="l"/>
              </a:tabLst>
            </a:pPr>
            <a:r>
              <a:rPr lang="en-US" sz="1200" cap="small" spc="50" dirty="0">
                <a:effectLst/>
                <a:latin typeface="Arial" panose="020B0604020202020204" pitchFamily="34" charset="0"/>
                <a:ea typeface="Times New Roman" panose="02020603050405020304" pitchFamily="18" charset="0"/>
                <a:cs typeface="Arial" panose="020B0604020202020204" pitchFamily="34" charset="0"/>
              </a:rPr>
              <a:t>A.</a:t>
            </a:r>
            <a:r>
              <a:rPr lang="en-US" sz="1200" dirty="0">
                <a:effectLst/>
                <a:latin typeface="Arial" panose="020B0604020202020204" pitchFamily="34" charset="0"/>
                <a:ea typeface="Times New Roman" panose="02020603050405020304" pitchFamily="18" charset="0"/>
                <a:cs typeface="Arial" panose="020B0604020202020204" pitchFamily="34" charset="0"/>
              </a:rPr>
              <a:t> The first achromatic part of the gantry as shown in Fig. 3 and Fig. 4 accepts protons within the kinetic energy range of 70-250 MeV. The 70 MeV proton orbit is within the “upper” part of the vacuum pipe or towards the center of the bending radius. </a:t>
            </a:r>
          </a:p>
          <a:p>
            <a:pPr marL="0" marR="0" algn="just">
              <a:spcAft>
                <a:spcPts val="600"/>
              </a:spcAft>
              <a:tabLst>
                <a:tab pos="0" algn="l"/>
                <a:tab pos="571500" algn="l"/>
                <a:tab pos="685800" algn="l"/>
              </a:tabLst>
            </a:pPr>
            <a:r>
              <a:rPr lang="en-US" sz="1200" cap="small" spc="50" dirty="0">
                <a:effectLst/>
                <a:latin typeface="Arial" panose="020B0604020202020204" pitchFamily="34" charset="0"/>
                <a:ea typeface="Times New Roman" panose="02020603050405020304" pitchFamily="18" charset="0"/>
                <a:cs typeface="Arial" panose="020B0604020202020204" pitchFamily="34" charset="0"/>
              </a:rPr>
              <a:t>B.</a:t>
            </a:r>
            <a:r>
              <a:rPr lang="en-US" sz="1200" dirty="0">
                <a:effectLst/>
                <a:latin typeface="Arial" panose="020B0604020202020204" pitchFamily="34" charset="0"/>
                <a:ea typeface="Times New Roman" panose="02020603050405020304" pitchFamily="18" charset="0"/>
                <a:cs typeface="Arial" panose="020B0604020202020204" pitchFamily="34" charset="0"/>
              </a:rPr>
              <a:t> The second FFA-LG opposite bending arc B has two goals: to accept protons with 65-250 MeV energy range, the same way as the first part A and to direct</a:t>
            </a:r>
            <a:endParaRPr lang="en-US"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17A2A15-89BD-712C-0FB7-C25A57D520B1}"/>
              </a:ext>
            </a:extLst>
          </p:cNvPr>
          <p:cNvSpPr txBox="1"/>
          <p:nvPr/>
        </p:nvSpPr>
        <p:spPr>
          <a:xfrm>
            <a:off x="384036" y="4912698"/>
            <a:ext cx="8620017" cy="1092607"/>
          </a:xfrm>
          <a:prstGeom prst="rect">
            <a:avLst/>
          </a:prstGeom>
          <a:noFill/>
        </p:spPr>
        <p:txBody>
          <a:bodyPr wrap="square" rtlCol="0">
            <a:spAutoFit/>
          </a:bodyPr>
          <a:lstStyle/>
          <a:p>
            <a:pPr marL="0" marR="0" algn="just">
              <a:spcAft>
                <a:spcPts val="600"/>
              </a:spcAft>
              <a:tabLst>
                <a:tab pos="0" algn="l"/>
                <a:tab pos="571500" algn="l"/>
                <a:tab pos="6858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the beam to the beginning of the part </a:t>
            </a:r>
            <a:r>
              <a:rPr lang="en-US" sz="1200" b="1" i="1" dirty="0">
                <a:effectLst/>
                <a:latin typeface="Arial" panose="020B0604020202020204" pitchFamily="34" charset="0"/>
                <a:ea typeface="Times New Roman" panose="02020603050405020304" pitchFamily="18" charset="0"/>
                <a:cs typeface="Arial" panose="020B0604020202020204" pitchFamily="34" charset="0"/>
              </a:rPr>
              <a:t>A</a:t>
            </a:r>
            <a:r>
              <a:rPr lang="en-US" sz="1200" dirty="0">
                <a:effectLst/>
                <a:latin typeface="Arial" panose="020B0604020202020204" pitchFamily="34" charset="0"/>
                <a:ea typeface="Times New Roman" panose="02020603050405020304" pitchFamily="18" charset="0"/>
                <a:cs typeface="Arial" panose="020B0604020202020204" pitchFamily="34" charset="0"/>
              </a:rPr>
              <a:t> and beginning of the part </a:t>
            </a:r>
            <a:r>
              <a:rPr lang="en-US" sz="1200" b="1" i="1" dirty="0">
                <a:effectLst/>
                <a:latin typeface="Arial" panose="020B0604020202020204" pitchFamily="34" charset="0"/>
                <a:ea typeface="Times New Roman" panose="02020603050405020304" pitchFamily="18" charset="0"/>
                <a:cs typeface="Arial" panose="020B0604020202020204" pitchFamily="34" charset="0"/>
              </a:rPr>
              <a:t>A</a:t>
            </a:r>
            <a:r>
              <a:rPr lang="en-US" sz="1200" dirty="0">
                <a:effectLst/>
                <a:latin typeface="Arial" panose="020B0604020202020204" pitchFamily="34" charset="0"/>
                <a:ea typeface="Times New Roman" panose="02020603050405020304" pitchFamily="18" charset="0"/>
                <a:cs typeface="Arial" panose="020B0604020202020204" pitchFamily="34" charset="0"/>
              </a:rPr>
              <a:t> and between the two parts </a:t>
            </a:r>
            <a:r>
              <a:rPr lang="en-US" sz="1200" b="1" i="1" dirty="0">
                <a:effectLst/>
                <a:latin typeface="Arial" panose="020B0604020202020204" pitchFamily="34" charset="0"/>
                <a:ea typeface="Times New Roman" panose="02020603050405020304" pitchFamily="18" charset="0"/>
                <a:cs typeface="Arial" panose="020B0604020202020204" pitchFamily="34" charset="0"/>
              </a:rPr>
              <a:t>A</a:t>
            </a:r>
            <a:r>
              <a:rPr lang="en-US" sz="1200" dirty="0">
                <a:effectLst/>
                <a:latin typeface="Arial" panose="020B0604020202020204" pitchFamily="34" charset="0"/>
                <a:ea typeface="Times New Roman" panose="02020603050405020304" pitchFamily="18" charset="0"/>
                <a:cs typeface="Arial" panose="020B0604020202020204" pitchFamily="34" charset="0"/>
              </a:rPr>
              <a:t> and </a:t>
            </a:r>
            <a:r>
              <a:rPr lang="en-US" sz="1200" b="1" i="1" dirty="0">
                <a:effectLst/>
                <a:latin typeface="Arial" panose="020B0604020202020204" pitchFamily="34" charset="0"/>
                <a:ea typeface="Times New Roman" panose="02020603050405020304" pitchFamily="18" charset="0"/>
                <a:cs typeface="Arial" panose="020B0604020202020204" pitchFamily="34" charset="0"/>
              </a:rPr>
              <a:t>B</a:t>
            </a:r>
            <a:r>
              <a:rPr lang="en-US" sz="1200" dirty="0">
                <a:effectLst/>
                <a:latin typeface="Arial" panose="020B0604020202020204" pitchFamily="34" charset="0"/>
                <a:ea typeface="Times New Roman" panose="02020603050405020304" pitchFamily="18" charset="0"/>
                <a:cs typeface="Arial" panose="020B0604020202020204" pitchFamily="34" charset="0"/>
              </a:rPr>
              <a:t> for the purpose of vacuum pipe connections and support. The second goal of the FFA-LG arc </a:t>
            </a:r>
            <a:r>
              <a:rPr lang="en-US" sz="1200" b="1" i="1" dirty="0">
                <a:effectLst/>
                <a:latin typeface="Arial" panose="020B0604020202020204" pitchFamily="34" charset="0"/>
                <a:ea typeface="Times New Roman" panose="02020603050405020304" pitchFamily="18" charset="0"/>
                <a:cs typeface="Arial" panose="020B0604020202020204" pitchFamily="34" charset="0"/>
              </a:rPr>
              <a:t>B </a:t>
            </a:r>
            <a:r>
              <a:rPr lang="en-US" sz="1200" dirty="0">
                <a:effectLst/>
                <a:latin typeface="Arial" panose="020B0604020202020204" pitchFamily="34" charset="0"/>
                <a:ea typeface="Times New Roman" panose="02020603050405020304" pitchFamily="18" charset="0"/>
                <a:cs typeface="Arial" panose="020B0604020202020204" pitchFamily="34" charset="0"/>
              </a:rPr>
              <a:t>not only transports all energies but also provides proton beam focusing to the patient with achromatic properties. </a:t>
            </a:r>
          </a:p>
          <a:p>
            <a:pPr marL="0" marR="0" indent="-18415" algn="just">
              <a:spcAft>
                <a:spcPts val="600"/>
              </a:spcAft>
              <a:tabLst>
                <a:tab pos="228600" algn="l"/>
                <a:tab pos="571500" algn="l"/>
                <a:tab pos="685800" algn="l"/>
              </a:tabLst>
            </a:pPr>
            <a:r>
              <a:rPr lang="en-US" sz="1200" b="1" cap="small" spc="50" dirty="0">
                <a:effectLst/>
                <a:latin typeface="Arial" panose="020B0604020202020204" pitchFamily="34" charset="0"/>
                <a:ea typeface="Times New Roman" panose="02020603050405020304" pitchFamily="18" charset="0"/>
                <a:cs typeface="Arial" panose="020B0604020202020204" pitchFamily="34" charset="0"/>
              </a:rPr>
              <a:t>C.</a:t>
            </a:r>
            <a:r>
              <a:rPr lang="en-US" sz="1200" b="1"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The orbits of all energies are merged at the patient in the third part of the gantry labeled as </a:t>
            </a:r>
            <a:r>
              <a:rPr lang="en-US" sz="1200" b="1" i="1" dirty="0">
                <a:effectLst/>
                <a:latin typeface="Arial" panose="020B0604020202020204" pitchFamily="34" charset="0"/>
                <a:ea typeface="Times New Roman" panose="02020603050405020304" pitchFamily="18" charset="0"/>
                <a:cs typeface="Arial" panose="020B0604020202020204" pitchFamily="34" charset="0"/>
              </a:rPr>
              <a:t>C</a:t>
            </a:r>
            <a:r>
              <a:rPr lang="en-US" sz="1200" dirty="0">
                <a:effectLst/>
                <a:latin typeface="Arial" panose="020B0604020202020204" pitchFamily="34" charset="0"/>
                <a:ea typeface="Times New Roman" panose="02020603050405020304" pitchFamily="18" charset="0"/>
                <a:cs typeface="Arial" panose="020B0604020202020204" pitchFamily="34" charset="0"/>
              </a:rPr>
              <a:t>. At this part of the gantry between the last magnet and the patient is the place for the fast transverse scanning system and the nozzle.</a:t>
            </a:r>
          </a:p>
        </p:txBody>
      </p:sp>
      <p:sp>
        <p:nvSpPr>
          <p:cNvPr id="15" name="TextBox 14">
            <a:extLst>
              <a:ext uri="{FF2B5EF4-FFF2-40B4-BE49-F238E27FC236}">
                <a16:creationId xmlns:a16="http://schemas.microsoft.com/office/drawing/2014/main" id="{780F0039-11FE-5D7A-5AAA-7A8629BBD345}"/>
              </a:ext>
            </a:extLst>
          </p:cNvPr>
          <p:cNvSpPr txBox="1"/>
          <p:nvPr/>
        </p:nvSpPr>
        <p:spPr>
          <a:xfrm>
            <a:off x="2745302" y="6149049"/>
            <a:ext cx="5304732" cy="461665"/>
          </a:xfrm>
          <a:prstGeom prst="rect">
            <a:avLst/>
          </a:prstGeom>
          <a:noFill/>
        </p:spPr>
        <p:txBody>
          <a:bodyPr wrap="square" rtlCol="0">
            <a:spAutoFit/>
          </a:bodyPr>
          <a:lstStyle/>
          <a:p>
            <a:r>
              <a:rPr lang="en-US" sz="1200" dirty="0"/>
              <a:t>[1] D. Trbojevic, “Gantry for medical particle therapy”, US Patent 8,173,981 </a:t>
            </a:r>
            <a:r>
              <a:rPr lang="en-US" sz="1200" u="sng" dirty="0">
                <a:solidFill>
                  <a:srgbClr val="2998E3"/>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https://patents.google.com/patent/US8173981</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314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C32D-FDE8-C77E-AA4A-A2F5FC42DD53}"/>
              </a:ext>
            </a:extLst>
          </p:cNvPr>
          <p:cNvSpPr>
            <a:spLocks noGrp="1"/>
          </p:cNvSpPr>
          <p:nvPr>
            <p:ph type="title"/>
          </p:nvPr>
        </p:nvSpPr>
        <p:spPr>
          <a:xfrm>
            <a:off x="573961" y="82659"/>
            <a:ext cx="8097701" cy="1325563"/>
          </a:xfrm>
        </p:spPr>
        <p:txBody>
          <a:bodyPr>
            <a:normAutofit fontScale="90000"/>
          </a:bodyPr>
          <a:lstStyle/>
          <a:p>
            <a:r>
              <a:rPr lang="en-US" dirty="0"/>
              <a:t>Part A of the Permanent Magnet Gantry to be built as a proof of principle</a:t>
            </a:r>
          </a:p>
        </p:txBody>
      </p:sp>
      <p:sp>
        <p:nvSpPr>
          <p:cNvPr id="4" name="Slide Number Placeholder 3">
            <a:extLst>
              <a:ext uri="{FF2B5EF4-FFF2-40B4-BE49-F238E27FC236}">
                <a16:creationId xmlns:a16="http://schemas.microsoft.com/office/drawing/2014/main" id="{A6BE44A9-EED8-3A63-D998-E6709F611A57}"/>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8" name="Picture 7" descr="Chart&#10;&#10;Description automatically generated">
            <a:extLst>
              <a:ext uri="{FF2B5EF4-FFF2-40B4-BE49-F238E27FC236}">
                <a16:creationId xmlns:a16="http://schemas.microsoft.com/office/drawing/2014/main" id="{67F1CA29-79A4-9431-24C5-5F922CF788CA}"/>
              </a:ext>
            </a:extLst>
          </p:cNvPr>
          <p:cNvPicPr>
            <a:picLocks noChangeAspect="1"/>
          </p:cNvPicPr>
          <p:nvPr/>
        </p:nvPicPr>
        <p:blipFill>
          <a:blip r:embed="rId2"/>
          <a:stretch>
            <a:fillRect/>
          </a:stretch>
        </p:blipFill>
        <p:spPr>
          <a:xfrm>
            <a:off x="349591" y="1518110"/>
            <a:ext cx="3954256" cy="2485532"/>
          </a:xfrm>
          <a:prstGeom prst="rect">
            <a:avLst/>
          </a:prstGeom>
        </p:spPr>
      </p:pic>
      <p:pic>
        <p:nvPicPr>
          <p:cNvPr id="10" name="Picture 9" descr="Diagram&#10;&#10;Description automatically generated">
            <a:extLst>
              <a:ext uri="{FF2B5EF4-FFF2-40B4-BE49-F238E27FC236}">
                <a16:creationId xmlns:a16="http://schemas.microsoft.com/office/drawing/2014/main" id="{54CE96CB-F790-26EA-B4BA-EABE2A0BD12F}"/>
              </a:ext>
            </a:extLst>
          </p:cNvPr>
          <p:cNvPicPr>
            <a:picLocks noChangeAspect="1"/>
          </p:cNvPicPr>
          <p:nvPr/>
        </p:nvPicPr>
        <p:blipFill>
          <a:blip r:embed="rId3"/>
          <a:stretch>
            <a:fillRect/>
          </a:stretch>
        </p:blipFill>
        <p:spPr>
          <a:xfrm>
            <a:off x="5070105" y="1574462"/>
            <a:ext cx="3546724" cy="3969465"/>
          </a:xfrm>
          <a:prstGeom prst="rect">
            <a:avLst/>
          </a:prstGeom>
        </p:spPr>
      </p:pic>
      <p:sp>
        <p:nvSpPr>
          <p:cNvPr id="11" name="TextBox 10">
            <a:extLst>
              <a:ext uri="{FF2B5EF4-FFF2-40B4-BE49-F238E27FC236}">
                <a16:creationId xmlns:a16="http://schemas.microsoft.com/office/drawing/2014/main" id="{12385D24-E4BE-D85A-9ECF-B45F173370AA}"/>
              </a:ext>
            </a:extLst>
          </p:cNvPr>
          <p:cNvSpPr txBox="1"/>
          <p:nvPr/>
        </p:nvSpPr>
        <p:spPr>
          <a:xfrm>
            <a:off x="1968473" y="2295083"/>
            <a:ext cx="338554"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EA2FFED3-B07D-DC5B-AB72-AA84776DF3FB}"/>
              </a:ext>
            </a:extLst>
          </p:cNvPr>
          <p:cNvSpPr txBox="1"/>
          <p:nvPr/>
        </p:nvSpPr>
        <p:spPr>
          <a:xfrm>
            <a:off x="502548" y="4003642"/>
            <a:ext cx="4608241" cy="2246769"/>
          </a:xfrm>
          <a:prstGeom prst="rect">
            <a:avLst/>
          </a:prstGeom>
          <a:noFill/>
        </p:spPr>
        <p:txBody>
          <a:bodyPr wrap="square" rtlCol="0">
            <a:spAutoFit/>
          </a:bodyPr>
          <a:lstStyle/>
          <a:p>
            <a:pPr algn="just"/>
            <a:r>
              <a:rPr lang="en-US" sz="1400" dirty="0">
                <a:effectLst/>
                <a:latin typeface="Times New Roman" panose="02020603050405020304" pitchFamily="18" charset="0"/>
                <a:ea typeface="Times New Roman" panose="02020603050405020304" pitchFamily="18" charset="0"/>
              </a:rPr>
              <a:t>Figure 3 and 4: The layout of the achromatic part of the gantry. First achromatic part-A of the gantry. Top-are the proton orbits of different energies being bent upward, middle-betatron functions:  starting with #1 with energy 70 MeV and finishing with #7 with energy 250 MeV. Full lines are showing the </a:t>
            </a:r>
            <a:r>
              <a:rPr lang="en-US" sz="1400" i="1" dirty="0">
                <a:effectLst/>
                <a:latin typeface="Symbol" pitchFamily="2" charset="2"/>
                <a:ea typeface="Times New Roman" panose="02020603050405020304" pitchFamily="18" charset="0"/>
              </a:rPr>
              <a:t>b</a:t>
            </a:r>
            <a:r>
              <a:rPr lang="en-US" sz="1400" i="1" baseline="-25000" dirty="0">
                <a:effectLst/>
                <a:latin typeface="Times New Roman" panose="02020603050405020304" pitchFamily="18" charset="0"/>
                <a:ea typeface="Times New Roman" panose="02020603050405020304" pitchFamily="18" charset="0"/>
              </a:rPr>
              <a:t>x</a:t>
            </a:r>
            <a:r>
              <a:rPr lang="en-US" sz="1400" dirty="0">
                <a:effectLst/>
                <a:latin typeface="Times New Roman" panose="02020603050405020304" pitchFamily="18" charset="0"/>
                <a:ea typeface="Times New Roman" panose="02020603050405020304" pitchFamily="18" charset="0"/>
              </a:rPr>
              <a:t> while the intersected lines present the</a:t>
            </a:r>
            <a:r>
              <a:rPr lang="en-US" sz="1400" i="1" dirty="0">
                <a:effectLst/>
                <a:latin typeface="Times New Roman" panose="02020603050405020304" pitchFamily="18" charset="0"/>
                <a:ea typeface="Times New Roman" panose="02020603050405020304" pitchFamily="18" charset="0"/>
              </a:rPr>
              <a:t> </a:t>
            </a:r>
            <a:r>
              <a:rPr lang="en-US" sz="1400" i="1" dirty="0">
                <a:effectLst/>
                <a:latin typeface="Symbol" pitchFamily="2" charset="2"/>
                <a:ea typeface="Times New Roman" panose="02020603050405020304" pitchFamily="18" charset="0"/>
              </a:rPr>
              <a:t>b</a:t>
            </a:r>
            <a:r>
              <a:rPr lang="en-US" sz="1400" i="1" baseline="-25000" dirty="0">
                <a:effectLst/>
                <a:latin typeface="Times New Roman" panose="02020603050405020304" pitchFamily="18" charset="0"/>
                <a:ea typeface="Times New Roman" panose="02020603050405020304" pitchFamily="18" charset="0"/>
              </a:rPr>
              <a:t>y</a:t>
            </a:r>
            <a:r>
              <a:rPr lang="en-US" sz="1400" dirty="0">
                <a:effectLst/>
                <a:latin typeface="Times New Roman" panose="02020603050405020304" pitchFamily="18" charset="0"/>
                <a:ea typeface="Times New Roman" panose="02020603050405020304" pitchFamily="18" charset="0"/>
              </a:rPr>
              <a:t>. The third lower part are dispersion functions with the upper function showing the dispersion for 70 MeV protons, while the lowest (orange) curve shows dispersion of protons with 250 MeV. </a:t>
            </a:r>
          </a:p>
        </p:txBody>
      </p:sp>
    </p:spTree>
    <p:extLst>
      <p:ext uri="{BB962C8B-B14F-4D97-AF65-F5344CB8AC3E}">
        <p14:creationId xmlns:p14="http://schemas.microsoft.com/office/powerpoint/2010/main" val="143229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1CD2-BAE7-B0D7-CE76-DF99CF93A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8EE3D-AD59-F471-0D59-2C2C06CF8765}"/>
              </a:ext>
            </a:extLst>
          </p:cNvPr>
          <p:cNvSpPr>
            <a:spLocks noGrp="1"/>
          </p:cNvSpPr>
          <p:nvPr>
            <p:ph type="title"/>
          </p:nvPr>
        </p:nvSpPr>
        <p:spPr>
          <a:xfrm>
            <a:off x="428625" y="176280"/>
            <a:ext cx="7655640" cy="520118"/>
          </a:xfrm>
        </p:spPr>
        <p:txBody>
          <a:bodyPr>
            <a:normAutofit fontScale="90000"/>
          </a:bodyPr>
          <a:lstStyle/>
          <a:p>
            <a:r>
              <a:rPr lang="en-US" sz="2800" dirty="0"/>
              <a:t>Proof of principle Permanent Magnet Gantry</a:t>
            </a:r>
          </a:p>
        </p:txBody>
      </p:sp>
      <p:sp>
        <p:nvSpPr>
          <p:cNvPr id="4" name="Slide Number Placeholder 3">
            <a:extLst>
              <a:ext uri="{FF2B5EF4-FFF2-40B4-BE49-F238E27FC236}">
                <a16:creationId xmlns:a16="http://schemas.microsoft.com/office/drawing/2014/main" id="{4B20A0B3-7DA8-FF51-2C0D-8F1BDDED0DCE}"/>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
        <p:nvSpPr>
          <p:cNvPr id="3" name="TextBox 2">
            <a:extLst>
              <a:ext uri="{FF2B5EF4-FFF2-40B4-BE49-F238E27FC236}">
                <a16:creationId xmlns:a16="http://schemas.microsoft.com/office/drawing/2014/main" id="{1A9C8EDA-6247-2235-551A-1E5F805294A7}"/>
              </a:ext>
            </a:extLst>
          </p:cNvPr>
          <p:cNvSpPr txBox="1"/>
          <p:nvPr/>
        </p:nvSpPr>
        <p:spPr>
          <a:xfrm>
            <a:off x="308837" y="696398"/>
            <a:ext cx="8774607" cy="1384995"/>
          </a:xfrm>
          <a:prstGeom prst="rect">
            <a:avLst/>
          </a:prstGeom>
          <a:noFill/>
        </p:spPr>
        <p:txBody>
          <a:bodyPr wrap="square" rtlCol="0">
            <a:spAutoFit/>
          </a:bodyPr>
          <a:lstStyle/>
          <a:p>
            <a:r>
              <a:rPr lang="en-US" sz="1400" dirty="0">
                <a:effectLst/>
                <a:latin typeface="Times New Roman" panose="02020603050405020304" pitchFamily="18" charset="0"/>
                <a:ea typeface="Times New Roman" panose="02020603050405020304" pitchFamily="18" charset="0"/>
              </a:rPr>
              <a:t>There are multiple constraints to be fulfilled in the permanent magnet design; a) The </a:t>
            </a:r>
            <a:r>
              <a:rPr lang="en-US" sz="1400" b="1" dirty="0">
                <a:effectLst/>
                <a:latin typeface="Times New Roman" panose="02020603050405020304" pitchFamily="18" charset="0"/>
                <a:ea typeface="Times New Roman" panose="02020603050405020304" pitchFamily="18" charset="0"/>
              </a:rPr>
              <a:t>curvature of the gantry</a:t>
            </a:r>
            <a:r>
              <a:rPr lang="en-US" sz="1400" dirty="0">
                <a:effectLst/>
                <a:latin typeface="Times New Roman" panose="02020603050405020304" pitchFamily="18" charset="0"/>
                <a:ea typeface="Times New Roman" panose="02020603050405020304" pitchFamily="18" charset="0"/>
              </a:rPr>
              <a:t> needs to be as small as possible to reduce the gantry size; b) The </a:t>
            </a:r>
            <a:r>
              <a:rPr lang="en-US" sz="1400" b="1" dirty="0">
                <a:effectLst/>
                <a:latin typeface="Times New Roman" panose="02020603050405020304" pitchFamily="18" charset="0"/>
                <a:ea typeface="Times New Roman" panose="02020603050405020304" pitchFamily="18" charset="0"/>
              </a:rPr>
              <a:t>aperture size</a:t>
            </a:r>
            <a:r>
              <a:rPr lang="en-US" sz="1400" dirty="0">
                <a:effectLst/>
                <a:latin typeface="Times New Roman" panose="02020603050405020304" pitchFamily="18" charset="0"/>
                <a:ea typeface="Times New Roman" panose="02020603050405020304" pitchFamily="18" charset="0"/>
              </a:rPr>
              <a:t> of the gantry magnets needs to allow not only predicted oscillations of the beam but also the relatively large beam size especially in the Cyclotron based proton therapy facilities as they need to use the degrader to get smaller energy proton beams, and c) The maximum of the magnetic field inside of the magnet needs to be within the limits of demagnetization. Recent OVAL permanent magnet designs are shown in Fig. 8.</a:t>
            </a:r>
          </a:p>
        </p:txBody>
      </p:sp>
      <p:sp>
        <p:nvSpPr>
          <p:cNvPr id="5" name="TextBox 4">
            <a:extLst>
              <a:ext uri="{FF2B5EF4-FFF2-40B4-BE49-F238E27FC236}">
                <a16:creationId xmlns:a16="http://schemas.microsoft.com/office/drawing/2014/main" id="{9BA2288A-E5F9-549C-28A8-E9E47218E6E8}"/>
              </a:ext>
            </a:extLst>
          </p:cNvPr>
          <p:cNvSpPr txBox="1"/>
          <p:nvPr/>
        </p:nvSpPr>
        <p:spPr>
          <a:xfrm>
            <a:off x="308837" y="5430195"/>
            <a:ext cx="8654819" cy="646331"/>
          </a:xfrm>
          <a:prstGeom prst="rect">
            <a:avLst/>
          </a:prstGeom>
          <a:noFill/>
        </p:spPr>
        <p:txBody>
          <a:bodyPr wrap="square" rtlCol="0">
            <a:spAutoFit/>
          </a:bodyPr>
          <a:lstStyle/>
          <a:p>
            <a:r>
              <a:rPr lang="en-US" sz="1200" dirty="0">
                <a:effectLst/>
                <a:latin typeface="Times New Roman" panose="02020603050405020304" pitchFamily="18" charset="0"/>
                <a:ea typeface="Times New Roman" panose="02020603050405020304" pitchFamily="18" charset="0"/>
              </a:rPr>
              <a:t>Figures 5, 6, and 7: Two oval combined function defocusing (left) and focusing magnet (right) designs of the highest magnetic fields, with beam sizes at both proton kinetic energies of 70 (right side) and 250 MeV (left sides) with the ‘</a:t>
            </a:r>
            <a:r>
              <a:rPr lang="en-US" sz="1200" i="1" dirty="0">
                <a:effectLst/>
                <a:latin typeface="Times New Roman" panose="02020603050405020304" pitchFamily="18" charset="0"/>
                <a:ea typeface="Times New Roman" panose="02020603050405020304" pitchFamily="18" charset="0"/>
              </a:rPr>
              <a:t>PROSCAN’</a:t>
            </a:r>
            <a:r>
              <a:rPr lang="en-US" sz="1200" dirty="0">
                <a:effectLst/>
                <a:latin typeface="Times New Roman" panose="02020603050405020304" pitchFamily="18" charset="0"/>
                <a:ea typeface="Times New Roman" panose="02020603050405020304" pitchFamily="18" charset="0"/>
              </a:rPr>
              <a:t> measured beam profile (right) after the degrader and collimators.</a:t>
            </a:r>
          </a:p>
        </p:txBody>
      </p:sp>
      <p:sp>
        <p:nvSpPr>
          <p:cNvPr id="6" name="Rectangle 5">
            <a:extLst>
              <a:ext uri="{FF2B5EF4-FFF2-40B4-BE49-F238E27FC236}">
                <a16:creationId xmlns:a16="http://schemas.microsoft.com/office/drawing/2014/main" id="{9023C330-F920-5608-FCC2-6EB6E084EB29}"/>
              </a:ext>
            </a:extLst>
          </p:cNvPr>
          <p:cNvSpPr/>
          <p:nvPr/>
        </p:nvSpPr>
        <p:spPr>
          <a:xfrm>
            <a:off x="2851560" y="2597064"/>
            <a:ext cx="4644668" cy="2801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accessory, vector graphics&#10;&#10;Description automatically generated">
            <a:extLst>
              <a:ext uri="{FF2B5EF4-FFF2-40B4-BE49-F238E27FC236}">
                <a16:creationId xmlns:a16="http://schemas.microsoft.com/office/drawing/2014/main" id="{C8E47C82-4636-8DC1-7037-6DD870650623}"/>
              </a:ext>
            </a:extLst>
          </p:cNvPr>
          <p:cNvPicPr>
            <a:picLocks noChangeAspect="1"/>
          </p:cNvPicPr>
          <p:nvPr/>
        </p:nvPicPr>
        <p:blipFill>
          <a:blip r:embed="rId2"/>
          <a:stretch>
            <a:fillRect/>
          </a:stretch>
        </p:blipFill>
        <p:spPr>
          <a:xfrm>
            <a:off x="3679831" y="2533798"/>
            <a:ext cx="2595811" cy="2710634"/>
          </a:xfrm>
          <a:prstGeom prst="rect">
            <a:avLst/>
          </a:prstGeom>
        </p:spPr>
      </p:pic>
      <p:pic>
        <p:nvPicPr>
          <p:cNvPr id="13" name="Picture 12" descr="Chart, histogram&#10;&#10;Description automatically generated">
            <a:extLst>
              <a:ext uri="{FF2B5EF4-FFF2-40B4-BE49-F238E27FC236}">
                <a16:creationId xmlns:a16="http://schemas.microsoft.com/office/drawing/2014/main" id="{4B6FEB64-3D0C-34BB-BCB5-4D5180BC8F00}"/>
              </a:ext>
            </a:extLst>
          </p:cNvPr>
          <p:cNvPicPr>
            <a:picLocks noChangeAspect="1"/>
          </p:cNvPicPr>
          <p:nvPr/>
        </p:nvPicPr>
        <p:blipFill>
          <a:blip r:embed="rId3"/>
          <a:stretch>
            <a:fillRect/>
          </a:stretch>
        </p:blipFill>
        <p:spPr>
          <a:xfrm>
            <a:off x="6457059" y="2661265"/>
            <a:ext cx="2595811" cy="2712477"/>
          </a:xfrm>
          <a:prstGeom prst="rect">
            <a:avLst/>
          </a:prstGeom>
        </p:spPr>
      </p:pic>
      <p:cxnSp>
        <p:nvCxnSpPr>
          <p:cNvPr id="8" name="Straight Connector 7">
            <a:extLst>
              <a:ext uri="{FF2B5EF4-FFF2-40B4-BE49-F238E27FC236}">
                <a16:creationId xmlns:a16="http://schemas.microsoft.com/office/drawing/2014/main" id="{453B95C2-6E4F-57DD-4E77-9A9BEFC5D9C6}"/>
              </a:ext>
            </a:extLst>
          </p:cNvPr>
          <p:cNvCxnSpPr>
            <a:cxnSpLocks/>
          </p:cNvCxnSpPr>
          <p:nvPr/>
        </p:nvCxnSpPr>
        <p:spPr>
          <a:xfrm>
            <a:off x="3834147" y="3777935"/>
            <a:ext cx="0" cy="1543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9771222-1708-5F57-0BB2-EF2B5B37FEF4}"/>
              </a:ext>
            </a:extLst>
          </p:cNvPr>
          <p:cNvCxnSpPr>
            <a:cxnSpLocks/>
          </p:cNvCxnSpPr>
          <p:nvPr/>
        </p:nvCxnSpPr>
        <p:spPr>
          <a:xfrm>
            <a:off x="5961397" y="3777935"/>
            <a:ext cx="0" cy="1543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312BB-BC76-70A1-75F0-6E1BEBB5D27C}"/>
              </a:ext>
            </a:extLst>
          </p:cNvPr>
          <p:cNvCxnSpPr/>
          <p:nvPr/>
        </p:nvCxnSpPr>
        <p:spPr>
          <a:xfrm>
            <a:off x="3834147" y="5298760"/>
            <a:ext cx="212941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9DA0FA-5CBE-7188-107D-EC6369C4819F}"/>
              </a:ext>
            </a:extLst>
          </p:cNvPr>
          <p:cNvSpPr txBox="1"/>
          <p:nvPr/>
        </p:nvSpPr>
        <p:spPr>
          <a:xfrm>
            <a:off x="4604154" y="5090346"/>
            <a:ext cx="646331" cy="276999"/>
          </a:xfrm>
          <a:prstGeom prst="rect">
            <a:avLst/>
          </a:prstGeom>
          <a:noFill/>
        </p:spPr>
        <p:txBody>
          <a:bodyPr wrap="none" rtlCol="0">
            <a:spAutoFit/>
          </a:bodyPr>
          <a:lstStyle/>
          <a:p>
            <a:r>
              <a:rPr lang="en-US" sz="1200" dirty="0"/>
              <a:t>9.6 cm</a:t>
            </a:r>
          </a:p>
        </p:txBody>
      </p:sp>
      <p:cxnSp>
        <p:nvCxnSpPr>
          <p:cNvPr id="25" name="Straight Connector 24">
            <a:extLst>
              <a:ext uri="{FF2B5EF4-FFF2-40B4-BE49-F238E27FC236}">
                <a16:creationId xmlns:a16="http://schemas.microsoft.com/office/drawing/2014/main" id="{9FCD62D7-C3C7-8737-3330-62752C807978}"/>
              </a:ext>
            </a:extLst>
          </p:cNvPr>
          <p:cNvCxnSpPr>
            <a:cxnSpLocks/>
          </p:cNvCxnSpPr>
          <p:nvPr/>
        </p:nvCxnSpPr>
        <p:spPr>
          <a:xfrm flipH="1">
            <a:off x="5170317" y="4978085"/>
            <a:ext cx="12663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E8E41E-E421-2282-2B2F-18A18F1DA2B5}"/>
              </a:ext>
            </a:extLst>
          </p:cNvPr>
          <p:cNvCxnSpPr>
            <a:cxnSpLocks/>
          </p:cNvCxnSpPr>
          <p:nvPr/>
        </p:nvCxnSpPr>
        <p:spPr>
          <a:xfrm flipH="1">
            <a:off x="5179842" y="2761935"/>
            <a:ext cx="12123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4E73B12-5AD7-8D37-EFBF-4BBDE1643B1F}"/>
              </a:ext>
            </a:extLst>
          </p:cNvPr>
          <p:cNvCxnSpPr>
            <a:cxnSpLocks/>
          </p:cNvCxnSpPr>
          <p:nvPr/>
        </p:nvCxnSpPr>
        <p:spPr>
          <a:xfrm flipH="1">
            <a:off x="6304681" y="2761935"/>
            <a:ext cx="13223" cy="22129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C29853C-C183-713A-FC97-C3FAB33D5D14}"/>
              </a:ext>
            </a:extLst>
          </p:cNvPr>
          <p:cNvSpPr txBox="1"/>
          <p:nvPr/>
        </p:nvSpPr>
        <p:spPr>
          <a:xfrm rot="16200000">
            <a:off x="5722982" y="3657458"/>
            <a:ext cx="814338" cy="461665"/>
          </a:xfrm>
          <a:prstGeom prst="rect">
            <a:avLst/>
          </a:prstGeom>
          <a:noFill/>
        </p:spPr>
        <p:txBody>
          <a:bodyPr wrap="square" rtlCol="0">
            <a:spAutoFit/>
          </a:bodyPr>
          <a:lstStyle/>
          <a:p>
            <a:r>
              <a:rPr lang="en-US" sz="1200" dirty="0"/>
              <a:t>	10 cm</a:t>
            </a:r>
          </a:p>
        </p:txBody>
      </p:sp>
      <p:sp>
        <p:nvSpPr>
          <p:cNvPr id="37" name="Rectangle 36">
            <a:extLst>
              <a:ext uri="{FF2B5EF4-FFF2-40B4-BE49-F238E27FC236}">
                <a16:creationId xmlns:a16="http://schemas.microsoft.com/office/drawing/2014/main" id="{40EC398B-B5DA-2BA7-DAA3-407B8B05F15A}"/>
              </a:ext>
            </a:extLst>
          </p:cNvPr>
          <p:cNvSpPr/>
          <p:nvPr/>
        </p:nvSpPr>
        <p:spPr>
          <a:xfrm>
            <a:off x="7911202" y="5257381"/>
            <a:ext cx="608600" cy="158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BF82F42-894F-1967-D447-184FF1859191}"/>
              </a:ext>
            </a:extLst>
          </p:cNvPr>
          <p:cNvSpPr txBox="1"/>
          <p:nvPr/>
        </p:nvSpPr>
        <p:spPr>
          <a:xfrm>
            <a:off x="2505251" y="6112810"/>
            <a:ext cx="5933484" cy="276999"/>
          </a:xfrm>
          <a:prstGeom prst="rect">
            <a:avLst/>
          </a:prstGeom>
          <a:noFill/>
        </p:spPr>
        <p:txBody>
          <a:bodyPr wrap="none" rtlCol="0">
            <a:spAutoFit/>
          </a:bodyPr>
          <a:lstStyle/>
          <a:p>
            <a:r>
              <a:rPr lang="en-US" sz="1200" dirty="0"/>
              <a:t>We already have </a:t>
            </a:r>
            <a:r>
              <a:rPr lang="en-US" sz="1200" dirty="0">
                <a:effectLst/>
                <a:latin typeface="Times New Roman" panose="02020603050405020304" pitchFamily="18" charset="0"/>
                <a:ea typeface="Times New Roman" panose="02020603050405020304" pitchFamily="18" charset="0"/>
              </a:rPr>
              <a:t>Nd</a:t>
            </a:r>
            <a:r>
              <a:rPr lang="en-US" sz="1200" baseline="-25000" dirty="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Fe</a:t>
            </a:r>
            <a:r>
              <a:rPr lang="en-US" sz="1200" baseline="-25000" dirty="0">
                <a:effectLst/>
                <a:latin typeface="Times New Roman" panose="02020603050405020304" pitchFamily="18" charset="0"/>
                <a:ea typeface="Times New Roman" panose="02020603050405020304" pitchFamily="18" charset="0"/>
              </a:rPr>
              <a:t>14</a:t>
            </a:r>
            <a:r>
              <a:rPr lang="en-US" sz="1200" dirty="0">
                <a:effectLst/>
                <a:latin typeface="Times New Roman" panose="02020603050405020304" pitchFamily="18" charset="0"/>
                <a:ea typeface="Times New Roman" panose="02020603050405020304" pitchFamily="18" charset="0"/>
              </a:rPr>
              <a:t>B</a:t>
            </a:r>
            <a:r>
              <a:rPr lang="en-US" sz="1200" dirty="0">
                <a:effectLst/>
              </a:rPr>
              <a:t> wedges for two focusing magnets ready to be assembled. </a:t>
            </a:r>
            <a:endParaRPr lang="en-US" sz="1200" dirty="0"/>
          </a:p>
        </p:txBody>
      </p:sp>
      <p:sp>
        <p:nvSpPr>
          <p:cNvPr id="39" name="TextBox 38">
            <a:extLst>
              <a:ext uri="{FF2B5EF4-FFF2-40B4-BE49-F238E27FC236}">
                <a16:creationId xmlns:a16="http://schemas.microsoft.com/office/drawing/2014/main" id="{F54D7849-9A23-891C-F431-3278F143EAC7}"/>
              </a:ext>
            </a:extLst>
          </p:cNvPr>
          <p:cNvSpPr txBox="1"/>
          <p:nvPr/>
        </p:nvSpPr>
        <p:spPr>
          <a:xfrm>
            <a:off x="3834147" y="1918320"/>
            <a:ext cx="1452577" cy="523220"/>
          </a:xfrm>
          <a:prstGeom prst="rect">
            <a:avLst/>
          </a:prstGeom>
          <a:noFill/>
        </p:spPr>
        <p:txBody>
          <a:bodyPr wrap="none" rtlCol="0">
            <a:spAutoFit/>
          </a:bodyPr>
          <a:lstStyle/>
          <a:p>
            <a:r>
              <a:rPr lang="en-US" sz="1400" dirty="0"/>
              <a:t>G</a:t>
            </a:r>
            <a:r>
              <a:rPr lang="en-US" sz="1400" baseline="-25000" dirty="0"/>
              <a:t>F</a:t>
            </a:r>
            <a:r>
              <a:rPr lang="en-US" sz="1400" dirty="0"/>
              <a:t>= 159.98 T/m</a:t>
            </a:r>
          </a:p>
          <a:p>
            <a:r>
              <a:rPr lang="en-US" sz="1400" dirty="0"/>
              <a:t>B</a:t>
            </a:r>
            <a:r>
              <a:rPr lang="en-US" sz="1400" baseline="-25000" dirty="0"/>
              <a:t>F</a:t>
            </a:r>
            <a:r>
              <a:rPr lang="en-US" sz="1400" dirty="0"/>
              <a:t>=  1.1367 T</a:t>
            </a:r>
          </a:p>
        </p:txBody>
      </p:sp>
      <p:pic>
        <p:nvPicPr>
          <p:cNvPr id="41" name="Picture 40" descr="Chart, radar chart&#10;&#10;Description automatically generated">
            <a:extLst>
              <a:ext uri="{FF2B5EF4-FFF2-40B4-BE49-F238E27FC236}">
                <a16:creationId xmlns:a16="http://schemas.microsoft.com/office/drawing/2014/main" id="{340F4EA2-4210-BDF3-E2A4-01F0BD7F4033}"/>
              </a:ext>
            </a:extLst>
          </p:cNvPr>
          <p:cNvPicPr>
            <a:picLocks noChangeAspect="1"/>
          </p:cNvPicPr>
          <p:nvPr/>
        </p:nvPicPr>
        <p:blipFill>
          <a:blip r:embed="rId4"/>
          <a:stretch>
            <a:fillRect/>
          </a:stretch>
        </p:blipFill>
        <p:spPr>
          <a:xfrm>
            <a:off x="348323" y="2078125"/>
            <a:ext cx="2944368" cy="3152558"/>
          </a:xfrm>
          <a:prstGeom prst="rect">
            <a:avLst/>
          </a:prstGeom>
        </p:spPr>
      </p:pic>
      <p:sp>
        <p:nvSpPr>
          <p:cNvPr id="46" name="TextBox 45">
            <a:extLst>
              <a:ext uri="{FF2B5EF4-FFF2-40B4-BE49-F238E27FC236}">
                <a16:creationId xmlns:a16="http://schemas.microsoft.com/office/drawing/2014/main" id="{9BD223B4-006E-13C4-FAA4-B640296D88CF}"/>
              </a:ext>
            </a:extLst>
          </p:cNvPr>
          <p:cNvSpPr txBox="1"/>
          <p:nvPr/>
        </p:nvSpPr>
        <p:spPr>
          <a:xfrm>
            <a:off x="356705" y="2041841"/>
            <a:ext cx="1412503" cy="523220"/>
          </a:xfrm>
          <a:prstGeom prst="rect">
            <a:avLst/>
          </a:prstGeom>
          <a:noFill/>
        </p:spPr>
        <p:txBody>
          <a:bodyPr wrap="none" rtlCol="0">
            <a:spAutoFit/>
          </a:bodyPr>
          <a:lstStyle/>
          <a:p>
            <a:r>
              <a:rPr lang="en-US" sz="1400" dirty="0"/>
              <a:t>G</a:t>
            </a:r>
            <a:r>
              <a:rPr lang="en-US" sz="1400" baseline="-25000" dirty="0"/>
              <a:t>F</a:t>
            </a:r>
            <a:r>
              <a:rPr lang="en-US" sz="1400" dirty="0"/>
              <a:t>= -146.2 T/m</a:t>
            </a:r>
          </a:p>
          <a:p>
            <a:r>
              <a:rPr lang="en-US" sz="1400" dirty="0"/>
              <a:t>B</a:t>
            </a:r>
            <a:r>
              <a:rPr lang="en-US" sz="1400" baseline="-25000" dirty="0"/>
              <a:t>F</a:t>
            </a:r>
            <a:r>
              <a:rPr lang="en-US" sz="1400" dirty="0"/>
              <a:t>=  0.445 T</a:t>
            </a:r>
          </a:p>
        </p:txBody>
      </p:sp>
      <p:cxnSp>
        <p:nvCxnSpPr>
          <p:cNvPr id="47" name="Straight Arrow Connector 46">
            <a:extLst>
              <a:ext uri="{FF2B5EF4-FFF2-40B4-BE49-F238E27FC236}">
                <a16:creationId xmlns:a16="http://schemas.microsoft.com/office/drawing/2014/main" id="{1BCAB73D-A5E2-F3AD-B1C4-E2FF8C055220}"/>
              </a:ext>
            </a:extLst>
          </p:cNvPr>
          <p:cNvCxnSpPr>
            <a:cxnSpLocks/>
          </p:cNvCxnSpPr>
          <p:nvPr/>
        </p:nvCxnSpPr>
        <p:spPr>
          <a:xfrm>
            <a:off x="460951" y="5318734"/>
            <a:ext cx="26519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DF07B9B-DC43-6F7C-73CE-C74159FC69BE}"/>
              </a:ext>
            </a:extLst>
          </p:cNvPr>
          <p:cNvCxnSpPr>
            <a:cxnSpLocks/>
          </p:cNvCxnSpPr>
          <p:nvPr/>
        </p:nvCxnSpPr>
        <p:spPr>
          <a:xfrm>
            <a:off x="3112938" y="3481121"/>
            <a:ext cx="0" cy="1949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B324EAD-E2AB-BD6B-AAFC-E5A94206E2BA}"/>
              </a:ext>
            </a:extLst>
          </p:cNvPr>
          <p:cNvCxnSpPr>
            <a:cxnSpLocks/>
          </p:cNvCxnSpPr>
          <p:nvPr/>
        </p:nvCxnSpPr>
        <p:spPr>
          <a:xfrm>
            <a:off x="460951" y="3701790"/>
            <a:ext cx="0" cy="1696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B02399-82AC-8C24-F53D-83D2E5F4D8BF}"/>
              </a:ext>
            </a:extLst>
          </p:cNvPr>
          <p:cNvCxnSpPr>
            <a:cxnSpLocks/>
          </p:cNvCxnSpPr>
          <p:nvPr/>
        </p:nvCxnSpPr>
        <p:spPr>
          <a:xfrm flipH="1">
            <a:off x="1214334" y="2597064"/>
            <a:ext cx="23310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0A52D25-B135-3478-ABFE-10B466FC128F}"/>
              </a:ext>
            </a:extLst>
          </p:cNvPr>
          <p:cNvCxnSpPr>
            <a:cxnSpLocks/>
          </p:cNvCxnSpPr>
          <p:nvPr/>
        </p:nvCxnSpPr>
        <p:spPr>
          <a:xfrm flipH="1">
            <a:off x="1164989" y="5152738"/>
            <a:ext cx="2333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6290E11-A81A-3F0D-10AB-F42E47E39400}"/>
              </a:ext>
            </a:extLst>
          </p:cNvPr>
          <p:cNvCxnSpPr>
            <a:cxnSpLocks/>
          </p:cNvCxnSpPr>
          <p:nvPr/>
        </p:nvCxnSpPr>
        <p:spPr>
          <a:xfrm flipH="1">
            <a:off x="3449506" y="2595301"/>
            <a:ext cx="0" cy="25574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0184F27-0381-4755-90E7-43649AB5B3DB}"/>
              </a:ext>
            </a:extLst>
          </p:cNvPr>
          <p:cNvSpPr txBox="1"/>
          <p:nvPr/>
        </p:nvSpPr>
        <p:spPr>
          <a:xfrm>
            <a:off x="1463881" y="5100981"/>
            <a:ext cx="603050" cy="276999"/>
          </a:xfrm>
          <a:prstGeom prst="rect">
            <a:avLst/>
          </a:prstGeom>
          <a:noFill/>
        </p:spPr>
        <p:txBody>
          <a:bodyPr wrap="none" rtlCol="0">
            <a:spAutoFit/>
          </a:bodyPr>
          <a:lstStyle/>
          <a:p>
            <a:r>
              <a:rPr lang="en-US" sz="1200" dirty="0"/>
              <a:t>12 cm</a:t>
            </a:r>
          </a:p>
        </p:txBody>
      </p:sp>
      <p:sp>
        <p:nvSpPr>
          <p:cNvPr id="63" name="TextBox 62">
            <a:extLst>
              <a:ext uri="{FF2B5EF4-FFF2-40B4-BE49-F238E27FC236}">
                <a16:creationId xmlns:a16="http://schemas.microsoft.com/office/drawing/2014/main" id="{77F7F49A-7A39-F8A9-BE03-3AF69B55D00D}"/>
              </a:ext>
            </a:extLst>
          </p:cNvPr>
          <p:cNvSpPr txBox="1"/>
          <p:nvPr/>
        </p:nvSpPr>
        <p:spPr>
          <a:xfrm rot="16200000">
            <a:off x="2953601" y="3563290"/>
            <a:ext cx="814338" cy="276999"/>
          </a:xfrm>
          <a:prstGeom prst="rect">
            <a:avLst/>
          </a:prstGeom>
          <a:noFill/>
        </p:spPr>
        <p:txBody>
          <a:bodyPr wrap="square" rtlCol="0">
            <a:spAutoFit/>
          </a:bodyPr>
          <a:lstStyle/>
          <a:p>
            <a:r>
              <a:rPr lang="en-US" sz="1200" dirty="0"/>
              <a:t>11.54 cm</a:t>
            </a:r>
          </a:p>
        </p:txBody>
      </p:sp>
      <p:cxnSp>
        <p:nvCxnSpPr>
          <p:cNvPr id="64" name="Straight Arrow Connector 63">
            <a:extLst>
              <a:ext uri="{FF2B5EF4-FFF2-40B4-BE49-F238E27FC236}">
                <a16:creationId xmlns:a16="http://schemas.microsoft.com/office/drawing/2014/main" id="{DD528D99-0810-6A06-2F55-A7A2DD2A7570}"/>
              </a:ext>
            </a:extLst>
          </p:cNvPr>
          <p:cNvCxnSpPr>
            <a:cxnSpLocks/>
          </p:cNvCxnSpPr>
          <p:nvPr/>
        </p:nvCxnSpPr>
        <p:spPr>
          <a:xfrm>
            <a:off x="366901" y="5152737"/>
            <a:ext cx="266090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0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pPr algn="ctr"/>
            <a:r>
              <a:rPr lang="en-US" dirty="0"/>
              <a:t>Summary Slide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
        <p:nvSpPr>
          <p:cNvPr id="4" name="TextBox 3">
            <a:extLst>
              <a:ext uri="{FF2B5EF4-FFF2-40B4-BE49-F238E27FC236}">
                <a16:creationId xmlns:a16="http://schemas.microsoft.com/office/drawing/2014/main" id="{3D6CAB8C-FEC1-D551-B4F6-E7CDB1C83D27}"/>
              </a:ext>
            </a:extLst>
          </p:cNvPr>
          <p:cNvSpPr txBox="1"/>
          <p:nvPr/>
        </p:nvSpPr>
        <p:spPr>
          <a:xfrm>
            <a:off x="300709" y="993437"/>
            <a:ext cx="8769648" cy="4708981"/>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US" sz="2000" dirty="0"/>
              <a:t>The goal of the LDRD is to transfer the existing technology developed at BNL to the proton and FLASH cancer radiation therapy facility at the Radiation Oncology Department of the  Stony Brook University Hospital.</a:t>
            </a:r>
          </a:p>
          <a:p>
            <a:pPr marL="342900" indent="-342900" algn="just">
              <a:spcAft>
                <a:spcPts val="600"/>
              </a:spcAft>
              <a:buFont typeface="Arial" panose="020B0604020202020204" pitchFamily="34" charset="0"/>
              <a:buChar char="•"/>
            </a:pPr>
            <a:r>
              <a:rPr lang="en-US" sz="2000" dirty="0"/>
              <a:t>The LDRD results will be used as a proof of principle for the concept of permanent magnet gantry towards obtaining full funding.</a:t>
            </a:r>
          </a:p>
          <a:p>
            <a:pPr marL="342900" indent="-342900" algn="just">
              <a:spcAft>
                <a:spcPts val="600"/>
              </a:spcAft>
              <a:buFont typeface="Arial" panose="020B0604020202020204" pitchFamily="34" charset="0"/>
              <a:buChar char="•"/>
            </a:pPr>
            <a:r>
              <a:rPr lang="en-US" sz="2000" dirty="0"/>
              <a:t>This is a proof of principle for a novel type of gantry the only one in the world to cover 70-250 MeV protons with the fixed magnetic field. </a:t>
            </a:r>
          </a:p>
          <a:p>
            <a:pPr marL="342900" indent="-342900" algn="just">
              <a:spcAft>
                <a:spcPts val="600"/>
              </a:spcAft>
              <a:buFont typeface="Arial" panose="020B0604020202020204" pitchFamily="34" charset="0"/>
              <a:buChar char="•"/>
            </a:pPr>
            <a:r>
              <a:rPr lang="en-US" sz="2000" dirty="0"/>
              <a:t>The present collaboration with SBU includes the FLASH therapy experiments on mice at the BNL TANDEM accelerator with the 28.5MeV proton beam.</a:t>
            </a:r>
          </a:p>
          <a:p>
            <a:pPr marL="342900" indent="-342900" algn="just">
              <a:spcAft>
                <a:spcPts val="600"/>
              </a:spcAft>
              <a:buFont typeface="Arial" panose="020B0604020202020204" pitchFamily="34" charset="0"/>
              <a:buChar char="•"/>
            </a:pPr>
            <a:r>
              <a:rPr lang="en-US" sz="2000" dirty="0"/>
              <a:t>When the whole proton therapy facility is built the FLASH radiation therapy could be explored. The FLASH radiation requirement within 100ms is fulfilled due the fixed magnetic field. This is significant advantage to any other existing radiation therapy </a:t>
            </a:r>
            <a:r>
              <a:rPr lang="en-US" sz="2000"/>
              <a:t>facilities.</a:t>
            </a:r>
            <a:endParaRPr lang="en-US" sz="2000" dirty="0"/>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1672</TotalTime>
  <Words>1504</Words>
  <Application>Microsoft Macintosh PowerPoint</Application>
  <PresentationFormat>On-screen Show (4:3)</PresentationFormat>
  <Paragraphs>82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Symbol</vt:lpstr>
      <vt:lpstr>Times New Roman</vt:lpstr>
      <vt:lpstr>BNL</vt:lpstr>
      <vt:lpstr>Proof of Principle for Permanent Magnet Gantry</vt:lpstr>
      <vt:lpstr>FY2026 NPP LDRD Type B Pre-Proposal </vt:lpstr>
      <vt:lpstr>FY2026 NPP LDRD Type B Pre-Proposal</vt:lpstr>
      <vt:lpstr>FY2026 NPP LDRD Type B Pre-Proposal</vt:lpstr>
      <vt:lpstr>Description of the LDRD</vt:lpstr>
      <vt:lpstr>Description of the LDRD</vt:lpstr>
      <vt:lpstr>Part A of the Permanent Magnet Gantry to be built as a proof of principle</vt:lpstr>
      <vt:lpstr>Proof of principle Permanent Magnet Gantry</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Trbojevic, Dejan</cp:lastModifiedBy>
  <cp:revision>14</cp:revision>
  <dcterms:created xsi:type="dcterms:W3CDTF">2022-02-16T00:10:48Z</dcterms:created>
  <dcterms:modified xsi:type="dcterms:W3CDTF">2025-01-08T15:43:45Z</dcterms:modified>
  <cp:category/>
</cp:coreProperties>
</file>