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2" r:id="rId4"/>
    <p:sldId id="282" r:id="rId5"/>
    <p:sldId id="283" r:id="rId6"/>
    <p:sldId id="286" r:id="rId7"/>
    <p:sldId id="284" r:id="rId8"/>
    <p:sldId id="280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980" autoAdjust="0"/>
  </p:normalViewPr>
  <p:slideViewPr>
    <p:cSldViewPr snapToGrid="0" snapToObjects="1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92" y="2174058"/>
            <a:ext cx="11400182" cy="194746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RUN25 EXPERIMENTS &amp; PRIORITIES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12909"/>
            <a:ext cx="10334625" cy="176983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Haixin Huang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RHIC APEX Workshop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Snyder Seminar Room, Building 911, BNL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22, 2024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APEX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78D9304-886E-DE60-7296-9D1EA33E49B0}"/>
              </a:ext>
            </a:extLst>
          </p:cNvPr>
          <p:cNvSpPr txBox="1">
            <a:spLocks/>
          </p:cNvSpPr>
          <p:nvPr/>
        </p:nvSpPr>
        <p:spPr>
          <a:xfrm>
            <a:off x="571500" y="1706367"/>
            <a:ext cx="11049000" cy="46840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b="1" u="sng" dirty="0"/>
              <a:t>A</a:t>
            </a:r>
            <a:r>
              <a:rPr lang="en-US" b="1" dirty="0"/>
              <a:t>ccelerator </a:t>
            </a:r>
            <a:r>
              <a:rPr lang="en-US" b="1" u="sng" dirty="0"/>
              <a:t>P</a:t>
            </a:r>
            <a:r>
              <a:rPr lang="en-US" b="1" dirty="0"/>
              <a:t>hysics </a:t>
            </a:r>
            <a:r>
              <a:rPr lang="en-US" b="1" u="sng" dirty="0" err="1"/>
              <a:t>EX</a:t>
            </a:r>
            <a:r>
              <a:rPr lang="en-US" b="1" dirty="0" err="1"/>
              <a:t>periment</a:t>
            </a:r>
            <a:r>
              <a:rPr lang="en-US" b="1" dirty="0"/>
              <a:t> (APEX) program </a:t>
            </a:r>
            <a:r>
              <a:rPr lang="en-US" dirty="0"/>
              <a:t>is about beam experiments related to Accelerator Physics.</a:t>
            </a:r>
          </a:p>
          <a:p>
            <a:pPr marL="457200" indent="-457200"/>
            <a:r>
              <a:rPr lang="en-US" dirty="0"/>
              <a:t>APEX experiments are performed at Relativistic Heavy Ion Collider RHIC), Collider-Accelerator Department, BNL</a:t>
            </a:r>
          </a:p>
          <a:p>
            <a:pPr marL="457200" indent="-457200"/>
            <a:r>
              <a:rPr lang="en-US" b="1" dirty="0"/>
              <a:t>The goals of APEX program are: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-  Improve current RHIC machine performance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-  Support near-future machine upgrade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-  General academic research, such as inter-lab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9C45-3E47-7394-ED3F-9D935A6D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Steering Committer &amp; Coordinator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7782C-6E29-E699-590B-B31EEF5D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9269F8C-7EB0-E11F-0E56-C72E0890BC70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400541" cy="4856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APEX program is supervised by the C-AD APEX Steering Committee.   </a:t>
            </a:r>
          </a:p>
          <a:p>
            <a:pPr marL="0" indent="0">
              <a:buNone/>
            </a:pPr>
            <a:r>
              <a:rPr lang="en-US" sz="2200" dirty="0"/>
              <a:t>    -   Chair:          Haixin Huang</a:t>
            </a:r>
          </a:p>
          <a:p>
            <a:pPr marL="0" indent="0">
              <a:buNone/>
            </a:pPr>
            <a:r>
              <a:rPr lang="en-US" sz="2200" dirty="0"/>
              <a:t>    -   Members:   Michael  Blaskiewicz (EIC), Alexei Fedotov</a:t>
            </a:r>
          </a:p>
          <a:p>
            <a:pPr marL="0" indent="0">
              <a:buNone/>
            </a:pPr>
            <a:r>
              <a:rPr lang="en-US" sz="2200" dirty="0"/>
              <a:t>		    Yun Luo (EIC), Michiko Minty</a:t>
            </a:r>
          </a:p>
          <a:p>
            <a:pPr marL="0" indent="0">
              <a:buNone/>
            </a:pPr>
            <a:r>
              <a:rPr lang="en-US" sz="2200" dirty="0"/>
              <a:t>    -   Ex-Officio:  W. Fischer (CAD chair), Abhay Deshpande(ALD)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APEX Steering Committee will review, grade, and prioritize APEX proposals and guide the routine operation of APEX program.</a:t>
            </a:r>
          </a:p>
          <a:p>
            <a:r>
              <a:rPr lang="en-US" sz="2400" dirty="0"/>
              <a:t>APEX Coordinator:  Yun Luo </a:t>
            </a:r>
          </a:p>
          <a:p>
            <a:r>
              <a:rPr lang="en-US" sz="2400" dirty="0"/>
              <a:t>Role of APEX Coordinator: to coordinate APEX routine work, such collecting proposals, planning APEX schedules,  running APEX bi-weekly meetings, etc.</a:t>
            </a:r>
          </a:p>
        </p:txBody>
      </p:sp>
    </p:spTree>
    <p:extLst>
      <p:ext uri="{BB962C8B-B14F-4D97-AF65-F5344CB8AC3E}">
        <p14:creationId xmlns:p14="http://schemas.microsoft.com/office/powerpoint/2010/main" val="356479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64657-3496-55D2-5839-5B9C7850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1812"/>
            <a:ext cx="11049000" cy="1007962"/>
          </a:xfrm>
        </p:spPr>
        <p:txBody>
          <a:bodyPr/>
          <a:lstStyle/>
          <a:p>
            <a:r>
              <a:rPr lang="en-US" dirty="0"/>
              <a:t>APEX Proposal Gradings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80B314-3EF7-8F13-316B-663B3A8AD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710" y="6095167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7E35B4-2B79-A487-D318-D37A75F4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0" y="1680982"/>
            <a:ext cx="9540153" cy="45692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0F0726-9395-CCB5-5577-6A2046D11328}"/>
              </a:ext>
            </a:extLst>
          </p:cNvPr>
          <p:cNvSpPr/>
          <p:nvPr/>
        </p:nvSpPr>
        <p:spPr>
          <a:xfrm>
            <a:off x="9584329" y="5755166"/>
            <a:ext cx="867266" cy="51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CF89-3D91-9ECA-BD64-BF761C7E1046}"/>
              </a:ext>
            </a:extLst>
          </p:cNvPr>
          <p:cNvSpPr txBox="1"/>
          <p:nvPr/>
        </p:nvSpPr>
        <p:spPr>
          <a:xfrm>
            <a:off x="4970513" y="4582339"/>
            <a:ext cx="30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/>
              <a:t>Must 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9F178D-E1F3-6626-8816-85C0D9599366}"/>
              </a:ext>
            </a:extLst>
          </p:cNvPr>
          <p:cNvSpPr txBox="1"/>
          <p:nvPr/>
        </p:nvSpPr>
        <p:spPr>
          <a:xfrm>
            <a:off x="7234880" y="4922339"/>
            <a:ext cx="388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>
                <a:sym typeface="Wingdings" panose="05000000000000000000" pitchFamily="2" charset="2"/>
              </a:rPr>
              <a:t>Recommended 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9FE9A7-FC62-73BD-00A9-935ADC103332}"/>
              </a:ext>
            </a:extLst>
          </p:cNvPr>
          <p:cNvSpPr txBox="1"/>
          <p:nvPr/>
        </p:nvSpPr>
        <p:spPr>
          <a:xfrm>
            <a:off x="7234880" y="5338753"/>
            <a:ext cx="439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>
                <a:sym typeface="Wingdings" panose="05000000000000000000" pitchFamily="2" charset="2"/>
              </a:rPr>
              <a:t>Considered for inclusion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FB746E-B16F-BAEE-E8C1-B7A9F2BAD4E7}"/>
              </a:ext>
            </a:extLst>
          </p:cNvPr>
          <p:cNvSpPr txBox="1"/>
          <p:nvPr/>
        </p:nvSpPr>
        <p:spPr>
          <a:xfrm>
            <a:off x="4970513" y="5755166"/>
            <a:ext cx="30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>
                <a:sym typeface="Wingdings" panose="05000000000000000000" pitchFamily="2" charset="2"/>
              </a:rPr>
              <a:t>Declined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EE2A5-48AF-1E66-DD77-F84F7AB3748B}"/>
              </a:ext>
            </a:extLst>
          </p:cNvPr>
          <p:cNvSpPr txBox="1"/>
          <p:nvPr/>
        </p:nvSpPr>
        <p:spPr>
          <a:xfrm>
            <a:off x="4521637" y="1031141"/>
            <a:ext cx="6891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RHIC should be replaced by RHIC and EIC design and operation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EIC design is more critical than EIC operation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273BEB-40A6-9625-FE5D-9A394E8EEA84}"/>
              </a:ext>
            </a:extLst>
          </p:cNvPr>
          <p:cNvCxnSpPr>
            <a:cxnSpLocks/>
          </p:cNvCxnSpPr>
          <p:nvPr/>
        </p:nvCxnSpPr>
        <p:spPr>
          <a:xfrm>
            <a:off x="5290972" y="1431251"/>
            <a:ext cx="475735" cy="1043026"/>
          </a:xfrm>
          <a:prstGeom prst="straightConnector1">
            <a:avLst/>
          </a:prstGeom>
          <a:ln w="47625">
            <a:solidFill>
              <a:schemeClr val="accent1">
                <a:alpha val="35065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12042-6A15-25DB-0B50-2282FC4A409C}"/>
              </a:ext>
            </a:extLst>
          </p:cNvPr>
          <p:cNvCxnSpPr>
            <a:cxnSpLocks/>
          </p:cNvCxnSpPr>
          <p:nvPr/>
        </p:nvCxnSpPr>
        <p:spPr>
          <a:xfrm>
            <a:off x="5017015" y="1431251"/>
            <a:ext cx="273957" cy="1719453"/>
          </a:xfrm>
          <a:prstGeom prst="straightConnector1">
            <a:avLst/>
          </a:prstGeom>
          <a:ln w="47625">
            <a:solidFill>
              <a:schemeClr val="accent1">
                <a:alpha val="3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F87607-09FA-AE95-4838-986DCD3C1061}"/>
              </a:ext>
            </a:extLst>
          </p:cNvPr>
          <p:cNvCxnSpPr>
            <a:cxnSpLocks/>
          </p:cNvCxnSpPr>
          <p:nvPr/>
        </p:nvCxnSpPr>
        <p:spPr>
          <a:xfrm>
            <a:off x="5462016" y="1332164"/>
            <a:ext cx="1045066" cy="690295"/>
          </a:xfrm>
          <a:prstGeom prst="straightConnector1">
            <a:avLst/>
          </a:prstGeom>
          <a:ln w="47625">
            <a:solidFill>
              <a:schemeClr val="accent1">
                <a:alpha val="36239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5A98A8-77CB-98C8-42F1-18340EF56C92}"/>
              </a:ext>
            </a:extLst>
          </p:cNvPr>
          <p:cNvCxnSpPr>
            <a:cxnSpLocks/>
          </p:cNvCxnSpPr>
          <p:nvPr/>
        </p:nvCxnSpPr>
        <p:spPr>
          <a:xfrm flipH="1">
            <a:off x="4684150" y="1493656"/>
            <a:ext cx="56784" cy="2859245"/>
          </a:xfrm>
          <a:prstGeom prst="straightConnector1">
            <a:avLst/>
          </a:prstGeom>
          <a:ln w="47625">
            <a:solidFill>
              <a:schemeClr val="accent1">
                <a:alpha val="36239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3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8126-5C3B-162E-BC4F-B35F68947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74278-CAEA-DEC5-FDB1-ABD4B4303DB0}"/>
              </a:ext>
            </a:extLst>
          </p:cNvPr>
          <p:cNvSpPr txBox="1"/>
          <p:nvPr/>
        </p:nvSpPr>
        <p:spPr>
          <a:xfrm>
            <a:off x="256157" y="119523"/>
            <a:ext cx="406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proposals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86209-3783-1D04-7899-9A091CB748B7}"/>
              </a:ext>
            </a:extLst>
          </p:cNvPr>
          <p:cNvSpPr txBox="1"/>
          <p:nvPr/>
        </p:nvSpPr>
        <p:spPr>
          <a:xfrm>
            <a:off x="186627" y="6122924"/>
            <a:ext cx="1181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 hours for proposals carried over from run24. Total of 235 hours for new proposals. Total hours of  418 hours.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still need  ramp development. </a:t>
            </a:r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C358E6-A10C-8D79-8275-95AF1BCC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7" y="642742"/>
            <a:ext cx="11882626" cy="5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EC8F-F67A-088B-7C06-597EF4AB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D4C6A-5B9B-5175-2E15-4AD8110D6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58A7F-B115-C696-BC4B-946D3A0E1298}"/>
              </a:ext>
            </a:extLst>
          </p:cNvPr>
          <p:cNvSpPr txBox="1"/>
          <p:nvPr/>
        </p:nvSpPr>
        <p:spPr>
          <a:xfrm>
            <a:off x="256157" y="119523"/>
            <a:ext cx="1022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proposals in the order of Grades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B44F3-71F0-F502-2243-E07D0036A5EC}"/>
              </a:ext>
            </a:extLst>
          </p:cNvPr>
          <p:cNvSpPr txBox="1"/>
          <p:nvPr/>
        </p:nvSpPr>
        <p:spPr>
          <a:xfrm>
            <a:off x="186627" y="6122924"/>
            <a:ext cx="1181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 hours for proposals with 0A and 1A. Total of 278 hours for proposals with 1B grade and 26 hours with 2B.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D8331C-D2D5-7FA6-7B07-AE41DAAB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7" y="642743"/>
            <a:ext cx="11469643" cy="53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F0FF-B4CB-2A51-6AB7-AA30E176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76278"/>
            <a:ext cx="11049000" cy="658605"/>
          </a:xfrm>
        </p:spPr>
        <p:txBody>
          <a:bodyPr>
            <a:normAutofit/>
          </a:bodyPr>
          <a:lstStyle/>
          <a:p>
            <a:r>
              <a:rPr lang="en-US" sz="4000" dirty="0"/>
              <a:t>Total Beam Time Requested for Run 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BDC36-44EE-8970-7AE4-A4F9C3E69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4C26AF8-5FEA-CFAF-6A11-D0DBA64EC515}"/>
              </a:ext>
            </a:extLst>
          </p:cNvPr>
          <p:cNvSpPr txBox="1">
            <a:spLocks/>
          </p:cNvSpPr>
          <p:nvPr/>
        </p:nvSpPr>
        <p:spPr>
          <a:xfrm>
            <a:off x="355257" y="694427"/>
            <a:ext cx="11049000" cy="6074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beam time requested:    418  hours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    with proton beams:      12 hours,    2.9%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    with gold  ion beams:   406 hours,  97.1%</a:t>
            </a:r>
            <a:endParaRPr lang="en-US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of 114 hours for proposals with 0A and 1A. Total of 278 hours for proposals with 1B grade and 26 hours with 2B.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weeks-&gt; 28 weeks physics -&gt; 14 APEX sessions.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14sessions X 15hours X 0.9(efficiency)=189hours.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short of 200+ hours of APEX time.</a:t>
            </a:r>
          </a:p>
          <a:p>
            <a:pPr marL="285750" indent="-285750">
              <a:buClr>
                <a:srgbClr val="FF0000"/>
              </a:buClr>
            </a:pPr>
            <a:r>
              <a:rPr lang="en-US" sz="2800" b="0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special request of bulk APEX session (2 weeks in the end) is approved, there will be additional ~300hours. Then we can run all APEX listed.  </a:t>
            </a:r>
            <a:endParaRPr lang="en-US" sz="2800" b="0" i="1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question to EIC people: what consequence will it be, if we could not run all these APEX?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9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8948-557E-663E-8F74-DC04CF10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" y="119661"/>
            <a:ext cx="11049000" cy="1003461"/>
          </a:xfrm>
        </p:spPr>
        <p:txBody>
          <a:bodyPr/>
          <a:lstStyle/>
          <a:p>
            <a:r>
              <a:rPr lang="en-US" dirty="0"/>
              <a:t>Planning and Preparation of  APEXs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43A2A-F46A-F3D8-BA0C-7BEAAA72E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851058F-C302-68B8-B7AA-8BCD76E3B18F}"/>
              </a:ext>
            </a:extLst>
          </p:cNvPr>
          <p:cNvSpPr txBox="1">
            <a:spLocks/>
          </p:cNvSpPr>
          <p:nvPr/>
        </p:nvSpPr>
        <p:spPr>
          <a:xfrm>
            <a:off x="571499" y="1225343"/>
            <a:ext cx="11485382" cy="4831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C93BC-551B-7B8B-0F1C-B380E0C8EBA4}"/>
              </a:ext>
            </a:extLst>
          </p:cNvPr>
          <p:cNvSpPr txBox="1"/>
          <p:nvPr/>
        </p:nvSpPr>
        <p:spPr>
          <a:xfrm>
            <a:off x="318051" y="1496343"/>
            <a:ext cx="1157908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last calendar year for RHIC operation. It is critical to carry out EIC-critical APEX in the last RHIC run.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priorities of experiments are set by the rating.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efficient use of APEX time, readiness is the key to stream out the planned APEX.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we had a skeleton weekly schedule for APEX last year, we still faced the same old issue: many APEX were not ready in the early part of run24.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will  layout the overall APEX schedule for FY25 before run starts, with some fine tuning several weeks ahead of actual APEX to give enough time for preparation.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MCR OC will be assigned to each APEX to make sure no neglected issue.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readiness of each APEX is still in the hands of the spokesperson.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90EC-A1AC-8E85-2F5A-11985876AEF4}"/>
              </a:ext>
            </a:extLst>
          </p:cNvPr>
          <p:cNvSpPr txBox="1"/>
          <p:nvPr/>
        </p:nvSpPr>
        <p:spPr>
          <a:xfrm>
            <a:off x="679306" y="5937716"/>
            <a:ext cx="9279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we improve the APEX schedule and preparation?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8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F6F1-B29B-B38F-0C84-3052E102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1E4D0-2384-DAB8-769E-0A9AB967F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1AE970C-08C7-E3C1-33B2-D41C2BCB7250}"/>
              </a:ext>
            </a:extLst>
          </p:cNvPr>
          <p:cNvSpPr txBox="1">
            <a:spLocks/>
          </p:cNvSpPr>
          <p:nvPr/>
        </p:nvSpPr>
        <p:spPr>
          <a:xfrm>
            <a:off x="571500" y="1690688"/>
            <a:ext cx="11049000" cy="4207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 program played an important role to RHIC operation improvements and upgrades in the past.</a:t>
            </a:r>
          </a:p>
          <a:p>
            <a:pPr marL="457200" indent="-457200">
              <a:buClr>
                <a:srgbClr val="FF0000"/>
              </a:buClr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 program in run25 plays a crucial role to the EIC design and its future operation.</a:t>
            </a:r>
          </a:p>
          <a:p>
            <a:pPr marL="457200" indent="-457200">
              <a:buClr>
                <a:srgbClr val="FF0000"/>
              </a:buClr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last run of RHIC, our goal is to make a good use of available APEX beam time to answer critical questions related to the EIC design.</a:t>
            </a:r>
          </a:p>
          <a:p>
            <a:pPr marL="457200" indent="-457200">
              <a:buClr>
                <a:srgbClr val="FF0000"/>
              </a:buClr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APEX readiness early in run25 is critical to fulfill our goal to carry out these APEX efficiently during the assigned time.</a:t>
            </a:r>
          </a:p>
          <a:p>
            <a:pPr marL="457200" indent="-457200">
              <a:buClr>
                <a:srgbClr val="FF0000"/>
              </a:buClr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4743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</Template>
  <TotalTime>2034</TotalTime>
  <Words>697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Times New Roman</vt:lpstr>
      <vt:lpstr>Wingdings</vt:lpstr>
      <vt:lpstr>BNL</vt:lpstr>
      <vt:lpstr>RUN25 EXPERIMENTS &amp; PRIORITIES</vt:lpstr>
      <vt:lpstr>RHIC APEX Program</vt:lpstr>
      <vt:lpstr>APEX Steering Committer &amp; Coordinator</vt:lpstr>
      <vt:lpstr>APEX Proposal Gradings</vt:lpstr>
      <vt:lpstr>PowerPoint Presentation</vt:lpstr>
      <vt:lpstr>PowerPoint Presentation</vt:lpstr>
      <vt:lpstr>Total Beam Time Requested for Run 25</vt:lpstr>
      <vt:lpstr>Planning and Preparation of  APEXs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Luo, Yun</dc:creator>
  <cp:keywords/>
  <dc:description/>
  <cp:lastModifiedBy>Haixin Huang</cp:lastModifiedBy>
  <cp:revision>14</cp:revision>
  <dcterms:created xsi:type="dcterms:W3CDTF">2024-02-28T16:33:36Z</dcterms:created>
  <dcterms:modified xsi:type="dcterms:W3CDTF">2025-01-22T03:18:18Z</dcterms:modified>
  <cp:category/>
</cp:coreProperties>
</file>