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2"/>
  </p:notesMasterIdLst>
  <p:handoutMasterIdLst>
    <p:handoutMasterId r:id="rId13"/>
  </p:handoutMasterIdLst>
  <p:sldIdLst>
    <p:sldId id="334" r:id="rId5"/>
    <p:sldId id="343" r:id="rId6"/>
    <p:sldId id="342" r:id="rId7"/>
    <p:sldId id="324" r:id="rId8"/>
    <p:sldId id="346" r:id="rId9"/>
    <p:sldId id="331" r:id="rId10"/>
    <p:sldId id="34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84967" autoAdjust="0"/>
  </p:normalViewPr>
  <p:slideViewPr>
    <p:cSldViewPr snapToGrid="0">
      <p:cViewPr varScale="1">
        <p:scale>
          <a:sx n="91" d="100"/>
          <a:sy n="91" d="100"/>
        </p:scale>
        <p:origin x="108" y="174"/>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1/16/2025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401077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15970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2836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91216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61336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80159" y="357809"/>
            <a:ext cx="7983110" cy="3080335"/>
          </a:xfrm>
        </p:spPr>
        <p:txBody>
          <a:bodyPr/>
          <a:lstStyle/>
          <a:p>
            <a:r>
              <a:rPr lang="en-US" dirty="0"/>
              <a:t>APEX workshop 2025</a:t>
            </a:r>
            <a:br>
              <a:rPr lang="en-US" dirty="0"/>
            </a:br>
            <a:br>
              <a:rPr lang="en-US" dirty="0"/>
            </a:br>
            <a:br>
              <a:rPr lang="en-US" dirty="0"/>
            </a:br>
            <a:r>
              <a:rPr lang="en-US" dirty="0"/>
              <a:t>View from Ops</a:t>
            </a:r>
          </a:p>
        </p:txBody>
      </p:sp>
    </p:spTree>
    <p:extLst>
      <p:ext uri="{BB962C8B-B14F-4D97-AF65-F5344CB8AC3E}">
        <p14:creationId xmlns:p14="http://schemas.microsoft.com/office/powerpoint/2010/main" val="295540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171-F501-5EC9-8849-5D0FE73AE00B}"/>
              </a:ext>
            </a:extLst>
          </p:cNvPr>
          <p:cNvSpPr>
            <a:spLocks noGrp="1"/>
          </p:cNvSpPr>
          <p:nvPr>
            <p:ph type="ctrTitle"/>
          </p:nvPr>
        </p:nvSpPr>
        <p:spPr/>
        <p:txBody>
          <a:bodyPr/>
          <a:lstStyle/>
          <a:p>
            <a:r>
              <a:rPr lang="en-US" dirty="0"/>
              <a:t>Why are we here</a:t>
            </a:r>
          </a:p>
        </p:txBody>
      </p:sp>
      <p:pic>
        <p:nvPicPr>
          <p:cNvPr id="6" name="Picture Placeholder 21" descr="Mountains under near dusk sky">
            <a:extLst>
              <a:ext uri="{FF2B5EF4-FFF2-40B4-BE49-F238E27FC236}">
                <a16:creationId xmlns:a16="http://schemas.microsoft.com/office/drawing/2014/main" id="{56606EF5-1CC7-5421-5CF4-C03704056CCA}"/>
              </a:ext>
            </a:extLst>
          </p:cNvPr>
          <p:cNvPicPr>
            <a:picLocks noGrp="1" noChangeAspect="1"/>
          </p:cNvPicPr>
          <p:nvPr>
            <p:ph type="pic" sz="quarter" idx="13"/>
          </p:nvPr>
        </p:nvPicPr>
        <p:blipFill rotWithShape="1">
          <a:blip r:embed="rId3"/>
          <a:srcRect l="16939" r="16939"/>
          <a:stretch/>
        </p:blipFill>
        <p:spPr/>
      </p:pic>
      <p:pic>
        <p:nvPicPr>
          <p:cNvPr id="9" name="Picture 8" descr="Graphical user interface, text, application&#10;&#10;Description automatically generated">
            <a:extLst>
              <a:ext uri="{FF2B5EF4-FFF2-40B4-BE49-F238E27FC236}">
                <a16:creationId xmlns:a16="http://schemas.microsoft.com/office/drawing/2014/main" id="{DAF06B32-B39E-B13C-2F05-0F7E51C49434}"/>
              </a:ext>
            </a:extLst>
          </p:cNvPr>
          <p:cNvPicPr>
            <a:picLocks noChangeAspect="1"/>
          </p:cNvPicPr>
          <p:nvPr/>
        </p:nvPicPr>
        <p:blipFill>
          <a:blip r:embed="rId4"/>
          <a:stretch>
            <a:fillRect/>
          </a:stretch>
        </p:blipFill>
        <p:spPr>
          <a:xfrm>
            <a:off x="668989" y="3719558"/>
            <a:ext cx="8478433" cy="2124371"/>
          </a:xfrm>
          <a:prstGeom prst="rect">
            <a:avLst/>
          </a:prstGeom>
        </p:spPr>
      </p:pic>
    </p:spTree>
    <p:extLst>
      <p:ext uri="{BB962C8B-B14F-4D97-AF65-F5344CB8AC3E}">
        <p14:creationId xmlns:p14="http://schemas.microsoft.com/office/powerpoint/2010/main" val="396275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p:txBody>
          <a:bodyPr/>
          <a:lstStyle/>
          <a:p>
            <a:r>
              <a:rPr lang="en-US" dirty="0"/>
              <a:t>What we are changing</a:t>
            </a:r>
          </a:p>
        </p:txBody>
      </p:sp>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p:txBody>
          <a:bodyPr/>
          <a:lstStyle/>
          <a:p>
            <a:r>
              <a:rPr lang="en-US" dirty="0"/>
              <a:t>All APEX (even old ones) require a review by an OC.  They are looking for things that are out of normal for an operations crew to adjust and which may require an expert to assist with.</a:t>
            </a:r>
          </a:p>
          <a:p>
            <a:endParaRPr lang="en-US" dirty="0"/>
          </a:p>
          <a:p>
            <a:r>
              <a:rPr lang="en-US" dirty="0"/>
              <a:t>These reviews require meetings where the APEX leader presents the study and the OC can ask questions about requirements.  The OC has the final call regarding whether or not an APEX passes the Ops Review.</a:t>
            </a:r>
          </a:p>
          <a:p>
            <a:endParaRPr lang="en-US" dirty="0"/>
          </a:p>
          <a:p>
            <a:r>
              <a:rPr lang="en-US" dirty="0"/>
              <a:t>Only AFTER the review is completed and the OC is satisfied will an APEX be put on the schedule.</a:t>
            </a:r>
          </a:p>
        </p:txBody>
      </p:sp>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AA-00CD-846E-A576-B59DFA73F988}"/>
              </a:ext>
            </a:extLst>
          </p:cNvPr>
          <p:cNvSpPr>
            <a:spLocks noGrp="1"/>
          </p:cNvSpPr>
          <p:nvPr>
            <p:ph type="title"/>
          </p:nvPr>
        </p:nvSpPr>
        <p:spPr>
          <a:xfrm>
            <a:off x="1280160" y="685800"/>
            <a:ext cx="9137012" cy="1280160"/>
          </a:xfrm>
        </p:spPr>
        <p:txBody>
          <a:bodyPr/>
          <a:lstStyle/>
          <a:p>
            <a:r>
              <a:rPr lang="en-US" dirty="0"/>
              <a:t>Available configurations </a:t>
            </a:r>
          </a:p>
        </p:txBody>
      </p:sp>
      <p:sp>
        <p:nvSpPr>
          <p:cNvPr id="4" name="Content Placeholder 3">
            <a:extLst>
              <a:ext uri="{FF2B5EF4-FFF2-40B4-BE49-F238E27FC236}">
                <a16:creationId xmlns:a16="http://schemas.microsoft.com/office/drawing/2014/main" id="{352B3B4A-6ED2-64D9-BEC7-1B6C66971286}"/>
              </a:ext>
            </a:extLst>
          </p:cNvPr>
          <p:cNvSpPr>
            <a:spLocks noGrp="1"/>
          </p:cNvSpPr>
          <p:nvPr>
            <p:ph sz="half" idx="2"/>
          </p:nvPr>
        </p:nvSpPr>
        <p:spPr>
          <a:xfrm>
            <a:off x="1280160" y="2327440"/>
            <a:ext cx="4846320" cy="4040574"/>
          </a:xfrm>
        </p:spPr>
        <p:txBody>
          <a:bodyPr/>
          <a:lstStyle/>
          <a:p>
            <a:r>
              <a:rPr lang="en-US" dirty="0"/>
              <a:t>As of right now, the only beam on the schedule is gold in RHIC at nominal injection energy. Any experiment that requires something else will require additional APEX time to set up.  Additional configurations in the injectors can be set up behind stores but will require lead time and needs to be communicated to </a:t>
            </a:r>
            <a:r>
              <a:rPr lang="en-US" dirty="0" err="1"/>
              <a:t>Haixin</a:t>
            </a:r>
            <a:r>
              <a:rPr lang="en-US" dirty="0"/>
              <a:t> WELL in advance.</a:t>
            </a:r>
          </a:p>
          <a:p>
            <a:endParaRPr lang="en-US" dirty="0"/>
          </a:p>
          <a:p>
            <a:r>
              <a:rPr lang="en-US" dirty="0"/>
              <a:t>If you need a different ramp file you should have already contacted Guillaume.  </a:t>
            </a:r>
          </a:p>
          <a:p>
            <a:endParaRPr lang="en-US" dirty="0"/>
          </a:p>
        </p:txBody>
      </p:sp>
      <p:sp>
        <p:nvSpPr>
          <p:cNvPr id="6" name="Content Placeholder 5">
            <a:extLst>
              <a:ext uri="{FF2B5EF4-FFF2-40B4-BE49-F238E27FC236}">
                <a16:creationId xmlns:a16="http://schemas.microsoft.com/office/drawing/2014/main" id="{62FF1654-306D-262A-D360-5E5C2E6B39E3}"/>
              </a:ext>
            </a:extLst>
          </p:cNvPr>
          <p:cNvSpPr>
            <a:spLocks noGrp="1"/>
          </p:cNvSpPr>
          <p:nvPr>
            <p:ph sz="quarter" idx="4"/>
          </p:nvPr>
        </p:nvSpPr>
        <p:spPr>
          <a:xfrm>
            <a:off x="6723402" y="2327441"/>
            <a:ext cx="4846320" cy="4040574"/>
          </a:xfrm>
        </p:spPr>
        <p:txBody>
          <a:bodyPr/>
          <a:lstStyle/>
          <a:p>
            <a:r>
              <a:rPr lang="en-US" dirty="0"/>
              <a:t>Effective body language enhances your message, making it more impactful and memorable.</a:t>
            </a:r>
          </a:p>
          <a:p>
            <a:pPr lvl="1"/>
            <a:r>
              <a:rPr lang="en-US" dirty="0"/>
              <a:t>Meaningful eye contact</a:t>
            </a:r>
          </a:p>
          <a:p>
            <a:pPr lvl="1"/>
            <a:r>
              <a:rPr lang="en-US" dirty="0"/>
              <a:t>Purposeful gestures</a:t>
            </a:r>
          </a:p>
          <a:p>
            <a:pPr lvl="1"/>
            <a:r>
              <a:rPr lang="en-US" dirty="0"/>
              <a:t>Maintain good posture</a:t>
            </a:r>
          </a:p>
          <a:p>
            <a:pPr lvl="1"/>
            <a:r>
              <a:rPr lang="en-US" dirty="0"/>
              <a:t>Control your expressions</a:t>
            </a:r>
          </a:p>
        </p:txBody>
      </p:sp>
    </p:spTree>
    <p:extLst>
      <p:ext uri="{BB962C8B-B14F-4D97-AF65-F5344CB8AC3E}">
        <p14:creationId xmlns:p14="http://schemas.microsoft.com/office/powerpoint/2010/main" val="210281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24D3-07BE-C483-3F42-95EEE83332F6}"/>
              </a:ext>
            </a:extLst>
          </p:cNvPr>
          <p:cNvSpPr>
            <a:spLocks noGrp="1"/>
          </p:cNvSpPr>
          <p:nvPr>
            <p:ph type="title"/>
          </p:nvPr>
        </p:nvSpPr>
        <p:spPr/>
        <p:txBody>
          <a:bodyPr/>
          <a:lstStyle/>
          <a:p>
            <a:r>
              <a:rPr lang="en-US" dirty="0"/>
              <a:t>Expert Assistance</a:t>
            </a:r>
          </a:p>
        </p:txBody>
      </p:sp>
      <p:sp>
        <p:nvSpPr>
          <p:cNvPr id="63" name="Text Placeholder 62">
            <a:extLst>
              <a:ext uri="{FF2B5EF4-FFF2-40B4-BE49-F238E27FC236}">
                <a16:creationId xmlns:a16="http://schemas.microsoft.com/office/drawing/2014/main" id="{9EFE5C42-059F-482E-C029-E8FA5107EEDA}"/>
              </a:ext>
            </a:extLst>
          </p:cNvPr>
          <p:cNvSpPr>
            <a:spLocks noGrp="1"/>
          </p:cNvSpPr>
          <p:nvPr>
            <p:ph sz="quarter" idx="15"/>
          </p:nvPr>
        </p:nvSpPr>
        <p:spPr>
          <a:xfrm>
            <a:off x="1279526" y="1533524"/>
            <a:ext cx="4663440" cy="3158534"/>
          </a:xfrm>
        </p:spPr>
        <p:txBody>
          <a:bodyPr>
            <a:normAutofit/>
          </a:bodyPr>
          <a:lstStyle/>
          <a:p>
            <a:pPr marL="0" indent="0">
              <a:buNone/>
            </a:pPr>
            <a:r>
              <a:rPr lang="en-US" dirty="0"/>
              <a:t>If you know or are told by the Ops review that you need expert assistance you should have a meeting with them as well.  Simply adding Vincent, Brendan, Mernick or myself to the list of people involved in an APEX is not sufficient.  </a:t>
            </a:r>
          </a:p>
          <a:p>
            <a:pPr marL="0" indent="0">
              <a:buNone/>
            </a:pPr>
            <a:endParaRPr lang="en-US" dirty="0"/>
          </a:p>
          <a:p>
            <a:pPr marL="0" indent="0">
              <a:buNone/>
            </a:pPr>
            <a:r>
              <a:rPr lang="en-US" dirty="0"/>
              <a:t>This also becomes a constraint to scheduling.  You cannot expect to have Brendan at 0800 then again at 2100. Ops may need him to return to physics as well.</a:t>
            </a:r>
          </a:p>
        </p:txBody>
      </p:sp>
    </p:spTree>
    <p:extLst>
      <p:ext uri="{BB962C8B-B14F-4D97-AF65-F5344CB8AC3E}">
        <p14:creationId xmlns:p14="http://schemas.microsoft.com/office/powerpoint/2010/main" val="71966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B4A8555D-2DFF-E6D8-3698-67C06B770264}"/>
              </a:ext>
            </a:extLst>
          </p:cNvPr>
          <p:cNvSpPr>
            <a:spLocks noGrp="1"/>
          </p:cNvSpPr>
          <p:nvPr>
            <p:ph type="title"/>
          </p:nvPr>
        </p:nvSpPr>
        <p:spPr>
          <a:xfrm>
            <a:off x="1280159" y="4970638"/>
            <a:ext cx="9144000" cy="1280160"/>
          </a:xfrm>
        </p:spPr>
        <p:txBody>
          <a:bodyPr/>
          <a:lstStyle/>
          <a:p>
            <a:r>
              <a:rPr lang="en-US" dirty="0"/>
              <a:t>Final tips &amp; takeaways</a:t>
            </a:r>
          </a:p>
        </p:txBody>
      </p:sp>
      <p:sp>
        <p:nvSpPr>
          <p:cNvPr id="23" name="Content Placeholder 22">
            <a:extLst>
              <a:ext uri="{FF2B5EF4-FFF2-40B4-BE49-F238E27FC236}">
                <a16:creationId xmlns:a16="http://schemas.microsoft.com/office/drawing/2014/main" id="{E16BFA7C-979F-1D5E-79D4-DEEC56EBE216}"/>
              </a:ext>
            </a:extLst>
          </p:cNvPr>
          <p:cNvSpPr>
            <a:spLocks noGrp="1"/>
          </p:cNvSpPr>
          <p:nvPr>
            <p:ph sz="half" idx="2"/>
          </p:nvPr>
        </p:nvSpPr>
        <p:spPr>
          <a:xfrm>
            <a:off x="1280160" y="685800"/>
            <a:ext cx="4937760" cy="4023360"/>
          </a:xfrm>
        </p:spPr>
        <p:txBody>
          <a:bodyPr/>
          <a:lstStyle/>
          <a:p>
            <a:r>
              <a:rPr lang="en-US" dirty="0"/>
              <a:t>All of this is really just </a:t>
            </a:r>
            <a:r>
              <a:rPr lang="en-US" sz="2400" b="1" i="1" dirty="0"/>
              <a:t>Work Planning</a:t>
            </a:r>
            <a:r>
              <a:rPr lang="en-US" dirty="0"/>
              <a:t>. </a:t>
            </a:r>
          </a:p>
          <a:p>
            <a:endParaRPr lang="en-US" dirty="0"/>
          </a:p>
          <a:p>
            <a:r>
              <a:rPr lang="en-US" dirty="0"/>
              <a:t> We expect every group in the lab to perform work planning, APEX is no different.</a:t>
            </a:r>
          </a:p>
          <a:p>
            <a:endParaRPr lang="en-US" dirty="0"/>
          </a:p>
        </p:txBody>
      </p:sp>
    </p:spTree>
    <p:extLst>
      <p:ext uri="{BB962C8B-B14F-4D97-AF65-F5344CB8AC3E}">
        <p14:creationId xmlns:p14="http://schemas.microsoft.com/office/powerpoint/2010/main" val="381195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2792897" y="585216"/>
            <a:ext cx="8965094" cy="2276856"/>
          </a:xfrm>
        </p:spPr>
        <p:txBody>
          <a:bodyPr/>
          <a:lstStyle/>
          <a:p>
            <a:r>
              <a:rPr lang="en-US" dirty="0"/>
              <a:t>Thank you</a:t>
            </a:r>
          </a:p>
        </p:txBody>
      </p:sp>
      <p:pic>
        <p:nvPicPr>
          <p:cNvPr id="5" name="Picture Placeholder 14" descr="Mountains under near dusk sky">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rotWithShape="1">
          <a:blip r:embed="rId3"/>
          <a:srcRect l="13191" r="13191"/>
          <a:stretch/>
        </p:blipFill>
        <p:spPr>
          <a:xfrm>
            <a:off x="1371606" y="3205313"/>
            <a:ext cx="3043077" cy="3043083"/>
          </a:xfrm>
        </p:spPr>
      </p:pic>
      <p:sp>
        <p:nvSpPr>
          <p:cNvPr id="3" name="Text Placeholder 2">
            <a:extLst>
              <a:ext uri="{FF2B5EF4-FFF2-40B4-BE49-F238E27FC236}">
                <a16:creationId xmlns:a16="http://schemas.microsoft.com/office/drawing/2014/main" id="{FD70D88C-5989-4007-4953-F54A4A34B778}"/>
              </a:ext>
            </a:extLst>
          </p:cNvPr>
          <p:cNvSpPr>
            <a:spLocks noGrp="1"/>
          </p:cNvSpPr>
          <p:nvPr>
            <p:ph type="body" sz="quarter" idx="13"/>
          </p:nvPr>
        </p:nvSpPr>
        <p:spPr>
          <a:xfrm>
            <a:off x="5640609" y="3127248"/>
            <a:ext cx="6117381" cy="3017520"/>
          </a:xfrm>
        </p:spPr>
        <p:txBody>
          <a:bodyPr/>
          <a:lstStyle/>
          <a:p>
            <a:r>
              <a:rPr lang="en-US" dirty="0"/>
              <a:t>Your Operations Staff</a:t>
            </a:r>
          </a:p>
          <a:p>
            <a:endParaRPr lang="en-US" dirty="0"/>
          </a:p>
          <a:p>
            <a:endParaRPr lang="en-US" dirty="0"/>
          </a:p>
          <a:p>
            <a:endParaRPr lang="en-US" dirty="0"/>
          </a:p>
        </p:txBody>
      </p:sp>
    </p:spTree>
    <p:extLst>
      <p:ext uri="{BB962C8B-B14F-4D97-AF65-F5344CB8AC3E}">
        <p14:creationId xmlns:p14="http://schemas.microsoft.com/office/powerpoint/2010/main" val="4273949180"/>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{7FACFF32-EB52-45F3-BE05-0AB8FF1F3160}tf89338750_win32</Template>
  <TotalTime>7227</TotalTime>
  <Words>341</Words>
  <Application>Microsoft Office PowerPoint</Application>
  <PresentationFormat>Widescreen</PresentationFormat>
  <Paragraphs>35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Univers</vt:lpstr>
      <vt:lpstr>GradientVTI</vt:lpstr>
      <vt:lpstr>APEX workshop 2025   View from Ops</vt:lpstr>
      <vt:lpstr>Why are we here</vt:lpstr>
      <vt:lpstr>What we are changing</vt:lpstr>
      <vt:lpstr>Available configurations </vt:lpstr>
      <vt:lpstr>Expert Assistance</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Shrey, Travis C</dc:creator>
  <cp:lastModifiedBy>Shrey, Travis C</cp:lastModifiedBy>
  <cp:revision>1</cp:revision>
  <dcterms:created xsi:type="dcterms:W3CDTF">2025-01-16T19:48:54Z</dcterms:created>
  <dcterms:modified xsi:type="dcterms:W3CDTF">2025-01-21T20:16:22Z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