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5"/>
  </p:notesMasterIdLst>
  <p:sldIdLst>
    <p:sldId id="256" r:id="rId5"/>
    <p:sldId id="277" r:id="rId6"/>
    <p:sldId id="262" r:id="rId7"/>
    <p:sldId id="263" r:id="rId8"/>
    <p:sldId id="268" r:id="rId9"/>
    <p:sldId id="269" r:id="rId10"/>
    <p:sldId id="270" r:id="rId11"/>
    <p:sldId id="271" r:id="rId12"/>
    <p:sldId id="272" r:id="rId13"/>
    <p:sldId id="275" r:id="rId14"/>
    <p:sldId id="276" r:id="rId15"/>
    <p:sldId id="299" r:id="rId16"/>
    <p:sldId id="306" r:id="rId17"/>
    <p:sldId id="300" r:id="rId18"/>
    <p:sldId id="301" r:id="rId19"/>
    <p:sldId id="302" r:id="rId20"/>
    <p:sldId id="303" r:id="rId21"/>
    <p:sldId id="304" r:id="rId22"/>
    <p:sldId id="293"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8" autoAdjust="0"/>
    <p:restoredTop sz="94694"/>
  </p:normalViewPr>
  <p:slideViewPr>
    <p:cSldViewPr snapToGrid="0" snapToObjects="1">
      <p:cViewPr varScale="1">
        <p:scale>
          <a:sx n="145" d="100"/>
          <a:sy n="145"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5" name="Text Placeholder 2">
            <a:extLst>
              <a:ext uri="{FF2B5EF4-FFF2-40B4-BE49-F238E27FC236}">
                <a16:creationId xmlns:a16="http://schemas.microsoft.com/office/drawing/2014/main" id="{0CFA25C5-6468-E921-5CC9-27F4A33A7696}"/>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7" name="Text Placeholder 2">
            <a:extLst>
              <a:ext uri="{FF2B5EF4-FFF2-40B4-BE49-F238E27FC236}">
                <a16:creationId xmlns:a16="http://schemas.microsoft.com/office/drawing/2014/main" id="{6395F968-4504-BF25-C965-31E73F66167E}"/>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3" name="Text Placeholder 2">
            <a:extLst>
              <a:ext uri="{FF2B5EF4-FFF2-40B4-BE49-F238E27FC236}">
                <a16:creationId xmlns:a16="http://schemas.microsoft.com/office/drawing/2014/main" id="{388DB6E2-DDA3-22B8-7251-F0B132B676AF}"/>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E439522C-42D3-98C9-C46E-2F2D03D4359E}"/>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D19F-4C06-4249-8B1F-F4825569CA38}"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3491279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Autofit/>
          </a:bodyPr>
          <a:lstStyle/>
          <a:p>
            <a:r>
              <a:rPr lang="en-US" sz="3800" dirty="0"/>
              <a:t>Further Radial Offset Orbit Studies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4" y="5208664"/>
            <a:ext cx="10334625" cy="746185"/>
          </a:xfrm>
        </p:spPr>
        <p:txBody>
          <a:bodyPr>
            <a:normAutofit/>
          </a:bodyPr>
          <a:lstStyle/>
          <a:p>
            <a:r>
              <a:rPr lang="en-US" sz="1600" dirty="0"/>
              <a:t>APEX Workshop</a:t>
            </a:r>
          </a:p>
          <a:p>
            <a:r>
              <a:rPr lang="en-US" sz="1600" dirty="0"/>
              <a:t>01/22/2025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1800" b="1" i="1" u="sng" dirty="0"/>
              <a:t>G. Robert-Demolaize</a:t>
            </a:r>
            <a:r>
              <a:rPr lang="en-US" sz="1800" b="1" i="1" dirty="0"/>
              <a:t>, A. Drees, H. Lovelace III, S. </a:t>
            </a:r>
            <a:r>
              <a:rPr lang="en-US" sz="1800" b="1" i="1" dirty="0" err="1"/>
              <a:t>Peggs</a:t>
            </a:r>
            <a:endParaRPr lang="en-US" sz="1800" b="1" i="1"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C004-5F20-3205-00B3-94B940AE882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D97B9D-A361-EA2B-02C1-71E6D3EB7F6A}"/>
              </a:ext>
            </a:extLst>
          </p:cNvPr>
          <p:cNvSpPr>
            <a:spLocks noGrp="1"/>
          </p:cNvSpPr>
          <p:nvPr>
            <p:ph type="sldNum" sz="quarter" idx="4"/>
          </p:nvPr>
        </p:nvSpPr>
        <p:spPr/>
        <p:txBody>
          <a:bodyPr/>
          <a:lstStyle/>
          <a:p>
            <a:pPr algn="ctr"/>
            <a:fld id="{933A556B-7C63-244D-9B7C-B0EA8042B330}" type="slidenum">
              <a:rPr lang="en-US" smtClean="0"/>
              <a:pPr algn="ctr"/>
              <a:t>10</a:t>
            </a:fld>
            <a:endParaRPr lang="en-US" dirty="0"/>
          </a:p>
        </p:txBody>
      </p:sp>
      <p:sp>
        <p:nvSpPr>
          <p:cNvPr id="5" name="Title 4">
            <a:extLst>
              <a:ext uri="{FF2B5EF4-FFF2-40B4-BE49-F238E27FC236}">
                <a16:creationId xmlns:a16="http://schemas.microsoft.com/office/drawing/2014/main" id="{85C7E9BB-756E-402B-DEA5-F592C2FCE557}"/>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Comprehensive tests at high energy</a:t>
            </a:r>
            <a:r>
              <a:rPr lang="en-US" sz="2900" dirty="0"/>
              <a:t> – chromaticity control in ‘22</a:t>
            </a:r>
            <a:endParaRPr lang="en-US" sz="2900" baseline="-25000" dirty="0"/>
          </a:p>
        </p:txBody>
      </p:sp>
      <p:sp>
        <p:nvSpPr>
          <p:cNvPr id="6" name="Content Placeholder 5">
            <a:extLst>
              <a:ext uri="{FF2B5EF4-FFF2-40B4-BE49-F238E27FC236}">
                <a16:creationId xmlns:a16="http://schemas.microsoft.com/office/drawing/2014/main" id="{45D65836-53A8-C106-8A7D-5C9C785A6CF6}"/>
              </a:ext>
            </a:extLst>
          </p:cNvPr>
          <p:cNvSpPr>
            <a:spLocks noGrp="1"/>
          </p:cNvSpPr>
          <p:nvPr>
            <p:ph idx="1"/>
          </p:nvPr>
        </p:nvSpPr>
        <p:spPr>
          <a:xfrm>
            <a:off x="462579" y="975365"/>
            <a:ext cx="11639774" cy="5341230"/>
          </a:xfrm>
        </p:spPr>
        <p:txBody>
          <a:bodyPr>
            <a:normAutofit/>
          </a:bodyPr>
          <a:lstStyle/>
          <a:p>
            <a:pPr algn="just"/>
            <a:r>
              <a:rPr lang="en-US" sz="1500" dirty="0"/>
              <a:t>Chromaticity measurements during the 2022 APEX sessions with polarized protons at 255 GeV:</a:t>
            </a:r>
          </a:p>
          <a:p>
            <a:pPr algn="just"/>
            <a:endParaRPr lang="en-US" sz="1500" dirty="0"/>
          </a:p>
          <a:p>
            <a:pPr algn="just"/>
            <a:endParaRPr lang="en-US" sz="1500" dirty="0"/>
          </a:p>
          <a:p>
            <a:pPr algn="just"/>
            <a:endParaRPr lang="en-US" sz="1500" dirty="0"/>
          </a:p>
          <a:p>
            <a:pPr algn="just"/>
            <a:endParaRPr lang="en-US" sz="1500" dirty="0"/>
          </a:p>
          <a:p>
            <a:pPr algn="just"/>
            <a:endParaRPr lang="en-US" sz="1500" dirty="0"/>
          </a:p>
          <a:p>
            <a:pPr algn="just"/>
            <a:endParaRPr lang="en-US" sz="1500" dirty="0"/>
          </a:p>
          <a:p>
            <a:pPr algn="just"/>
            <a:endParaRPr lang="en-US" sz="1500" dirty="0"/>
          </a:p>
          <a:p>
            <a:pPr algn="just"/>
            <a:endParaRPr lang="en-US" sz="1500" dirty="0"/>
          </a:p>
          <a:p>
            <a:pPr marL="0" indent="0" algn="just">
              <a:buNone/>
            </a:pPr>
            <a:endParaRPr lang="en-US" sz="600" dirty="0"/>
          </a:p>
          <a:p>
            <a:pPr algn="just"/>
            <a:r>
              <a:rPr lang="en-US" sz="1400" b="1" dirty="0">
                <a:solidFill>
                  <a:schemeClr val="accent1">
                    <a:lumMod val="75000"/>
                  </a:schemeClr>
                </a:solidFill>
              </a:rPr>
              <a:t>(1) Off-axis measurement</a:t>
            </a:r>
            <a:r>
              <a:rPr lang="en-US" sz="1400" dirty="0"/>
              <a:t>: with smaller peak excursions than in 2021, the largest </a:t>
            </a:r>
            <a:r>
              <a:rPr lang="en-US" sz="1400" dirty="0" err="1"/>
              <a:t>Q’</a:t>
            </a:r>
            <a:r>
              <a:rPr lang="en-US" sz="1400" baseline="-25000" dirty="0" err="1"/>
              <a:t>x,y</a:t>
            </a:r>
            <a:r>
              <a:rPr lang="en-US" sz="1400" dirty="0"/>
              <a:t> changes are in the 6-7 units range, with much less impact on the beam dynamics as well (lower loss rates on every attempt).</a:t>
            </a:r>
          </a:p>
          <a:p>
            <a:pPr algn="just"/>
            <a:r>
              <a:rPr lang="en-US" sz="1400" b="1" dirty="0">
                <a:solidFill>
                  <a:schemeClr val="tx2"/>
                </a:solidFill>
              </a:rPr>
              <a:t>(2) Test of the RHIC chromaticity knob</a:t>
            </a:r>
            <a:r>
              <a:rPr lang="en-US" sz="1400" dirty="0"/>
              <a:t>: when requesting a vertical chromaticity change of -3 units, the measured change was within 0.1 unit of the target =&gt; </a:t>
            </a:r>
            <a:r>
              <a:rPr lang="en-US" sz="1400" dirty="0">
                <a:effectLst/>
              </a:rPr>
              <a:t>chromaticity differences between prediction/measurement are not due to misunderstanding the </a:t>
            </a:r>
            <a:r>
              <a:rPr lang="en-US" sz="1400" dirty="0" err="1">
                <a:effectLst/>
              </a:rPr>
              <a:t>sextupole</a:t>
            </a:r>
            <a:r>
              <a:rPr lang="en-US" sz="1400" dirty="0">
                <a:effectLst/>
              </a:rPr>
              <a:t> magnet responses. </a:t>
            </a:r>
          </a:p>
          <a:p>
            <a:pPr algn="just"/>
            <a:r>
              <a:rPr lang="en-US" sz="1400" b="1" dirty="0">
                <a:solidFill>
                  <a:schemeClr val="accent5">
                    <a:lumMod val="75000"/>
                  </a:schemeClr>
                </a:solidFill>
              </a:rPr>
              <a:t>(3) Contribution from octupoles</a:t>
            </a:r>
            <a:r>
              <a:rPr lang="en-US" sz="1400" dirty="0"/>
              <a:t>: with octupole magnets turned off, we measured </a:t>
            </a:r>
            <a:r>
              <a:rPr lang="en-US" sz="1400" dirty="0" err="1"/>
              <a:t>ΔQ’</a:t>
            </a:r>
            <a:r>
              <a:rPr lang="en-US" sz="1400" baseline="-25000" dirty="0" err="1"/>
              <a:t>x,y</a:t>
            </a:r>
            <a:r>
              <a:rPr lang="en-US" sz="1400" dirty="0"/>
              <a:t> = (+3.8, -1.8) when MAD-X predicts (+4.2, -2.0)</a:t>
            </a:r>
          </a:p>
          <a:p>
            <a:pPr marL="0" indent="0" algn="just">
              <a:buNone/>
            </a:pPr>
            <a:r>
              <a:rPr lang="en-US" sz="1400" dirty="0"/>
              <a:t>	</a:t>
            </a:r>
            <a:r>
              <a:rPr lang="en-US" sz="1400" b="1" dirty="0">
                <a:solidFill>
                  <a:srgbClr val="00B050"/>
                </a:solidFill>
              </a:rPr>
              <a:t>=&gt; validates the predictive power of the RHIC modeling tools even at large excursions</a:t>
            </a:r>
          </a:p>
          <a:p>
            <a:pPr marL="0" indent="0" algn="just">
              <a:buNone/>
            </a:pPr>
            <a:r>
              <a:rPr lang="en-US" sz="1400" dirty="0"/>
              <a:t>	</a:t>
            </a:r>
            <a:r>
              <a:rPr lang="en-US" sz="1400" b="1" dirty="0">
                <a:solidFill>
                  <a:srgbClr val="00B050"/>
                </a:solidFill>
              </a:rPr>
              <a:t>=&gt; highlights the significant impact on chromaticity from octupole fields at large orbit offsets</a:t>
            </a:r>
            <a:endParaRPr lang="en-US" sz="1400" b="1" dirty="0">
              <a:solidFill>
                <a:srgbClr val="00B050"/>
              </a:solidFill>
              <a:effectLst/>
            </a:endParaRPr>
          </a:p>
          <a:p>
            <a:pPr algn="just"/>
            <a:endParaRPr lang="en-US" sz="1500" dirty="0"/>
          </a:p>
        </p:txBody>
      </p:sp>
      <p:pic>
        <p:nvPicPr>
          <p:cNvPr id="3" name="Picture 2">
            <a:extLst>
              <a:ext uri="{FF2B5EF4-FFF2-40B4-BE49-F238E27FC236}">
                <a16:creationId xmlns:a16="http://schemas.microsoft.com/office/drawing/2014/main" id="{3983E5E9-F61F-12BB-33BC-05FC3E6147CF}"/>
              </a:ext>
            </a:extLst>
          </p:cNvPr>
          <p:cNvPicPr>
            <a:picLocks noChangeAspect="1"/>
          </p:cNvPicPr>
          <p:nvPr/>
        </p:nvPicPr>
        <p:blipFill>
          <a:blip r:embed="rId2"/>
          <a:stretch>
            <a:fillRect/>
          </a:stretch>
        </p:blipFill>
        <p:spPr>
          <a:xfrm>
            <a:off x="4392705" y="1337057"/>
            <a:ext cx="6225255" cy="2649817"/>
          </a:xfrm>
          <a:prstGeom prst="rect">
            <a:avLst/>
          </a:prstGeom>
        </p:spPr>
      </p:pic>
      <p:sp>
        <p:nvSpPr>
          <p:cNvPr id="4" name="Frame 3">
            <a:extLst>
              <a:ext uri="{FF2B5EF4-FFF2-40B4-BE49-F238E27FC236}">
                <a16:creationId xmlns:a16="http://schemas.microsoft.com/office/drawing/2014/main" id="{5450C105-0071-0F85-B5A0-79F08289BC13}"/>
              </a:ext>
            </a:extLst>
          </p:cNvPr>
          <p:cNvSpPr/>
          <p:nvPr/>
        </p:nvSpPr>
        <p:spPr>
          <a:xfrm>
            <a:off x="6513600" y="2096190"/>
            <a:ext cx="3903390" cy="933882"/>
          </a:xfrm>
          <a:prstGeom prst="frame">
            <a:avLst>
              <a:gd name="adj1" fmla="val 66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A5F8AA19-9530-E5E6-7FC3-473E96F08CE8}"/>
              </a:ext>
            </a:extLst>
          </p:cNvPr>
          <p:cNvSpPr txBox="1"/>
          <p:nvPr/>
        </p:nvSpPr>
        <p:spPr>
          <a:xfrm>
            <a:off x="431979" y="1822961"/>
            <a:ext cx="3862117" cy="646331"/>
          </a:xfrm>
          <a:prstGeom prst="rect">
            <a:avLst/>
          </a:prstGeom>
          <a:noFill/>
        </p:spPr>
        <p:txBody>
          <a:bodyPr wrap="square" rtlCol="0">
            <a:spAutoFit/>
          </a:bodyPr>
          <a:lstStyle/>
          <a:p>
            <a:pPr algn="just"/>
            <a:r>
              <a:rPr lang="en-US" sz="1200" i="1" u="sng" dirty="0">
                <a:solidFill>
                  <a:schemeClr val="accent4">
                    <a:lumMod val="75000"/>
                  </a:schemeClr>
                </a:solidFill>
                <a:effectLst/>
              </a:rPr>
              <a:t>Note</a:t>
            </a:r>
            <a:r>
              <a:rPr lang="en-US" sz="1200" i="1" dirty="0">
                <a:solidFill>
                  <a:schemeClr val="accent4">
                    <a:lumMod val="75000"/>
                  </a:schemeClr>
                </a:solidFill>
                <a:effectLst/>
              </a:rPr>
              <a:t>: polarized protons physics stores require the octupole magnets to be powered, to stabilize beam dynamics at top energy.</a:t>
            </a:r>
          </a:p>
        </p:txBody>
      </p:sp>
      <p:sp>
        <p:nvSpPr>
          <p:cNvPr id="12" name="Frame 11">
            <a:extLst>
              <a:ext uri="{FF2B5EF4-FFF2-40B4-BE49-F238E27FC236}">
                <a16:creationId xmlns:a16="http://schemas.microsoft.com/office/drawing/2014/main" id="{0A6C41A9-38FD-051A-09AF-EB19FB21F119}"/>
              </a:ext>
            </a:extLst>
          </p:cNvPr>
          <p:cNvSpPr/>
          <p:nvPr/>
        </p:nvSpPr>
        <p:spPr>
          <a:xfrm>
            <a:off x="6513600" y="3092823"/>
            <a:ext cx="3903389" cy="358591"/>
          </a:xfrm>
          <a:prstGeom prst="frame">
            <a:avLst>
              <a:gd name="adj1" fmla="val 1661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94BCA006-6274-0982-3959-C50C4ACA3ABB}"/>
              </a:ext>
            </a:extLst>
          </p:cNvPr>
          <p:cNvSpPr/>
          <p:nvPr/>
        </p:nvSpPr>
        <p:spPr>
          <a:xfrm>
            <a:off x="6513600" y="3705945"/>
            <a:ext cx="3903389" cy="358591"/>
          </a:xfrm>
          <a:prstGeom prst="frame">
            <a:avLst>
              <a:gd name="adj1" fmla="val 16618"/>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6BFEA6C-5FC3-5460-2ED5-6E4D8F38E384}"/>
              </a:ext>
            </a:extLst>
          </p:cNvPr>
          <p:cNvSpPr txBox="1"/>
          <p:nvPr/>
        </p:nvSpPr>
        <p:spPr>
          <a:xfrm>
            <a:off x="10500276" y="2348074"/>
            <a:ext cx="436338" cy="1723549"/>
          </a:xfrm>
          <a:prstGeom prst="rect">
            <a:avLst/>
          </a:prstGeom>
          <a:noFill/>
        </p:spPr>
        <p:txBody>
          <a:bodyPr wrap="none" rtlCol="0">
            <a:spAutoFit/>
          </a:bodyPr>
          <a:lstStyle/>
          <a:p>
            <a:r>
              <a:rPr lang="en-US" sz="1600" b="1" dirty="0">
                <a:solidFill>
                  <a:schemeClr val="accent1">
                    <a:lumMod val="75000"/>
                  </a:schemeClr>
                </a:solidFill>
              </a:rPr>
              <a:t>(1)</a:t>
            </a:r>
          </a:p>
          <a:p>
            <a:endParaRPr lang="en-US" sz="1600" b="1" dirty="0"/>
          </a:p>
          <a:p>
            <a:endParaRPr lang="en-US" b="1" dirty="0"/>
          </a:p>
          <a:p>
            <a:r>
              <a:rPr lang="en-US" sz="1600" b="1" dirty="0">
                <a:solidFill>
                  <a:schemeClr val="tx2">
                    <a:lumMod val="75000"/>
                  </a:schemeClr>
                </a:solidFill>
              </a:rPr>
              <a:t>(2)</a:t>
            </a:r>
          </a:p>
          <a:p>
            <a:endParaRPr lang="en-US" sz="1600" b="1" dirty="0"/>
          </a:p>
          <a:p>
            <a:endParaRPr lang="en-US" sz="800" b="1" dirty="0"/>
          </a:p>
          <a:p>
            <a:r>
              <a:rPr lang="en-US" sz="1600" b="1" dirty="0">
                <a:solidFill>
                  <a:schemeClr val="accent5">
                    <a:lumMod val="75000"/>
                  </a:schemeClr>
                </a:solidFill>
              </a:rPr>
              <a:t>(3)</a:t>
            </a:r>
          </a:p>
        </p:txBody>
      </p:sp>
    </p:spTree>
    <p:extLst>
      <p:ext uri="{BB962C8B-B14F-4D97-AF65-F5344CB8AC3E}">
        <p14:creationId xmlns:p14="http://schemas.microsoft.com/office/powerpoint/2010/main" val="237831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35F36-66B1-FF90-C692-7FB831DB00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D3F239-C2A3-99E5-B2DE-DD464414868A}"/>
              </a:ext>
            </a:extLst>
          </p:cNvPr>
          <p:cNvSpPr>
            <a:spLocks noGrp="1"/>
          </p:cNvSpPr>
          <p:nvPr>
            <p:ph type="sldNum" sz="quarter" idx="4"/>
          </p:nvPr>
        </p:nvSpPr>
        <p:spPr/>
        <p:txBody>
          <a:bodyPr/>
          <a:lstStyle/>
          <a:p>
            <a:pPr algn="ctr"/>
            <a:fld id="{933A556B-7C63-244D-9B7C-B0EA8042B330}" type="slidenum">
              <a:rPr lang="en-US" smtClean="0"/>
              <a:pPr algn="ctr"/>
              <a:t>11</a:t>
            </a:fld>
            <a:endParaRPr lang="en-US" dirty="0"/>
          </a:p>
        </p:txBody>
      </p:sp>
      <p:sp>
        <p:nvSpPr>
          <p:cNvPr id="5" name="Title 4">
            <a:extLst>
              <a:ext uri="{FF2B5EF4-FFF2-40B4-BE49-F238E27FC236}">
                <a16:creationId xmlns:a16="http://schemas.microsoft.com/office/drawing/2014/main" id="{8B7E6212-EA74-2B91-E58C-F5DB31098AFE}"/>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Conclusions</a:t>
            </a:r>
            <a:endParaRPr lang="en-US" sz="2900" baseline="-25000" dirty="0"/>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58888901-B12F-91C3-907C-E83306A621EC}"/>
                  </a:ext>
                </a:extLst>
              </p:cNvPr>
              <p:cNvSpPr>
                <a:spLocks noGrp="1"/>
              </p:cNvSpPr>
              <p:nvPr>
                <p:ph idx="1"/>
              </p:nvPr>
            </p:nvSpPr>
            <p:spPr>
              <a:xfrm>
                <a:off x="462579" y="975365"/>
                <a:ext cx="11639774" cy="5341230"/>
              </a:xfrm>
            </p:spPr>
            <p:txBody>
              <a:bodyPr>
                <a:noAutofit/>
              </a:bodyPr>
              <a:lstStyle/>
              <a:p>
                <a:pPr algn="just"/>
                <a:r>
                  <a:rPr lang="en-US" sz="1400" dirty="0"/>
                  <a:t>L</a:t>
                </a:r>
                <a:r>
                  <a:rPr lang="en-US" sz="1400" dirty="0">
                    <a:effectLst/>
                  </a:rPr>
                  <a:t>arge radial shifts are required in the EIC Hadron Storage Ring, in order to adjust its circumference and ensure synchronous collisions with electrons in their storage ring. Such large radial excursions were successfully designed and commissioned in RHIC in 2021 and 2022, reaching peak excursions of ± 20 mm in some cases, with both heavy ions and polarized protons at high energy. </a:t>
                </a:r>
                <a:r>
                  <a:rPr lang="en-US" sz="1400" b="1" dirty="0">
                    <a:solidFill>
                      <a:srgbClr val="00B050"/>
                    </a:solidFill>
                    <a:effectLst/>
                  </a:rPr>
                  <a:t>The successes that were achieved provided a solid proof-of-principle demonstration of future HSR operability</a:t>
                </a:r>
                <a:r>
                  <a:rPr lang="en-US" sz="1400" dirty="0">
                    <a:effectLst/>
                  </a:rPr>
                  <a:t>.</a:t>
                </a:r>
              </a:p>
              <a:p>
                <a:pPr algn="just"/>
                <a:endParaRPr lang="en-US" sz="1200" dirty="0">
                  <a:effectLst/>
                </a:endParaRPr>
              </a:p>
              <a:p>
                <a:pPr algn="just"/>
                <a:r>
                  <a:rPr lang="en-US" sz="1400" dirty="0">
                    <a:effectLst/>
                  </a:rPr>
                  <a:t>HSR insertion region features and constraints (both geometric and optical) are different from RHIC, therefore </a:t>
                </a:r>
                <a:r>
                  <a:rPr lang="en-US" sz="1400" b="1" dirty="0">
                    <a:solidFill>
                      <a:schemeClr val="accent5">
                        <a:lumMod val="75000"/>
                      </a:schemeClr>
                    </a:solidFill>
                    <a:effectLst/>
                  </a:rPr>
                  <a:t>HSR lattice design has challenges that go beyond the scope of the proof-of-principle techniques</a:t>
                </a:r>
                <a:r>
                  <a:rPr lang="en-US" sz="1400" dirty="0">
                    <a:effectLst/>
                  </a:rPr>
                  <a:t> so far demonstrated in RHIC. The question of </a:t>
                </a:r>
                <a:r>
                  <a:rPr lang="en-US" sz="1400" b="1" dirty="0">
                    <a:solidFill>
                      <a:schemeClr val="accent2">
                        <a:lumMod val="75000"/>
                      </a:schemeClr>
                    </a:solidFill>
                    <a:effectLst/>
                  </a:rPr>
                  <a:t>additional power supplies needs (dipole shunt, IR quadrupoles, orbit correctors)</a:t>
                </a:r>
                <a:r>
                  <a:rPr lang="en-US" sz="1400" dirty="0">
                    <a:effectLst/>
                  </a:rPr>
                  <a:t> still needs to be investigated with the HSR lattice.</a:t>
                </a:r>
              </a:p>
              <a:p>
                <a:pPr algn="just"/>
                <a:endParaRPr lang="en-US" sz="1200" dirty="0">
                  <a:effectLst/>
                </a:endParaRPr>
              </a:p>
              <a:p>
                <a:pPr algn="just"/>
                <a:r>
                  <a:rPr lang="en-US" sz="1400" dirty="0">
                    <a:effectLst/>
                  </a:rPr>
                  <a:t>The designed and measured closed orbits in each configuration were in excellent agreement. Significant unexpected discrepancies between measured and predicted </a:t>
                </a:r>
                <a:r>
                  <a:rPr lang="en-US" sz="1400" dirty="0" err="1">
                    <a:effectLst/>
                  </a:rPr>
                  <a:t>chromaticities</a:t>
                </a:r>
                <a:r>
                  <a:rPr lang="en-US" sz="1400" dirty="0">
                    <a:effectLst/>
                  </a:rPr>
                  <a:t> were observed when large radial shifts were present. The octupole strengths tests in 2022 indicate that </a:t>
                </a:r>
                <a:r>
                  <a:rPr lang="en-US" sz="1400" b="1" dirty="0">
                    <a:solidFill>
                      <a:srgbClr val="00B050"/>
                    </a:solidFill>
                    <a:effectLst/>
                  </a:rPr>
                  <a:t>the available measurements of high order field errors (mainly </a:t>
                </a:r>
                <a14:m>
                  <m:oMath xmlns:m="http://schemas.openxmlformats.org/officeDocument/2006/math">
                    <m:sSub>
                      <m:sSubPr>
                        <m:ctrlPr>
                          <a:rPr lang="en-US" sz="1400" b="1" i="1" smtClean="0">
                            <a:solidFill>
                              <a:srgbClr val="00B050"/>
                            </a:solidFill>
                            <a:effectLst/>
                            <a:latin typeface="Cambria Math" panose="02040503050406030204" pitchFamily="18" charset="0"/>
                          </a:rPr>
                        </m:ctrlPr>
                      </m:sSubPr>
                      <m:e>
                        <m:r>
                          <a:rPr lang="en-US" sz="1400" b="1" i="1" smtClean="0">
                            <a:solidFill>
                              <a:srgbClr val="00B050"/>
                            </a:solidFill>
                            <a:effectLst/>
                            <a:latin typeface="Cambria Math" panose="02040503050406030204" pitchFamily="18" charset="0"/>
                          </a:rPr>
                          <m:t>𝒃</m:t>
                        </m:r>
                      </m:e>
                      <m:sub>
                        <m:r>
                          <a:rPr lang="en-US" sz="1400" b="1" i="1" smtClean="0">
                            <a:solidFill>
                              <a:srgbClr val="00B050"/>
                            </a:solidFill>
                            <a:effectLst/>
                            <a:latin typeface="Cambria Math" panose="02040503050406030204" pitchFamily="18" charset="0"/>
                          </a:rPr>
                          <m:t>𝟑</m:t>
                        </m:r>
                      </m:sub>
                    </m:sSub>
                  </m:oMath>
                </a14:m>
                <a:r>
                  <a:rPr lang="en-US" sz="1400" b="1" dirty="0">
                    <a:solidFill>
                      <a:srgbClr val="00B050"/>
                    </a:solidFill>
                    <a:effectLst/>
                  </a:rPr>
                  <a:t> and </a:t>
                </a:r>
                <a14:m>
                  <m:oMath xmlns:m="http://schemas.openxmlformats.org/officeDocument/2006/math">
                    <m:sSub>
                      <m:sSubPr>
                        <m:ctrlPr>
                          <a:rPr lang="en-US" sz="1400" b="1" i="1">
                            <a:solidFill>
                              <a:srgbClr val="00B050"/>
                            </a:solidFill>
                            <a:latin typeface="Cambria Math" panose="02040503050406030204" pitchFamily="18" charset="0"/>
                          </a:rPr>
                        </m:ctrlPr>
                      </m:sSubPr>
                      <m:e>
                        <m:r>
                          <a:rPr lang="en-US" sz="1400" b="1" i="1">
                            <a:solidFill>
                              <a:srgbClr val="00B050"/>
                            </a:solidFill>
                            <a:latin typeface="Cambria Math" panose="02040503050406030204" pitchFamily="18" charset="0"/>
                          </a:rPr>
                          <m:t>𝒃</m:t>
                        </m:r>
                      </m:e>
                      <m:sub>
                        <m:r>
                          <a:rPr lang="en-US" sz="1400" b="1" i="1" smtClean="0">
                            <a:solidFill>
                              <a:srgbClr val="00B050"/>
                            </a:solidFill>
                            <a:latin typeface="Cambria Math" panose="02040503050406030204" pitchFamily="18" charset="0"/>
                          </a:rPr>
                          <m:t>𝟒</m:t>
                        </m:r>
                      </m:sub>
                    </m:sSub>
                  </m:oMath>
                </a14:m>
                <a:r>
                  <a:rPr lang="en-US" sz="1400" b="1" dirty="0">
                    <a:solidFill>
                      <a:srgbClr val="00B050"/>
                    </a:solidFill>
                    <a:effectLst/>
                  </a:rPr>
                  <a:t> coefficients) in the arc dipoles must be included into the models</a:t>
                </a:r>
                <a:r>
                  <a:rPr lang="en-US" sz="1400" dirty="0">
                    <a:effectLst/>
                  </a:rPr>
                  <a:t> to more accurately predict changes in tunes and </a:t>
                </a:r>
                <a:r>
                  <a:rPr lang="en-US" sz="1400" dirty="0" err="1">
                    <a:effectLst/>
                  </a:rPr>
                  <a:t>chromaticities</a:t>
                </a:r>
                <a:r>
                  <a:rPr lang="en-US" sz="1400" dirty="0">
                    <a:effectLst/>
                  </a:rPr>
                  <a:t> at large orbit excursions. This will be tested during this year’s APEX program.</a:t>
                </a:r>
                <a:endParaRPr lang="en-US" sz="1400" dirty="0"/>
              </a:p>
              <a:p>
                <a:pPr algn="just"/>
                <a:endParaRPr lang="en-US" sz="1200" dirty="0">
                  <a:effectLst/>
                </a:endParaRPr>
              </a:p>
              <a:p>
                <a:pPr algn="just"/>
                <a:r>
                  <a:rPr lang="en-US" sz="1400" dirty="0">
                    <a:effectLst/>
                  </a:rPr>
                  <a:t>There is strong motivation to carry over much of the RHIC power supply and wiring schemes to the HSR. There is also a </a:t>
                </a:r>
                <a:r>
                  <a:rPr lang="en-US" sz="1400" b="1" dirty="0">
                    <a:solidFill>
                      <a:srgbClr val="00B050"/>
                    </a:solidFill>
                    <a:effectLst/>
                  </a:rPr>
                  <a:t>strong motivation to test hybrid radial shift solutions in 2025 where both Short and Long configurations are combined</a:t>
                </a:r>
                <a:r>
                  <a:rPr lang="en-US" sz="1400" dirty="0">
                    <a:effectLst/>
                  </a:rPr>
                  <a:t> in different IRs, including the experimental (i.e. squeezed) ones. This will lead to a better understanding of the available range of circumference changes for the HSR, impacting the range of possible </a:t>
                </a:r>
                <a:r>
                  <a:rPr lang="en-US" sz="1400" dirty="0" err="1">
                    <a:effectLst/>
                  </a:rPr>
                  <a:t>c.o.m.</a:t>
                </a:r>
                <a:r>
                  <a:rPr lang="en-US" sz="1400" dirty="0">
                    <a:effectLst/>
                  </a:rPr>
                  <a:t> energies.</a:t>
                </a:r>
              </a:p>
              <a:p>
                <a:pPr algn="just"/>
                <a:endParaRPr lang="en-US" sz="1200" dirty="0"/>
              </a:p>
              <a:p>
                <a:pPr algn="just"/>
                <a:r>
                  <a:rPr lang="en-US" sz="1400" b="1" dirty="0">
                    <a:solidFill>
                      <a:srgbClr val="FF0000"/>
                    </a:solidFill>
                    <a:effectLst/>
                  </a:rPr>
                  <a:t>Needed for 2025: database update, new lattices, new ramp files =&gt; requires development time…</a:t>
                </a:r>
              </a:p>
              <a:p>
                <a:pPr algn="just"/>
                <a:endParaRPr lang="en-US" sz="1400" dirty="0"/>
              </a:p>
            </p:txBody>
          </p:sp>
        </mc:Choice>
        <mc:Fallback>
          <p:sp>
            <p:nvSpPr>
              <p:cNvPr id="6" name="Content Placeholder 5">
                <a:extLst>
                  <a:ext uri="{FF2B5EF4-FFF2-40B4-BE49-F238E27FC236}">
                    <a16:creationId xmlns:a16="http://schemas.microsoft.com/office/drawing/2014/main" id="{58888901-B12F-91C3-907C-E83306A621EC}"/>
                  </a:ext>
                </a:extLst>
              </p:cNvPr>
              <p:cNvSpPr>
                <a:spLocks noGrp="1" noRot="1" noChangeAspect="1" noMove="1" noResize="1" noEditPoints="1" noAdjustHandles="1" noChangeArrowheads="1" noChangeShapeType="1" noTextEdit="1"/>
              </p:cNvSpPr>
              <p:nvPr>
                <p:ph idx="1"/>
              </p:nvPr>
            </p:nvSpPr>
            <p:spPr>
              <a:xfrm>
                <a:off x="462579" y="975365"/>
                <a:ext cx="11639774" cy="5341230"/>
              </a:xfrm>
              <a:blipFill>
                <a:blip r:embed="rId2"/>
                <a:stretch>
                  <a:fillRect l="-109" t="-711" r="-218"/>
                </a:stretch>
              </a:blipFill>
            </p:spPr>
            <p:txBody>
              <a:bodyPr/>
              <a:lstStyle/>
              <a:p>
                <a:r>
                  <a:rPr lang="en-US">
                    <a:noFill/>
                  </a:rPr>
                  <a:t> </a:t>
                </a:r>
              </a:p>
            </p:txBody>
          </p:sp>
        </mc:Fallback>
      </mc:AlternateContent>
    </p:spTree>
    <p:extLst>
      <p:ext uri="{BB962C8B-B14F-4D97-AF65-F5344CB8AC3E}">
        <p14:creationId xmlns:p14="http://schemas.microsoft.com/office/powerpoint/2010/main" val="363888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6705-6B03-7E03-DFEE-FC48A80427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17CBB-C24B-EE77-1C23-B90AE0D91BE0}"/>
              </a:ext>
            </a:extLst>
          </p:cNvPr>
          <p:cNvSpPr>
            <a:spLocks noGrp="1"/>
          </p:cNvSpPr>
          <p:nvPr>
            <p:ph type="sldNum" sz="quarter" idx="4"/>
          </p:nvPr>
        </p:nvSpPr>
        <p:spPr/>
        <p:txBody>
          <a:bodyPr/>
          <a:lstStyle/>
          <a:p>
            <a:pPr algn="ctr"/>
            <a:fld id="{933A556B-7C63-244D-9B7C-B0EA8042B330}" type="slidenum">
              <a:rPr lang="en-US" smtClean="0"/>
              <a:pPr algn="ctr"/>
              <a:t>12</a:t>
            </a:fld>
            <a:endParaRPr lang="en-US" dirty="0"/>
          </a:p>
        </p:txBody>
      </p:sp>
      <p:sp>
        <p:nvSpPr>
          <p:cNvPr id="6" name="Content Placeholder 5">
            <a:extLst>
              <a:ext uri="{FF2B5EF4-FFF2-40B4-BE49-F238E27FC236}">
                <a16:creationId xmlns:a16="http://schemas.microsoft.com/office/drawing/2014/main" id="{BB9C4A5B-6759-2DC6-69D4-2F6C8CCFCC94}"/>
              </a:ext>
            </a:extLst>
          </p:cNvPr>
          <p:cNvSpPr>
            <a:spLocks noGrp="1"/>
          </p:cNvSpPr>
          <p:nvPr>
            <p:ph idx="1"/>
          </p:nvPr>
        </p:nvSpPr>
        <p:spPr/>
        <p:txBody>
          <a:bodyPr anchor="ctr">
            <a:normAutofit/>
          </a:bodyPr>
          <a:lstStyle/>
          <a:p>
            <a:pPr algn="ctr"/>
            <a:endParaRPr lang="en-US" sz="3800" dirty="0">
              <a:solidFill>
                <a:schemeClr val="accent2">
                  <a:lumMod val="75000"/>
                </a:schemeClr>
              </a:solidFill>
            </a:endParaRPr>
          </a:p>
          <a:p>
            <a:pPr marL="0" indent="0" algn="ctr">
              <a:buNone/>
            </a:pPr>
            <a:r>
              <a:rPr lang="en-US" sz="3800" dirty="0">
                <a:solidFill>
                  <a:schemeClr val="accent2">
                    <a:lumMod val="75000"/>
                  </a:schemeClr>
                </a:solidFill>
              </a:rPr>
              <a:t>BACKUP SLIDES</a:t>
            </a:r>
          </a:p>
        </p:txBody>
      </p:sp>
    </p:spTree>
    <p:extLst>
      <p:ext uri="{BB962C8B-B14F-4D97-AF65-F5344CB8AC3E}">
        <p14:creationId xmlns:p14="http://schemas.microsoft.com/office/powerpoint/2010/main" val="347669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96CD-8363-7925-50F9-3E306E508DC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3A4531A-38AF-D69E-895E-F5D6B779AD1B}"/>
              </a:ext>
            </a:extLst>
          </p:cNvPr>
          <p:cNvSpPr>
            <a:spLocks noGrp="1"/>
          </p:cNvSpPr>
          <p:nvPr>
            <p:ph idx="1"/>
          </p:nvPr>
        </p:nvSpPr>
        <p:spPr>
          <a:xfrm>
            <a:off x="803563" y="959224"/>
            <a:ext cx="11296071" cy="5804104"/>
          </a:xfrm>
        </p:spPr>
        <p:txBody>
          <a:bodyPr>
            <a:noAutofit/>
          </a:bodyPr>
          <a:lstStyle/>
          <a:p>
            <a:r>
              <a:rPr lang="en-US" sz="1500" dirty="0">
                <a:effectLst/>
              </a:rPr>
              <a:t>Design and measured linear optics functions of the Yellow RHIC ring in the horizontal (top) and vertical (bottom) plane for the baseline configuration of the 2022 beam studies with 255 GeV polarized protons.</a:t>
            </a:r>
            <a:endParaRPr lang="en-US" sz="1500" dirty="0"/>
          </a:p>
        </p:txBody>
      </p:sp>
      <p:sp>
        <p:nvSpPr>
          <p:cNvPr id="13" name="Title 4">
            <a:extLst>
              <a:ext uri="{FF2B5EF4-FFF2-40B4-BE49-F238E27FC236}">
                <a16:creationId xmlns:a16="http://schemas.microsoft.com/office/drawing/2014/main" id="{F8DB38C9-7A32-0B34-6A9E-F939C051F7F4}"/>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Baseline RHIC linear optics design</a:t>
            </a:r>
            <a:endParaRPr lang="en-US" sz="2900" baseline="-25000" dirty="0"/>
          </a:p>
        </p:txBody>
      </p:sp>
      <p:pic>
        <p:nvPicPr>
          <p:cNvPr id="3" name="Picture 2" descr="Graphical user interface, application&#10;&#10;Description automatically generated">
            <a:extLst>
              <a:ext uri="{FF2B5EF4-FFF2-40B4-BE49-F238E27FC236}">
                <a16:creationId xmlns:a16="http://schemas.microsoft.com/office/drawing/2014/main" id="{A9EC63BE-E013-F329-D5B1-F92D994E76C7}"/>
              </a:ext>
            </a:extLst>
          </p:cNvPr>
          <p:cNvPicPr>
            <a:picLocks noChangeAspect="1"/>
          </p:cNvPicPr>
          <p:nvPr/>
        </p:nvPicPr>
        <p:blipFill>
          <a:blip r:embed="rId2"/>
          <a:stretch>
            <a:fillRect/>
          </a:stretch>
        </p:blipFill>
        <p:spPr>
          <a:xfrm>
            <a:off x="1720408" y="1451610"/>
            <a:ext cx="8751183" cy="4559227"/>
          </a:xfrm>
          <a:prstGeom prst="rect">
            <a:avLst/>
          </a:prstGeom>
        </p:spPr>
      </p:pic>
    </p:spTree>
    <p:extLst>
      <p:ext uri="{BB962C8B-B14F-4D97-AF65-F5344CB8AC3E}">
        <p14:creationId xmlns:p14="http://schemas.microsoft.com/office/powerpoint/2010/main" val="321137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4D46DBE0-0046-569D-794A-F72120998BEC}"/>
              </a:ext>
            </a:extLst>
          </p:cNvPr>
          <p:cNvPicPr>
            <a:picLocks noChangeAspect="1"/>
          </p:cNvPicPr>
          <p:nvPr/>
        </p:nvPicPr>
        <p:blipFill>
          <a:blip r:embed="rId2"/>
          <a:stretch>
            <a:fillRect/>
          </a:stretch>
        </p:blipFill>
        <p:spPr>
          <a:xfrm>
            <a:off x="1997635" y="1307727"/>
            <a:ext cx="7772400" cy="4791623"/>
          </a:xfrm>
          <a:prstGeom prst="rect">
            <a:avLst/>
          </a:prstGeom>
        </p:spPr>
      </p:pic>
      <p:sp>
        <p:nvSpPr>
          <p:cNvPr id="6" name="Content Placeholder 2">
            <a:extLst>
              <a:ext uri="{FF2B5EF4-FFF2-40B4-BE49-F238E27FC236}">
                <a16:creationId xmlns:a16="http://schemas.microsoft.com/office/drawing/2014/main" id="{30FD0003-5FBB-4F19-0E27-157542501D6E}"/>
              </a:ext>
            </a:extLst>
          </p:cNvPr>
          <p:cNvSpPr>
            <a:spLocks noGrp="1"/>
          </p:cNvSpPr>
          <p:nvPr>
            <p:ph idx="1"/>
          </p:nvPr>
        </p:nvSpPr>
        <p:spPr>
          <a:xfrm>
            <a:off x="803563" y="968188"/>
            <a:ext cx="11296071" cy="5795140"/>
          </a:xfrm>
        </p:spPr>
        <p:txBody>
          <a:bodyPr>
            <a:noAutofit/>
          </a:bodyPr>
          <a:lstStyle/>
          <a:p>
            <a:pPr algn="just"/>
            <a:r>
              <a:rPr lang="en-US" sz="1400" dirty="0"/>
              <a:t>Comparing feedback efforts with 100 GeV/u Au ions:</a:t>
            </a:r>
          </a:p>
          <a:p>
            <a:pPr algn="just"/>
            <a:endParaRPr lang="en-US" sz="1400" dirty="0"/>
          </a:p>
        </p:txBody>
      </p:sp>
      <p:sp>
        <p:nvSpPr>
          <p:cNvPr id="13" name="Title 4">
            <a:extLst>
              <a:ext uri="{FF2B5EF4-FFF2-40B4-BE49-F238E27FC236}">
                <a16:creationId xmlns:a16="http://schemas.microsoft.com/office/drawing/2014/main" id="{DE04672D-39E5-91FD-2C72-25CC4CD98282}"/>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2021 APEX w/ 100 GeV/u Au ions</a:t>
            </a:r>
            <a:endParaRPr lang="en-US" sz="2900" baseline="-25000" dirty="0"/>
          </a:p>
        </p:txBody>
      </p:sp>
    </p:spTree>
    <p:extLst>
      <p:ext uri="{BB962C8B-B14F-4D97-AF65-F5344CB8AC3E}">
        <p14:creationId xmlns:p14="http://schemas.microsoft.com/office/powerpoint/2010/main" val="179911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42D943F-1508-DF4C-BD44-F8C92D78C04A}"/>
              </a:ext>
            </a:extLst>
          </p:cNvPr>
          <p:cNvSpPr>
            <a:spLocks noGrp="1"/>
          </p:cNvSpPr>
          <p:nvPr>
            <p:ph idx="1"/>
          </p:nvPr>
        </p:nvSpPr>
        <p:spPr>
          <a:xfrm>
            <a:off x="832207" y="990599"/>
            <a:ext cx="11106363" cy="5548745"/>
          </a:xfrm>
        </p:spPr>
        <p:txBody>
          <a:bodyPr>
            <a:normAutofit/>
          </a:bodyPr>
          <a:lstStyle/>
          <a:p>
            <a:pPr algn="just"/>
            <a:r>
              <a:rPr lang="en-US" sz="1800" dirty="0"/>
              <a:t>Linear optics functions measured at store with the full +1% excursion (low </a:t>
            </a:r>
            <a:r>
              <a:rPr lang="en-US" sz="1800" dirty="0" err="1"/>
              <a:t>chromaticities</a:t>
            </a:r>
            <a:r>
              <a:rPr lang="en-US" sz="1800" dirty="0"/>
              <a:t>) – Short IR</a:t>
            </a:r>
          </a:p>
        </p:txBody>
      </p:sp>
      <p:pic>
        <p:nvPicPr>
          <p:cNvPr id="13" name="Picture 12" descr="Graphical user interface, application, table, Excel&#10;&#10;Description automatically generated">
            <a:extLst>
              <a:ext uri="{FF2B5EF4-FFF2-40B4-BE49-F238E27FC236}">
                <a16:creationId xmlns:a16="http://schemas.microsoft.com/office/drawing/2014/main" id="{54CBB51D-24D6-BF4C-9E40-2EF0163902E0}"/>
              </a:ext>
            </a:extLst>
          </p:cNvPr>
          <p:cNvPicPr>
            <a:picLocks noChangeAspect="1"/>
          </p:cNvPicPr>
          <p:nvPr/>
        </p:nvPicPr>
        <p:blipFill>
          <a:blip r:embed="rId2"/>
          <a:stretch>
            <a:fillRect/>
          </a:stretch>
        </p:blipFill>
        <p:spPr>
          <a:xfrm>
            <a:off x="1371599" y="1390432"/>
            <a:ext cx="10176387" cy="5372890"/>
          </a:xfrm>
          <a:prstGeom prst="rect">
            <a:avLst/>
          </a:prstGeom>
        </p:spPr>
      </p:pic>
      <p:sp>
        <p:nvSpPr>
          <p:cNvPr id="26" name="TextBox 25">
            <a:extLst>
              <a:ext uri="{FF2B5EF4-FFF2-40B4-BE49-F238E27FC236}">
                <a16:creationId xmlns:a16="http://schemas.microsoft.com/office/drawing/2014/main" id="{8416E43B-FBE9-6742-846A-07D6B51F393A}"/>
              </a:ext>
            </a:extLst>
          </p:cNvPr>
          <p:cNvSpPr txBox="1"/>
          <p:nvPr/>
        </p:nvSpPr>
        <p:spPr>
          <a:xfrm>
            <a:off x="9707865" y="5867401"/>
            <a:ext cx="716863" cy="369332"/>
          </a:xfrm>
          <a:prstGeom prst="rect">
            <a:avLst/>
          </a:prstGeom>
          <a:noFill/>
        </p:spPr>
        <p:txBody>
          <a:bodyPr wrap="none" rtlCol="0">
            <a:spAutoFit/>
          </a:bodyPr>
          <a:lstStyle/>
          <a:p>
            <a:r>
              <a:rPr lang="en-US" b="1" dirty="0">
                <a:solidFill>
                  <a:srgbClr val="0070C0"/>
                </a:solidFill>
              </a:rPr>
              <a:t>RSp1</a:t>
            </a:r>
          </a:p>
        </p:txBody>
      </p:sp>
      <p:sp>
        <p:nvSpPr>
          <p:cNvPr id="5" name="Title 4">
            <a:extLst>
              <a:ext uri="{FF2B5EF4-FFF2-40B4-BE49-F238E27FC236}">
                <a16:creationId xmlns:a16="http://schemas.microsoft.com/office/drawing/2014/main" id="{48A537F2-4763-7373-B75B-401582F69C5F}"/>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2021 APEX w/ 100 GeV/u Au ions</a:t>
            </a:r>
            <a:endParaRPr lang="en-US" sz="2900" baseline="-25000" dirty="0"/>
          </a:p>
        </p:txBody>
      </p:sp>
    </p:spTree>
    <p:extLst>
      <p:ext uri="{BB962C8B-B14F-4D97-AF65-F5344CB8AC3E}">
        <p14:creationId xmlns:p14="http://schemas.microsoft.com/office/powerpoint/2010/main" val="23993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42D943F-1508-DF4C-BD44-F8C92D78C04A}"/>
              </a:ext>
            </a:extLst>
          </p:cNvPr>
          <p:cNvSpPr>
            <a:spLocks noGrp="1"/>
          </p:cNvSpPr>
          <p:nvPr>
            <p:ph idx="1"/>
          </p:nvPr>
        </p:nvSpPr>
        <p:spPr>
          <a:xfrm>
            <a:off x="832207" y="990599"/>
            <a:ext cx="11106363" cy="5548745"/>
          </a:xfrm>
        </p:spPr>
        <p:txBody>
          <a:bodyPr>
            <a:normAutofit/>
          </a:bodyPr>
          <a:lstStyle/>
          <a:p>
            <a:pPr algn="just"/>
            <a:r>
              <a:rPr lang="en-US" sz="1800" dirty="0"/>
              <a:t>Linear optics functions measured at store with the full +1% excursion (low </a:t>
            </a:r>
            <a:r>
              <a:rPr lang="en-US" sz="1800" dirty="0" err="1"/>
              <a:t>chromaticities</a:t>
            </a:r>
            <a:r>
              <a:rPr lang="en-US" sz="1800" dirty="0"/>
              <a:t>) – Short IR</a:t>
            </a:r>
          </a:p>
        </p:txBody>
      </p:sp>
      <p:pic>
        <p:nvPicPr>
          <p:cNvPr id="4" name="Picture 3" descr="Graphical user interface, application, Excel&#10;&#10;Description automatically generated">
            <a:extLst>
              <a:ext uri="{FF2B5EF4-FFF2-40B4-BE49-F238E27FC236}">
                <a16:creationId xmlns:a16="http://schemas.microsoft.com/office/drawing/2014/main" id="{52EF9724-0690-144C-8BCF-6E1F102BF32E}"/>
              </a:ext>
            </a:extLst>
          </p:cNvPr>
          <p:cNvPicPr>
            <a:picLocks noChangeAspect="1"/>
          </p:cNvPicPr>
          <p:nvPr/>
        </p:nvPicPr>
        <p:blipFill>
          <a:blip r:embed="rId2"/>
          <a:stretch>
            <a:fillRect/>
          </a:stretch>
        </p:blipFill>
        <p:spPr>
          <a:xfrm>
            <a:off x="1371598" y="1363166"/>
            <a:ext cx="10151808" cy="5400156"/>
          </a:xfrm>
          <a:prstGeom prst="rect">
            <a:avLst/>
          </a:prstGeom>
        </p:spPr>
      </p:pic>
      <p:sp>
        <p:nvSpPr>
          <p:cNvPr id="7" name="TextBox 6">
            <a:extLst>
              <a:ext uri="{FF2B5EF4-FFF2-40B4-BE49-F238E27FC236}">
                <a16:creationId xmlns:a16="http://schemas.microsoft.com/office/drawing/2014/main" id="{9EA40D81-8469-854E-8B35-EA413325A9B0}"/>
              </a:ext>
            </a:extLst>
          </p:cNvPr>
          <p:cNvSpPr txBox="1"/>
          <p:nvPr/>
        </p:nvSpPr>
        <p:spPr>
          <a:xfrm>
            <a:off x="9707865" y="5867401"/>
            <a:ext cx="716863" cy="369332"/>
          </a:xfrm>
          <a:prstGeom prst="rect">
            <a:avLst/>
          </a:prstGeom>
          <a:noFill/>
        </p:spPr>
        <p:txBody>
          <a:bodyPr wrap="none" rtlCol="0">
            <a:spAutoFit/>
          </a:bodyPr>
          <a:lstStyle/>
          <a:p>
            <a:r>
              <a:rPr lang="en-US" b="1" dirty="0">
                <a:solidFill>
                  <a:srgbClr val="0070C0"/>
                </a:solidFill>
              </a:rPr>
              <a:t>RSp1</a:t>
            </a:r>
          </a:p>
        </p:txBody>
      </p:sp>
      <p:sp>
        <p:nvSpPr>
          <p:cNvPr id="6" name="Title 4">
            <a:extLst>
              <a:ext uri="{FF2B5EF4-FFF2-40B4-BE49-F238E27FC236}">
                <a16:creationId xmlns:a16="http://schemas.microsoft.com/office/drawing/2014/main" id="{14D13799-EAA6-7C9D-365F-93BFF690131A}"/>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2021 APEX w/ 100 GeV/u Au ions</a:t>
            </a:r>
            <a:endParaRPr lang="en-US" sz="2900" baseline="-25000" dirty="0"/>
          </a:p>
        </p:txBody>
      </p:sp>
    </p:spTree>
    <p:extLst>
      <p:ext uri="{BB962C8B-B14F-4D97-AF65-F5344CB8AC3E}">
        <p14:creationId xmlns:p14="http://schemas.microsoft.com/office/powerpoint/2010/main" val="47169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42D943F-1508-DF4C-BD44-F8C92D78C04A}"/>
              </a:ext>
            </a:extLst>
          </p:cNvPr>
          <p:cNvSpPr>
            <a:spLocks noGrp="1"/>
          </p:cNvSpPr>
          <p:nvPr>
            <p:ph idx="1"/>
          </p:nvPr>
        </p:nvSpPr>
        <p:spPr>
          <a:xfrm>
            <a:off x="832207" y="990599"/>
            <a:ext cx="11106363" cy="5548745"/>
          </a:xfrm>
        </p:spPr>
        <p:txBody>
          <a:bodyPr>
            <a:normAutofit/>
          </a:bodyPr>
          <a:lstStyle/>
          <a:p>
            <a:pPr algn="just"/>
            <a:r>
              <a:rPr lang="en-US" sz="1800" dirty="0"/>
              <a:t>Linear optics functions measured at store with the full +1% excursion (low </a:t>
            </a:r>
            <a:r>
              <a:rPr lang="en-US" sz="1800" dirty="0" err="1"/>
              <a:t>chromaticities</a:t>
            </a:r>
            <a:r>
              <a:rPr lang="en-US" sz="1800" dirty="0"/>
              <a:t>) – Long IR</a:t>
            </a:r>
          </a:p>
        </p:txBody>
      </p:sp>
      <p:pic>
        <p:nvPicPr>
          <p:cNvPr id="5" name="Picture 4" descr="Graphical user interface, application, table, Excel&#10;&#10;Description automatically generated">
            <a:extLst>
              <a:ext uri="{FF2B5EF4-FFF2-40B4-BE49-F238E27FC236}">
                <a16:creationId xmlns:a16="http://schemas.microsoft.com/office/drawing/2014/main" id="{779ACAA0-7B1D-B041-B02A-1A1381B4BF3C}"/>
              </a:ext>
            </a:extLst>
          </p:cNvPr>
          <p:cNvPicPr>
            <a:picLocks noChangeAspect="1"/>
          </p:cNvPicPr>
          <p:nvPr/>
        </p:nvPicPr>
        <p:blipFill>
          <a:blip r:embed="rId2"/>
          <a:stretch>
            <a:fillRect/>
          </a:stretch>
        </p:blipFill>
        <p:spPr>
          <a:xfrm>
            <a:off x="1371597" y="1355875"/>
            <a:ext cx="10161642" cy="5407446"/>
          </a:xfrm>
          <a:prstGeom prst="rect">
            <a:avLst/>
          </a:prstGeom>
        </p:spPr>
      </p:pic>
      <p:sp>
        <p:nvSpPr>
          <p:cNvPr id="7" name="TextBox 6">
            <a:extLst>
              <a:ext uri="{FF2B5EF4-FFF2-40B4-BE49-F238E27FC236}">
                <a16:creationId xmlns:a16="http://schemas.microsoft.com/office/drawing/2014/main" id="{A66109EF-65BD-B645-925F-0BBB1AE01340}"/>
              </a:ext>
            </a:extLst>
          </p:cNvPr>
          <p:cNvSpPr txBox="1"/>
          <p:nvPr/>
        </p:nvSpPr>
        <p:spPr>
          <a:xfrm>
            <a:off x="9707865" y="5867401"/>
            <a:ext cx="1128835" cy="369332"/>
          </a:xfrm>
          <a:prstGeom prst="rect">
            <a:avLst/>
          </a:prstGeom>
          <a:noFill/>
        </p:spPr>
        <p:txBody>
          <a:bodyPr wrap="none" rtlCol="0">
            <a:spAutoFit/>
          </a:bodyPr>
          <a:lstStyle/>
          <a:p>
            <a:r>
              <a:rPr lang="en-US" b="1" dirty="0">
                <a:solidFill>
                  <a:srgbClr val="0070C0"/>
                </a:solidFill>
              </a:rPr>
              <a:t>RSp1long</a:t>
            </a:r>
          </a:p>
        </p:txBody>
      </p:sp>
      <p:sp>
        <p:nvSpPr>
          <p:cNvPr id="6" name="Title 4">
            <a:extLst>
              <a:ext uri="{FF2B5EF4-FFF2-40B4-BE49-F238E27FC236}">
                <a16:creationId xmlns:a16="http://schemas.microsoft.com/office/drawing/2014/main" id="{B5E8E4CC-C87E-506F-84CA-5089FFCE7D6B}"/>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2021 APEX w/ 100 GeV/u Au ions</a:t>
            </a:r>
            <a:endParaRPr lang="en-US" sz="2900" baseline="-25000" dirty="0"/>
          </a:p>
        </p:txBody>
      </p:sp>
    </p:spTree>
    <p:extLst>
      <p:ext uri="{BB962C8B-B14F-4D97-AF65-F5344CB8AC3E}">
        <p14:creationId xmlns:p14="http://schemas.microsoft.com/office/powerpoint/2010/main" val="32291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42D943F-1508-DF4C-BD44-F8C92D78C04A}"/>
              </a:ext>
            </a:extLst>
          </p:cNvPr>
          <p:cNvSpPr>
            <a:spLocks noGrp="1"/>
          </p:cNvSpPr>
          <p:nvPr>
            <p:ph idx="1"/>
          </p:nvPr>
        </p:nvSpPr>
        <p:spPr>
          <a:xfrm>
            <a:off x="832207" y="990599"/>
            <a:ext cx="11106363" cy="5548745"/>
          </a:xfrm>
        </p:spPr>
        <p:txBody>
          <a:bodyPr>
            <a:normAutofit/>
          </a:bodyPr>
          <a:lstStyle/>
          <a:p>
            <a:pPr algn="just"/>
            <a:r>
              <a:rPr lang="en-US" sz="1800" dirty="0"/>
              <a:t>Linear optics functions measured at store with the full +1% excursion (low </a:t>
            </a:r>
            <a:r>
              <a:rPr lang="en-US" sz="1800" dirty="0" err="1"/>
              <a:t>chromaticities</a:t>
            </a:r>
            <a:r>
              <a:rPr lang="en-US" sz="1800" dirty="0"/>
              <a:t>) – Long IR</a:t>
            </a:r>
          </a:p>
        </p:txBody>
      </p:sp>
      <p:pic>
        <p:nvPicPr>
          <p:cNvPr id="4" name="Picture 3" descr="Graphical user interface, application, table, Excel&#10;&#10;Description automatically generated">
            <a:extLst>
              <a:ext uri="{FF2B5EF4-FFF2-40B4-BE49-F238E27FC236}">
                <a16:creationId xmlns:a16="http://schemas.microsoft.com/office/drawing/2014/main" id="{333858A2-E182-0E46-B530-416621EA675A}"/>
              </a:ext>
            </a:extLst>
          </p:cNvPr>
          <p:cNvPicPr>
            <a:picLocks noChangeAspect="1"/>
          </p:cNvPicPr>
          <p:nvPr/>
        </p:nvPicPr>
        <p:blipFill>
          <a:blip r:embed="rId2"/>
          <a:stretch>
            <a:fillRect/>
          </a:stretch>
        </p:blipFill>
        <p:spPr>
          <a:xfrm>
            <a:off x="1371596" y="1355066"/>
            <a:ext cx="10151810" cy="5408256"/>
          </a:xfrm>
          <a:prstGeom prst="rect">
            <a:avLst/>
          </a:prstGeom>
        </p:spPr>
      </p:pic>
      <p:sp>
        <p:nvSpPr>
          <p:cNvPr id="7" name="TextBox 6">
            <a:extLst>
              <a:ext uri="{FF2B5EF4-FFF2-40B4-BE49-F238E27FC236}">
                <a16:creationId xmlns:a16="http://schemas.microsoft.com/office/drawing/2014/main" id="{96AE4F42-EF98-7D4E-9AF9-ED8BF56A00DD}"/>
              </a:ext>
            </a:extLst>
          </p:cNvPr>
          <p:cNvSpPr txBox="1"/>
          <p:nvPr/>
        </p:nvSpPr>
        <p:spPr>
          <a:xfrm>
            <a:off x="9707865" y="5867401"/>
            <a:ext cx="1128835" cy="369332"/>
          </a:xfrm>
          <a:prstGeom prst="rect">
            <a:avLst/>
          </a:prstGeom>
          <a:noFill/>
        </p:spPr>
        <p:txBody>
          <a:bodyPr wrap="none" rtlCol="0">
            <a:spAutoFit/>
          </a:bodyPr>
          <a:lstStyle/>
          <a:p>
            <a:r>
              <a:rPr lang="en-US" b="1" dirty="0">
                <a:solidFill>
                  <a:srgbClr val="0070C0"/>
                </a:solidFill>
              </a:rPr>
              <a:t>RSp1long</a:t>
            </a:r>
          </a:p>
        </p:txBody>
      </p:sp>
      <p:sp>
        <p:nvSpPr>
          <p:cNvPr id="6" name="Title 4">
            <a:extLst>
              <a:ext uri="{FF2B5EF4-FFF2-40B4-BE49-F238E27FC236}">
                <a16:creationId xmlns:a16="http://schemas.microsoft.com/office/drawing/2014/main" id="{38EC3F1F-1417-1F29-01FF-3A49FC04FA3B}"/>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2021 APEX w/ 100 GeV/u Au ions</a:t>
            </a:r>
            <a:endParaRPr lang="en-US" sz="2900" baseline="-25000" dirty="0"/>
          </a:p>
        </p:txBody>
      </p:sp>
    </p:spTree>
    <p:extLst>
      <p:ext uri="{BB962C8B-B14F-4D97-AF65-F5344CB8AC3E}">
        <p14:creationId xmlns:p14="http://schemas.microsoft.com/office/powerpoint/2010/main" val="310392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968188"/>
            <a:ext cx="11296071" cy="5795140"/>
          </a:xfrm>
        </p:spPr>
        <p:txBody>
          <a:bodyPr>
            <a:noAutofit/>
          </a:bodyPr>
          <a:lstStyle/>
          <a:p>
            <a:pPr algn="just"/>
            <a:r>
              <a:rPr lang="en-US" sz="1400" dirty="0"/>
              <a:t>Since RHIC feedbacks cannot correct radially shifted lattices, we used a more “traditional” method with the SVD algorithm inside of MAD-X applied to one of the logged vertical orbits for </a:t>
            </a:r>
            <a:r>
              <a:rPr lang="en-US" sz="1400" dirty="0" err="1"/>
              <a:t>δB</a:t>
            </a:r>
            <a:r>
              <a:rPr lang="en-US" sz="1400" dirty="0"/>
              <a:t> = -0.5%.</a:t>
            </a:r>
          </a:p>
          <a:p>
            <a:pPr algn="just"/>
            <a:endParaRPr lang="en-US" sz="1400" dirty="0"/>
          </a:p>
        </p:txBody>
      </p:sp>
      <p:pic>
        <p:nvPicPr>
          <p:cNvPr id="3" name="Picture 2">
            <a:extLst>
              <a:ext uri="{FF2B5EF4-FFF2-40B4-BE49-F238E27FC236}">
                <a16:creationId xmlns:a16="http://schemas.microsoft.com/office/drawing/2014/main" id="{0AF36DE4-D9E0-4891-857B-356F4EF57149}"/>
              </a:ext>
            </a:extLst>
          </p:cNvPr>
          <p:cNvPicPr>
            <a:picLocks noChangeAspect="1"/>
          </p:cNvPicPr>
          <p:nvPr/>
        </p:nvPicPr>
        <p:blipFill rotWithShape="1">
          <a:blip r:embed="rId2"/>
          <a:srcRect l="6591" t="10684" r="9250" b="2820"/>
          <a:stretch/>
        </p:blipFill>
        <p:spPr>
          <a:xfrm>
            <a:off x="2146763" y="1509438"/>
            <a:ext cx="7898474" cy="4452089"/>
          </a:xfrm>
          <a:prstGeom prst="rect">
            <a:avLst/>
          </a:prstGeom>
        </p:spPr>
      </p:pic>
      <p:sp>
        <p:nvSpPr>
          <p:cNvPr id="5" name="Title 4">
            <a:extLst>
              <a:ext uri="{FF2B5EF4-FFF2-40B4-BE49-F238E27FC236}">
                <a16:creationId xmlns:a16="http://schemas.microsoft.com/office/drawing/2014/main" id="{54B573ED-14DB-B7F7-2DDC-2826EC0F0C2E}"/>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2022 APEX w/ 255 GeV pp</a:t>
            </a:r>
            <a:endParaRPr lang="en-US" sz="2900" baseline="-25000" dirty="0"/>
          </a:p>
        </p:txBody>
      </p:sp>
    </p:spTree>
    <p:extLst>
      <p:ext uri="{BB962C8B-B14F-4D97-AF65-F5344CB8AC3E}">
        <p14:creationId xmlns:p14="http://schemas.microsoft.com/office/powerpoint/2010/main" val="3066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B07E-EB20-BB2F-630B-E1FA4F4A89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E2BB4-FF02-735E-019E-417E877B043D}"/>
              </a:ext>
            </a:extLst>
          </p:cNvPr>
          <p:cNvSpPr>
            <a:spLocks noGrp="1"/>
          </p:cNvSpPr>
          <p:nvPr>
            <p:ph type="sldNum" sz="quarter" idx="4"/>
          </p:nvPr>
        </p:nvSpPr>
        <p:spPr/>
        <p:txBody>
          <a:bodyPr/>
          <a:lstStyle/>
          <a:p>
            <a:pPr algn="ctr"/>
            <a:fld id="{933A556B-7C63-244D-9B7C-B0EA8042B330}" type="slidenum">
              <a:rPr lang="en-US" smtClean="0"/>
              <a:pPr algn="ctr"/>
              <a:t>2</a:t>
            </a:fld>
            <a:endParaRPr lang="en-US" dirty="0"/>
          </a:p>
        </p:txBody>
      </p:sp>
      <p:sp>
        <p:nvSpPr>
          <p:cNvPr id="5" name="Title 4">
            <a:extLst>
              <a:ext uri="{FF2B5EF4-FFF2-40B4-BE49-F238E27FC236}">
                <a16:creationId xmlns:a16="http://schemas.microsoft.com/office/drawing/2014/main" id="{D19135E8-095A-D6E3-7F21-BAAEB95CD9BE}"/>
              </a:ext>
            </a:extLst>
          </p:cNvPr>
          <p:cNvSpPr>
            <a:spLocks noGrp="1"/>
          </p:cNvSpPr>
          <p:nvPr>
            <p:ph type="title"/>
          </p:nvPr>
        </p:nvSpPr>
        <p:spPr/>
        <p:txBody>
          <a:bodyPr>
            <a:normAutofit/>
          </a:bodyPr>
          <a:lstStyle/>
          <a:p>
            <a:r>
              <a:rPr lang="en-US" sz="2900" dirty="0">
                <a:solidFill>
                  <a:schemeClr val="accent2">
                    <a:lumMod val="75000"/>
                  </a:schemeClr>
                </a:solidFill>
              </a:rPr>
              <a:t>Introduction</a:t>
            </a:r>
            <a:r>
              <a:rPr lang="en-US" sz="2900" dirty="0"/>
              <a:t> – the EIC configuration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49AF55A-229A-1DA7-6F31-D61B303FA874}"/>
                  </a:ext>
                </a:extLst>
              </p:cNvPr>
              <p:cNvSpPr>
                <a:spLocks noGrp="1"/>
              </p:cNvSpPr>
              <p:nvPr>
                <p:ph idx="1"/>
              </p:nvPr>
            </p:nvSpPr>
            <p:spPr/>
            <p:txBody>
              <a:bodyPr/>
              <a:lstStyle/>
              <a:p>
                <a:pPr algn="just"/>
                <a:r>
                  <a:rPr lang="en-US" sz="1800" dirty="0"/>
                  <a:t>The Electron-Ion Collider (EIC) features two storage rings aiming to deliver collisions over a wide range of center of mass energies </a:t>
                </a:r>
                <a14:m>
                  <m:oMath xmlns:m="http://schemas.openxmlformats.org/officeDocument/2006/math">
                    <m:rad>
                      <m:radPr>
                        <m:degHide m:val="on"/>
                        <m:ctrlPr>
                          <a:rPr lang="en-US" sz="1800" b="0" i="1" smtClean="0">
                            <a:latin typeface="Cambria Math" panose="02040503050406030204" pitchFamily="18" charset="0"/>
                          </a:rPr>
                        </m:ctrlPr>
                      </m:radPr>
                      <m:deg/>
                      <m:e>
                        <m:sSub>
                          <m:sSubPr>
                            <m:ctrlPr>
                              <a:rPr lang="en-US" sz="1800" i="1">
                                <a:latin typeface="Cambria Math" panose="02040503050406030204" pitchFamily="18" charset="0"/>
                              </a:rPr>
                            </m:ctrlPr>
                          </m:sSubPr>
                          <m:e>
                            <m:r>
                              <a:rPr lang="en-US" sz="1800" i="1">
                                <a:latin typeface="Cambria Math" panose="02040503050406030204" pitchFamily="18" charset="0"/>
                              </a:rPr>
                              <m:t>𝑠</m:t>
                            </m:r>
                          </m:e>
                          <m:sub>
                            <m:r>
                              <a:rPr lang="en-US" sz="1800" i="1">
                                <a:latin typeface="Cambria Math" panose="02040503050406030204" pitchFamily="18" charset="0"/>
                              </a:rPr>
                              <m:t>𝑒</m:t>
                            </m:r>
                            <m:r>
                              <a:rPr lang="en-US" sz="1800" i="1">
                                <a:latin typeface="Cambria Math" panose="02040503050406030204" pitchFamily="18" charset="0"/>
                              </a:rPr>
                              <m:t>−</m:t>
                            </m:r>
                            <m:r>
                              <a:rPr lang="en-US" sz="1800" i="1">
                                <a:latin typeface="Cambria Math" panose="02040503050406030204" pitchFamily="18" charset="0"/>
                              </a:rPr>
                              <m:t>h</m:t>
                            </m:r>
                          </m:sub>
                        </m:sSub>
                      </m:e>
                    </m:rad>
                    <m:r>
                      <a:rPr lang="en-US" sz="1800" b="0" i="1" smtClean="0">
                        <a:latin typeface="Cambria Math" panose="02040503050406030204" pitchFamily="18" charset="0"/>
                      </a:rPr>
                      <m:t>=20−140</m:t>
                    </m:r>
                  </m:oMath>
                </a14:m>
                <a:r>
                  <a:rPr lang="en-US" sz="1800" dirty="0"/>
                  <a:t> GeV.</a:t>
                </a:r>
              </a:p>
              <a:p>
                <a:pPr algn="just"/>
                <a:endParaRPr lang="en-US" sz="1800" dirty="0"/>
              </a:p>
              <a:p>
                <a:pPr algn="just"/>
                <a:r>
                  <a:rPr lang="en-US" sz="1800" dirty="0">
                    <a:effectLst/>
                  </a:rPr>
                  <a:t>Collision synchronicity over a broad range of hadron energies requires that the hadron ring circumference be adjusted by as much as ±73.2 mm.</a:t>
                </a:r>
                <a:endParaRPr lang="en-US" sz="1800" dirty="0"/>
              </a:p>
              <a:p>
                <a:pPr algn="just"/>
                <a:endParaRPr lang="en-US" dirty="0"/>
              </a:p>
            </p:txBody>
          </p:sp>
        </mc:Choice>
        <mc:Fallback xmlns="">
          <p:sp>
            <p:nvSpPr>
              <p:cNvPr id="6" name="Content Placeholder 5">
                <a:extLst>
                  <a:ext uri="{FF2B5EF4-FFF2-40B4-BE49-F238E27FC236}">
                    <a16:creationId xmlns:a16="http://schemas.microsoft.com/office/drawing/2014/main" id="{249AF55A-229A-1DA7-6F31-D61B303FA874}"/>
                  </a:ext>
                </a:extLst>
              </p:cNvPr>
              <p:cNvSpPr>
                <a:spLocks noGrp="1" noRot="1" noChangeAspect="1" noMove="1" noResize="1" noEditPoints="1" noAdjustHandles="1" noChangeArrowheads="1" noChangeShapeType="1" noTextEdit="1"/>
              </p:cNvSpPr>
              <p:nvPr>
                <p:ph idx="1"/>
              </p:nvPr>
            </p:nvSpPr>
            <p:spPr>
              <a:blipFill>
                <a:blip r:embed="rId2"/>
                <a:stretch>
                  <a:fillRect l="-331" t="-1302" r="-552"/>
                </a:stretch>
              </a:blipFill>
            </p:spPr>
            <p:txBody>
              <a:bodyPr/>
              <a:lstStyle/>
              <a:p>
                <a:r>
                  <a:rPr lang="en-US">
                    <a:noFill/>
                  </a:rPr>
                  <a:t> </a:t>
                </a:r>
              </a:p>
            </p:txBody>
          </p:sp>
        </mc:Fallback>
      </mc:AlternateContent>
      <p:pic>
        <p:nvPicPr>
          <p:cNvPr id="4" name="Picture 3" descr="Diagram&#10;&#10;Description automatically generated">
            <a:extLst>
              <a:ext uri="{FF2B5EF4-FFF2-40B4-BE49-F238E27FC236}">
                <a16:creationId xmlns:a16="http://schemas.microsoft.com/office/drawing/2014/main" id="{2842AB35-E329-A4BC-A728-482B588DE834}"/>
              </a:ext>
            </a:extLst>
          </p:cNvPr>
          <p:cNvPicPr>
            <a:picLocks noChangeAspect="1"/>
          </p:cNvPicPr>
          <p:nvPr/>
        </p:nvPicPr>
        <p:blipFill>
          <a:blip r:embed="rId3"/>
          <a:stretch>
            <a:fillRect/>
          </a:stretch>
        </p:blipFill>
        <p:spPr>
          <a:xfrm>
            <a:off x="762747" y="2592295"/>
            <a:ext cx="3835400" cy="3479800"/>
          </a:xfrm>
          <a:prstGeom prst="rect">
            <a:avLst/>
          </a:prstGeom>
        </p:spPr>
      </p:pic>
      <p:pic>
        <p:nvPicPr>
          <p:cNvPr id="9" name="Picture 8">
            <a:extLst>
              <a:ext uri="{FF2B5EF4-FFF2-40B4-BE49-F238E27FC236}">
                <a16:creationId xmlns:a16="http://schemas.microsoft.com/office/drawing/2014/main" id="{68723BF3-96E7-9A90-4D1B-567B162C8CA6}"/>
              </a:ext>
            </a:extLst>
          </p:cNvPr>
          <p:cNvPicPr>
            <a:picLocks noChangeAspect="1"/>
          </p:cNvPicPr>
          <p:nvPr/>
        </p:nvPicPr>
        <p:blipFill>
          <a:blip r:embed="rId4"/>
          <a:srcRect r="1504"/>
          <a:stretch/>
        </p:blipFill>
        <p:spPr>
          <a:xfrm>
            <a:off x="5712460" y="2481479"/>
            <a:ext cx="5341363" cy="2806700"/>
          </a:xfrm>
          <a:prstGeom prst="rect">
            <a:avLst/>
          </a:prstGeom>
        </p:spPr>
      </p:pic>
      <p:sp>
        <p:nvSpPr>
          <p:cNvPr id="10" name="Frame 9">
            <a:extLst>
              <a:ext uri="{FF2B5EF4-FFF2-40B4-BE49-F238E27FC236}">
                <a16:creationId xmlns:a16="http://schemas.microsoft.com/office/drawing/2014/main" id="{2B5FCEC6-C270-1A96-589A-5C3EFA469BA5}"/>
              </a:ext>
            </a:extLst>
          </p:cNvPr>
          <p:cNvSpPr/>
          <p:nvPr/>
        </p:nvSpPr>
        <p:spPr>
          <a:xfrm>
            <a:off x="9466728" y="3620368"/>
            <a:ext cx="860612" cy="932329"/>
          </a:xfrm>
          <a:prstGeom prst="frame">
            <a:avLst>
              <a:gd name="adj1" fmla="val 7120"/>
            </a:avLst>
          </a:prstGeom>
          <a:solidFill>
            <a:schemeClr val="accent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3273EB3D-0CA7-22A9-4001-A4524EF3AEC6}"/>
              </a:ext>
            </a:extLst>
          </p:cNvPr>
          <p:cNvSpPr/>
          <p:nvPr/>
        </p:nvSpPr>
        <p:spPr>
          <a:xfrm>
            <a:off x="9468653" y="4947045"/>
            <a:ext cx="860612" cy="433446"/>
          </a:xfrm>
          <a:prstGeom prst="frame">
            <a:avLst>
              <a:gd name="adj1" fmla="val 13111"/>
            </a:avLst>
          </a:prstGeom>
          <a:solidFill>
            <a:schemeClr val="accent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FF78EC7E-A02F-8127-9DD2-1FA4A65F35A1}"/>
              </a:ext>
            </a:extLst>
          </p:cNvPr>
          <p:cNvSpPr txBox="1"/>
          <p:nvPr/>
        </p:nvSpPr>
        <p:spPr>
          <a:xfrm>
            <a:off x="5416950" y="5528706"/>
            <a:ext cx="6051657" cy="307777"/>
          </a:xfrm>
          <a:prstGeom prst="rect">
            <a:avLst/>
          </a:prstGeom>
          <a:noFill/>
        </p:spPr>
        <p:txBody>
          <a:bodyPr wrap="none" rtlCol="0">
            <a:spAutoFit/>
          </a:bodyPr>
          <a:lstStyle/>
          <a:p>
            <a:r>
              <a:rPr lang="en-US" sz="1400" i="1" dirty="0">
                <a:solidFill>
                  <a:schemeClr val="tx2"/>
                </a:solidFill>
              </a:rPr>
              <a:t>(largest circumference changes at 41 GeV handled by using a shorter arc)</a:t>
            </a:r>
          </a:p>
        </p:txBody>
      </p:sp>
    </p:spTree>
    <p:extLst>
      <p:ext uri="{BB962C8B-B14F-4D97-AF65-F5344CB8AC3E}">
        <p14:creationId xmlns:p14="http://schemas.microsoft.com/office/powerpoint/2010/main" val="123257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959224"/>
            <a:ext cx="11296071" cy="5804104"/>
          </a:xfrm>
        </p:spPr>
        <p:txBody>
          <a:bodyPr>
            <a:noAutofit/>
          </a:bodyPr>
          <a:lstStyle/>
          <a:p>
            <a:pPr algn="just"/>
            <a:r>
              <a:rPr lang="en-US" sz="1400" dirty="0"/>
              <a:t>Since RHIC feedbacks cannot correct radially shifted lattices, we used a more “traditional” method with the SVD algorithm inside of MAD-X applied to one of the logged vertical orbits for </a:t>
            </a:r>
            <a:r>
              <a:rPr lang="en-US" sz="1400" dirty="0" err="1"/>
              <a:t>δB</a:t>
            </a:r>
            <a:r>
              <a:rPr lang="en-US" sz="1400" dirty="0"/>
              <a:t> = -0.5%.</a:t>
            </a:r>
          </a:p>
          <a:p>
            <a:pPr algn="just"/>
            <a:endParaRPr lang="en-US" sz="600" dirty="0"/>
          </a:p>
          <a:p>
            <a:pPr algn="just"/>
            <a:r>
              <a:rPr lang="en-US" sz="1400" dirty="0"/>
              <a:t>In addition to correcting the orbit, two more items were tested: (1) the RHIC Chromaticity control knob, from the on-axis online model; (2) the effect of </a:t>
            </a:r>
            <a:r>
              <a:rPr lang="en-US" sz="1400" dirty="0" err="1"/>
              <a:t>zero’ing</a:t>
            </a:r>
            <a:r>
              <a:rPr lang="en-US" sz="1400" dirty="0"/>
              <a:t> the octupoles on the chromaticity at large excursions. For these tests, as well as for the vertical orbit correction, the tune/coupling feedback was turned ON to keep the tunes constant:</a:t>
            </a:r>
          </a:p>
          <a:p>
            <a:pPr algn="just"/>
            <a:endParaRPr lang="en-US" sz="1400" dirty="0"/>
          </a:p>
        </p:txBody>
      </p:sp>
      <p:pic>
        <p:nvPicPr>
          <p:cNvPr id="4" name="Picture 3">
            <a:extLst>
              <a:ext uri="{FF2B5EF4-FFF2-40B4-BE49-F238E27FC236}">
                <a16:creationId xmlns:a16="http://schemas.microsoft.com/office/drawing/2014/main" id="{92A7BDCF-CDA4-4DCF-8C56-4718AA423EAA}"/>
              </a:ext>
            </a:extLst>
          </p:cNvPr>
          <p:cNvPicPr>
            <a:picLocks noChangeAspect="1"/>
          </p:cNvPicPr>
          <p:nvPr/>
        </p:nvPicPr>
        <p:blipFill rotWithShape="1">
          <a:blip r:embed="rId2"/>
          <a:srcRect r="3848"/>
          <a:stretch/>
        </p:blipFill>
        <p:spPr>
          <a:xfrm>
            <a:off x="784859" y="2408902"/>
            <a:ext cx="8244841" cy="4354425"/>
          </a:xfrm>
          <a:prstGeom prst="rect">
            <a:avLst/>
          </a:prstGeom>
        </p:spPr>
      </p:pic>
      <p:sp>
        <p:nvSpPr>
          <p:cNvPr id="5" name="Rectangle 4">
            <a:extLst>
              <a:ext uri="{FF2B5EF4-FFF2-40B4-BE49-F238E27FC236}">
                <a16:creationId xmlns:a16="http://schemas.microsoft.com/office/drawing/2014/main" id="{064EBE34-EDF4-4B77-9205-582A90661362}"/>
              </a:ext>
            </a:extLst>
          </p:cNvPr>
          <p:cNvSpPr/>
          <p:nvPr/>
        </p:nvSpPr>
        <p:spPr>
          <a:xfrm>
            <a:off x="3906616" y="2745418"/>
            <a:ext cx="712436" cy="3699769"/>
          </a:xfrm>
          <a:prstGeom prst="rect">
            <a:avLst/>
          </a:prstGeom>
          <a:solidFill>
            <a:schemeClr val="accent5">
              <a:lumMod val="75000"/>
              <a:alpha val="2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4C798B-7D3D-4002-ADEE-0FEFAD9D8B9F}"/>
              </a:ext>
            </a:extLst>
          </p:cNvPr>
          <p:cNvSpPr/>
          <p:nvPr/>
        </p:nvSpPr>
        <p:spPr>
          <a:xfrm>
            <a:off x="6394585" y="2746899"/>
            <a:ext cx="479393" cy="3699769"/>
          </a:xfrm>
          <a:prstGeom prst="rect">
            <a:avLst/>
          </a:prstGeom>
          <a:solidFill>
            <a:schemeClr val="accent4">
              <a:lumMod val="75000"/>
              <a:alpha val="2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50498D-CE27-49C2-AA60-FE0D41A8F7BB}"/>
              </a:ext>
            </a:extLst>
          </p:cNvPr>
          <p:cNvSpPr/>
          <p:nvPr/>
        </p:nvSpPr>
        <p:spPr>
          <a:xfrm>
            <a:off x="7522050" y="2739497"/>
            <a:ext cx="319596" cy="3699769"/>
          </a:xfrm>
          <a:prstGeom prst="rect">
            <a:avLst/>
          </a:prstGeom>
          <a:solidFill>
            <a:schemeClr val="accent2">
              <a:lumMod val="75000"/>
              <a:alpha val="2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ABEEDC-4C2F-423A-A88D-540734B45198}"/>
              </a:ext>
            </a:extLst>
          </p:cNvPr>
          <p:cNvSpPr txBox="1"/>
          <p:nvPr/>
        </p:nvSpPr>
        <p:spPr>
          <a:xfrm>
            <a:off x="3403820" y="2484566"/>
            <a:ext cx="1724446" cy="307777"/>
          </a:xfrm>
          <a:prstGeom prst="rect">
            <a:avLst/>
          </a:prstGeom>
          <a:noFill/>
        </p:spPr>
        <p:txBody>
          <a:bodyPr wrap="none" rtlCol="0">
            <a:spAutoFit/>
          </a:bodyPr>
          <a:lstStyle/>
          <a:p>
            <a:pPr algn="ctr"/>
            <a:r>
              <a:rPr lang="en-US" sz="1400" b="1" dirty="0">
                <a:solidFill>
                  <a:schemeClr val="accent5">
                    <a:lumMod val="50000"/>
                  </a:schemeClr>
                </a:solidFill>
              </a:rPr>
              <a:t>Vert. orbit correction</a:t>
            </a:r>
          </a:p>
        </p:txBody>
      </p:sp>
      <p:sp>
        <p:nvSpPr>
          <p:cNvPr id="11" name="TextBox 10">
            <a:extLst>
              <a:ext uri="{FF2B5EF4-FFF2-40B4-BE49-F238E27FC236}">
                <a16:creationId xmlns:a16="http://schemas.microsoft.com/office/drawing/2014/main" id="{359B6573-DD33-4A52-9BD4-75164DC5A859}"/>
              </a:ext>
            </a:extLst>
          </p:cNvPr>
          <p:cNvSpPr txBox="1"/>
          <p:nvPr/>
        </p:nvSpPr>
        <p:spPr>
          <a:xfrm>
            <a:off x="5863190" y="2484566"/>
            <a:ext cx="1281056" cy="307777"/>
          </a:xfrm>
          <a:prstGeom prst="rect">
            <a:avLst/>
          </a:prstGeom>
          <a:noFill/>
        </p:spPr>
        <p:txBody>
          <a:bodyPr wrap="none" rtlCol="0">
            <a:spAutoFit/>
          </a:bodyPr>
          <a:lstStyle/>
          <a:p>
            <a:pPr algn="ctr"/>
            <a:r>
              <a:rPr lang="en-US" sz="1400" b="1" dirty="0" err="1">
                <a:solidFill>
                  <a:schemeClr val="accent4">
                    <a:lumMod val="50000"/>
                  </a:schemeClr>
                </a:solidFill>
              </a:rPr>
              <a:t>Chrom</a:t>
            </a:r>
            <a:r>
              <a:rPr lang="en-US" sz="1400" b="1" dirty="0">
                <a:solidFill>
                  <a:schemeClr val="accent4">
                    <a:lumMod val="50000"/>
                  </a:schemeClr>
                </a:solidFill>
              </a:rPr>
              <a:t> change</a:t>
            </a:r>
          </a:p>
        </p:txBody>
      </p:sp>
      <p:sp>
        <p:nvSpPr>
          <p:cNvPr id="12" name="TextBox 11">
            <a:extLst>
              <a:ext uri="{FF2B5EF4-FFF2-40B4-BE49-F238E27FC236}">
                <a16:creationId xmlns:a16="http://schemas.microsoft.com/office/drawing/2014/main" id="{16EA8460-ECD8-4981-BC11-7CD7CBB32B4B}"/>
              </a:ext>
            </a:extLst>
          </p:cNvPr>
          <p:cNvSpPr txBox="1"/>
          <p:nvPr/>
        </p:nvSpPr>
        <p:spPr>
          <a:xfrm>
            <a:off x="7201775" y="2484566"/>
            <a:ext cx="1500668" cy="307777"/>
          </a:xfrm>
          <a:prstGeom prst="rect">
            <a:avLst/>
          </a:prstGeom>
          <a:noFill/>
        </p:spPr>
        <p:txBody>
          <a:bodyPr wrap="none" rtlCol="0">
            <a:spAutoFit/>
          </a:bodyPr>
          <a:lstStyle/>
          <a:p>
            <a:pPr algn="ctr"/>
            <a:r>
              <a:rPr lang="en-US" sz="1400" b="1" dirty="0">
                <a:solidFill>
                  <a:schemeClr val="accent2">
                    <a:lumMod val="50000"/>
                  </a:schemeClr>
                </a:solidFill>
              </a:rPr>
              <a:t>Octupoles at zero</a:t>
            </a:r>
          </a:p>
        </p:txBody>
      </p:sp>
      <p:pic>
        <p:nvPicPr>
          <p:cNvPr id="18" name="Picture 17" descr="A picture containing table&#10;&#10;Description automatically generated">
            <a:extLst>
              <a:ext uri="{FF2B5EF4-FFF2-40B4-BE49-F238E27FC236}">
                <a16:creationId xmlns:a16="http://schemas.microsoft.com/office/drawing/2014/main" id="{BEDB926E-7DAD-4C02-8515-9CAC3982A1FE}"/>
              </a:ext>
            </a:extLst>
          </p:cNvPr>
          <p:cNvPicPr>
            <a:picLocks noChangeAspect="1"/>
          </p:cNvPicPr>
          <p:nvPr/>
        </p:nvPicPr>
        <p:blipFill rotWithShape="1">
          <a:blip r:embed="rId3"/>
          <a:srcRect l="19465" t="8448" r="19549" b="11559"/>
          <a:stretch/>
        </p:blipFill>
        <p:spPr>
          <a:xfrm>
            <a:off x="9048404" y="2398508"/>
            <a:ext cx="3100068" cy="1048174"/>
          </a:xfrm>
          <a:prstGeom prst="rect">
            <a:avLst/>
          </a:prstGeom>
        </p:spPr>
      </p:pic>
      <p:pic>
        <p:nvPicPr>
          <p:cNvPr id="21" name="Picture 20" descr="A picture containing table&#10;&#10;Description automatically generated">
            <a:extLst>
              <a:ext uri="{FF2B5EF4-FFF2-40B4-BE49-F238E27FC236}">
                <a16:creationId xmlns:a16="http://schemas.microsoft.com/office/drawing/2014/main" id="{92AFE6F6-98EE-443D-B67E-CECD3F2C621E}"/>
              </a:ext>
            </a:extLst>
          </p:cNvPr>
          <p:cNvPicPr>
            <a:picLocks noChangeAspect="1"/>
          </p:cNvPicPr>
          <p:nvPr/>
        </p:nvPicPr>
        <p:blipFill rotWithShape="1">
          <a:blip r:embed="rId4"/>
          <a:srcRect l="19465" t="12890" r="19549" b="13161"/>
          <a:stretch/>
        </p:blipFill>
        <p:spPr>
          <a:xfrm>
            <a:off x="9048404" y="3602584"/>
            <a:ext cx="3100068" cy="863953"/>
          </a:xfrm>
          <a:prstGeom prst="rect">
            <a:avLst/>
          </a:prstGeom>
        </p:spPr>
      </p:pic>
      <p:sp>
        <p:nvSpPr>
          <p:cNvPr id="22" name="Rectangle: Rounded Corners 21">
            <a:extLst>
              <a:ext uri="{FF2B5EF4-FFF2-40B4-BE49-F238E27FC236}">
                <a16:creationId xmlns:a16="http://schemas.microsoft.com/office/drawing/2014/main" id="{782570FE-5AFE-43F9-901D-9BB7679D085F}"/>
              </a:ext>
            </a:extLst>
          </p:cNvPr>
          <p:cNvSpPr/>
          <p:nvPr/>
        </p:nvSpPr>
        <p:spPr>
          <a:xfrm>
            <a:off x="10642387" y="3249514"/>
            <a:ext cx="437989" cy="1971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2DA33546-7363-4343-AF1E-4E41F95B2A28}"/>
              </a:ext>
            </a:extLst>
          </p:cNvPr>
          <p:cNvSpPr/>
          <p:nvPr/>
        </p:nvSpPr>
        <p:spPr>
          <a:xfrm>
            <a:off x="10642387" y="4273156"/>
            <a:ext cx="437989" cy="1971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7D3B9A0-FF7F-4054-8F38-A2E0DF14CB66}"/>
              </a:ext>
            </a:extLst>
          </p:cNvPr>
          <p:cNvSpPr/>
          <p:nvPr/>
        </p:nvSpPr>
        <p:spPr>
          <a:xfrm>
            <a:off x="11661647" y="3249514"/>
            <a:ext cx="437989" cy="19716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377ED3B-7B22-4F5A-815F-42DE5477B918}"/>
              </a:ext>
            </a:extLst>
          </p:cNvPr>
          <p:cNvSpPr/>
          <p:nvPr/>
        </p:nvSpPr>
        <p:spPr>
          <a:xfrm>
            <a:off x="11661647" y="4273156"/>
            <a:ext cx="437989" cy="19716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8B70A9-84E0-474C-A44D-FF130BBA0D81}"/>
              </a:ext>
            </a:extLst>
          </p:cNvPr>
          <p:cNvSpPr txBox="1"/>
          <p:nvPr/>
        </p:nvSpPr>
        <p:spPr>
          <a:xfrm>
            <a:off x="9067108" y="4593734"/>
            <a:ext cx="3051230" cy="523220"/>
          </a:xfrm>
          <a:prstGeom prst="rect">
            <a:avLst/>
          </a:prstGeom>
          <a:noFill/>
        </p:spPr>
        <p:txBody>
          <a:bodyPr wrap="square" rtlCol="0">
            <a:spAutoFit/>
          </a:bodyPr>
          <a:lstStyle/>
          <a:p>
            <a:pPr algn="just"/>
            <a:r>
              <a:rPr lang="en-US" sz="1400" b="1" dirty="0">
                <a:solidFill>
                  <a:srgbClr val="0070C0"/>
                </a:solidFill>
              </a:rPr>
              <a:t>Octupole fields in magnets would explain chromaticity behavior!</a:t>
            </a:r>
          </a:p>
        </p:txBody>
      </p:sp>
      <p:sp>
        <p:nvSpPr>
          <p:cNvPr id="13" name="Title 4">
            <a:extLst>
              <a:ext uri="{FF2B5EF4-FFF2-40B4-BE49-F238E27FC236}">
                <a16:creationId xmlns:a16="http://schemas.microsoft.com/office/drawing/2014/main" id="{C3D4D8CB-F98D-1D98-5638-F850B5A49424}"/>
              </a:ext>
            </a:extLst>
          </p:cNvPr>
          <p:cNvSpPr>
            <a:spLocks noGrp="1"/>
          </p:cNvSpPr>
          <p:nvPr>
            <p:ph type="title"/>
          </p:nvPr>
        </p:nvSpPr>
        <p:spPr>
          <a:xfrm>
            <a:off x="259978" y="0"/>
            <a:ext cx="11869270" cy="825178"/>
          </a:xfrm>
        </p:spPr>
        <p:txBody>
          <a:bodyPr>
            <a:noAutofit/>
          </a:bodyPr>
          <a:lstStyle/>
          <a:p>
            <a:r>
              <a:rPr lang="en-US" sz="2900" dirty="0">
                <a:solidFill>
                  <a:schemeClr val="accent2">
                    <a:lumMod val="75000"/>
                  </a:schemeClr>
                </a:solidFill>
              </a:rPr>
              <a:t>  2022 APEX w/ 255 GeV pp</a:t>
            </a:r>
            <a:endParaRPr lang="en-US" sz="2900" baseline="-25000" dirty="0"/>
          </a:p>
        </p:txBody>
      </p:sp>
    </p:spTree>
    <p:extLst>
      <p:ext uri="{BB962C8B-B14F-4D97-AF65-F5344CB8AC3E}">
        <p14:creationId xmlns:p14="http://schemas.microsoft.com/office/powerpoint/2010/main" val="221977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8895-4DC7-8381-140B-B472F95188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690E9-EB15-6004-CE7D-182A03C33F52}"/>
              </a:ext>
            </a:extLst>
          </p:cNvPr>
          <p:cNvSpPr>
            <a:spLocks noGrp="1"/>
          </p:cNvSpPr>
          <p:nvPr>
            <p:ph type="sldNum" sz="quarter" idx="4"/>
          </p:nvPr>
        </p:nvSpPr>
        <p:spPr/>
        <p:txBody>
          <a:bodyPr/>
          <a:lstStyle/>
          <a:p>
            <a:pPr algn="ctr"/>
            <a:fld id="{933A556B-7C63-244D-9B7C-B0EA8042B330}" type="slidenum">
              <a:rPr lang="en-US" smtClean="0"/>
              <a:pPr algn="ctr"/>
              <a:t>3</a:t>
            </a:fld>
            <a:endParaRPr lang="en-US" dirty="0"/>
          </a:p>
        </p:txBody>
      </p:sp>
      <p:sp>
        <p:nvSpPr>
          <p:cNvPr id="5" name="Title 4">
            <a:extLst>
              <a:ext uri="{FF2B5EF4-FFF2-40B4-BE49-F238E27FC236}">
                <a16:creationId xmlns:a16="http://schemas.microsoft.com/office/drawing/2014/main" id="{8E3EA043-425B-FFE3-7621-2DB73B3908A8}"/>
              </a:ext>
            </a:extLst>
          </p:cNvPr>
          <p:cNvSpPr>
            <a:spLocks noGrp="1"/>
          </p:cNvSpPr>
          <p:nvPr>
            <p:ph type="title"/>
          </p:nvPr>
        </p:nvSpPr>
        <p:spPr/>
        <p:txBody>
          <a:bodyPr>
            <a:normAutofit/>
          </a:bodyPr>
          <a:lstStyle/>
          <a:p>
            <a:r>
              <a:rPr lang="en-US" sz="2900" dirty="0">
                <a:solidFill>
                  <a:schemeClr val="accent2">
                    <a:lumMod val="75000"/>
                  </a:schemeClr>
                </a:solidFill>
              </a:rPr>
              <a:t>Designing a large radial shift</a:t>
            </a:r>
            <a:r>
              <a:rPr lang="en-US" sz="2900" dirty="0"/>
              <a:t> – what can be tested</a:t>
            </a:r>
          </a:p>
        </p:txBody>
      </p:sp>
      <p:sp>
        <p:nvSpPr>
          <p:cNvPr id="6" name="Content Placeholder 5">
            <a:extLst>
              <a:ext uri="{FF2B5EF4-FFF2-40B4-BE49-F238E27FC236}">
                <a16:creationId xmlns:a16="http://schemas.microsoft.com/office/drawing/2014/main" id="{EC4D6A89-4749-2E58-0522-3832395D06CF}"/>
              </a:ext>
            </a:extLst>
          </p:cNvPr>
          <p:cNvSpPr>
            <a:spLocks noGrp="1"/>
          </p:cNvSpPr>
          <p:nvPr>
            <p:ph idx="1"/>
          </p:nvPr>
        </p:nvSpPr>
        <p:spPr>
          <a:xfrm>
            <a:off x="462579" y="975365"/>
            <a:ext cx="11499925" cy="5101344"/>
          </a:xfrm>
        </p:spPr>
        <p:txBody>
          <a:bodyPr>
            <a:normAutofit/>
          </a:bodyPr>
          <a:lstStyle/>
          <a:p>
            <a:pPr algn="just"/>
            <a:r>
              <a:rPr lang="en-US" sz="1800" dirty="0"/>
              <a:t>Define the relative magnetic field change </a:t>
            </a:r>
            <a:r>
              <a:rPr lang="en-US" sz="1800" dirty="0" err="1"/>
              <a:t>δB</a:t>
            </a:r>
            <a:r>
              <a:rPr lang="en-US" sz="1800" dirty="0"/>
              <a:t> applied to the dipoles:</a:t>
            </a:r>
          </a:p>
          <a:p>
            <a:pPr algn="just"/>
            <a:endParaRPr lang="en-US" sz="1800" dirty="0"/>
          </a:p>
          <a:p>
            <a:pPr algn="just"/>
            <a:endParaRPr lang="en-US" sz="1800" dirty="0"/>
          </a:p>
          <a:p>
            <a:pPr algn="just"/>
            <a:endParaRPr lang="en-US" sz="1000" dirty="0"/>
          </a:p>
          <a:p>
            <a:pPr algn="just"/>
            <a:r>
              <a:rPr lang="en-US" sz="1800" dirty="0"/>
              <a:t>A well-matched closed orbit would then be radially displaced proportionally to the dispersion D</a:t>
            </a:r>
            <a:r>
              <a:rPr lang="en-US" sz="1800" baseline="-25000" dirty="0"/>
              <a:t>x</a:t>
            </a:r>
            <a:r>
              <a:rPr lang="en-US" sz="1800" dirty="0"/>
              <a:t>:</a:t>
            </a:r>
          </a:p>
          <a:p>
            <a:pPr algn="just"/>
            <a:endParaRPr lang="en-US" sz="1800" dirty="0"/>
          </a:p>
          <a:p>
            <a:pPr algn="just"/>
            <a:endParaRPr lang="en-US" sz="1200" dirty="0"/>
          </a:p>
          <a:p>
            <a:pPr algn="just"/>
            <a:r>
              <a:rPr lang="en-US" sz="1800" dirty="0"/>
              <a:t>With all RHIC bending magnets receiving the same </a:t>
            </a:r>
            <a:r>
              <a:rPr lang="en-US" sz="1800" dirty="0" err="1"/>
              <a:t>δB</a:t>
            </a:r>
            <a:r>
              <a:rPr lang="en-US" sz="1800" dirty="0"/>
              <a:t>, ΔR translates to a circumference change ΔC:</a:t>
            </a:r>
          </a:p>
          <a:p>
            <a:pPr algn="just"/>
            <a:endParaRPr lang="en-US" sz="1800" dirty="0"/>
          </a:p>
          <a:p>
            <a:pPr algn="just"/>
            <a:endParaRPr lang="en-US" sz="2000" dirty="0"/>
          </a:p>
          <a:p>
            <a:pPr marL="0" indent="0" algn="just">
              <a:buNone/>
            </a:pPr>
            <a:r>
              <a:rPr lang="en-US" sz="1800" dirty="0"/>
              <a:t>    where C</a:t>
            </a:r>
            <a:r>
              <a:rPr lang="en-US" sz="1800" baseline="-25000" dirty="0"/>
              <a:t>0</a:t>
            </a:r>
            <a:r>
              <a:rPr lang="en-US" sz="1800" dirty="0"/>
              <a:t> is the design RHIC circumference and 𝛾</a:t>
            </a:r>
            <a:r>
              <a:rPr lang="en-US" sz="1800" baseline="-25000" dirty="0"/>
              <a:t>T</a:t>
            </a:r>
            <a:r>
              <a:rPr lang="en-US" sz="1800" dirty="0"/>
              <a:t> the transition gamma of the lattice being shifted.</a:t>
            </a:r>
          </a:p>
          <a:p>
            <a:pPr algn="just"/>
            <a:endParaRPr lang="en-US" sz="2000" dirty="0"/>
          </a:p>
          <a:p>
            <a:pPr algn="just"/>
            <a:r>
              <a:rPr lang="en-US" sz="1800" dirty="0"/>
              <a:t>Combining RHIC typical lattice settings to the required ΔC values for the HSR, one gets a range of </a:t>
            </a:r>
            <a:r>
              <a:rPr lang="en-US" sz="1800" dirty="0" err="1">
                <a:solidFill>
                  <a:schemeClr val="accent5">
                    <a:lumMod val="75000"/>
                  </a:schemeClr>
                </a:solidFill>
              </a:rPr>
              <a:t>δB</a:t>
            </a:r>
            <a:r>
              <a:rPr lang="en-US" sz="1800" dirty="0">
                <a:solidFill>
                  <a:schemeClr val="accent5">
                    <a:lumMod val="75000"/>
                  </a:schemeClr>
                </a:solidFill>
              </a:rPr>
              <a:t> = ±1%</a:t>
            </a:r>
            <a:r>
              <a:rPr lang="en-US" sz="1800" dirty="0"/>
              <a:t>.</a:t>
            </a:r>
          </a:p>
        </p:txBody>
      </p:sp>
      <p:pic>
        <p:nvPicPr>
          <p:cNvPr id="3" name="Picture 2">
            <a:extLst>
              <a:ext uri="{FF2B5EF4-FFF2-40B4-BE49-F238E27FC236}">
                <a16:creationId xmlns:a16="http://schemas.microsoft.com/office/drawing/2014/main" id="{C263C9A6-B8C2-1AD0-F501-261BF77BE3AC}"/>
              </a:ext>
            </a:extLst>
          </p:cNvPr>
          <p:cNvPicPr>
            <a:picLocks noChangeAspect="1"/>
          </p:cNvPicPr>
          <p:nvPr/>
        </p:nvPicPr>
        <p:blipFill>
          <a:blip r:embed="rId2"/>
          <a:stretch>
            <a:fillRect/>
          </a:stretch>
        </p:blipFill>
        <p:spPr>
          <a:xfrm>
            <a:off x="4102100" y="1326745"/>
            <a:ext cx="3987800" cy="685800"/>
          </a:xfrm>
          <a:prstGeom prst="rect">
            <a:avLst/>
          </a:prstGeom>
        </p:spPr>
      </p:pic>
      <p:pic>
        <p:nvPicPr>
          <p:cNvPr id="4" name="Picture 3">
            <a:extLst>
              <a:ext uri="{FF2B5EF4-FFF2-40B4-BE49-F238E27FC236}">
                <a16:creationId xmlns:a16="http://schemas.microsoft.com/office/drawing/2014/main" id="{4056C681-E81A-F9BF-6E85-C1C311D72CB9}"/>
              </a:ext>
            </a:extLst>
          </p:cNvPr>
          <p:cNvPicPr>
            <a:picLocks noChangeAspect="1"/>
          </p:cNvPicPr>
          <p:nvPr/>
        </p:nvPicPr>
        <p:blipFill>
          <a:blip r:embed="rId3"/>
          <a:stretch>
            <a:fillRect/>
          </a:stretch>
        </p:blipFill>
        <p:spPr>
          <a:xfrm>
            <a:off x="5143500" y="2762817"/>
            <a:ext cx="1905000" cy="406400"/>
          </a:xfrm>
          <a:prstGeom prst="rect">
            <a:avLst/>
          </a:prstGeom>
        </p:spPr>
      </p:pic>
      <p:pic>
        <p:nvPicPr>
          <p:cNvPr id="9" name="Picture 8">
            <a:extLst>
              <a:ext uri="{FF2B5EF4-FFF2-40B4-BE49-F238E27FC236}">
                <a16:creationId xmlns:a16="http://schemas.microsoft.com/office/drawing/2014/main" id="{BB0122C1-A9E5-8FA6-219C-5B0872604A6D}"/>
              </a:ext>
            </a:extLst>
          </p:cNvPr>
          <p:cNvPicPr>
            <a:picLocks noChangeAspect="1"/>
          </p:cNvPicPr>
          <p:nvPr/>
        </p:nvPicPr>
        <p:blipFill>
          <a:blip r:embed="rId4"/>
          <a:stretch>
            <a:fillRect/>
          </a:stretch>
        </p:blipFill>
        <p:spPr>
          <a:xfrm>
            <a:off x="3454400" y="3705510"/>
            <a:ext cx="5283200" cy="812800"/>
          </a:xfrm>
          <a:prstGeom prst="rect">
            <a:avLst/>
          </a:prstGeom>
        </p:spPr>
      </p:pic>
    </p:spTree>
    <p:extLst>
      <p:ext uri="{BB962C8B-B14F-4D97-AF65-F5344CB8AC3E}">
        <p14:creationId xmlns:p14="http://schemas.microsoft.com/office/powerpoint/2010/main" val="111534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4444C-54FA-EF99-4195-99C54D5F28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28A7C-C017-56FA-AC7C-4EE8ADD5FDBF}"/>
              </a:ext>
            </a:extLst>
          </p:cNvPr>
          <p:cNvSpPr>
            <a:spLocks noGrp="1"/>
          </p:cNvSpPr>
          <p:nvPr>
            <p:ph type="sldNum" sz="quarter" idx="4"/>
          </p:nvPr>
        </p:nvSpPr>
        <p:spPr/>
        <p:txBody>
          <a:bodyPr/>
          <a:lstStyle/>
          <a:p>
            <a:pPr algn="ctr"/>
            <a:fld id="{933A556B-7C63-244D-9B7C-B0EA8042B330}" type="slidenum">
              <a:rPr lang="en-US" smtClean="0"/>
              <a:pPr algn="ctr"/>
              <a:t>4</a:t>
            </a:fld>
            <a:endParaRPr lang="en-US" dirty="0"/>
          </a:p>
        </p:txBody>
      </p:sp>
      <p:sp>
        <p:nvSpPr>
          <p:cNvPr id="5" name="Title 4">
            <a:extLst>
              <a:ext uri="{FF2B5EF4-FFF2-40B4-BE49-F238E27FC236}">
                <a16:creationId xmlns:a16="http://schemas.microsoft.com/office/drawing/2014/main" id="{1F376B55-2E40-49BC-DB50-031785FC8C33}"/>
              </a:ext>
            </a:extLst>
          </p:cNvPr>
          <p:cNvSpPr>
            <a:spLocks noGrp="1"/>
          </p:cNvSpPr>
          <p:nvPr>
            <p:ph type="title"/>
          </p:nvPr>
        </p:nvSpPr>
        <p:spPr/>
        <p:txBody>
          <a:bodyPr>
            <a:noAutofit/>
          </a:bodyPr>
          <a:lstStyle/>
          <a:p>
            <a:r>
              <a:rPr lang="en-US" sz="2900" dirty="0">
                <a:solidFill>
                  <a:schemeClr val="accent2">
                    <a:lumMod val="75000"/>
                  </a:schemeClr>
                </a:solidFill>
              </a:rPr>
              <a:t>Designing a large radial shift</a:t>
            </a:r>
            <a:r>
              <a:rPr lang="en-US" sz="2900" dirty="0"/>
              <a:t> – two possible configurations</a:t>
            </a:r>
          </a:p>
        </p:txBody>
      </p:sp>
      <p:sp>
        <p:nvSpPr>
          <p:cNvPr id="6" name="Content Placeholder 5">
            <a:extLst>
              <a:ext uri="{FF2B5EF4-FFF2-40B4-BE49-F238E27FC236}">
                <a16:creationId xmlns:a16="http://schemas.microsoft.com/office/drawing/2014/main" id="{E684A27E-2253-EAD8-20E9-8E4524BFBF30}"/>
              </a:ext>
            </a:extLst>
          </p:cNvPr>
          <p:cNvSpPr>
            <a:spLocks noGrp="1"/>
          </p:cNvSpPr>
          <p:nvPr>
            <p:ph idx="1"/>
          </p:nvPr>
        </p:nvSpPr>
        <p:spPr>
          <a:xfrm>
            <a:off x="462579" y="975365"/>
            <a:ext cx="11499925" cy="5101344"/>
          </a:xfrm>
        </p:spPr>
        <p:txBody>
          <a:bodyPr>
            <a:normAutofit/>
          </a:bodyPr>
          <a:lstStyle/>
          <a:p>
            <a:pPr algn="just"/>
            <a:r>
              <a:rPr lang="en-US" sz="1800" dirty="0"/>
              <a:t>Two main lattice options were used to launch and capture matched radial shifts across the RHIC arcs:</a:t>
            </a:r>
          </a:p>
          <a:p>
            <a:pPr lvl="1" algn="just">
              <a:buFont typeface="Wingdings" pitchFamily="2" charset="2"/>
              <a:buChar char="Ø"/>
            </a:pPr>
            <a:r>
              <a:rPr lang="en-US" sz="1800" dirty="0"/>
              <a:t>Short IR: the radial shift is constrained to have (x, x’) = (0, 0) at BPM4 at both ends of every arc; </a:t>
            </a:r>
          </a:p>
          <a:p>
            <a:pPr lvl="1" algn="just">
              <a:buFont typeface="Wingdings" pitchFamily="2" charset="2"/>
              <a:buChar char="Ø"/>
            </a:pPr>
            <a:r>
              <a:rPr lang="en-US" sz="1800" dirty="0"/>
              <a:t>Long IR: the radial shift is constrained to have (x, x’) = (0, 0) at BPM4 and BPM10 in every arc.</a:t>
            </a:r>
          </a:p>
        </p:txBody>
      </p:sp>
      <p:pic>
        <p:nvPicPr>
          <p:cNvPr id="11" name="Picture 10" descr="Chart&#10;&#10;Description automatically generated with medium confidence">
            <a:extLst>
              <a:ext uri="{FF2B5EF4-FFF2-40B4-BE49-F238E27FC236}">
                <a16:creationId xmlns:a16="http://schemas.microsoft.com/office/drawing/2014/main" id="{0C36DF28-1E75-AF14-E58C-C67989C69CA5}"/>
              </a:ext>
            </a:extLst>
          </p:cNvPr>
          <p:cNvPicPr>
            <a:picLocks noChangeAspect="1"/>
          </p:cNvPicPr>
          <p:nvPr/>
        </p:nvPicPr>
        <p:blipFill>
          <a:blip r:embed="rId2"/>
          <a:stretch>
            <a:fillRect/>
          </a:stretch>
        </p:blipFill>
        <p:spPr>
          <a:xfrm>
            <a:off x="1935040" y="1915749"/>
            <a:ext cx="8321920" cy="4160960"/>
          </a:xfrm>
          <a:prstGeom prst="rect">
            <a:avLst/>
          </a:prstGeom>
        </p:spPr>
      </p:pic>
    </p:spTree>
    <p:extLst>
      <p:ext uri="{BB962C8B-B14F-4D97-AF65-F5344CB8AC3E}">
        <p14:creationId xmlns:p14="http://schemas.microsoft.com/office/powerpoint/2010/main" val="6966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2975-E129-85B2-DBBE-AFA1231F8F1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8630E-A85D-667E-4D4E-70028B25DED1}"/>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5" name="Title 4">
            <a:extLst>
              <a:ext uri="{FF2B5EF4-FFF2-40B4-BE49-F238E27FC236}">
                <a16:creationId xmlns:a16="http://schemas.microsoft.com/office/drawing/2014/main" id="{26B6EE3E-85A4-BA03-9032-56F0B5C3B50E}"/>
              </a:ext>
            </a:extLst>
          </p:cNvPr>
          <p:cNvSpPr>
            <a:spLocks noGrp="1"/>
          </p:cNvSpPr>
          <p:nvPr>
            <p:ph type="title"/>
          </p:nvPr>
        </p:nvSpPr>
        <p:spPr>
          <a:xfrm>
            <a:off x="233083" y="0"/>
            <a:ext cx="11869270" cy="825178"/>
          </a:xfrm>
        </p:spPr>
        <p:txBody>
          <a:bodyPr>
            <a:noAutofit/>
          </a:bodyPr>
          <a:lstStyle/>
          <a:p>
            <a:pPr algn="ctr"/>
            <a:r>
              <a:rPr lang="en-US" sz="2900" dirty="0">
                <a:solidFill>
                  <a:schemeClr val="accent2">
                    <a:lumMod val="75000"/>
                  </a:schemeClr>
                </a:solidFill>
              </a:rPr>
              <a:t>Comprehensive tests at high energy</a:t>
            </a:r>
            <a:r>
              <a:rPr lang="en-US" sz="2900" dirty="0"/>
              <a:t> – w/ 100 GeV/u Au ions (1/4)</a:t>
            </a:r>
          </a:p>
        </p:txBody>
      </p:sp>
      <p:sp>
        <p:nvSpPr>
          <p:cNvPr id="6" name="Content Placeholder 5">
            <a:extLst>
              <a:ext uri="{FF2B5EF4-FFF2-40B4-BE49-F238E27FC236}">
                <a16:creationId xmlns:a16="http://schemas.microsoft.com/office/drawing/2014/main" id="{28ECF620-AF08-BADD-6207-A0814C935B50}"/>
              </a:ext>
            </a:extLst>
          </p:cNvPr>
          <p:cNvSpPr>
            <a:spLocks noGrp="1"/>
          </p:cNvSpPr>
          <p:nvPr>
            <p:ph idx="1"/>
          </p:nvPr>
        </p:nvSpPr>
        <p:spPr>
          <a:xfrm>
            <a:off x="462579" y="975365"/>
            <a:ext cx="11499925" cy="5101344"/>
          </a:xfrm>
        </p:spPr>
        <p:txBody>
          <a:bodyPr>
            <a:normAutofit/>
          </a:bodyPr>
          <a:lstStyle/>
          <a:p>
            <a:pPr algn="just"/>
            <a:r>
              <a:rPr lang="en-US" sz="1600" dirty="0"/>
              <a:t>Key parameters for tests with 2021 RHIC lattice for 100 GeV/u Au ions:</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marL="0" indent="0" algn="just">
              <a:buNone/>
            </a:pPr>
            <a:endParaRPr lang="en-US" sz="1600" dirty="0"/>
          </a:p>
          <a:p>
            <a:pPr marL="0" indent="0" algn="just">
              <a:buNone/>
            </a:pPr>
            <a:endParaRPr lang="en-US" sz="1000" dirty="0"/>
          </a:p>
          <a:p>
            <a:pPr algn="just"/>
            <a:r>
              <a:rPr lang="en-US" sz="1600" dirty="0"/>
              <a:t>Four configurations tested: </a:t>
            </a:r>
            <a:r>
              <a:rPr lang="en-US" sz="1600" dirty="0">
                <a:solidFill>
                  <a:srgbClr val="00B050"/>
                </a:solidFill>
              </a:rPr>
              <a:t>Short/Long IR, </a:t>
            </a:r>
            <a:r>
              <a:rPr lang="en-US" sz="1600" dirty="0" err="1">
                <a:solidFill>
                  <a:srgbClr val="00B050"/>
                </a:solidFill>
              </a:rPr>
              <a:t>δB</a:t>
            </a:r>
            <a:r>
              <a:rPr lang="en-US" sz="1600" dirty="0">
                <a:solidFill>
                  <a:srgbClr val="00B050"/>
                </a:solidFill>
              </a:rPr>
              <a:t> = ±1%</a:t>
            </a:r>
            <a:r>
              <a:rPr lang="en-US" sz="1600" dirty="0"/>
              <a:t>. Short IR configurations prepared with MAD-X, Long IR with </a:t>
            </a:r>
            <a:r>
              <a:rPr lang="en-US" sz="1600" dirty="0" err="1"/>
              <a:t>Bmad</a:t>
            </a:r>
            <a:r>
              <a:rPr lang="en-US" sz="1600" dirty="0"/>
              <a:t>.</a:t>
            </a:r>
          </a:p>
          <a:p>
            <a:pPr algn="just"/>
            <a:endParaRPr lang="en-US" sz="1600" dirty="0"/>
          </a:p>
          <a:p>
            <a:pPr algn="just"/>
            <a:r>
              <a:rPr lang="en-US" sz="1600" dirty="0">
                <a:solidFill>
                  <a:schemeClr val="tx2"/>
                </a:solidFill>
              </a:rPr>
              <a:t>D</a:t>
            </a:r>
            <a:r>
              <a:rPr lang="en-US" sz="1600" dirty="0">
                <a:solidFill>
                  <a:schemeClr val="tx2"/>
                </a:solidFill>
                <a:effectLst/>
              </a:rPr>
              <a:t>edicated radial shift ramps</a:t>
            </a:r>
            <a:r>
              <a:rPr lang="en-US" sz="1600" dirty="0">
                <a:effectLst/>
              </a:rPr>
              <a:t> were prepared to move all magnets from their on-axis high energy setpoints to their radially-shifted setpoints, while simultaneously adjusting the RF frequency. Tune and coupling feedback systems were used once again to minimize the probability of losing the circulating beam to resonances, and to maximize the time spent at flattop. </a:t>
            </a:r>
          </a:p>
          <a:p>
            <a:pPr algn="just"/>
            <a:endParaRPr lang="en-US" sz="1600" dirty="0"/>
          </a:p>
        </p:txBody>
      </p:sp>
      <p:pic>
        <p:nvPicPr>
          <p:cNvPr id="4" name="Picture 3">
            <a:extLst>
              <a:ext uri="{FF2B5EF4-FFF2-40B4-BE49-F238E27FC236}">
                <a16:creationId xmlns:a16="http://schemas.microsoft.com/office/drawing/2014/main" id="{01B5677D-9C01-B908-9129-EC45F30681F2}"/>
              </a:ext>
            </a:extLst>
          </p:cNvPr>
          <p:cNvPicPr>
            <a:picLocks noChangeAspect="1"/>
          </p:cNvPicPr>
          <p:nvPr/>
        </p:nvPicPr>
        <p:blipFill>
          <a:blip r:embed="rId2"/>
          <a:stretch>
            <a:fillRect/>
          </a:stretch>
        </p:blipFill>
        <p:spPr>
          <a:xfrm>
            <a:off x="2209800" y="1293165"/>
            <a:ext cx="7772400" cy="2496657"/>
          </a:xfrm>
          <a:prstGeom prst="rect">
            <a:avLst/>
          </a:prstGeom>
        </p:spPr>
      </p:pic>
    </p:spTree>
    <p:extLst>
      <p:ext uri="{BB962C8B-B14F-4D97-AF65-F5344CB8AC3E}">
        <p14:creationId xmlns:p14="http://schemas.microsoft.com/office/powerpoint/2010/main" val="181280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5566-6F58-71B6-5B3F-1FFFCB9A3856}"/>
            </a:ext>
          </a:extLst>
        </p:cNvPr>
        <p:cNvGrpSpPr/>
        <p:nvPr/>
      </p:nvGrpSpPr>
      <p:grpSpPr>
        <a:xfrm>
          <a:off x="0" y="0"/>
          <a:ext cx="0" cy="0"/>
          <a:chOff x="0" y="0"/>
          <a:chExt cx="0" cy="0"/>
        </a:xfrm>
      </p:grpSpPr>
      <p:pic>
        <p:nvPicPr>
          <p:cNvPr id="20" name="Picture 19" descr="Graphical user interface, application&#10;&#10;Description automatically generated with medium confidence">
            <a:extLst>
              <a:ext uri="{FF2B5EF4-FFF2-40B4-BE49-F238E27FC236}">
                <a16:creationId xmlns:a16="http://schemas.microsoft.com/office/drawing/2014/main" id="{D3E52BF5-F230-857A-B1E4-057E9F05772D}"/>
              </a:ext>
            </a:extLst>
          </p:cNvPr>
          <p:cNvPicPr>
            <a:picLocks noChangeAspect="1"/>
          </p:cNvPicPr>
          <p:nvPr/>
        </p:nvPicPr>
        <p:blipFill>
          <a:blip r:embed="rId2"/>
          <a:stretch>
            <a:fillRect/>
          </a:stretch>
        </p:blipFill>
        <p:spPr>
          <a:xfrm>
            <a:off x="462579" y="1334908"/>
            <a:ext cx="5633421" cy="3124864"/>
          </a:xfrm>
          <a:prstGeom prst="rect">
            <a:avLst/>
          </a:prstGeom>
        </p:spPr>
      </p:pic>
      <p:sp>
        <p:nvSpPr>
          <p:cNvPr id="2" name="Slide Number Placeholder 1">
            <a:extLst>
              <a:ext uri="{FF2B5EF4-FFF2-40B4-BE49-F238E27FC236}">
                <a16:creationId xmlns:a16="http://schemas.microsoft.com/office/drawing/2014/main" id="{C3D78D23-FB11-7292-DE93-69F2EF11224F}"/>
              </a:ext>
            </a:extLst>
          </p:cNvPr>
          <p:cNvSpPr>
            <a:spLocks noGrp="1"/>
          </p:cNvSpPr>
          <p:nvPr>
            <p:ph type="sldNum" sz="quarter" idx="4"/>
          </p:nvPr>
        </p:nvSpPr>
        <p:spPr/>
        <p:txBody>
          <a:bodyPr/>
          <a:lstStyle/>
          <a:p>
            <a:pPr algn="ctr"/>
            <a:fld id="{933A556B-7C63-244D-9B7C-B0EA8042B330}" type="slidenum">
              <a:rPr lang="en-US" smtClean="0"/>
              <a:pPr algn="ctr"/>
              <a:t>6</a:t>
            </a:fld>
            <a:endParaRPr lang="en-US" dirty="0"/>
          </a:p>
        </p:txBody>
      </p:sp>
      <p:sp>
        <p:nvSpPr>
          <p:cNvPr id="5" name="Title 4">
            <a:extLst>
              <a:ext uri="{FF2B5EF4-FFF2-40B4-BE49-F238E27FC236}">
                <a16:creationId xmlns:a16="http://schemas.microsoft.com/office/drawing/2014/main" id="{AB748D8E-28A5-4D49-86BD-5135BD33B1B3}"/>
              </a:ext>
            </a:extLst>
          </p:cNvPr>
          <p:cNvSpPr>
            <a:spLocks noGrp="1"/>
          </p:cNvSpPr>
          <p:nvPr>
            <p:ph type="title"/>
          </p:nvPr>
        </p:nvSpPr>
        <p:spPr>
          <a:xfrm>
            <a:off x="233083" y="0"/>
            <a:ext cx="11869270" cy="825178"/>
          </a:xfrm>
        </p:spPr>
        <p:txBody>
          <a:bodyPr>
            <a:noAutofit/>
          </a:bodyPr>
          <a:lstStyle/>
          <a:p>
            <a:pPr algn="ctr"/>
            <a:r>
              <a:rPr lang="en-US" sz="2900" dirty="0">
                <a:solidFill>
                  <a:schemeClr val="accent2">
                    <a:lumMod val="75000"/>
                  </a:schemeClr>
                </a:solidFill>
              </a:rPr>
              <a:t>Comprehensive tests at high energy</a:t>
            </a:r>
            <a:r>
              <a:rPr lang="en-US" sz="2900" dirty="0"/>
              <a:t> – w/ 100 GeV/u Au ions (2/4)</a:t>
            </a:r>
          </a:p>
        </p:txBody>
      </p:sp>
      <p:sp>
        <p:nvSpPr>
          <p:cNvPr id="6" name="Content Placeholder 5">
            <a:extLst>
              <a:ext uri="{FF2B5EF4-FFF2-40B4-BE49-F238E27FC236}">
                <a16:creationId xmlns:a16="http://schemas.microsoft.com/office/drawing/2014/main" id="{90D741C4-6120-D4DC-8844-D53CBD642272}"/>
              </a:ext>
            </a:extLst>
          </p:cNvPr>
          <p:cNvSpPr>
            <a:spLocks noGrp="1"/>
          </p:cNvSpPr>
          <p:nvPr>
            <p:ph idx="1"/>
          </p:nvPr>
        </p:nvSpPr>
        <p:spPr>
          <a:xfrm>
            <a:off x="462579" y="975365"/>
            <a:ext cx="11499925" cy="5101344"/>
          </a:xfrm>
        </p:spPr>
        <p:txBody>
          <a:bodyPr>
            <a:normAutofit/>
          </a:bodyPr>
          <a:lstStyle/>
          <a:p>
            <a:pPr algn="just"/>
            <a:r>
              <a:rPr lang="en-US" sz="1600" dirty="0"/>
              <a:t>Comparison predicted vs. measured beam orbits:</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000" dirty="0"/>
          </a:p>
          <a:p>
            <a:pPr algn="just"/>
            <a:r>
              <a:rPr lang="en-US" sz="1600" b="1" dirty="0">
                <a:solidFill>
                  <a:srgbClr val="00B050"/>
                </a:solidFill>
              </a:rPr>
              <a:t>Excellent agreement with predictions!</a:t>
            </a:r>
          </a:p>
          <a:p>
            <a:pPr algn="just"/>
            <a:r>
              <a:rPr lang="en-US" sz="1600" dirty="0"/>
              <a:t>For moderately squeezed RHIC IRs (β</a:t>
            </a:r>
            <a:r>
              <a:rPr lang="en-US" sz="1600" baseline="30000" dirty="0"/>
              <a:t>*</a:t>
            </a:r>
            <a:r>
              <a:rPr lang="en-US" sz="1600" dirty="0"/>
              <a:t> = 5.0 m) at 100 GeV/u, models managed to rematch linear optics without exceeding neither quadrupole nor corrector PS limits.</a:t>
            </a:r>
          </a:p>
          <a:p>
            <a:pPr algn="just"/>
            <a:r>
              <a:rPr lang="en-US" sz="1600" b="1" dirty="0">
                <a:solidFill>
                  <a:schemeClr val="tx2">
                    <a:lumMod val="75000"/>
                  </a:schemeClr>
                </a:solidFill>
              </a:rPr>
              <a:t>First demonstration of </a:t>
            </a:r>
            <a:r>
              <a:rPr lang="en-US" sz="1600" b="1" dirty="0">
                <a:solidFill>
                  <a:schemeClr val="tx2">
                    <a:lumMod val="75000"/>
                  </a:schemeClr>
                </a:solidFill>
                <a:effectLst/>
              </a:rPr>
              <a:t>RHIC’s ability to store high energy beam with very large orbit offsets in the arcs!</a:t>
            </a:r>
            <a:r>
              <a:rPr lang="en-US" sz="1600" dirty="0">
                <a:effectLst/>
              </a:rPr>
              <a:t> </a:t>
            </a:r>
          </a:p>
          <a:p>
            <a:pPr algn="just"/>
            <a:endParaRPr lang="en-US" sz="1600" dirty="0"/>
          </a:p>
        </p:txBody>
      </p:sp>
      <p:pic>
        <p:nvPicPr>
          <p:cNvPr id="17" name="Picture 16" descr="Graphical user interface, application&#10;&#10;Description automatically generated">
            <a:extLst>
              <a:ext uri="{FF2B5EF4-FFF2-40B4-BE49-F238E27FC236}">
                <a16:creationId xmlns:a16="http://schemas.microsoft.com/office/drawing/2014/main" id="{7ADFE931-AE84-D414-5492-23AF77FDBFE3}"/>
              </a:ext>
            </a:extLst>
          </p:cNvPr>
          <p:cNvPicPr>
            <a:picLocks noChangeAspect="1"/>
          </p:cNvPicPr>
          <p:nvPr/>
        </p:nvPicPr>
        <p:blipFill>
          <a:blip r:embed="rId3"/>
          <a:stretch>
            <a:fillRect/>
          </a:stretch>
        </p:blipFill>
        <p:spPr>
          <a:xfrm>
            <a:off x="462579" y="1326798"/>
            <a:ext cx="5633421" cy="2862569"/>
          </a:xfrm>
          <a:prstGeom prst="rect">
            <a:avLst/>
          </a:prstGeom>
        </p:spPr>
      </p:pic>
      <p:pic>
        <p:nvPicPr>
          <p:cNvPr id="19" name="Picture 18" descr="Graphical user interface, application&#10;&#10;Description automatically generated with medium confidence">
            <a:extLst>
              <a:ext uri="{FF2B5EF4-FFF2-40B4-BE49-F238E27FC236}">
                <a16:creationId xmlns:a16="http://schemas.microsoft.com/office/drawing/2014/main" id="{16AEEB86-D501-D5A7-1F99-A6E176A1562E}"/>
              </a:ext>
            </a:extLst>
          </p:cNvPr>
          <p:cNvPicPr>
            <a:picLocks noChangeAspect="1"/>
          </p:cNvPicPr>
          <p:nvPr/>
        </p:nvPicPr>
        <p:blipFill>
          <a:blip r:embed="rId2"/>
          <a:stretch>
            <a:fillRect/>
          </a:stretch>
        </p:blipFill>
        <p:spPr>
          <a:xfrm>
            <a:off x="6399481" y="1299855"/>
            <a:ext cx="5633421" cy="3124864"/>
          </a:xfrm>
          <a:prstGeom prst="rect">
            <a:avLst/>
          </a:prstGeom>
        </p:spPr>
      </p:pic>
    </p:spTree>
    <p:extLst>
      <p:ext uri="{BB962C8B-B14F-4D97-AF65-F5344CB8AC3E}">
        <p14:creationId xmlns:p14="http://schemas.microsoft.com/office/powerpoint/2010/main" val="170710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639F-64AC-AA42-7402-AFFBFB35B8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0EE905-F4FF-9715-472F-C8828A79CF36}"/>
              </a:ext>
            </a:extLst>
          </p:cNvPr>
          <p:cNvSpPr>
            <a:spLocks noGrp="1"/>
          </p:cNvSpPr>
          <p:nvPr>
            <p:ph type="sldNum" sz="quarter" idx="4"/>
          </p:nvPr>
        </p:nvSpPr>
        <p:spPr/>
        <p:txBody>
          <a:bodyPr/>
          <a:lstStyle/>
          <a:p>
            <a:pPr algn="ctr"/>
            <a:fld id="{933A556B-7C63-244D-9B7C-B0EA8042B330}" type="slidenum">
              <a:rPr lang="en-US" smtClean="0"/>
              <a:pPr algn="ctr"/>
              <a:t>7</a:t>
            </a:fld>
            <a:endParaRPr lang="en-US" dirty="0"/>
          </a:p>
        </p:txBody>
      </p:sp>
      <p:sp>
        <p:nvSpPr>
          <p:cNvPr id="5" name="Title 4">
            <a:extLst>
              <a:ext uri="{FF2B5EF4-FFF2-40B4-BE49-F238E27FC236}">
                <a16:creationId xmlns:a16="http://schemas.microsoft.com/office/drawing/2014/main" id="{6F19342C-36E7-8842-90CC-AEB4DCC2BDD2}"/>
              </a:ext>
            </a:extLst>
          </p:cNvPr>
          <p:cNvSpPr>
            <a:spLocks noGrp="1"/>
          </p:cNvSpPr>
          <p:nvPr>
            <p:ph type="title"/>
          </p:nvPr>
        </p:nvSpPr>
        <p:spPr>
          <a:xfrm>
            <a:off x="233083" y="0"/>
            <a:ext cx="11869270" cy="825178"/>
          </a:xfrm>
        </p:spPr>
        <p:txBody>
          <a:bodyPr>
            <a:noAutofit/>
          </a:bodyPr>
          <a:lstStyle/>
          <a:p>
            <a:pPr algn="ctr"/>
            <a:r>
              <a:rPr lang="en-US" sz="2900" dirty="0">
                <a:solidFill>
                  <a:schemeClr val="accent2">
                    <a:lumMod val="75000"/>
                  </a:schemeClr>
                </a:solidFill>
              </a:rPr>
              <a:t>Comprehensive tests at high energy</a:t>
            </a:r>
            <a:r>
              <a:rPr lang="en-US" sz="2900" dirty="0"/>
              <a:t> – w/ 100 GeV/u Au ions (3/4)</a:t>
            </a:r>
          </a:p>
        </p:txBody>
      </p:sp>
      <p:sp>
        <p:nvSpPr>
          <p:cNvPr id="6" name="Content Placeholder 5">
            <a:extLst>
              <a:ext uri="{FF2B5EF4-FFF2-40B4-BE49-F238E27FC236}">
                <a16:creationId xmlns:a16="http://schemas.microsoft.com/office/drawing/2014/main" id="{4DC1E9A5-90CB-974C-8F84-ABFE4107AE84}"/>
              </a:ext>
            </a:extLst>
          </p:cNvPr>
          <p:cNvSpPr>
            <a:spLocks noGrp="1"/>
          </p:cNvSpPr>
          <p:nvPr>
            <p:ph idx="1"/>
          </p:nvPr>
        </p:nvSpPr>
        <p:spPr>
          <a:xfrm>
            <a:off x="462579" y="975365"/>
            <a:ext cx="11499925" cy="5101344"/>
          </a:xfrm>
        </p:spPr>
        <p:txBody>
          <a:bodyPr>
            <a:normAutofit/>
          </a:bodyPr>
          <a:lstStyle/>
          <a:p>
            <a:pPr algn="just"/>
            <a:r>
              <a:rPr lang="en-US" sz="1600" dirty="0"/>
              <a:t>Overview of beam losses during each of the four configuration tests:</a:t>
            </a:r>
          </a:p>
        </p:txBody>
      </p:sp>
      <p:pic>
        <p:nvPicPr>
          <p:cNvPr id="9" name="Picture 8" descr="A picture containing graphical user interface&#10;&#10;Description automatically generated">
            <a:extLst>
              <a:ext uri="{FF2B5EF4-FFF2-40B4-BE49-F238E27FC236}">
                <a16:creationId xmlns:a16="http://schemas.microsoft.com/office/drawing/2014/main" id="{D6F5C819-4D79-2F62-6571-FAA7E5A94E05}"/>
              </a:ext>
            </a:extLst>
          </p:cNvPr>
          <p:cNvPicPr>
            <a:picLocks noChangeAspect="1"/>
          </p:cNvPicPr>
          <p:nvPr/>
        </p:nvPicPr>
        <p:blipFill>
          <a:blip r:embed="rId2"/>
          <a:stretch>
            <a:fillRect/>
          </a:stretch>
        </p:blipFill>
        <p:spPr>
          <a:xfrm>
            <a:off x="660675" y="1255057"/>
            <a:ext cx="8419704" cy="4821652"/>
          </a:xfrm>
          <a:prstGeom prst="rect">
            <a:avLst/>
          </a:prstGeom>
        </p:spPr>
      </p:pic>
      <p:sp>
        <p:nvSpPr>
          <p:cNvPr id="10" name="Right Brace 9">
            <a:extLst>
              <a:ext uri="{FF2B5EF4-FFF2-40B4-BE49-F238E27FC236}">
                <a16:creationId xmlns:a16="http://schemas.microsoft.com/office/drawing/2014/main" id="{4FFB102E-007F-05CD-C720-66CBD462E30B}"/>
              </a:ext>
            </a:extLst>
          </p:cNvPr>
          <p:cNvSpPr/>
          <p:nvPr/>
        </p:nvSpPr>
        <p:spPr>
          <a:xfrm>
            <a:off x="9030520" y="1766390"/>
            <a:ext cx="537882" cy="1972234"/>
          </a:xfrm>
          <a:prstGeom prst="rightBrace">
            <a:avLst>
              <a:gd name="adj1" fmla="val 34999"/>
              <a:gd name="adj2" fmla="val 50000"/>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410BB40-6748-76F4-F794-C173A3D09AF3}"/>
              </a:ext>
            </a:extLst>
          </p:cNvPr>
          <p:cNvSpPr txBox="1"/>
          <p:nvPr/>
        </p:nvSpPr>
        <p:spPr>
          <a:xfrm>
            <a:off x="9606985" y="2340156"/>
            <a:ext cx="2475358" cy="830997"/>
          </a:xfrm>
          <a:prstGeom prst="rect">
            <a:avLst/>
          </a:prstGeom>
          <a:noFill/>
        </p:spPr>
        <p:txBody>
          <a:bodyPr wrap="none" rtlCol="0">
            <a:spAutoFit/>
          </a:bodyPr>
          <a:lstStyle/>
          <a:p>
            <a:r>
              <a:rPr lang="en-US" sz="1600" dirty="0" err="1">
                <a:solidFill>
                  <a:schemeClr val="accent5">
                    <a:lumMod val="75000"/>
                  </a:schemeClr>
                </a:solidFill>
              </a:rPr>
              <a:t>δB</a:t>
            </a:r>
            <a:r>
              <a:rPr lang="en-US" sz="1600" dirty="0">
                <a:solidFill>
                  <a:schemeClr val="accent5">
                    <a:lumMod val="75000"/>
                  </a:schemeClr>
                </a:solidFill>
              </a:rPr>
              <a:t> = -1%</a:t>
            </a:r>
          </a:p>
          <a:p>
            <a:r>
              <a:rPr lang="en-US" sz="1600" dirty="0">
                <a:solidFill>
                  <a:schemeClr val="accent5">
                    <a:lumMod val="75000"/>
                  </a:schemeClr>
                </a:solidFill>
              </a:rPr>
              <a:t>large losses (&gt; 3000%/h)</a:t>
            </a:r>
          </a:p>
          <a:p>
            <a:r>
              <a:rPr lang="en-US" sz="1600" dirty="0">
                <a:solidFill>
                  <a:schemeClr val="accent5">
                    <a:lumMod val="75000"/>
                  </a:schemeClr>
                </a:solidFill>
              </a:rPr>
              <a:t>large </a:t>
            </a:r>
            <a:r>
              <a:rPr lang="en-US" sz="1600" dirty="0" err="1">
                <a:solidFill>
                  <a:schemeClr val="accent5">
                    <a:lumMod val="75000"/>
                  </a:schemeClr>
                </a:solidFill>
              </a:rPr>
              <a:t>Q’</a:t>
            </a:r>
            <a:r>
              <a:rPr lang="en-US" sz="1600" baseline="-25000" dirty="0" err="1">
                <a:solidFill>
                  <a:schemeClr val="accent5">
                    <a:lumMod val="75000"/>
                  </a:schemeClr>
                </a:solidFill>
              </a:rPr>
              <a:t>x,y</a:t>
            </a:r>
            <a:r>
              <a:rPr lang="en-US" sz="1600" dirty="0">
                <a:solidFill>
                  <a:schemeClr val="accent5">
                    <a:lumMod val="75000"/>
                  </a:schemeClr>
                </a:solidFill>
              </a:rPr>
              <a:t> discrepancies</a:t>
            </a:r>
          </a:p>
        </p:txBody>
      </p:sp>
      <p:sp>
        <p:nvSpPr>
          <p:cNvPr id="13" name="Right Brace 12">
            <a:extLst>
              <a:ext uri="{FF2B5EF4-FFF2-40B4-BE49-F238E27FC236}">
                <a16:creationId xmlns:a16="http://schemas.microsoft.com/office/drawing/2014/main" id="{AD49DACE-9BF9-AFE9-B819-9A769B3C3734}"/>
              </a:ext>
            </a:extLst>
          </p:cNvPr>
          <p:cNvSpPr/>
          <p:nvPr/>
        </p:nvSpPr>
        <p:spPr>
          <a:xfrm>
            <a:off x="9030520" y="3848839"/>
            <a:ext cx="537882" cy="1972234"/>
          </a:xfrm>
          <a:prstGeom prst="rightBrace">
            <a:avLst>
              <a:gd name="adj1" fmla="val 34999"/>
              <a:gd name="adj2" fmla="val 50000"/>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4C6A604-624B-2BD0-5491-4F32230D4E6D}"/>
              </a:ext>
            </a:extLst>
          </p:cNvPr>
          <p:cNvSpPr txBox="1"/>
          <p:nvPr/>
        </p:nvSpPr>
        <p:spPr>
          <a:xfrm>
            <a:off x="9606985" y="4422605"/>
            <a:ext cx="2388795" cy="830997"/>
          </a:xfrm>
          <a:prstGeom prst="rect">
            <a:avLst/>
          </a:prstGeom>
          <a:noFill/>
        </p:spPr>
        <p:txBody>
          <a:bodyPr wrap="none" rtlCol="0">
            <a:spAutoFit/>
          </a:bodyPr>
          <a:lstStyle/>
          <a:p>
            <a:r>
              <a:rPr lang="en-US" sz="1600" dirty="0" err="1">
                <a:solidFill>
                  <a:schemeClr val="accent1">
                    <a:lumMod val="75000"/>
                  </a:schemeClr>
                </a:solidFill>
              </a:rPr>
              <a:t>δB</a:t>
            </a:r>
            <a:r>
              <a:rPr lang="en-US" sz="1600" dirty="0">
                <a:solidFill>
                  <a:schemeClr val="accent1">
                    <a:lumMod val="75000"/>
                  </a:schemeClr>
                </a:solidFill>
              </a:rPr>
              <a:t> = +1%</a:t>
            </a:r>
          </a:p>
          <a:p>
            <a:r>
              <a:rPr lang="en-US" sz="1600" dirty="0">
                <a:solidFill>
                  <a:schemeClr val="accent1">
                    <a:lumMod val="75000"/>
                  </a:schemeClr>
                </a:solidFill>
              </a:rPr>
              <a:t>minimal losses (&lt; 5%/h)</a:t>
            </a:r>
          </a:p>
          <a:p>
            <a:r>
              <a:rPr lang="en-US" sz="1600" dirty="0">
                <a:solidFill>
                  <a:schemeClr val="accent1">
                    <a:lumMod val="75000"/>
                  </a:schemeClr>
                </a:solidFill>
              </a:rPr>
              <a:t>small </a:t>
            </a:r>
            <a:r>
              <a:rPr lang="en-US" sz="1600" dirty="0" err="1">
                <a:solidFill>
                  <a:schemeClr val="accent1">
                    <a:lumMod val="75000"/>
                  </a:schemeClr>
                </a:solidFill>
              </a:rPr>
              <a:t>Q’</a:t>
            </a:r>
            <a:r>
              <a:rPr lang="en-US" sz="1600" baseline="-25000" dirty="0" err="1">
                <a:solidFill>
                  <a:schemeClr val="accent1">
                    <a:lumMod val="75000"/>
                  </a:schemeClr>
                </a:solidFill>
              </a:rPr>
              <a:t>x,y</a:t>
            </a:r>
            <a:r>
              <a:rPr lang="en-US" sz="1600" dirty="0">
                <a:solidFill>
                  <a:schemeClr val="accent1">
                    <a:lumMod val="75000"/>
                  </a:schemeClr>
                </a:solidFill>
              </a:rPr>
              <a:t> discrepancies</a:t>
            </a:r>
          </a:p>
        </p:txBody>
      </p:sp>
      <p:sp>
        <p:nvSpPr>
          <p:cNvPr id="3" name="TextBox 2">
            <a:extLst>
              <a:ext uri="{FF2B5EF4-FFF2-40B4-BE49-F238E27FC236}">
                <a16:creationId xmlns:a16="http://schemas.microsoft.com/office/drawing/2014/main" id="{FE2BBDE4-2D12-6E19-380B-BE937FBD52EC}"/>
              </a:ext>
            </a:extLst>
          </p:cNvPr>
          <p:cNvSpPr txBox="1"/>
          <p:nvPr/>
        </p:nvSpPr>
        <p:spPr>
          <a:xfrm>
            <a:off x="7674017" y="845806"/>
            <a:ext cx="4454624" cy="461665"/>
          </a:xfrm>
          <a:prstGeom prst="rect">
            <a:avLst/>
          </a:prstGeom>
          <a:noFill/>
        </p:spPr>
        <p:txBody>
          <a:bodyPr wrap="square" rtlCol="0">
            <a:spAutoFit/>
          </a:bodyPr>
          <a:lstStyle/>
          <a:p>
            <a:pPr algn="just"/>
            <a:r>
              <a:rPr lang="en-US" sz="1200" i="1" u="sng" dirty="0">
                <a:solidFill>
                  <a:schemeClr val="accent4">
                    <a:lumMod val="75000"/>
                  </a:schemeClr>
                </a:solidFill>
                <a:effectLst/>
              </a:rPr>
              <a:t>Note</a:t>
            </a:r>
            <a:r>
              <a:rPr lang="en-US" sz="1200" i="1" dirty="0">
                <a:solidFill>
                  <a:schemeClr val="accent4">
                    <a:lumMod val="75000"/>
                  </a:schemeClr>
                </a:solidFill>
                <a:effectLst/>
              </a:rPr>
              <a:t>: all beam losses were localized on the RHIC collimators; no other aperture issues were detected.</a:t>
            </a:r>
          </a:p>
        </p:txBody>
      </p:sp>
    </p:spTree>
    <p:extLst>
      <p:ext uri="{BB962C8B-B14F-4D97-AF65-F5344CB8AC3E}">
        <p14:creationId xmlns:p14="http://schemas.microsoft.com/office/powerpoint/2010/main" val="366772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0C37-B5D8-0E8C-C545-53953B49DE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9DA33E-0B78-917F-D868-C7BFD759980A}"/>
              </a:ext>
            </a:extLst>
          </p:cNvPr>
          <p:cNvSpPr>
            <a:spLocks noGrp="1"/>
          </p:cNvSpPr>
          <p:nvPr>
            <p:ph type="sldNum" sz="quarter" idx="4"/>
          </p:nvPr>
        </p:nvSpPr>
        <p:spPr/>
        <p:txBody>
          <a:bodyPr/>
          <a:lstStyle/>
          <a:p>
            <a:pPr algn="ctr"/>
            <a:fld id="{933A556B-7C63-244D-9B7C-B0EA8042B330}" type="slidenum">
              <a:rPr lang="en-US" smtClean="0"/>
              <a:pPr algn="ctr"/>
              <a:t>8</a:t>
            </a:fld>
            <a:endParaRPr lang="en-US" dirty="0"/>
          </a:p>
        </p:txBody>
      </p:sp>
      <p:sp>
        <p:nvSpPr>
          <p:cNvPr id="5" name="Title 4">
            <a:extLst>
              <a:ext uri="{FF2B5EF4-FFF2-40B4-BE49-F238E27FC236}">
                <a16:creationId xmlns:a16="http://schemas.microsoft.com/office/drawing/2014/main" id="{36F80769-9466-73BB-4455-B9A034B96FAA}"/>
              </a:ext>
            </a:extLst>
          </p:cNvPr>
          <p:cNvSpPr>
            <a:spLocks noGrp="1"/>
          </p:cNvSpPr>
          <p:nvPr>
            <p:ph type="title"/>
          </p:nvPr>
        </p:nvSpPr>
        <p:spPr>
          <a:xfrm>
            <a:off x="233083" y="0"/>
            <a:ext cx="11869270" cy="825178"/>
          </a:xfrm>
        </p:spPr>
        <p:txBody>
          <a:bodyPr>
            <a:noAutofit/>
          </a:bodyPr>
          <a:lstStyle/>
          <a:p>
            <a:pPr algn="ctr"/>
            <a:r>
              <a:rPr lang="en-US" sz="2900" dirty="0">
                <a:solidFill>
                  <a:schemeClr val="accent2">
                    <a:lumMod val="75000"/>
                  </a:schemeClr>
                </a:solidFill>
              </a:rPr>
              <a:t>Comprehensive tests at high energy</a:t>
            </a:r>
            <a:r>
              <a:rPr lang="en-US" sz="2900" dirty="0"/>
              <a:t> – w/ 100 GeV/u Au ions (4/4)</a:t>
            </a:r>
          </a:p>
        </p:txBody>
      </p:sp>
      <p:sp>
        <p:nvSpPr>
          <p:cNvPr id="6" name="Content Placeholder 5">
            <a:extLst>
              <a:ext uri="{FF2B5EF4-FFF2-40B4-BE49-F238E27FC236}">
                <a16:creationId xmlns:a16="http://schemas.microsoft.com/office/drawing/2014/main" id="{C244CCF3-0BD5-72E8-9C26-B4A338322DFE}"/>
              </a:ext>
            </a:extLst>
          </p:cNvPr>
          <p:cNvSpPr>
            <a:spLocks noGrp="1"/>
          </p:cNvSpPr>
          <p:nvPr>
            <p:ph idx="1"/>
          </p:nvPr>
        </p:nvSpPr>
        <p:spPr>
          <a:xfrm>
            <a:off x="462579" y="975365"/>
            <a:ext cx="11639774" cy="5101344"/>
          </a:xfrm>
        </p:spPr>
        <p:txBody>
          <a:bodyPr>
            <a:normAutofit lnSpcReduction="10000"/>
          </a:bodyPr>
          <a:lstStyle/>
          <a:p>
            <a:pPr algn="just"/>
            <a:r>
              <a:rPr lang="en-US" sz="1600" dirty="0"/>
              <a:t>Measured </a:t>
            </a:r>
            <a:r>
              <a:rPr lang="en-US" sz="1600" dirty="0" err="1"/>
              <a:t>chromaticities</a:t>
            </a:r>
            <a:r>
              <a:rPr lang="en-US" sz="1600" dirty="0"/>
              <a:t> and linear optic functions:</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marL="0" indent="0" algn="just">
              <a:buNone/>
            </a:pPr>
            <a:endParaRPr lang="en-US" sz="3200" dirty="0"/>
          </a:p>
          <a:p>
            <a:pPr algn="just"/>
            <a:r>
              <a:rPr lang="en-US" sz="1600" dirty="0"/>
              <a:t>In both Short and Long IR configuration, </a:t>
            </a:r>
            <a:r>
              <a:rPr lang="en-US" sz="1600" dirty="0" err="1"/>
              <a:t>δB</a:t>
            </a:r>
            <a:r>
              <a:rPr lang="en-US" sz="1600" dirty="0"/>
              <a:t> &gt; 0 leads to smaller chromaticity deviations compared to </a:t>
            </a:r>
            <a:r>
              <a:rPr lang="en-US" sz="1600" dirty="0" err="1"/>
              <a:t>δB</a:t>
            </a:r>
            <a:r>
              <a:rPr lang="en-US" sz="1600" dirty="0"/>
              <a:t> &lt; 0.</a:t>
            </a:r>
          </a:p>
          <a:p>
            <a:pPr algn="just"/>
            <a:endParaRPr lang="en-US" sz="1300" dirty="0"/>
          </a:p>
          <a:p>
            <a:pPr algn="just"/>
            <a:r>
              <a:rPr lang="en-US" sz="1600" dirty="0"/>
              <a:t>Measured increases in </a:t>
            </a:r>
            <a:r>
              <a:rPr lang="en-US" sz="1600" i="1" dirty="0"/>
              <a:t>rms</a:t>
            </a:r>
            <a:r>
              <a:rPr lang="en-US" sz="1600" dirty="0"/>
              <a:t> beta-beat in each case are not enough to explain this difference in behavior.</a:t>
            </a:r>
          </a:p>
          <a:p>
            <a:pPr algn="just"/>
            <a:endParaRPr lang="en-US" sz="1200" dirty="0"/>
          </a:p>
          <a:p>
            <a:pPr algn="just"/>
            <a:r>
              <a:rPr lang="en-US" sz="1500" b="1" dirty="0">
                <a:solidFill>
                  <a:schemeClr val="accent5">
                    <a:lumMod val="75000"/>
                  </a:schemeClr>
                </a:solidFill>
              </a:rPr>
              <a:t>How do high order field errors in arc dipoles (above sext. order, already in model) impact chromaticity at large orbit offsets?</a:t>
            </a:r>
          </a:p>
        </p:txBody>
      </p:sp>
      <p:pic>
        <p:nvPicPr>
          <p:cNvPr id="4" name="Picture 3">
            <a:extLst>
              <a:ext uri="{FF2B5EF4-FFF2-40B4-BE49-F238E27FC236}">
                <a16:creationId xmlns:a16="http://schemas.microsoft.com/office/drawing/2014/main" id="{4DA3D3A0-2C8E-8A6E-7E67-14D6620CBC41}"/>
              </a:ext>
            </a:extLst>
          </p:cNvPr>
          <p:cNvPicPr>
            <a:picLocks noChangeAspect="1"/>
          </p:cNvPicPr>
          <p:nvPr/>
        </p:nvPicPr>
        <p:blipFill>
          <a:blip r:embed="rId2"/>
          <a:stretch>
            <a:fillRect/>
          </a:stretch>
        </p:blipFill>
        <p:spPr>
          <a:xfrm>
            <a:off x="2140350" y="1301513"/>
            <a:ext cx="7772400" cy="2889157"/>
          </a:xfrm>
          <a:prstGeom prst="rect">
            <a:avLst/>
          </a:prstGeom>
        </p:spPr>
      </p:pic>
      <p:sp>
        <p:nvSpPr>
          <p:cNvPr id="11" name="Frame 10">
            <a:extLst>
              <a:ext uri="{FF2B5EF4-FFF2-40B4-BE49-F238E27FC236}">
                <a16:creationId xmlns:a16="http://schemas.microsoft.com/office/drawing/2014/main" id="{0E17F61D-E96F-7FB0-A27D-C5415C5CB40A}"/>
              </a:ext>
            </a:extLst>
          </p:cNvPr>
          <p:cNvSpPr/>
          <p:nvPr/>
        </p:nvSpPr>
        <p:spPr>
          <a:xfrm>
            <a:off x="4676172" y="2847373"/>
            <a:ext cx="3183038" cy="3472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0E9316C0-A118-7942-B892-A08FA44E3B49}"/>
              </a:ext>
            </a:extLst>
          </p:cNvPr>
          <p:cNvSpPr/>
          <p:nvPr/>
        </p:nvSpPr>
        <p:spPr>
          <a:xfrm>
            <a:off x="4678098" y="3867879"/>
            <a:ext cx="3183038" cy="3472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2F62548F-A13C-255B-8107-24C73230ADA4}"/>
              </a:ext>
            </a:extLst>
          </p:cNvPr>
          <p:cNvSpPr/>
          <p:nvPr/>
        </p:nvSpPr>
        <p:spPr>
          <a:xfrm>
            <a:off x="4678103" y="2386313"/>
            <a:ext cx="3183038" cy="347240"/>
          </a:xfrm>
          <a:prstGeom prst="fram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7AED5168-79DE-CE4C-84CA-D35638AA3450}"/>
              </a:ext>
            </a:extLst>
          </p:cNvPr>
          <p:cNvSpPr/>
          <p:nvPr/>
        </p:nvSpPr>
        <p:spPr>
          <a:xfrm>
            <a:off x="4680032" y="3395242"/>
            <a:ext cx="3183038" cy="347240"/>
          </a:xfrm>
          <a:prstGeom prst="fram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828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E8EDC-7B05-7C88-4F28-DF4B974052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3D1C3-C4F1-0B95-4ECD-7FA1A325FC11}"/>
              </a:ext>
            </a:extLst>
          </p:cNvPr>
          <p:cNvSpPr>
            <a:spLocks noGrp="1"/>
          </p:cNvSpPr>
          <p:nvPr>
            <p:ph type="sldNum" sz="quarter" idx="4"/>
          </p:nvPr>
        </p:nvSpPr>
        <p:spPr/>
        <p:txBody>
          <a:bodyPr/>
          <a:lstStyle/>
          <a:p>
            <a:pPr algn="ctr"/>
            <a:fld id="{933A556B-7C63-244D-9B7C-B0EA8042B330}" type="slidenum">
              <a:rPr lang="en-US" smtClean="0"/>
              <a:pPr algn="ctr"/>
              <a:t>9</a:t>
            </a:fld>
            <a:endParaRPr lang="en-US" dirty="0"/>
          </a:p>
        </p:txBody>
      </p:sp>
      <p:sp>
        <p:nvSpPr>
          <p:cNvPr id="5" name="Title 4">
            <a:extLst>
              <a:ext uri="{FF2B5EF4-FFF2-40B4-BE49-F238E27FC236}">
                <a16:creationId xmlns:a16="http://schemas.microsoft.com/office/drawing/2014/main" id="{2D78C990-F44D-E668-F37D-415F1D048C53}"/>
              </a:ext>
            </a:extLst>
          </p:cNvPr>
          <p:cNvSpPr>
            <a:spLocks noGrp="1"/>
          </p:cNvSpPr>
          <p:nvPr>
            <p:ph type="title"/>
          </p:nvPr>
        </p:nvSpPr>
        <p:spPr>
          <a:xfrm>
            <a:off x="259978" y="0"/>
            <a:ext cx="11869270" cy="825178"/>
          </a:xfrm>
        </p:spPr>
        <p:txBody>
          <a:bodyPr>
            <a:noAutofit/>
          </a:bodyPr>
          <a:lstStyle/>
          <a:p>
            <a:pPr algn="ctr"/>
            <a:r>
              <a:rPr lang="en-US" sz="2900" dirty="0">
                <a:solidFill>
                  <a:schemeClr val="accent2">
                    <a:lumMod val="75000"/>
                  </a:schemeClr>
                </a:solidFill>
              </a:rPr>
              <a:t>Comprehensive tests at high energy</a:t>
            </a:r>
            <a:r>
              <a:rPr lang="en-US" sz="2900" dirty="0"/>
              <a:t> – defining the dipole field B</a:t>
            </a:r>
            <a:r>
              <a:rPr lang="en-US" sz="2900" baseline="-25000" dirty="0"/>
              <a:t>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996ED70-DEB5-CD07-0091-604B21FE3AA0}"/>
                  </a:ext>
                </a:extLst>
              </p:cNvPr>
              <p:cNvSpPr>
                <a:spLocks noGrp="1"/>
              </p:cNvSpPr>
              <p:nvPr>
                <p:ph idx="1"/>
              </p:nvPr>
            </p:nvSpPr>
            <p:spPr>
              <a:xfrm>
                <a:off x="462579" y="975365"/>
                <a:ext cx="11639774" cy="5101344"/>
              </a:xfrm>
            </p:spPr>
            <p:txBody>
              <a:bodyPr>
                <a:normAutofit/>
              </a:bodyPr>
              <a:lstStyle/>
              <a:p>
                <a:pPr algn="just"/>
                <a:r>
                  <a:rPr lang="en-US" sz="1600" dirty="0"/>
                  <a:t>RHIC design documentation defines the measured magnetic field of an arc dipole as:</a:t>
                </a:r>
              </a:p>
              <a:p>
                <a:pPr algn="just"/>
                <a:endParaRPr lang="en-US" sz="1600" dirty="0"/>
              </a:p>
              <a:p>
                <a:pPr algn="just"/>
                <a:endParaRPr lang="en-US" sz="1600" dirty="0"/>
              </a:p>
              <a:p>
                <a:pPr algn="just"/>
                <a:endParaRPr lang="en-US" sz="400" dirty="0"/>
              </a:p>
              <a:p>
                <a:pPr marL="231775" indent="0" algn="just">
                  <a:buNone/>
                </a:pPr>
                <a:r>
                  <a:rPr lang="en-US" sz="1600" dirty="0"/>
                  <a:t>where </a:t>
                </a:r>
                <a14:m>
                  <m:oMath xmlns:m="http://schemas.openxmlformats.org/officeDocument/2006/math">
                    <m:r>
                      <a:rPr lang="en-US" sz="1600" b="0" i="1" smtClean="0">
                        <a:solidFill>
                          <a:schemeClr val="accent1">
                            <a:lumMod val="75000"/>
                          </a:schemeClr>
                        </a:solidFill>
                        <a:latin typeface="Cambria Math" panose="02040503050406030204" pitchFamily="18" charset="0"/>
                      </a:rPr>
                      <m:t>𝐵</m:t>
                    </m:r>
                    <m:d>
                      <m:dPr>
                        <m:ctrlPr>
                          <a:rPr lang="en-US" sz="1600" b="0" i="1" smtClean="0">
                            <a:solidFill>
                              <a:schemeClr val="accent1">
                                <a:lumMod val="75000"/>
                              </a:schemeClr>
                            </a:solidFill>
                            <a:latin typeface="Cambria Math" panose="02040503050406030204" pitchFamily="18" charset="0"/>
                          </a:rPr>
                        </m:ctrlPr>
                      </m:dPr>
                      <m:e>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𝑅</m:t>
                            </m:r>
                          </m:e>
                          <m:sub>
                            <m:r>
                              <m:rPr>
                                <m:nor/>
                              </m:rPr>
                              <a:rPr lang="en-US" sz="1600" b="0" i="0" smtClean="0">
                                <a:solidFill>
                                  <a:schemeClr val="accent1">
                                    <a:lumMod val="75000"/>
                                  </a:schemeClr>
                                </a:solidFill>
                              </a:rPr>
                              <m:t>ref</m:t>
                            </m:r>
                          </m:sub>
                        </m:sSub>
                      </m:e>
                    </m:d>
                  </m:oMath>
                </a14:m>
                <a:r>
                  <a:rPr lang="en-US" sz="1600" dirty="0">
                    <a:solidFill>
                      <a:schemeClr val="accent1">
                        <a:lumMod val="75000"/>
                      </a:schemeClr>
                    </a:solidFill>
                  </a:rPr>
                  <a:t> is the field of a given dipole</a:t>
                </a:r>
                <a:r>
                  <a:rPr lang="en-US" sz="1600" dirty="0"/>
                  <a:t> at the </a:t>
                </a:r>
                <a:r>
                  <a:rPr lang="en-US" sz="1600" dirty="0">
                    <a:solidFill>
                      <a:schemeClr val="accent2">
                        <a:lumMod val="75000"/>
                      </a:schemeClr>
                    </a:solidFill>
                  </a:rPr>
                  <a:t>reference radius </a:t>
                </a:r>
                <a14:m>
                  <m:oMath xmlns:m="http://schemas.openxmlformats.org/officeDocument/2006/math">
                    <m:sSub>
                      <m:sSubPr>
                        <m:ctrlPr>
                          <a:rPr lang="en-US" sz="1600" i="1" smtClean="0">
                            <a:solidFill>
                              <a:schemeClr val="accent2">
                                <a:lumMod val="75000"/>
                              </a:schemeClr>
                            </a:solidFill>
                            <a:latin typeface="Cambria Math" panose="02040503050406030204" pitchFamily="18" charset="0"/>
                          </a:rPr>
                        </m:ctrlPr>
                      </m:sSubPr>
                      <m:e>
                        <m:r>
                          <a:rPr lang="en-US" sz="1600" b="0" i="1" smtClean="0">
                            <a:solidFill>
                              <a:schemeClr val="accent2">
                                <a:lumMod val="75000"/>
                              </a:schemeClr>
                            </a:solidFill>
                            <a:latin typeface="Cambria Math" panose="02040503050406030204" pitchFamily="18" charset="0"/>
                          </a:rPr>
                          <m:t>𝑅</m:t>
                        </m:r>
                      </m:e>
                      <m:sub>
                        <m:r>
                          <m:rPr>
                            <m:nor/>
                          </m:rPr>
                          <a:rPr lang="en-US" sz="1600" b="0" i="0" smtClean="0">
                            <a:solidFill>
                              <a:schemeClr val="accent2">
                                <a:lumMod val="75000"/>
                              </a:schemeClr>
                            </a:solidFill>
                          </a:rPr>
                          <m:t>ref</m:t>
                        </m:r>
                      </m:sub>
                    </m:sSub>
                  </m:oMath>
                </a14:m>
                <a:r>
                  <a:rPr lang="en-US" sz="1600" dirty="0"/>
                  <a:t>, and </a:t>
                </a:r>
                <a14:m>
                  <m:oMath xmlns:m="http://schemas.openxmlformats.org/officeDocument/2006/math">
                    <m:sSub>
                      <m:sSubPr>
                        <m:ctrlPr>
                          <a:rPr lang="en-US" sz="160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𝑏</m:t>
                        </m:r>
                      </m:e>
                      <m:sub>
                        <m:r>
                          <a:rPr lang="en-US" sz="1600" b="0" i="1" smtClean="0">
                            <a:solidFill>
                              <a:schemeClr val="bg2"/>
                            </a:solidFill>
                            <a:latin typeface="Cambria Math" panose="02040503050406030204" pitchFamily="18" charset="0"/>
                          </a:rPr>
                          <m:t>𝑛</m:t>
                        </m:r>
                      </m:sub>
                    </m:sSub>
                  </m:oMath>
                </a14:m>
                <a:r>
                  <a:rPr lang="en-US" sz="1600" dirty="0">
                    <a:solidFill>
                      <a:schemeClr val="bg2"/>
                    </a:solidFill>
                  </a:rPr>
                  <a:t> and </a:t>
                </a:r>
                <a14:m>
                  <m:oMath xmlns:m="http://schemas.openxmlformats.org/officeDocument/2006/math">
                    <m:sSub>
                      <m:sSubPr>
                        <m:ctrlPr>
                          <a:rPr lang="en-US" sz="1600" i="1">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𝑎</m:t>
                        </m:r>
                      </m:e>
                      <m:sub>
                        <m:r>
                          <a:rPr lang="en-US" sz="1600" b="0" i="1" smtClean="0">
                            <a:solidFill>
                              <a:schemeClr val="bg2"/>
                            </a:solidFill>
                            <a:latin typeface="Cambria Math" panose="02040503050406030204" pitchFamily="18" charset="0"/>
                          </a:rPr>
                          <m:t>𝑛</m:t>
                        </m:r>
                      </m:sub>
                    </m:sSub>
                  </m:oMath>
                </a14:m>
                <a:r>
                  <a:rPr lang="en-US" sz="1600" dirty="0">
                    <a:solidFill>
                      <a:schemeClr val="bg2"/>
                    </a:solidFill>
                  </a:rPr>
                  <a:t> are the </a:t>
                </a:r>
                <a:r>
                  <a:rPr lang="en-US" sz="1600" b="1" dirty="0">
                    <a:solidFill>
                      <a:schemeClr val="bg2"/>
                    </a:solidFill>
                  </a:rPr>
                  <a:t>measured</a:t>
                </a:r>
                <a:r>
                  <a:rPr lang="en-US" sz="1600" dirty="0">
                    <a:solidFill>
                      <a:schemeClr val="bg2"/>
                    </a:solidFill>
                  </a:rPr>
                  <a:t> multipole coefficients of n</a:t>
                </a:r>
                <a:r>
                  <a:rPr lang="en-US" sz="1600" i="1" dirty="0">
                    <a:solidFill>
                      <a:schemeClr val="bg2"/>
                    </a:solidFill>
                  </a:rPr>
                  <a:t>th</a:t>
                </a:r>
                <a:r>
                  <a:rPr lang="en-US" sz="1600" dirty="0">
                    <a:solidFill>
                      <a:schemeClr val="bg2"/>
                    </a:solidFill>
                  </a:rPr>
                  <a:t> order</a:t>
                </a:r>
                <a:r>
                  <a:rPr lang="en-US" sz="1600" dirty="0"/>
                  <a:t> for that dipole.</a:t>
                </a:r>
              </a:p>
              <a:p>
                <a:pPr marL="231775" indent="0" algn="just">
                  <a:buNone/>
                </a:pPr>
                <a:endParaRPr lang="en-US" sz="400" dirty="0"/>
              </a:p>
              <a:p>
                <a:pPr marL="231775" indent="-223838" algn="just"/>
                <a:r>
                  <a:rPr lang="en-US" sz="1600" dirty="0"/>
                  <a:t>Discounting the skew terms and using a simpler notation for the normal coefficients, the expansion of the previous definition up to </a:t>
                </a:r>
                <a:r>
                  <a:rPr lang="en-US" sz="1600" dirty="0" err="1"/>
                  <a:t>decapole</a:t>
                </a:r>
                <a:r>
                  <a:rPr lang="en-US" sz="1600" dirty="0"/>
                  <a:t> order reads:</a:t>
                </a:r>
              </a:p>
              <a:p>
                <a:pPr marL="7937" indent="0" algn="just">
                  <a:buNone/>
                </a:pPr>
                <a:endParaRPr lang="en-US" sz="400" dirty="0"/>
              </a:p>
              <a:p>
                <a:pPr marL="7937" indent="0" algn="just">
                  <a:buNone/>
                </a:pPr>
                <a:endParaRPr lang="en-US" sz="400" dirty="0"/>
              </a:p>
              <a:p>
                <a:pPr marL="7937" indent="0" algn="just">
                  <a:buNone/>
                </a:pPr>
                <a:endParaRPr lang="en-US" sz="400" dirty="0"/>
              </a:p>
              <a:p>
                <a:pPr marL="231775" indent="-225425" algn="just"/>
                <a:r>
                  <a:rPr lang="en-US" sz="1600" dirty="0"/>
                  <a:t>The RHIC online and offline models already includ</a:t>
                </a:r>
                <a:r>
                  <a:rPr lang="en-US" sz="1600" dirty="0">
                    <a:solidFill>
                      <a:schemeClr val="tx1"/>
                    </a:solidFill>
                  </a:rPr>
                  <a:t>e</a:t>
                </a:r>
                <a14:m>
                  <m:oMath xmlns:m="http://schemas.openxmlformats.org/officeDocument/2006/math">
                    <m:r>
                      <a:rPr lang="en-US" sz="1600" i="1">
                        <a:solidFill>
                          <a:schemeClr val="tx1"/>
                        </a:solidFill>
                        <a:latin typeface="Cambria Math" panose="02040503050406030204" pitchFamily="18" charset="0"/>
                      </a:rPr>
                      <m:t> </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𝑏</m:t>
                        </m:r>
                      </m:e>
                      <m:sub>
                        <m:r>
                          <a:rPr lang="en-US" sz="1600" b="0" i="1" smtClean="0">
                            <a:solidFill>
                              <a:schemeClr val="tx1"/>
                            </a:solidFill>
                            <a:latin typeface="Cambria Math" panose="02040503050406030204" pitchFamily="18" charset="0"/>
                          </a:rPr>
                          <m:t>2</m:t>
                        </m:r>
                      </m:sub>
                    </m:sSub>
                    <m:r>
                      <a:rPr lang="en-US" sz="1600" b="0" i="1" smtClean="0">
                        <a:solidFill>
                          <a:schemeClr val="bg2"/>
                        </a:solidFill>
                        <a:latin typeface="Cambria Math" panose="02040503050406030204" pitchFamily="18" charset="0"/>
                      </a:rPr>
                      <m:t> </m:t>
                    </m:r>
                  </m:oMath>
                </a14:m>
                <a:r>
                  <a:rPr lang="en-US" sz="1600" dirty="0"/>
                  <a:t>coefficients to account for tune feed-down from arc dipole offsets during installation </a:t>
                </a:r>
                <a:r>
                  <a:rPr lang="en-US" sz="1600" b="1" dirty="0">
                    <a:solidFill>
                      <a:schemeClr val="accent5">
                        <a:lumMod val="75000"/>
                      </a:schemeClr>
                    </a:solidFill>
                  </a:rPr>
                  <a:t>=&gt; one must similarly account for the effect of octupole and </a:t>
                </a:r>
                <a:r>
                  <a:rPr lang="en-US" sz="1600" b="1" dirty="0" err="1">
                    <a:solidFill>
                      <a:schemeClr val="accent5">
                        <a:lumMod val="75000"/>
                      </a:schemeClr>
                    </a:solidFill>
                  </a:rPr>
                  <a:t>decapole</a:t>
                </a:r>
                <a:r>
                  <a:rPr lang="en-US" sz="1600" b="1" dirty="0">
                    <a:solidFill>
                      <a:schemeClr val="accent5">
                        <a:lumMod val="75000"/>
                      </a:schemeClr>
                    </a:solidFill>
                  </a:rPr>
                  <a:t> terms on chromaticity.</a:t>
                </a:r>
              </a:p>
              <a:p>
                <a:pPr marL="6350" indent="0" algn="just">
                  <a:buNone/>
                </a:pPr>
                <a:endParaRPr lang="en-US" sz="800" dirty="0"/>
              </a:p>
              <a:p>
                <a:pPr marL="231775" indent="-225425" algn="just"/>
                <a:r>
                  <a:rPr lang="en-US" sz="1600" dirty="0">
                    <a:solidFill>
                      <a:schemeClr val="tx1"/>
                    </a:solidFill>
                  </a:rPr>
                  <a:t>The chromaticity feed-down from </a:t>
                </a:r>
                <a14:m>
                  <m:oMath xmlns:m="http://schemas.openxmlformats.org/officeDocument/2006/math">
                    <m:sSub>
                      <m:sSubPr>
                        <m:ctrlPr>
                          <a:rPr lang="en-US" sz="160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𝑏</m:t>
                        </m:r>
                      </m:e>
                      <m:sub>
                        <m:r>
                          <a:rPr lang="en-US" sz="1600" b="0" i="1" smtClean="0">
                            <a:solidFill>
                              <a:schemeClr val="bg2"/>
                            </a:solidFill>
                            <a:latin typeface="Cambria Math" panose="02040503050406030204" pitchFamily="18" charset="0"/>
                          </a:rPr>
                          <m:t>3</m:t>
                        </m:r>
                      </m:sub>
                    </m:sSub>
                    <m:r>
                      <a:rPr lang="en-US" sz="1600" b="0" i="1" smtClean="0">
                        <a:solidFill>
                          <a:schemeClr val="bg2"/>
                        </a:solidFill>
                        <a:latin typeface="Cambria Math" panose="02040503050406030204" pitchFamily="18" charset="0"/>
                      </a:rPr>
                      <m:t> </m:t>
                    </m:r>
                  </m:oMath>
                </a14:m>
                <a:r>
                  <a:rPr lang="en-US" sz="1600" dirty="0">
                    <a:solidFill>
                      <a:schemeClr val="bg2"/>
                    </a:solidFill>
                  </a:rPr>
                  <a:t>applies linearly with </a:t>
                </a:r>
                <a14:m>
                  <m:oMath xmlns:m="http://schemas.openxmlformats.org/officeDocument/2006/math">
                    <m:r>
                      <a:rPr lang="en-US" sz="1600" b="0" i="1" smtClean="0">
                        <a:solidFill>
                          <a:schemeClr val="bg2"/>
                        </a:solidFill>
                        <a:latin typeface="Cambria Math" panose="02040503050406030204" pitchFamily="18" charset="0"/>
                      </a:rPr>
                      <m:t>𝑥</m:t>
                    </m:r>
                  </m:oMath>
                </a14:m>
                <a:r>
                  <a:rPr lang="en-US" sz="1600" dirty="0"/>
                  <a:t>, and </a:t>
                </a:r>
                <a14:m>
                  <m:oMath xmlns:m="http://schemas.openxmlformats.org/officeDocument/2006/math">
                    <m:sSub>
                      <m:sSubPr>
                        <m:ctrlPr>
                          <a:rPr lang="en-US" sz="1600" i="1" smtClean="0">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𝑏</m:t>
                        </m:r>
                      </m:e>
                      <m:sub>
                        <m:r>
                          <a:rPr lang="en-US" sz="1600" b="0" i="1" smtClean="0">
                            <a:solidFill>
                              <a:schemeClr val="bg2"/>
                            </a:solidFill>
                            <a:latin typeface="Cambria Math" panose="02040503050406030204" pitchFamily="18" charset="0"/>
                          </a:rPr>
                          <m:t>4</m:t>
                        </m:r>
                      </m:sub>
                    </m:sSub>
                    <m:r>
                      <a:rPr lang="en-US" sz="1600" i="1">
                        <a:solidFill>
                          <a:schemeClr val="bg2"/>
                        </a:solidFill>
                        <a:latin typeface="Cambria Math" panose="02040503050406030204" pitchFamily="18" charset="0"/>
                      </a:rPr>
                      <m:t> </m:t>
                    </m:r>
                  </m:oMath>
                </a14:m>
                <a:r>
                  <a:rPr lang="en-US" sz="1600" dirty="0">
                    <a:solidFill>
                      <a:schemeClr val="bg2"/>
                    </a:solidFill>
                  </a:rPr>
                  <a:t>applies quadratically with </a:t>
                </a:r>
                <a14:m>
                  <m:oMath xmlns:m="http://schemas.openxmlformats.org/officeDocument/2006/math">
                    <m:sSup>
                      <m:sSupPr>
                        <m:ctrlPr>
                          <a:rPr lang="en-US" sz="1600" i="1" smtClean="0">
                            <a:solidFill>
                              <a:schemeClr val="bg2"/>
                            </a:solidFill>
                            <a:latin typeface="Cambria Math" panose="02040503050406030204" pitchFamily="18" charset="0"/>
                          </a:rPr>
                        </m:ctrlPr>
                      </m:sSupPr>
                      <m:e>
                        <m:r>
                          <a:rPr lang="en-US" sz="1600" b="0" i="1" smtClean="0">
                            <a:solidFill>
                              <a:schemeClr val="bg2"/>
                            </a:solidFill>
                            <a:latin typeface="Cambria Math" panose="02040503050406030204" pitchFamily="18" charset="0"/>
                          </a:rPr>
                          <m:t>𝑥</m:t>
                        </m:r>
                      </m:e>
                      <m:sup>
                        <m:r>
                          <a:rPr lang="en-US" sz="1600" b="0" i="1" smtClean="0">
                            <a:solidFill>
                              <a:schemeClr val="bg2"/>
                            </a:solidFill>
                            <a:latin typeface="Cambria Math" panose="02040503050406030204" pitchFamily="18" charset="0"/>
                          </a:rPr>
                          <m:t>2</m:t>
                        </m:r>
                      </m:sup>
                    </m:sSup>
                  </m:oMath>
                </a14:m>
                <a:endParaRPr lang="en-US" sz="1600" dirty="0"/>
              </a:p>
              <a:p>
                <a:pPr marL="749300" lvl="1" indent="-285750" algn="just">
                  <a:buFont typeface="Wingdings" pitchFamily="2" charset="2"/>
                  <a:buChar char="Ø"/>
                </a:pPr>
                <a:r>
                  <a:rPr lang="en-US" sz="1600" dirty="0">
                    <a:effectLst/>
                  </a:rPr>
                  <a:t>this plausibly explains the asymmetry between the two RS directions: a positive radial offset results in a cumulative effect from</a:t>
                </a:r>
                <a:r>
                  <a:rPr lang="en-US" sz="1600" dirty="0">
                    <a:effectLst/>
                    <a:latin typeface="CMR7"/>
                  </a:rPr>
                  <a:t>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𝑏</m:t>
                        </m:r>
                      </m:e>
                      <m:sub>
                        <m:r>
                          <a:rPr lang="en-US" sz="1600" b="0" i="1" smtClean="0">
                            <a:solidFill>
                              <a:schemeClr val="tx1"/>
                            </a:solidFill>
                            <a:latin typeface="Cambria Math" panose="02040503050406030204" pitchFamily="18" charset="0"/>
                          </a:rPr>
                          <m:t>3</m:t>
                        </m:r>
                      </m:sub>
                    </m:sSub>
                    <m:r>
                      <a:rPr lang="en-US" sz="1600" b="0" i="1" smtClean="0">
                        <a:solidFill>
                          <a:schemeClr val="tx1"/>
                        </a:solidFill>
                        <a:latin typeface="Cambria Math" panose="02040503050406030204" pitchFamily="18" charset="0"/>
                      </a:rPr>
                      <m:t> </m:t>
                    </m:r>
                  </m:oMath>
                </a14:m>
                <a:r>
                  <a:rPr lang="en-US" sz="1600" dirty="0">
                    <a:effectLst/>
                  </a:rPr>
                  <a:t>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4</m:t>
                        </m:r>
                      </m:sub>
                    </m:sSub>
                  </m:oMath>
                </a14:m>
                <a:r>
                  <a:rPr lang="en-US" sz="1600" dirty="0">
                    <a:effectLst/>
                  </a:rPr>
                  <a:t>, while a negative offset benefits from some compensation from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4</m:t>
                        </m:r>
                      </m:sub>
                    </m:sSub>
                    <m:r>
                      <a:rPr lang="en-US" sz="1600" i="1">
                        <a:latin typeface="Cambria Math" panose="02040503050406030204" pitchFamily="18" charset="0"/>
                      </a:rPr>
                      <m:t> </m:t>
                    </m:r>
                  </m:oMath>
                </a14:m>
                <a:r>
                  <a:rPr lang="en-US" sz="1600" dirty="0">
                    <a:effectLst/>
                  </a:rPr>
                  <a:t>over the effect of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3</m:t>
                        </m:r>
                      </m:sub>
                    </m:sSub>
                    <m:r>
                      <a:rPr lang="en-US" sz="1600" b="0" i="0" smtClean="0">
                        <a:latin typeface="Cambria Math" panose="02040503050406030204" pitchFamily="18" charset="0"/>
                      </a:rPr>
                      <m:t>;</m:t>
                    </m:r>
                  </m:oMath>
                </a14:m>
                <a:endParaRPr lang="en-US" sz="1600" b="0" dirty="0"/>
              </a:p>
              <a:p>
                <a:pPr marL="749300" lvl="1" indent="-285750" algn="just">
                  <a:buFont typeface="Wingdings" pitchFamily="2" charset="2"/>
                  <a:buChar char="Ø"/>
                </a:pPr>
                <a:r>
                  <a:rPr lang="en-US" sz="1600" dirty="0">
                    <a:solidFill>
                      <a:srgbClr val="00B050"/>
                    </a:solidFill>
                    <a:effectLst/>
                  </a:rPr>
                  <a:t>similar observations reported from LEP in 1995 and with the LHC in 2023</a:t>
                </a:r>
                <a:r>
                  <a:rPr lang="en-US" sz="1600" dirty="0">
                    <a:effectLst/>
                  </a:rPr>
                  <a:t>.</a:t>
                </a:r>
              </a:p>
              <a:p>
                <a:pPr marL="688975" lvl="1" indent="-225425" algn="just"/>
                <a:endParaRPr lang="en-US" sz="1200" dirty="0"/>
              </a:p>
            </p:txBody>
          </p:sp>
        </mc:Choice>
        <mc:Fallback xmlns="">
          <p:sp>
            <p:nvSpPr>
              <p:cNvPr id="6" name="Content Placeholder 5">
                <a:extLst>
                  <a:ext uri="{FF2B5EF4-FFF2-40B4-BE49-F238E27FC236}">
                    <a16:creationId xmlns:a16="http://schemas.microsoft.com/office/drawing/2014/main" id="{F996ED70-DEB5-CD07-0091-604B21FE3AA0}"/>
                  </a:ext>
                </a:extLst>
              </p:cNvPr>
              <p:cNvSpPr>
                <a:spLocks noGrp="1" noRot="1" noChangeAspect="1" noMove="1" noResize="1" noEditPoints="1" noAdjustHandles="1" noChangeArrowheads="1" noChangeShapeType="1" noTextEdit="1"/>
              </p:cNvSpPr>
              <p:nvPr>
                <p:ph idx="1"/>
              </p:nvPr>
            </p:nvSpPr>
            <p:spPr>
              <a:xfrm>
                <a:off x="462579" y="975365"/>
                <a:ext cx="11639774" cy="5101344"/>
              </a:xfrm>
              <a:blipFill>
                <a:blip r:embed="rId2"/>
                <a:stretch>
                  <a:fillRect l="-218" t="-744" r="-3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C8E9D60-C20A-FECF-D7D3-6B8705F15A2F}"/>
              </a:ext>
            </a:extLst>
          </p:cNvPr>
          <p:cNvPicPr>
            <a:picLocks noChangeAspect="1"/>
          </p:cNvPicPr>
          <p:nvPr/>
        </p:nvPicPr>
        <p:blipFill>
          <a:blip r:embed="rId3"/>
          <a:stretch>
            <a:fillRect/>
          </a:stretch>
        </p:blipFill>
        <p:spPr>
          <a:xfrm>
            <a:off x="2806700" y="1301746"/>
            <a:ext cx="6578600" cy="901700"/>
          </a:xfrm>
          <a:prstGeom prst="rect">
            <a:avLst/>
          </a:prstGeom>
        </p:spPr>
      </p:pic>
      <p:pic>
        <p:nvPicPr>
          <p:cNvPr id="9" name="Picture 8">
            <a:extLst>
              <a:ext uri="{FF2B5EF4-FFF2-40B4-BE49-F238E27FC236}">
                <a16:creationId xmlns:a16="http://schemas.microsoft.com/office/drawing/2014/main" id="{46C209FC-C03B-0E9E-CBBD-2EBAF6B04FD2}"/>
              </a:ext>
            </a:extLst>
          </p:cNvPr>
          <p:cNvPicPr>
            <a:picLocks noChangeAspect="1"/>
          </p:cNvPicPr>
          <p:nvPr/>
        </p:nvPicPr>
        <p:blipFill>
          <a:blip r:embed="rId4"/>
          <a:srcRect r="990" b="15090"/>
          <a:stretch/>
        </p:blipFill>
        <p:spPr>
          <a:xfrm>
            <a:off x="2435382" y="3429000"/>
            <a:ext cx="7318218" cy="388209"/>
          </a:xfrm>
          <a:prstGeom prst="rect">
            <a:avLst/>
          </a:prstGeom>
        </p:spPr>
      </p:pic>
    </p:spTree>
    <p:extLst>
      <p:ext uri="{BB962C8B-B14F-4D97-AF65-F5344CB8AC3E}">
        <p14:creationId xmlns:p14="http://schemas.microsoft.com/office/powerpoint/2010/main" val="4080407921"/>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D4832C-E75A-8B44-9E4B-8BDB417DA999}" vid="{8D798E1F-8339-0241-A3F7-289F2473A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14" ma:contentTypeDescription="Create a new document." ma:contentTypeScope="" ma:versionID="9bd72081d61ddd7672fb853d8d442ca6">
  <xsd:schema xmlns:xsd="http://www.w3.org/2001/XMLSchema" xmlns:xs="http://www.w3.org/2001/XMLSchema" xmlns:p="http://schemas.microsoft.com/office/2006/metadata/properties" xmlns:ns2="9e4a43c1-b2a9-408a-8cac-448eda25f0f3" xmlns:ns3="dd7425a4-fa23-406d-b478-3c2992d2d4ba" xmlns:ns4="3bfd71d5-c7ac-4dca-b865-a609d1eb4074" targetNamespace="http://schemas.microsoft.com/office/2006/metadata/properties" ma:root="true" ma:fieldsID="e085e1eba6760f9000955ff7b85eb376" ns2:_="" ns3:_="" ns4:_="">
    <xsd:import namespace="9e4a43c1-b2a9-408a-8cac-448eda25f0f3"/>
    <xsd:import namespace="dd7425a4-fa23-406d-b478-3c2992d2d4ba"/>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9e4a43c1-b2a9-408a-8cac-448eda25f0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4DBD0B-6D00-4FFC-A46C-FD055FF62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8960E5-0CE4-4ACB-908D-1B27D06641F5}">
  <ds:schemaRefs>
    <ds:schemaRef ds:uri="http://schemas.microsoft.com/sharepoint/v3/contenttype/forms"/>
  </ds:schemaRefs>
</ds:datastoreItem>
</file>

<file path=customXml/itemProps3.xml><?xml version="1.0" encoding="utf-8"?>
<ds:datastoreItem xmlns:ds="http://schemas.openxmlformats.org/officeDocument/2006/customXml" ds:itemID="{8852314F-4CD6-41EC-9985-C8730E822EFD}">
  <ds:schemaRefs>
    <ds:schemaRef ds:uri="http://schemas.microsoft.com/office/infopath/2007/PartnerControls"/>
    <ds:schemaRef ds:uri="dd7425a4-fa23-406d-b478-3c2992d2d4ba"/>
    <ds:schemaRef ds:uri="http://purl.org/dc/elements/1.1/"/>
    <ds:schemaRef ds:uri="http://purl.org/dc/dcmitype/"/>
    <ds:schemaRef ds:uri="3bfd71d5-c7ac-4dca-b865-a609d1eb4074"/>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9e4a43c1-b2a9-408a-8cac-448eda25f0f3"/>
  </ds:schemaRefs>
</ds:datastoreItem>
</file>

<file path=docProps/app.xml><?xml version="1.0" encoding="utf-8"?>
<Properties xmlns="http://schemas.openxmlformats.org/officeDocument/2006/extended-properties" xmlns:vt="http://schemas.openxmlformats.org/officeDocument/2006/docPropsVTypes">
  <Template>EIC_PPT_Template_Widescreen_0224</Template>
  <TotalTime>2416</TotalTime>
  <Words>1791</Words>
  <Application>Microsoft Macintosh PowerPoint</Application>
  <PresentationFormat>Widescreen</PresentationFormat>
  <Paragraphs>169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 Math</vt:lpstr>
      <vt:lpstr>CMR7</vt:lpstr>
      <vt:lpstr>Wingdings</vt:lpstr>
      <vt:lpstr>BNL</vt:lpstr>
      <vt:lpstr>Further Radial Offset Orbit Studies</vt:lpstr>
      <vt:lpstr>Introduction – the EIC configuration</vt:lpstr>
      <vt:lpstr>Designing a large radial shift – what can be tested</vt:lpstr>
      <vt:lpstr>Designing a large radial shift – two possible configurations</vt:lpstr>
      <vt:lpstr>Comprehensive tests at high energy – w/ 100 GeV/u Au ions (1/4)</vt:lpstr>
      <vt:lpstr>Comprehensive tests at high energy – w/ 100 GeV/u Au ions (2/4)</vt:lpstr>
      <vt:lpstr>Comprehensive tests at high energy – w/ 100 GeV/u Au ions (3/4)</vt:lpstr>
      <vt:lpstr>Comprehensive tests at high energy – w/ 100 GeV/u Au ions (4/4)</vt:lpstr>
      <vt:lpstr>Comprehensive tests at high energy – defining the dipole field By</vt:lpstr>
      <vt:lpstr>  Comprehensive tests at high energy – chromaticity control in ‘22</vt:lpstr>
      <vt:lpstr>  Conclusions</vt:lpstr>
      <vt:lpstr>PowerPoint Presentation</vt:lpstr>
      <vt:lpstr>  Baseline RHIC linear optics design</vt:lpstr>
      <vt:lpstr>  2021 APEX w/ 100 GeV/u Au ions</vt:lpstr>
      <vt:lpstr>  2021 APEX w/ 100 GeV/u Au ions</vt:lpstr>
      <vt:lpstr>  2021 APEX w/ 100 GeV/u Au ions</vt:lpstr>
      <vt:lpstr>  2021 APEX w/ 100 GeV/u Au ions</vt:lpstr>
      <vt:lpstr>  2021 APEX w/ 100 GeV/u Au ions</vt:lpstr>
      <vt:lpstr>  2022 APEX w/ 255 GeV pp</vt:lpstr>
      <vt:lpstr>  2022 APEX w/ 255 GeV pp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(60PT)</dc:title>
  <dc:subject/>
  <dc:creator>Hoffman, Caitlin</dc:creator>
  <cp:keywords/>
  <dc:description/>
  <cp:lastModifiedBy>Robert-Demolaize, Guillaume</cp:lastModifiedBy>
  <cp:revision>101</cp:revision>
  <dcterms:created xsi:type="dcterms:W3CDTF">2024-08-16T14:30:35Z</dcterms:created>
  <dcterms:modified xsi:type="dcterms:W3CDTF">2025-01-22T03:19:01Z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y fmtid="{D5CDD505-2E9C-101B-9397-08002B2CF9AE}" pid="3" name="MediaServiceImageTags">
    <vt:lpwstr/>
  </property>
</Properties>
</file>