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4"/>
  </p:notesMasterIdLst>
  <p:sldIdLst>
    <p:sldId id="256" r:id="rId5"/>
    <p:sldId id="3821" r:id="rId6"/>
    <p:sldId id="3834" r:id="rId7"/>
    <p:sldId id="261" r:id="rId8"/>
    <p:sldId id="3835" r:id="rId9"/>
    <p:sldId id="262" r:id="rId10"/>
    <p:sldId id="263" r:id="rId11"/>
    <p:sldId id="270" r:id="rId12"/>
    <p:sldId id="3836" r:id="rId13"/>
    <p:sldId id="3837" r:id="rId14"/>
    <p:sldId id="3833" r:id="rId15"/>
    <p:sldId id="3825" r:id="rId16"/>
    <p:sldId id="3822" r:id="rId17"/>
    <p:sldId id="3829" r:id="rId18"/>
    <p:sldId id="3827" r:id="rId19"/>
    <p:sldId id="3828" r:id="rId20"/>
    <p:sldId id="3830" r:id="rId21"/>
    <p:sldId id="284" r:id="rId22"/>
    <p:sldId id="38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11893"/>
    <a:srgbClr val="31CA88"/>
    <a:srgbClr val="33D88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5"/>
    <p:restoredTop sz="94694"/>
  </p:normalViewPr>
  <p:slideViewPr>
    <p:cSldViewPr snapToGrid="0" snapToObjects="1">
      <p:cViewPr varScale="1">
        <p:scale>
          <a:sx n="142" d="100"/>
          <a:sy n="142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4C44A2-9DF2-94AB-4CCD-71A17B423B46}"/>
              </a:ext>
            </a:extLst>
          </p:cNvPr>
          <p:cNvCxnSpPr/>
          <p:nvPr userDrawn="1"/>
        </p:nvCxnSpPr>
        <p:spPr>
          <a:xfrm>
            <a:off x="461963" y="6253316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F09760-108A-AA19-956E-BE5AD306D93D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APEX Workshop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79F94A-5554-123E-FFB5-CA34F0EEF13E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Blednykh</a:t>
            </a:r>
          </a:p>
        </p:txBody>
      </p:sp>
    </p:spTree>
    <p:extLst>
      <p:ext uri="{BB962C8B-B14F-4D97-AF65-F5344CB8AC3E}">
        <p14:creationId xmlns:p14="http://schemas.microsoft.com/office/powerpoint/2010/main" val="232718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794733-AC62-80E6-8694-14CDF7B1035A}"/>
              </a:ext>
            </a:extLst>
          </p:cNvPr>
          <p:cNvCxnSpPr/>
          <p:nvPr userDrawn="1"/>
        </p:nvCxnSpPr>
        <p:spPr>
          <a:xfrm>
            <a:off x="461963" y="6253316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FF7AA5-E766-E8DE-EA01-141C2A4F9AC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APEX Workshop 2025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64" r:id="rId4"/>
    <p:sldLayoutId id="21474836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png"/><Relationship Id="rId4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gif"/><Relationship Id="rId7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5" Type="http://schemas.openxmlformats.org/officeDocument/2006/relationships/image" Target="../media/image6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688" y="1566211"/>
            <a:ext cx="11258449" cy="1625722"/>
          </a:xfrm>
        </p:spPr>
        <p:txBody>
          <a:bodyPr>
            <a:normAutofit/>
          </a:bodyPr>
          <a:lstStyle/>
          <a:p>
            <a:r>
              <a:rPr lang="en-US" sz="4400" dirty="0"/>
              <a:t>Beam Instability Experiments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6542F64-BE77-C012-4827-2BE86030D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049" y="5086055"/>
            <a:ext cx="10334625" cy="746185"/>
          </a:xfrm>
        </p:spPr>
        <p:txBody>
          <a:bodyPr>
            <a:normAutofit/>
          </a:bodyPr>
          <a:lstStyle/>
          <a:p>
            <a:r>
              <a:rPr lang="en-US" sz="1400" dirty="0"/>
              <a:t>APEX Workshop 2025</a:t>
            </a:r>
          </a:p>
          <a:p>
            <a:r>
              <a:rPr lang="en-US" sz="1400" dirty="0"/>
              <a:t>January 22, 2025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D4143F9-F205-5C3C-9C62-BD56D14A3E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/>
          <a:lstStyle/>
          <a:p>
            <a:r>
              <a:rPr lang="en-US" b="1" dirty="0"/>
              <a:t>Alexei Blednykh</a:t>
            </a:r>
          </a:p>
          <a:p>
            <a:r>
              <a:rPr lang="en-US" dirty="0"/>
              <a:t>L2 System Manager</a:t>
            </a:r>
          </a:p>
          <a:p>
            <a:r>
              <a:rPr lang="en-US" dirty="0"/>
              <a:t>WBS 6.12 Pre-Operations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4ED3B-4DCF-6274-C345-D7D2CABC8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5E9E6-814B-C530-FD43-A1F0C167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RF System (2</a:t>
            </a:r>
            <a:r>
              <a:rPr lang="en-US" baseline="30000" dirty="0"/>
              <a:t>nd</a:t>
            </a:r>
            <a:r>
              <a:rPr lang="en-US" dirty="0"/>
              <a:t> Harmonic)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A88CC-1EBD-D03A-671F-7025FE7AF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556" y="1035456"/>
            <a:ext cx="4406680" cy="35450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Space Charge (SC) Impedance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The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Haissinski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equilibrium exists at 5 mA and at twice that value with the 2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nd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harmonic cavity.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Geom. + SC Impedance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A factor of 1.5 increase in single-bunch current at which the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Haissinski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equilibrium exists with the 2nd Harmonic cavity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</p:txBody>
      </p:sp>
      <p:pic>
        <p:nvPicPr>
          <p:cNvPr id="6" name="Picture 5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572AE31D-2049-E876-7AE5-0A848469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236" y="1161854"/>
            <a:ext cx="3157132" cy="2396938"/>
          </a:xfrm>
          <a:prstGeom prst="rect">
            <a:avLst/>
          </a:prstGeom>
        </p:spPr>
      </p:pic>
      <p:pic>
        <p:nvPicPr>
          <p:cNvPr id="8" name="Picture 7" descr="Chart, histogram&#10;&#10;AI-generated content may be incorrect.">
            <a:extLst>
              <a:ext uri="{FF2B5EF4-FFF2-40B4-BE49-F238E27FC236}">
                <a16:creationId xmlns:a16="http://schemas.microsoft.com/office/drawing/2014/main" id="{99D703C6-FAB2-2313-E0FB-00542B56B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5" y="3664390"/>
            <a:ext cx="3378195" cy="2560755"/>
          </a:xfrm>
          <a:prstGeom prst="rect">
            <a:avLst/>
          </a:prstGeom>
        </p:spPr>
      </p:pic>
      <p:pic>
        <p:nvPicPr>
          <p:cNvPr id="10" name="Picture 9" descr="Chart, histogram&#10;&#10;AI-generated content may be incorrect.">
            <a:extLst>
              <a:ext uri="{FF2B5EF4-FFF2-40B4-BE49-F238E27FC236}">
                <a16:creationId xmlns:a16="http://schemas.microsoft.com/office/drawing/2014/main" id="{232198DD-4B8B-CA46-0159-654DC95D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849" y="1125228"/>
            <a:ext cx="3348850" cy="2470191"/>
          </a:xfrm>
          <a:prstGeom prst="rect">
            <a:avLst/>
          </a:prstGeom>
        </p:spPr>
      </p:pic>
      <p:pic>
        <p:nvPicPr>
          <p:cNvPr id="12" name="Picture 11" descr="Chart, histogram&#10;&#10;AI-generated content may be incorrect.">
            <a:extLst>
              <a:ext uri="{FF2B5EF4-FFF2-40B4-BE49-F238E27FC236}">
                <a16:creationId xmlns:a16="http://schemas.microsoft.com/office/drawing/2014/main" id="{6E1C213C-23D1-FEBC-452B-D00D5F262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828" y="3716604"/>
            <a:ext cx="3378195" cy="24889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DA584F-7A94-578F-C2F4-E11E1C0E2EE6}"/>
              </a:ext>
            </a:extLst>
          </p:cNvPr>
          <p:cNvSpPr txBox="1"/>
          <p:nvPr/>
        </p:nvSpPr>
        <p:spPr>
          <a:xfrm>
            <a:off x="9296398" y="769515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Double RF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463D2-3DA6-7EDD-00CE-AF6E6C0AE870}"/>
              </a:ext>
            </a:extLst>
          </p:cNvPr>
          <p:cNvSpPr txBox="1"/>
          <p:nvPr/>
        </p:nvSpPr>
        <p:spPr>
          <a:xfrm>
            <a:off x="5562680" y="812223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24 MHz RF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CCA8DD-B875-BB81-4D82-8C726E4E8F39}"/>
              </a:ext>
            </a:extLst>
          </p:cNvPr>
          <p:cNvSpPr txBox="1"/>
          <p:nvPr/>
        </p:nvSpPr>
        <p:spPr>
          <a:xfrm>
            <a:off x="8952323" y="6261741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Ryan Lindberg &amp;  </a:t>
            </a:r>
            <a:r>
              <a:rPr lang="en-US" sz="1400" i="1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Panageotis</a:t>
            </a:r>
            <a:r>
              <a:rPr lang="en-US" sz="1400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Baxevanis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90F0D-5D71-01F0-2B1B-DED78AFA3A2E}"/>
              </a:ext>
            </a:extLst>
          </p:cNvPr>
          <p:cNvSpPr txBox="1"/>
          <p:nvPr/>
        </p:nvSpPr>
        <p:spPr>
          <a:xfrm>
            <a:off x="4932129" y="6274590"/>
            <a:ext cx="4265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[1] P. Baxevanis and A. Blednykh, BNL-226418-2024-TECH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63BC2F-47AC-B0FD-5CA9-483F4192F9E6}"/>
              </a:ext>
            </a:extLst>
          </p:cNvPr>
          <p:cNvSpPr txBox="1"/>
          <p:nvPr/>
        </p:nvSpPr>
        <p:spPr>
          <a:xfrm>
            <a:off x="708173" y="4290812"/>
            <a:ext cx="3444932" cy="1200329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Working on the transverse space charge wake and its effect on beam dynamics.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70AAD-CB57-5D45-387F-5AF31DFDA982}"/>
              </a:ext>
            </a:extLst>
          </p:cNvPr>
          <p:cNvSpPr txBox="1"/>
          <p:nvPr/>
        </p:nvSpPr>
        <p:spPr>
          <a:xfrm>
            <a:off x="566620" y="5578814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See talk by A. Fedotov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–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Low-Energy Electron Cooling Experiments </a:t>
            </a:r>
          </a:p>
        </p:txBody>
      </p:sp>
    </p:spTree>
    <p:extLst>
      <p:ext uri="{BB962C8B-B14F-4D97-AF65-F5344CB8AC3E}">
        <p14:creationId xmlns:p14="http://schemas.microsoft.com/office/powerpoint/2010/main" val="130398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C962-A0E9-A8D7-2EF7-01F0C7B25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EED1-98F8-8DC8-CFC9-6330A682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91" y="23006"/>
            <a:ext cx="11019838" cy="9187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APEX On Longitudinal Instabilities in RHIC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EDE7E-B5A5-680C-8199-CF4EF54B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9A2AA87-7FFA-EF9A-FBC2-8E8E62FFBE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6971" y="1149725"/>
                <a:ext cx="9898058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APEX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11.30 – 17.30,  May 16, 2024 – Yellow Ring – Z/n=5.4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𝛀</m:t>
                    </m:r>
                  </m:oMath>
                </a14:m>
                <a:endParaRPr lang="en-US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10.00 – 16.00,  September 25, 2024 – Blue Ring – Z/n=1.5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𝛀</m:t>
                    </m:r>
                  </m:oMath>
                </a14:m>
                <a:endParaRPr lang="en-US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Participants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A. Blednykh, M. Blaskiewicz, V.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Ptitsyn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V. Schoefer,   C. Liu, K.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Mernick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   M.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Sangroula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A.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Fedotov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D.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Kayran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S.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Seletskiy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I.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Pinaev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G. Robert-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Demolaize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B. Lepore, T. Shrey, E. Becker.  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9 MHz RF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23.7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9A2AA87-7FFA-EF9A-FBC2-8E8E62FFB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971" y="1149725"/>
                <a:ext cx="9898058" cy="4351338"/>
              </a:xfrm>
              <a:prstGeom prst="rect">
                <a:avLst/>
              </a:prstGeom>
              <a:blipFill>
                <a:blip r:embed="rId2"/>
                <a:stretch>
                  <a:fillRect l="-1282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7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E8B79F-3C59-FE27-D867-BC044544B3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Lattice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=23.7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E8B79F-3C59-FE27-D867-BC044544B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76" t="-10769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E7CE1C68-5C41-8235-FDE7-421A1FD54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4386" y="974725"/>
            <a:ext cx="7375004" cy="4867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EF934-6403-B262-17A9-9B0593C8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61B04-07D9-E413-A496-20AE26204CD9}"/>
              </a:ext>
            </a:extLst>
          </p:cNvPr>
          <p:cNvSpPr txBox="1"/>
          <p:nvPr/>
        </p:nvSpPr>
        <p:spPr>
          <a:xfrm>
            <a:off x="8543365" y="5842000"/>
            <a:ext cx="237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G. Robert-</a:t>
            </a:r>
            <a:r>
              <a:rPr lang="en-US" i="1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Demolaize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8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6E09AD-D0EF-F088-99CD-B2CC1CD325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9 MHz RF cavity (new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=23.7)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6E09AD-D0EF-F088-99CD-B2CC1CD325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76" t="-10769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5D19CC1-89EF-FC08-65FA-1F98734A1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354" y="1002899"/>
            <a:ext cx="4297603" cy="27301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5BA9C-2168-5868-50E9-CD5AF66F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 descr="A graph with red lines&#10;&#10;Description automatically generated">
            <a:extLst>
              <a:ext uri="{FF2B5EF4-FFF2-40B4-BE49-F238E27FC236}">
                <a16:creationId xmlns:a16="http://schemas.microsoft.com/office/drawing/2014/main" id="{4FBA9754-B86D-0D6C-3056-3A98DE9036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516"/>
          <a:stretch/>
        </p:blipFill>
        <p:spPr>
          <a:xfrm>
            <a:off x="-385484" y="3733097"/>
            <a:ext cx="4473389" cy="276605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9128B57-4226-A5F4-48A7-245EB6D1B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316"/>
          <a:stretch/>
        </p:blipFill>
        <p:spPr>
          <a:xfrm>
            <a:off x="4747347" y="856154"/>
            <a:ext cx="4297603" cy="1538703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970E57E-84EA-A7DB-2749-0E1C5F3BBF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039"/>
          <a:stretch/>
        </p:blipFill>
        <p:spPr>
          <a:xfrm>
            <a:off x="4747347" y="2299361"/>
            <a:ext cx="4297603" cy="1538703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10C935EC-6E28-AC05-4AD7-BD629A0C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585"/>
          <a:stretch/>
        </p:blipFill>
        <p:spPr>
          <a:xfrm>
            <a:off x="4747347" y="3788426"/>
            <a:ext cx="4297603" cy="1433737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6623A3AF-654A-CA70-B68F-F68AE27877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638"/>
          <a:stretch/>
        </p:blipFill>
        <p:spPr>
          <a:xfrm>
            <a:off x="4747347" y="5277489"/>
            <a:ext cx="4297603" cy="1433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D725DC-828F-8792-9F0F-2456EE418AED}"/>
              </a:ext>
            </a:extLst>
          </p:cNvPr>
          <p:cNvSpPr txBox="1"/>
          <p:nvPr/>
        </p:nvSpPr>
        <p:spPr>
          <a:xfrm>
            <a:off x="7592993" y="81278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15:10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E413C-17DE-E177-979B-587F9BF742B6}"/>
              </a:ext>
            </a:extLst>
          </p:cNvPr>
          <p:cNvSpPr txBox="1"/>
          <p:nvPr/>
        </p:nvSpPr>
        <p:spPr>
          <a:xfrm>
            <a:off x="7655744" y="229936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15:17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62B42-9B25-4622-3DEC-C2B9125631AE}"/>
              </a:ext>
            </a:extLst>
          </p:cNvPr>
          <p:cNvSpPr txBox="1"/>
          <p:nvPr/>
        </p:nvSpPr>
        <p:spPr>
          <a:xfrm>
            <a:off x="7655744" y="376870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15:18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3828E7-C561-4E1D-F435-AED0448B86F9}"/>
              </a:ext>
            </a:extLst>
          </p:cNvPr>
          <p:cNvSpPr txBox="1"/>
          <p:nvPr/>
        </p:nvSpPr>
        <p:spPr>
          <a:xfrm>
            <a:off x="7655744" y="52343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15:20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779D4-D16C-B879-0087-F4BA7C8C7DC9}"/>
              </a:ext>
            </a:extLst>
          </p:cNvPr>
          <p:cNvSpPr txBox="1"/>
          <p:nvPr/>
        </p:nvSpPr>
        <p:spPr>
          <a:xfrm>
            <a:off x="6396404" y="812782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0.9e11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141D5D-0A62-2342-475E-0E61DF1E617A}"/>
              </a:ext>
            </a:extLst>
          </p:cNvPr>
          <p:cNvSpPr txBox="1"/>
          <p:nvPr/>
        </p:nvSpPr>
        <p:spPr>
          <a:xfrm>
            <a:off x="6459714" y="2259467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1.55e11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4430F4-0F91-A6A0-D9A2-82CB6D33EFFE}"/>
              </a:ext>
            </a:extLst>
          </p:cNvPr>
          <p:cNvSpPr txBox="1"/>
          <p:nvPr/>
        </p:nvSpPr>
        <p:spPr>
          <a:xfrm>
            <a:off x="9058931" y="1093694"/>
            <a:ext cx="30882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Instability related to beam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is unstable above 1.5e11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Voltage fixed at 15:12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profile needs to be compared at different intensities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Evidence of Microwave Instability (MWI)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AE3F6-42EF-D8DC-92FB-80DAECF52BB3}"/>
              </a:ext>
            </a:extLst>
          </p:cNvPr>
          <p:cNvSpPr txBox="1"/>
          <p:nvPr/>
        </p:nvSpPr>
        <p:spPr>
          <a:xfrm>
            <a:off x="10515600" y="550468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RF=18kV</a:t>
            </a:r>
          </a:p>
        </p:txBody>
      </p:sp>
    </p:spTree>
    <p:extLst>
      <p:ext uri="{BB962C8B-B14F-4D97-AF65-F5344CB8AC3E}">
        <p14:creationId xmlns:p14="http://schemas.microsoft.com/office/powerpoint/2010/main" val="1129712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77AC-0856-4E06-76EE-F6E8B8C2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2A93D-D60F-33A6-86D6-EB148DCFC2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4000" dirty="0"/>
                  <a:t>Sep. 25, 2024</a:t>
                </a:r>
              </a:p>
              <a:p>
                <a:pPr marL="0" indent="0" algn="ctr">
                  <a:buNone/>
                </a:pPr>
                <a:r>
                  <a:rPr lang="en-US" sz="4000" dirty="0"/>
                  <a:t>Blue Ring Measurements</a:t>
                </a:r>
              </a:p>
              <a:p>
                <a:pPr marL="0" indent="0" algn="ctr">
                  <a:buNone/>
                </a:pPr>
                <a:r>
                  <a:rPr lang="en-US" sz="4000" dirty="0"/>
                  <a:t>Z/n= 1.5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2A93D-D60F-33A6-86D6-EB148DCFC2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F15D4-A314-06B0-15B5-D8A95B5A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5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37257B3-46CE-BCDC-DA62-FD27EB59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011" y="1337082"/>
            <a:ext cx="4833926" cy="36930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6E09AD-D0EF-F088-99CD-B2CC1CD325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9 MHz RF Cavity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=23.7), V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RF</a:t>
                </a:r>
                <a:r>
                  <a:rPr lang="en-US" dirty="0">
                    <a:solidFill>
                      <a:schemeClr val="tx1"/>
                    </a:solidFill>
                  </a:rPr>
                  <a:t>=17 kV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6E09AD-D0EF-F088-99CD-B2CC1CD325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76" t="-10769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5BA9C-2168-5868-50E9-CD5AF66F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15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779D4-D16C-B879-0087-F4BA7C8C7DC9}"/>
              </a:ext>
            </a:extLst>
          </p:cNvPr>
          <p:cNvSpPr txBox="1"/>
          <p:nvPr/>
        </p:nvSpPr>
        <p:spPr>
          <a:xfrm>
            <a:off x="5698036" y="208563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1.1</a:t>
            </a:r>
          </a:p>
        </p:txBody>
      </p:sp>
      <p:pic>
        <p:nvPicPr>
          <p:cNvPr id="15" name="Picture 1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CE1BD4E-8BDE-92AD-806F-ED6C0DA5F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4" y="881788"/>
            <a:ext cx="3484631" cy="2893300"/>
          </a:xfrm>
          <a:prstGeom prst="rect">
            <a:avLst/>
          </a:prstGeom>
        </p:spPr>
      </p:pic>
      <p:pic>
        <p:nvPicPr>
          <p:cNvPr id="25" name="Picture 2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FE20AEF-EADF-2606-EBCF-1C2734564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79" y="3834234"/>
            <a:ext cx="3571716" cy="29656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830948D-9C71-592C-605D-2D166BBB7076}"/>
              </a:ext>
            </a:extLst>
          </p:cNvPr>
          <p:cNvSpPr txBox="1"/>
          <p:nvPr/>
        </p:nvSpPr>
        <p:spPr>
          <a:xfrm>
            <a:off x="6131168" y="223952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94F1B3-70F5-3586-032D-3BDDB08C400A}"/>
              </a:ext>
            </a:extLst>
          </p:cNvPr>
          <p:cNvSpPr txBox="1"/>
          <p:nvPr/>
        </p:nvSpPr>
        <p:spPr>
          <a:xfrm>
            <a:off x="6463873" y="2249028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B66079-9BFD-6634-394E-CF63A1674135}"/>
              </a:ext>
            </a:extLst>
          </p:cNvPr>
          <p:cNvSpPr txBox="1"/>
          <p:nvPr/>
        </p:nvSpPr>
        <p:spPr>
          <a:xfrm>
            <a:off x="6861112" y="223952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1C9D0F-9748-1E41-24F9-ABC5739BE4C5}"/>
              </a:ext>
            </a:extLst>
          </p:cNvPr>
          <p:cNvSpPr txBox="1"/>
          <p:nvPr/>
        </p:nvSpPr>
        <p:spPr>
          <a:xfrm>
            <a:off x="7102898" y="209513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AC3D-C9DF-4672-0D49-46EA34C12353}"/>
              </a:ext>
            </a:extLst>
          </p:cNvPr>
          <p:cNvSpPr txBox="1"/>
          <p:nvPr/>
        </p:nvSpPr>
        <p:spPr>
          <a:xfrm>
            <a:off x="7319464" y="193174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B81D1C-F62F-ACDB-9EB4-3E0E11CAA3FA}"/>
              </a:ext>
            </a:extLst>
          </p:cNvPr>
          <p:cNvSpPr txBox="1"/>
          <p:nvPr/>
        </p:nvSpPr>
        <p:spPr>
          <a:xfrm>
            <a:off x="7641496" y="178736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7C7C9E-ABAD-51A1-5A9E-F55F40CF7C6C}"/>
              </a:ext>
            </a:extLst>
          </p:cNvPr>
          <p:cNvSpPr txBox="1"/>
          <p:nvPr/>
        </p:nvSpPr>
        <p:spPr>
          <a:xfrm>
            <a:off x="8667961" y="186326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F3FB0E-DA4A-7B58-F5E6-1595272DB097}"/>
              </a:ext>
            </a:extLst>
          </p:cNvPr>
          <p:cNvSpPr txBox="1"/>
          <p:nvPr/>
        </p:nvSpPr>
        <p:spPr>
          <a:xfrm>
            <a:off x="9240080" y="176234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91122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E3CE2F34-01B2-F618-8BA5-4181D2B2B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0" t="9076" r="8193" b="55751"/>
          <a:stretch/>
        </p:blipFill>
        <p:spPr>
          <a:xfrm>
            <a:off x="4466991" y="3588693"/>
            <a:ext cx="3887300" cy="128482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4E3BB39-DE6A-C83A-8A4A-EA208A7204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9" t="8882" r="8494" b="55339"/>
          <a:stretch/>
        </p:blipFill>
        <p:spPr>
          <a:xfrm>
            <a:off x="4466990" y="2231708"/>
            <a:ext cx="3887301" cy="130987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28C240E-AAE7-5CD2-BE9E-B287173F89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0" t="9077" r="8293" b="56265"/>
          <a:stretch/>
        </p:blipFill>
        <p:spPr>
          <a:xfrm>
            <a:off x="4466990" y="903177"/>
            <a:ext cx="3887301" cy="12674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6E09AD-D0EF-F088-99CD-B2CC1CD325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9 MHz RF Cavity (New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=23.7), V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RF</a:t>
                </a:r>
                <a:r>
                  <a:rPr lang="en-US" dirty="0">
                    <a:solidFill>
                      <a:schemeClr val="tx1"/>
                    </a:solidFill>
                  </a:rPr>
                  <a:t>=17 kV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6E09AD-D0EF-F088-99CD-B2CC1CD325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876" t="-10769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5BA9C-2168-5868-50E9-CD5AF66F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16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5779D4-D16C-B879-0087-F4BA7C8C7DC9}"/>
              </a:ext>
            </a:extLst>
          </p:cNvPr>
          <p:cNvSpPr txBox="1"/>
          <p:nvPr/>
        </p:nvSpPr>
        <p:spPr>
          <a:xfrm>
            <a:off x="6171961" y="790108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1.5e11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4430F4-0F91-A6A0-D9A2-82CB6D33EFFE}"/>
              </a:ext>
            </a:extLst>
          </p:cNvPr>
          <p:cNvSpPr txBox="1"/>
          <p:nvPr/>
        </p:nvSpPr>
        <p:spPr>
          <a:xfrm>
            <a:off x="8554618" y="974774"/>
            <a:ext cx="35126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Beam is unstable at ~1.6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The MWI threshold is approximately the same in both the Yellow and Blue Rings, while the geometric + RW impedance differs: Z/n = 1.5 </a:t>
            </a:r>
            <a:r>
              <a:rPr lang="el-G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Ω (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Blue Ring) vs. Z/n = 5.4 </a:t>
            </a:r>
            <a:r>
              <a:rPr lang="el-G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Ω (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Yellow Ring).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E8DA1D6-D389-BB3D-1EAE-AFCF35D05E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02" t="15376" r="6543" b="15376"/>
          <a:stretch/>
        </p:blipFill>
        <p:spPr>
          <a:xfrm>
            <a:off x="491577" y="981995"/>
            <a:ext cx="3538198" cy="2342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4B5961-A158-E0D3-497A-CA02C3D9737C}"/>
              </a:ext>
            </a:extLst>
          </p:cNvPr>
          <p:cNvSpPr txBox="1"/>
          <p:nvPr/>
        </p:nvSpPr>
        <p:spPr>
          <a:xfrm>
            <a:off x="6139913" y="2133835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1.6e11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9C00DD-16E3-5A71-DA57-F2F3C4EC6309}"/>
              </a:ext>
            </a:extLst>
          </p:cNvPr>
          <p:cNvSpPr txBox="1"/>
          <p:nvPr/>
        </p:nvSpPr>
        <p:spPr>
          <a:xfrm>
            <a:off x="6136717" y="3489641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1.7e11</a:t>
            </a:r>
          </a:p>
        </p:txBody>
      </p:sp>
      <p:pic>
        <p:nvPicPr>
          <p:cNvPr id="26" name="Picture 2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FAAE0DA-EB38-1574-C038-4884B1EFA3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67" t="13787" r="4826" b="12660"/>
          <a:stretch/>
        </p:blipFill>
        <p:spPr>
          <a:xfrm>
            <a:off x="652209" y="3836469"/>
            <a:ext cx="3483945" cy="22020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08CDE5-B714-B647-23F8-5D5E66919856}"/>
              </a:ext>
            </a:extLst>
          </p:cNvPr>
          <p:cNvSpPr txBox="1"/>
          <p:nvPr/>
        </p:nvSpPr>
        <p:spPr>
          <a:xfrm>
            <a:off x="891374" y="403076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E47905-4898-4780-5BC4-6644732C6B15}"/>
              </a:ext>
            </a:extLst>
          </p:cNvPr>
          <p:cNvSpPr txBox="1"/>
          <p:nvPr/>
        </p:nvSpPr>
        <p:spPr>
          <a:xfrm>
            <a:off x="1176510" y="415976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63A022-F2C0-8395-2BF7-AEA97C9EDE62}"/>
              </a:ext>
            </a:extLst>
          </p:cNvPr>
          <p:cNvSpPr txBox="1"/>
          <p:nvPr/>
        </p:nvSpPr>
        <p:spPr>
          <a:xfrm>
            <a:off x="1509215" y="416926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C8C6A8-C165-3580-B97C-35FA4636F825}"/>
              </a:ext>
            </a:extLst>
          </p:cNvPr>
          <p:cNvSpPr txBox="1"/>
          <p:nvPr/>
        </p:nvSpPr>
        <p:spPr>
          <a:xfrm>
            <a:off x="1798385" y="415976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EF9A13-D594-D716-6771-A7B75FE8245C}"/>
              </a:ext>
            </a:extLst>
          </p:cNvPr>
          <p:cNvSpPr txBox="1"/>
          <p:nvPr/>
        </p:nvSpPr>
        <p:spPr>
          <a:xfrm>
            <a:off x="1973672" y="401538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FA9DC7-2E53-5829-EB74-CA445B84E065}"/>
              </a:ext>
            </a:extLst>
          </p:cNvPr>
          <p:cNvSpPr txBox="1"/>
          <p:nvPr/>
        </p:nvSpPr>
        <p:spPr>
          <a:xfrm>
            <a:off x="2190238" y="390186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07AA5C-B3EC-85CD-6968-0A1A561DA56D}"/>
              </a:ext>
            </a:extLst>
          </p:cNvPr>
          <p:cNvSpPr txBox="1"/>
          <p:nvPr/>
        </p:nvSpPr>
        <p:spPr>
          <a:xfrm>
            <a:off x="2435824" y="373838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E597BF-3877-88BC-9191-CF13B9A78BAA}"/>
              </a:ext>
            </a:extLst>
          </p:cNvPr>
          <p:cNvSpPr txBox="1"/>
          <p:nvPr/>
        </p:nvSpPr>
        <p:spPr>
          <a:xfrm>
            <a:off x="3333698" y="379645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34309A-65EF-6FCC-107F-65A7BB2F0AF8}"/>
              </a:ext>
            </a:extLst>
          </p:cNvPr>
          <p:cNvSpPr txBox="1"/>
          <p:nvPr/>
        </p:nvSpPr>
        <p:spPr>
          <a:xfrm>
            <a:off x="3787930" y="376336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2.2</a:t>
            </a:r>
          </a:p>
        </p:txBody>
      </p:sp>
      <p:pic>
        <p:nvPicPr>
          <p:cNvPr id="37" name="Picture 36" descr="A screenshot of a computer&#10;&#10;Description automatically generated">
            <a:extLst>
              <a:ext uri="{FF2B5EF4-FFF2-40B4-BE49-F238E27FC236}">
                <a16:creationId xmlns:a16="http://schemas.microsoft.com/office/drawing/2014/main" id="{D4BFBA3D-78B4-A9F4-24AE-076C971E56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81" t="8525" r="8164" b="55814"/>
          <a:stretch/>
        </p:blipFill>
        <p:spPr>
          <a:xfrm>
            <a:off x="4466990" y="4925439"/>
            <a:ext cx="3859735" cy="12848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0E6F02E-FABA-ED13-304D-9FC44CCC53A5}"/>
              </a:ext>
            </a:extLst>
          </p:cNvPr>
          <p:cNvSpPr txBox="1"/>
          <p:nvPr/>
        </p:nvSpPr>
        <p:spPr>
          <a:xfrm>
            <a:off x="6171961" y="4841726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2.0e11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C924F5-06C1-9F9D-A3AB-5F0E969D1113}"/>
              </a:ext>
            </a:extLst>
          </p:cNvPr>
          <p:cNvSpPr txBox="1"/>
          <p:nvPr/>
        </p:nvSpPr>
        <p:spPr>
          <a:xfrm>
            <a:off x="1582884" y="92179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Intensity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96A427-7855-49A9-B1D3-150D05A35340}"/>
              </a:ext>
            </a:extLst>
          </p:cNvPr>
          <p:cNvSpPr txBox="1"/>
          <p:nvPr/>
        </p:nvSpPr>
        <p:spPr>
          <a:xfrm>
            <a:off x="1701904" y="337611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Length</a:t>
            </a:r>
          </a:p>
        </p:txBody>
      </p:sp>
    </p:spTree>
    <p:extLst>
      <p:ext uri="{BB962C8B-B14F-4D97-AF65-F5344CB8AC3E}">
        <p14:creationId xmlns:p14="http://schemas.microsoft.com/office/powerpoint/2010/main" val="387767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C3FB-4CFE-04C7-038F-0AD9C592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Geometric + RW  vs. Space Charge Impedance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B45F0-FA94-B247-8F8A-85816E1E0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522" y="4935111"/>
            <a:ext cx="5979663" cy="777911"/>
          </a:xfrm>
        </p:spPr>
        <p:txBody>
          <a:bodyPr/>
          <a:lstStyle/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dominant effect on the microwave instability threshold is due to the space charge impedance.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7CC05-84C2-30D7-E122-6D83CEDF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89889-CDBF-AEFF-AC94-9C9E2BA9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946" y="1402672"/>
            <a:ext cx="26670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0AB58-E7B0-9760-724A-D23F8F3D0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953" y="1429219"/>
            <a:ext cx="26670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A63FF5-F47D-68E2-6997-E4C342C0E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42" y="1429724"/>
            <a:ext cx="2755862" cy="2856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74F458-F2E0-5D80-6A93-D42E381AC081}"/>
              </a:ext>
            </a:extLst>
          </p:cNvPr>
          <p:cNvSpPr txBox="1"/>
          <p:nvPr/>
        </p:nvSpPr>
        <p:spPr>
          <a:xfrm>
            <a:off x="7173883" y="1132749"/>
            <a:ext cx="4423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Imaginary Part of the Longitudinal Impedance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45563-DB12-CDF8-ED8C-10037F48C470}"/>
              </a:ext>
            </a:extLst>
          </p:cNvPr>
          <p:cNvSpPr txBox="1"/>
          <p:nvPr/>
        </p:nvSpPr>
        <p:spPr>
          <a:xfrm>
            <a:off x="1864351" y="1100007"/>
            <a:ext cx="3990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Real Part of the Longitudinal Impedance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D49BD3-C7CB-4367-F200-CF321341294C}"/>
                  </a:ext>
                </a:extLst>
              </p:cNvPr>
              <p:cNvSpPr txBox="1"/>
              <p:nvPr/>
            </p:nvSpPr>
            <p:spPr>
              <a:xfrm>
                <a:off x="2352502" y="4371410"/>
                <a:ext cx="30524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ReZ</a:t>
                </a:r>
                <a:r>
                  <a:rPr lang="en-US" sz="2000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||</a:t>
                </a: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= 0 for Space Charge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D49BD3-C7CB-4367-F200-CF3213412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502" y="4371410"/>
                <a:ext cx="3052439" cy="400110"/>
              </a:xfrm>
              <a:prstGeom prst="rect">
                <a:avLst/>
              </a:prstGeom>
              <a:blipFill>
                <a:blip r:embed="rId5"/>
                <a:stretch>
                  <a:fillRect l="-2075" t="-9375" r="-124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2956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6BAE3C-7FEB-FB82-FE86-C7A321C0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0585FE8-37AC-09EC-7E9F-0528744F6DE4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017777" y="1010895"/>
                <a:ext cx="10007403" cy="5354374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Accelerator Physics Experiment (APEX) in RHIC on MWI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Yellow ring studies, where Z/n=5.4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baseline="30000" dirty="0"/>
                  <a:t>1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(May 16, 2024).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Blue ring studies, where Z/n=1.5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baseline="30000" dirty="0"/>
                  <a:t>1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(Sep 25, 2024)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Instability (Yellow Ring)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is single-bunch </a:t>
                </a:r>
                <a:r>
                  <a:rPr lang="en-US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unstable at 1.9 mA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(1.5e11) with 9 MHz RF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432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 18kV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(h=115)</a:t>
                </a:r>
              </a:p>
              <a:p>
                <a:pPr lvl="2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=23.7,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=4.5 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=1.36 m)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=5.5e-4</a:t>
                </a:r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is stable with 28 MHz RF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432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 40kV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(h=358)</a:t>
                </a:r>
              </a:p>
              <a:p>
                <a:pPr lvl="2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=23.7,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=4 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=1.2 m),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𝜹</m:t>
                        </m:r>
                      </m:sub>
                    </m:sSub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=12.8e-4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Space Charge Impedance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33.3 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32.1 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𝑎𝑣𝑒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=43 mm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=1.8 mm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2.2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(RHIC)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</a:t>
                </a:r>
                <a:r>
                  <a:rPr lang="en-US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2.6 mA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=5.5e-4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=12.5 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𝜹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=12.8e-4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0585FE8-37AC-09EC-7E9F-0528744F6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017777" y="1010895"/>
                <a:ext cx="10007403" cy="5354374"/>
              </a:xfrm>
              <a:blipFill>
                <a:blip r:embed="rId2"/>
                <a:stretch>
                  <a:fillRect l="-1014" t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A267E8B-D5F6-9842-A156-5FC7612E21E9}"/>
              </a:ext>
            </a:extLst>
          </p:cNvPr>
          <p:cNvSpPr txBox="1"/>
          <p:nvPr/>
        </p:nvSpPr>
        <p:spPr>
          <a:xfrm>
            <a:off x="2441659" y="5807220"/>
            <a:ext cx="5574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[1] M. Blaskiewicz, J.M. Brennan, K. </a:t>
            </a:r>
            <a:r>
              <a:rPr lang="en-US" sz="1200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Mernick</a:t>
            </a:r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doi:10.18429/JACoW-IPAC2015-MOPMN020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7710FC-3791-87C9-9760-7EB29ED07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6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FC002-6140-959F-EFE2-B2EF13A40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180AD2-CB34-D3D9-BCB5-00ED377F8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496A3-3A8C-1DF6-9068-5E0CED421A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99" y="1019860"/>
            <a:ext cx="10007403" cy="381212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At injection energy, the microwave instability threshold is primarily influenced by the longitudinal space charge impedance.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APEX at RHIC for different rings confirms this.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beam longitudinally is stable at 23.8 GeV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To perform particle tracking simulations, the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Haissinski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equilibrium is used as the initial distribution in ELEGANT.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effect of vertical space charge and transverse dipole impedance on transverse beam dynamics is a work in progress.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923A7EC-FE91-D667-25FE-828DD2237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2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161A-DD4A-401C-88CE-1B38858B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92" y="23006"/>
            <a:ext cx="7886700" cy="9187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91D02-99A0-46D0-A54B-02A96E79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392613-FB86-FEBE-5D53-990817EA4492}"/>
              </a:ext>
            </a:extLst>
          </p:cNvPr>
          <p:cNvSpPr txBox="1">
            <a:spLocks/>
          </p:cNvSpPr>
          <p:nvPr/>
        </p:nvSpPr>
        <p:spPr>
          <a:xfrm>
            <a:off x="1155424" y="1230403"/>
            <a:ext cx="9898058" cy="3386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Space Charge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Particle Tracking Simulations at Injection Energy, 23.8 GeV 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Haissinski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Equilibrium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APEX on Longitudinal Instabilities in RHIC</a:t>
            </a:r>
          </a:p>
          <a:p>
            <a:pPr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23545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F998-661C-AFF6-D809-FF1E4A2F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APEX and EIC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DFE51E-DC21-6DA7-CF41-2177913881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1536" y="1040896"/>
                <a:ext cx="8486888" cy="486585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EIC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rings (RCS, ESR, HSR) are considered </a:t>
                </a:r>
                <a:r>
                  <a:rPr lang="en-US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high-risk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from an impedance standpoint. </a:t>
                </a:r>
              </a:p>
              <a:p>
                <a:pPr lvl="1"/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Insufficient step size in impedance calculations can affect high-frequency results.</a:t>
                </a:r>
              </a:p>
              <a:p>
                <a:pPr lvl="1"/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Limited computational resources impact wakefield and impedance simulations for some geometries.</a:t>
                </a:r>
              </a:p>
              <a:p>
                <a:pPr lvl="1"/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Certain theoretical models do not fully describe or under/overestimate the collective effects of accelerators.</a:t>
                </a:r>
              </a:p>
              <a:p>
                <a:pPr lvl="1"/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Particle tracking simulations with all wakefields (or impedances) are the most reliable way to estimate instability thresholds.</a:t>
                </a:r>
              </a:p>
              <a:p>
                <a:pPr lvl="1"/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Impedance budget is designed to ensure that the instability threshold is at least twice the required single-bunch current.</a:t>
                </a:r>
              </a:p>
              <a:p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RHIC</a:t>
                </a:r>
              </a:p>
              <a:p>
                <a:pPr lvl="1"/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longitudinal impedance of yellow and blue rings are experimentally measured,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ImZ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/n = 5.4 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ImZ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/n = 1.5 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respectively.</a:t>
                </a:r>
              </a:p>
              <a:p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DFE51E-DC21-6DA7-CF41-2177913881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1536" y="1040896"/>
                <a:ext cx="8486888" cy="4865858"/>
              </a:xfrm>
              <a:blipFill>
                <a:blip r:embed="rId2"/>
                <a:stretch>
                  <a:fillRect l="-1046" t="-2083" r="-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7C4BF-A418-DC79-03AF-E7D19103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55894-6BDB-16B0-6752-A1DD503E7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HSR Beam Parameters At Injection Energy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C8F4A8D-3AD8-E598-A914-B70E3BE4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822" y="3938834"/>
            <a:ext cx="2465234" cy="176384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0FA178-7F8A-4B7B-1360-5457CBE2DD1E}"/>
              </a:ext>
            </a:extLst>
          </p:cNvPr>
          <p:cNvCxnSpPr>
            <a:cxnSpLocks/>
          </p:cNvCxnSpPr>
          <p:nvPr/>
        </p:nvCxnSpPr>
        <p:spPr>
          <a:xfrm flipV="1">
            <a:off x="11024634" y="4454242"/>
            <a:ext cx="0" cy="49624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2E7FEFA-6824-1A04-5AE4-CFB72D6743D5}"/>
              </a:ext>
            </a:extLst>
          </p:cNvPr>
          <p:cNvSpPr txBox="1"/>
          <p:nvPr/>
        </p:nvSpPr>
        <p:spPr>
          <a:xfrm>
            <a:off x="10990768" y="4555845"/>
            <a:ext cx="5072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24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5">
                <a:extLst>
                  <a:ext uri="{FF2B5EF4-FFF2-40B4-BE49-F238E27FC236}">
                    <a16:creationId xmlns:a16="http://schemas.microsoft.com/office/drawing/2014/main" id="{8BCAB880-DF82-6DFC-166C-8F1421E0710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87154" y="987086"/>
              <a:ext cx="5667127" cy="372859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97794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957539">
                      <a:extLst>
                        <a:ext uri="{9D8B030D-6E8A-4147-A177-3AD203B41FA5}">
                          <a16:colId xmlns:a16="http://schemas.microsoft.com/office/drawing/2014/main" val="3069769765"/>
                        </a:ext>
                      </a:extLst>
                    </a:gridCol>
                    <a:gridCol w="1011794">
                      <a:extLst>
                        <a:ext uri="{9D8B030D-6E8A-4147-A177-3AD203B41FA5}">
                          <a16:colId xmlns:a16="http://schemas.microsoft.com/office/drawing/2014/main" val="2963604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(GeV)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23.8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Circumference,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𝐶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 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𝑚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)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3833.93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037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Lorentz Factor,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25.37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315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Transition Energy,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40846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 Spread,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+mn-ea"/>
                                      <a:cs typeface="Arial Narrow" panose="020B0604020202020204" pitchFamily="34" charset="0"/>
                                    </a:rPr>
                                    <m:t>𝛿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6.4x10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03679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System,</a:t>
                          </a:r>
                          <a:r>
                            <a:rPr lang="en-US" sz="1800" b="0" i="0" baseline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24.6</a:t>
                          </a:r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MHz (h=315),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(MV)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0.040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0142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Length,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(ns)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3.003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675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Cooling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Before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After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2627973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Vertical Beam Size,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0.66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180127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Horizontal Beam Size,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0.82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9837084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5">
                <a:extLst>
                  <a:ext uri="{FF2B5EF4-FFF2-40B4-BE49-F238E27FC236}">
                    <a16:creationId xmlns:a16="http://schemas.microsoft.com/office/drawing/2014/main" id="{8BCAB880-DF82-6DFC-166C-8F1421E0710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9642975"/>
                  </p:ext>
                </p:extLst>
              </p:nvPr>
            </p:nvGraphicFramePr>
            <p:xfrm>
              <a:off x="487154" y="987086"/>
              <a:ext cx="5667127" cy="372859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97794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957539">
                      <a:extLst>
                        <a:ext uri="{9D8B030D-6E8A-4147-A177-3AD203B41FA5}">
                          <a16:colId xmlns:a16="http://schemas.microsoft.com/office/drawing/2014/main" val="3069769765"/>
                        </a:ext>
                      </a:extLst>
                    </a:gridCol>
                    <a:gridCol w="1011794">
                      <a:extLst>
                        <a:ext uri="{9D8B030D-6E8A-4147-A177-3AD203B41FA5}">
                          <a16:colId xmlns:a16="http://schemas.microsoft.com/office/drawing/2014/main" val="2963604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6897" r="-53425" b="-94137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23.8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103333" r="-53425" b="-81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3833.93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037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210345" r="-53425" b="-73793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25.37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315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310345" r="-53425" b="-63793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40846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396667" r="-53425" b="-51666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6.4x10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03679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513793" r="-53425" b="-4344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0.040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0142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613793" r="-53425" b="-3344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3.003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675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Cooling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Before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After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262797378"/>
                      </a:ext>
                    </a:extLst>
                  </a:tr>
                  <a:tr h="3910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764516" r="-53425" b="-1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0.66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180127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" t="-924138" r="-5342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0.82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9837084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5">
                <a:extLst>
                  <a:ext uri="{FF2B5EF4-FFF2-40B4-BE49-F238E27FC236}">
                    <a16:creationId xmlns:a16="http://schemas.microsoft.com/office/drawing/2014/main" id="{3BF22D92-B753-33C6-DE20-DD798D9C0E6B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756970" y="958468"/>
              <a:ext cx="4837056" cy="25187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31696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1105360">
                      <a:extLst>
                        <a:ext uri="{9D8B030D-6E8A-4147-A177-3AD203B41FA5}">
                          <a16:colId xmlns:a16="http://schemas.microsoft.com/office/drawing/2014/main" val="3069769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Average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𝑎𝑣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9647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Bunches,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𝑀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8889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Single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Ne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6981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Num. of protons per bunch,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baseline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2.8</a:t>
                          </a: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Charge,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𝑁𝑒</m:t>
                              </m:r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</a:t>
                          </a:r>
                          <a:r>
                            <a:rPr lang="en-US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44.8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240285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Peak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𝑁𝑒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(A)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5">
                <a:extLst>
                  <a:ext uri="{FF2B5EF4-FFF2-40B4-BE49-F238E27FC236}">
                    <a16:creationId xmlns:a16="http://schemas.microsoft.com/office/drawing/2014/main" id="{3BF22D92-B753-33C6-DE20-DD798D9C0E6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9813942"/>
                  </p:ext>
                </p:extLst>
              </p:nvPr>
            </p:nvGraphicFramePr>
            <p:xfrm>
              <a:off x="6756970" y="958468"/>
              <a:ext cx="4837056" cy="25187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31696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1105360">
                      <a:extLst>
                        <a:ext uri="{9D8B030D-6E8A-4147-A177-3AD203B41FA5}">
                          <a16:colId xmlns:a16="http://schemas.microsoft.com/office/drawing/2014/main" val="30697697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0" t="-6897" r="-29932" b="-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9647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0" t="-103333" r="-29932" b="-4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888925"/>
                      </a:ext>
                    </a:extLst>
                  </a:tr>
                  <a:tr h="5205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0" t="-148780" r="-29932" b="-2463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6981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0" t="-351724" r="-29932" b="-2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baseline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2.8</a:t>
                          </a: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0" t="-451724" r="-29932" b="-1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44.8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514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0" t="-390244" r="-29932" b="-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B2DBB2-A1C2-B520-4081-3F669ED7FFCE}"/>
                  </a:ext>
                </a:extLst>
              </p:cNvPr>
              <p:cNvSpPr txBox="1"/>
              <p:nvPr/>
            </p:nvSpPr>
            <p:spPr>
              <a:xfrm>
                <a:off x="905256" y="4850155"/>
                <a:ext cx="4676152" cy="12661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AGS Round Beam 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2.5e-6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98.5 nm</a:t>
                </a:r>
              </a:p>
              <a:p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After Cooling: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0.5e-6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19.7 nm</a:t>
                </a:r>
              </a:p>
              <a:p>
                <a:r>
                  <a:rPr lang="en-US" dirty="0">
                    <a:cs typeface="Arial Narrow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0.3e-6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11.8 nm </a:t>
                </a:r>
              </a:p>
              <a:p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Average Betta Functions: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34.5 m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36.6 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B2DBB2-A1C2-B520-4081-3F669ED7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56" y="4850155"/>
                <a:ext cx="4676152" cy="1266116"/>
              </a:xfrm>
              <a:prstGeom prst="rect">
                <a:avLst/>
              </a:prstGeom>
              <a:blipFill>
                <a:blip r:embed="rId5"/>
                <a:stretch>
                  <a:fillRect l="-1084" t="-4000" r="-271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F8E0D6-B43E-926D-F0FA-66F050AA3DD1}"/>
                  </a:ext>
                </a:extLst>
              </p:cNvPr>
              <p:cNvSpPr txBox="1"/>
              <p:nvPr/>
            </p:nvSpPr>
            <p:spPr>
              <a:xfrm>
                <a:off x="6564946" y="3528253"/>
                <a:ext cx="2988319" cy="182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Arcs (L=2880 m)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𝑎𝑟𝑐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32 mm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𝑎𝑟𝑐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24 mm</a:t>
                </a:r>
              </a:p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Straight Sections (L=953.9 m)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𝑎𝑟𝑐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60 mm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𝑎𝑟𝑐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60 mm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F8E0D6-B43E-926D-F0FA-66F050AA3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946" y="3528253"/>
                <a:ext cx="2988319" cy="1822550"/>
              </a:xfrm>
              <a:prstGeom prst="rect">
                <a:avLst/>
              </a:prstGeom>
              <a:blipFill>
                <a:blip r:embed="rId6"/>
                <a:stretch>
                  <a:fillRect l="-1266" t="-1379" r="-844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669BF2-8DAF-BC93-C859-9D17537C3301}"/>
                  </a:ext>
                </a:extLst>
              </p:cNvPr>
              <p:cNvSpPr txBox="1"/>
              <p:nvPr/>
            </p:nvSpPr>
            <p:spPr>
              <a:xfrm>
                <a:off x="6564946" y="5276857"/>
                <a:ext cx="2765437" cy="957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Average over L=3833.93 m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𝑎𝑣𝑒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39 mm</a:t>
                </a:r>
              </a:p>
              <a:p>
                <a:pPr marL="742950" lvl="1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𝑎𝑣𝑒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33 mm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669BF2-8DAF-BC93-C859-9D17537C3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946" y="5276857"/>
                <a:ext cx="2765437" cy="957442"/>
              </a:xfrm>
              <a:prstGeom prst="rect">
                <a:avLst/>
              </a:prstGeom>
              <a:blipFill>
                <a:blip r:embed="rId7"/>
                <a:stretch>
                  <a:fillRect l="-1370" t="-2597" r="-913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098980-46D9-D5DD-E6F7-1376050D6E01}"/>
              </a:ext>
            </a:extLst>
          </p:cNvPr>
          <p:cNvSpPr txBox="1"/>
          <p:nvPr/>
        </p:nvSpPr>
        <p:spPr>
          <a:xfrm>
            <a:off x="10636201" y="3539258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1189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Arcs</a:t>
            </a:r>
          </a:p>
        </p:txBody>
      </p:sp>
    </p:spTree>
    <p:extLst>
      <p:ext uri="{BB962C8B-B14F-4D97-AF65-F5344CB8AC3E}">
        <p14:creationId xmlns:p14="http://schemas.microsoft.com/office/powerpoint/2010/main" val="109741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13D1-27E5-857D-8E3D-76FF06944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Stability At Injection Energy 23.8 GeV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133895-8AA6-0F50-D69E-2F470EE357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80" y="975365"/>
                <a:ext cx="11137750" cy="4865858"/>
              </a:xfrm>
            </p:spPr>
            <p:txBody>
              <a:bodyPr/>
              <a:lstStyle/>
              <a:p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Theory predicts that the beam is longitudinally unstable at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23.8 GeV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energy for the space charge impedance of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ImZ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/n=2.5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𝜴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geometric impedance of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ImZ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/n= 5.4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𝜴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(A. Burov – Longitudinal Loss of Landau Damping).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133895-8AA6-0F50-D69E-2F470EE357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80" y="975365"/>
                <a:ext cx="11137750" cy="4865858"/>
              </a:xfrm>
              <a:blipFill>
                <a:blip r:embed="rId2"/>
                <a:stretch>
                  <a:fillRect l="-797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1C773-1B84-66CA-56A1-008497B7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082048EF-D3AD-2342-7072-1C32A5666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311" y="1830291"/>
            <a:ext cx="3881148" cy="4256743"/>
          </a:xfrm>
          <a:prstGeom prst="rect">
            <a:avLst/>
          </a:prstGeom>
        </p:spPr>
      </p:pic>
      <p:pic>
        <p:nvPicPr>
          <p:cNvPr id="8" name="Picture 7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89745532-7023-011A-4CC8-28CC1686F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626" y="2519827"/>
            <a:ext cx="4474778" cy="24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5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65F41-19EE-A75F-A696-43D123C4F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8AE460-8D5B-E7C5-0E87-F746C1A4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Long. Space Charge Impedance And Wakefield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8EF1-8588-D335-16AF-020B71ADF3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893808" cy="612797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Space Charge Impedance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7C395-89D7-9887-86C2-955B1728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767" y="909267"/>
            <a:ext cx="3517900" cy="237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1EE8D-2619-321C-AAC5-6E90F8F2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767" y="3814472"/>
            <a:ext cx="3779918" cy="2166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B3FEDB-AD63-1211-4C46-B750C6CF9B3B}"/>
                  </a:ext>
                </a:extLst>
              </p:cNvPr>
              <p:cNvSpPr txBox="1"/>
              <p:nvPr/>
            </p:nvSpPr>
            <p:spPr>
              <a:xfrm>
                <a:off x="1297957" y="1527428"/>
                <a:ext cx="3914277" cy="546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,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where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𝑙𝑛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B3FEDB-AD63-1211-4C46-B750C6CF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957" y="1527428"/>
                <a:ext cx="3914277" cy="546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5D962C0-C02C-CCA2-8F97-FB1CF7C5373B}"/>
              </a:ext>
            </a:extLst>
          </p:cNvPr>
          <p:cNvSpPr txBox="1">
            <a:spLocks/>
          </p:cNvSpPr>
          <p:nvPr/>
        </p:nvSpPr>
        <p:spPr>
          <a:xfrm>
            <a:off x="461963" y="3278911"/>
            <a:ext cx="4893808" cy="612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Space Charge Wakefield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1,2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23C6C2-3BA3-A977-D7EB-E2AC7E733606}"/>
                  </a:ext>
                </a:extLst>
              </p:cNvPr>
              <p:cNvSpPr txBox="1"/>
              <p:nvPr/>
            </p:nvSpPr>
            <p:spPr>
              <a:xfrm>
                <a:off x="1449247" y="2118290"/>
                <a:ext cx="3517900" cy="686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23C6C2-3BA3-A977-D7EB-E2AC7E733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247" y="2118290"/>
                <a:ext cx="3517900" cy="686598"/>
              </a:xfrm>
              <a:prstGeom prst="rect">
                <a:avLst/>
              </a:prstGeom>
              <a:blipFill>
                <a:blip r:embed="rId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05F2D6-5347-1AA8-E766-0F048E6A10F1}"/>
                  </a:ext>
                </a:extLst>
              </p:cNvPr>
              <p:cNvSpPr txBox="1"/>
              <p:nvPr/>
            </p:nvSpPr>
            <p:spPr>
              <a:xfrm>
                <a:off x="721181" y="2789655"/>
                <a:ext cx="46250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where </a:t>
                </a:r>
                <a:r>
                  <a:rPr lang="en-US" sz="1200" b="1" i="1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b</a:t>
                </a:r>
                <a:r>
                  <a:rPr lang="en-US" sz="1200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200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are the radius of the </a:t>
                </a:r>
                <a:r>
                  <a:rPr lang="en-US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vacuum chamber and beam, </a:t>
                </a:r>
                <a:r>
                  <a:rPr lang="en-US" sz="1200" b="1" i="1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C</a:t>
                </a:r>
                <a:r>
                  <a:rPr lang="en-US" sz="1200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is the ring circumference</a:t>
                </a:r>
                <a:r>
                  <a:rPr lang="en-US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𝜸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is the Lorentz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effectLst/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effectLst/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𝒁</m:t>
                        </m:r>
                      </m:e>
                      <m:sub>
                        <m:r>
                          <a:rPr lang="en-US" sz="1200" b="1" i="1" smtClean="0">
                            <a:effectLst/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dirty="0"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is the impedance of free space </a:t>
                </a:r>
                <a:endParaRPr lang="en-US" sz="12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05F2D6-5347-1AA8-E766-0F048E6A1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81" y="2789655"/>
                <a:ext cx="4625065" cy="461665"/>
              </a:xfrm>
              <a:prstGeom prst="rect">
                <a:avLst/>
              </a:prstGeom>
              <a:blipFill>
                <a:blip r:embed="rId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F8D84D-B236-DDCC-FD04-1768179E6715}"/>
                  </a:ext>
                </a:extLst>
              </p:cNvPr>
              <p:cNvSpPr txBox="1"/>
              <p:nvPr/>
            </p:nvSpPr>
            <p:spPr>
              <a:xfrm>
                <a:off x="6657974" y="3187712"/>
                <a:ext cx="53045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Imaginary part of the longitudinal impedance at low frequency divided by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𝒏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𝝎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𝝎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𝜋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× 78.1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𝑘𝐻𝑧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endParaRPr lang="el-GR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F8D84D-B236-DDCC-FD04-1768179E6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974" y="3187712"/>
                <a:ext cx="5304529" cy="584775"/>
              </a:xfrm>
              <a:prstGeom prst="rect">
                <a:avLst/>
              </a:prstGeom>
              <a:blipFill>
                <a:blip r:embed="rId7"/>
                <a:stretch>
                  <a:fillRect l="-718" t="-4255" r="-957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5CAD7A-5D69-80EA-C2D4-8BD302249FA2}"/>
                  </a:ext>
                </a:extLst>
              </p:cNvPr>
              <p:cNvSpPr txBox="1"/>
              <p:nvPr/>
            </p:nvSpPr>
            <p:spPr>
              <a:xfrm>
                <a:off x="762038" y="3860259"/>
                <a:ext cx="2836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point particle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5CAD7A-5D69-80EA-C2D4-8BD302249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38" y="3860259"/>
                <a:ext cx="2836802" cy="276999"/>
              </a:xfrm>
              <a:prstGeom prst="rect">
                <a:avLst/>
              </a:prstGeom>
              <a:blipFill>
                <a:blip r:embed="rId8"/>
                <a:stretch>
                  <a:fillRect l="-2232" t="-21739" r="-223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112947-0DF0-11F3-017B-574BB5FD690F}"/>
                  </a:ext>
                </a:extLst>
              </p:cNvPr>
              <p:cNvSpPr txBox="1"/>
              <p:nvPr/>
            </p:nvSpPr>
            <p:spPr>
              <a:xfrm>
                <a:off x="721181" y="4272670"/>
                <a:ext cx="37952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pseudo-Green’s function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112947-0DF0-11F3-017B-574BB5FD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81" y="4272670"/>
                <a:ext cx="3795206" cy="276999"/>
              </a:xfrm>
              <a:prstGeom prst="rect">
                <a:avLst/>
              </a:prstGeom>
              <a:blipFill>
                <a:blip r:embed="rId9"/>
                <a:stretch>
                  <a:fillRect l="-1333" t="-26087" r="-2667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E2F948-4FE5-47EA-15EA-6408E482DEA7}"/>
                  </a:ext>
                </a:extLst>
              </p:cNvPr>
              <p:cNvSpPr txBox="1"/>
              <p:nvPr/>
            </p:nvSpPr>
            <p:spPr>
              <a:xfrm>
                <a:off x="710548" y="4561076"/>
                <a:ext cx="2915542" cy="6017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E2F948-4FE5-47EA-15EA-6408E482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48" y="4561076"/>
                <a:ext cx="2915542" cy="601703"/>
              </a:xfrm>
              <a:prstGeom prst="rect">
                <a:avLst/>
              </a:prstGeom>
              <a:blipFill>
                <a:blip r:embed="rId10"/>
                <a:stretch>
                  <a:fillRect l="-1739" t="-4167" r="-217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B6B2D3-6F1C-CC7C-C342-E779DBC45BB7}"/>
                  </a:ext>
                </a:extLst>
              </p:cNvPr>
              <p:cNvSpPr txBox="1"/>
              <p:nvPr/>
            </p:nvSpPr>
            <p:spPr>
              <a:xfrm>
                <a:off x="690202" y="5477933"/>
                <a:ext cx="5474295" cy="594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B6B2D3-6F1C-CC7C-C342-E779DBC4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02" y="5477933"/>
                <a:ext cx="5474295" cy="594265"/>
              </a:xfrm>
              <a:prstGeom prst="rect">
                <a:avLst/>
              </a:prstGeom>
              <a:blipFill>
                <a:blip r:embed="rId11"/>
                <a:stretch>
                  <a:fillRect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C75EFE0-2FFB-CE31-1C0D-E8076DBF5553}"/>
              </a:ext>
            </a:extLst>
          </p:cNvPr>
          <p:cNvSpPr txBox="1"/>
          <p:nvPr/>
        </p:nvSpPr>
        <p:spPr>
          <a:xfrm>
            <a:off x="6676622" y="5902921"/>
            <a:ext cx="4750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space charge wakefield for a 4mm bunch length</a:t>
            </a:r>
            <a:endParaRPr lang="el-GR" sz="1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A96032-9D5A-B802-F83C-405B65569A23}"/>
              </a:ext>
            </a:extLst>
          </p:cNvPr>
          <p:cNvSpPr txBox="1"/>
          <p:nvPr/>
        </p:nvSpPr>
        <p:spPr>
          <a:xfrm>
            <a:off x="4630837" y="5215884"/>
            <a:ext cx="168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Panageotis</a:t>
            </a:r>
            <a:r>
              <a:rPr lang="en-US" sz="1400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Baxevanis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C44386-23A2-BE2E-B7B5-804B4554F95E}"/>
              </a:ext>
            </a:extLst>
          </p:cNvPr>
          <p:cNvSpPr txBox="1"/>
          <p:nvPr/>
        </p:nvSpPr>
        <p:spPr>
          <a:xfrm>
            <a:off x="7733389" y="6310435"/>
            <a:ext cx="2346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[1] A. Chao’s Book</a:t>
            </a:r>
          </a:p>
          <a:p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[2] P. Baxevanis, EIC Tech Note, Draft </a:t>
            </a:r>
          </a:p>
        </p:txBody>
      </p:sp>
    </p:spTree>
    <p:extLst>
      <p:ext uri="{BB962C8B-B14F-4D97-AF65-F5344CB8AC3E}">
        <p14:creationId xmlns:p14="http://schemas.microsoft.com/office/powerpoint/2010/main" val="196686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1A162C8-8ECB-B91C-6F2C-ACCE68C56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976" y="901424"/>
            <a:ext cx="3338034" cy="2543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72FD2-0BA5-0A36-8BFA-45FB8F1E3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1FE26-27BA-152B-3173-A38DF18E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4" y="0"/>
            <a:ext cx="12192001" cy="825178"/>
          </a:xfrm>
        </p:spPr>
        <p:txBody>
          <a:bodyPr>
            <a:normAutofit/>
          </a:bodyPr>
          <a:lstStyle/>
          <a:p>
            <a:r>
              <a:rPr lang="en-US" dirty="0" err="1"/>
              <a:t>Haissinski</a:t>
            </a:r>
            <a:r>
              <a:rPr lang="en-US" dirty="0"/>
              <a:t> Solution For Longitudinal SC Wake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3">
                <a:extLst>
                  <a:ext uri="{FF2B5EF4-FFF2-40B4-BE49-F238E27FC236}">
                    <a16:creationId xmlns:a16="http://schemas.microsoft.com/office/drawing/2014/main" id="{9CD1F7D8-5F24-AA4B-AAFE-2834A9D013B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4" y="929705"/>
                <a:ext cx="6329254" cy="2810089"/>
              </a:xfrm>
            </p:spPr>
            <p:txBody>
              <a:bodyPr/>
              <a:lstStyle/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Haissinski solution with longitudinal space charge</a:t>
                </a:r>
                <a:r>
                  <a:rPr lang="en-US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:</a:t>
                </a:r>
              </a:p>
              <a:p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 equilibrium solution exists as long as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𝑆𝐶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1.55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8" name="Text Placeholder 3">
                <a:extLst>
                  <a:ext uri="{FF2B5EF4-FFF2-40B4-BE49-F238E27FC236}">
                    <a16:creationId xmlns:a16="http://schemas.microsoft.com/office/drawing/2014/main" id="{9CD1F7D8-5F24-AA4B-AAFE-2834A9D013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4" y="929705"/>
                <a:ext cx="6329254" cy="2810089"/>
              </a:xfrm>
              <a:blipFill>
                <a:blip r:embed="rId3"/>
                <a:stretch>
                  <a:fillRect l="-160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7C4D5B7-8886-E029-2AC6-618113281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737" y="3657600"/>
            <a:ext cx="3313859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7E07CF-CFBA-6030-41C3-453F9D268437}"/>
                  </a:ext>
                </a:extLst>
              </p:cNvPr>
              <p:cNvSpPr txBox="1"/>
              <p:nvPr/>
            </p:nvSpPr>
            <p:spPr>
              <a:xfrm>
                <a:off x="801687" y="1444056"/>
                <a:ext cx="6208713" cy="1233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(0.5+</m:t>
                            </m:r>
                            <m:r>
                              <m:rPr>
                                <m:sty m:val="p"/>
                              </m:rPr>
                              <a:rPr lang="en-US" sz="20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sub>
                              <m:sup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𝑑𝑞𝐹</m:t>
                                </m:r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den>
                        </m:f>
                      </m:e>
                    </m:d>
                  </m:oMath>
                </a14:m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=</m:t>
                    </m:r>
                    <m:r>
                      <m:rPr>
                        <m:sty m:val="p"/>
                      </m:rPr>
                      <a:rPr lang="en-US" sz="2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𝑆𝐶</m:t>
                            </m:r>
                          </m:sub>
                        </m:sSub>
                        <m:f>
                          <m:f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𝑑𝑞𝐹</m:t>
                                </m:r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den>
                        </m:f>
                      </m:e>
                    </m:d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(</m:t>
                    </m:r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7E07CF-CFBA-6030-41C3-453F9D268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87" y="1444056"/>
                <a:ext cx="6208713" cy="1233158"/>
              </a:xfrm>
              <a:prstGeom prst="rect">
                <a:avLst/>
              </a:prstGeom>
              <a:blipFill>
                <a:blip r:embed="rId5"/>
                <a:stretch>
                  <a:fillRect t="-11224" b="-5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B016135-7A85-6314-28F9-CBC3C8A33203}"/>
              </a:ext>
            </a:extLst>
          </p:cNvPr>
          <p:cNvSpPr txBox="1"/>
          <p:nvPr/>
        </p:nvSpPr>
        <p:spPr>
          <a:xfrm>
            <a:off x="4885614" y="5866309"/>
            <a:ext cx="2722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Ryan Lindberg,  </a:t>
            </a:r>
            <a:r>
              <a:rPr lang="en-US" sz="1400" i="1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Panageotis</a:t>
            </a:r>
            <a:r>
              <a:rPr lang="en-US" sz="1400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Baxevanis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20A80-D848-FB2C-5C8E-826617467EC9}"/>
              </a:ext>
            </a:extLst>
          </p:cNvPr>
          <p:cNvSpPr txBox="1"/>
          <p:nvPr/>
        </p:nvSpPr>
        <p:spPr>
          <a:xfrm>
            <a:off x="7733389" y="6310435"/>
            <a:ext cx="2351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[1] R. Lindberg, APS Tech Note, Draft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101E72-2D58-3A7F-66B7-CAC791674847}"/>
                  </a:ext>
                </a:extLst>
              </p:cNvPr>
              <p:cNvSpPr txBox="1"/>
              <p:nvPr/>
            </p:nvSpPr>
            <p:spPr>
              <a:xfrm>
                <a:off x="461964" y="3739794"/>
                <a:ext cx="6432665" cy="1232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longitudinal instability threshold:</a:t>
                </a:r>
              </a:p>
              <a:p>
                <a:pPr marL="800100" lvl="1" indent="-34290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𝑡h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𝑀𝑊𝐼</m:t>
                        </m:r>
                      </m:sub>
                    </m:sSub>
                  </m:oMath>
                </a14:m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~ </a:t>
                </a:r>
                <a:r>
                  <a:rPr lang="en-US" sz="24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 mA   </a:t>
                </a: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</a:t>
                </a:r>
                <a:r>
                  <a:rPr lang="en-US" sz="24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=6.4e-4 </a:t>
                </a:r>
                <a:r>
                  <a:rPr lang="en-US" sz="24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=0.9 m</a:t>
                </a:r>
              </a:p>
              <a:p>
                <a:pPr marL="800100" lvl="1" indent="-34290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𝑡h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𝑀𝑊𝐼</m:t>
                        </m:r>
                      </m:sub>
                    </m:sSub>
                  </m:oMath>
                </a14:m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~ </a:t>
                </a:r>
                <a:r>
                  <a:rPr lang="en-US" sz="2400" dirty="0">
                    <a:solidFill>
                      <a:srgbClr val="00B05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6 mA   </a:t>
                </a:r>
                <a:r>
                  <a:rPr lang="en-US" sz="24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+mn-ea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B05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=7.4e-4 </a:t>
                </a:r>
                <a:r>
                  <a:rPr lang="en-US" sz="24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=1.04 m  </a:t>
                </a:r>
                <a:endParaRPr lang="en-US" sz="2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101E72-2D58-3A7F-66B7-CAC791674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64" y="3739794"/>
                <a:ext cx="6432665" cy="1232773"/>
              </a:xfrm>
              <a:prstGeom prst="rect">
                <a:avLst/>
              </a:prstGeom>
              <a:blipFill>
                <a:blip r:embed="rId6"/>
                <a:stretch>
                  <a:fillRect l="-1578" t="-4082"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5A428BE-15C7-3C93-1B8B-6A669B166E3A}"/>
              </a:ext>
            </a:extLst>
          </p:cNvPr>
          <p:cNvSpPr txBox="1"/>
          <p:nvPr/>
        </p:nvSpPr>
        <p:spPr>
          <a:xfrm>
            <a:off x="517125" y="5093817"/>
            <a:ext cx="7090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The longitudinal space charge leads to bunch shortening.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49D801-9395-955C-547F-23C94573C4EC}"/>
                  </a:ext>
                </a:extLst>
              </p:cNvPr>
              <p:cNvSpPr txBox="1"/>
              <p:nvPr/>
            </p:nvSpPr>
            <p:spPr>
              <a:xfrm>
                <a:off x="8494159" y="973633"/>
                <a:ext cx="11224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=6.4e-4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49D801-9395-955C-547F-23C94573C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4159" y="973633"/>
                <a:ext cx="1122452" cy="369332"/>
              </a:xfrm>
              <a:prstGeom prst="rect">
                <a:avLst/>
              </a:prstGeom>
              <a:blipFill>
                <a:blip r:embed="rId7"/>
                <a:stretch>
                  <a:fillRect t="-6667" r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760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4518F2A-F3DF-0FD1-C2CA-8A884FC7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488" y="3372009"/>
            <a:ext cx="3308906" cy="2198460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E25DD5-7466-2AB6-E64E-DB078D634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40" y="5521433"/>
            <a:ext cx="4059556" cy="6281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2761A-E66B-59A8-A5EF-3E749F74C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3B7DE7-611F-53CF-9DC5-2DD6A5C9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1" y="0"/>
            <a:ext cx="11965969" cy="825178"/>
          </a:xfrm>
        </p:spPr>
        <p:txBody>
          <a:bodyPr>
            <a:normAutofit/>
          </a:bodyPr>
          <a:lstStyle/>
          <a:p>
            <a:r>
              <a:rPr lang="en-US" dirty="0" err="1"/>
              <a:t>Haissinski</a:t>
            </a:r>
            <a:r>
              <a:rPr lang="en-US" dirty="0"/>
              <a:t> Solution For Geom. &amp; RW Wakefields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CAB48-3BB6-D894-107D-C4D6BE7559B8}"/>
              </a:ext>
            </a:extLst>
          </p:cNvPr>
          <p:cNvSpPr txBox="1"/>
          <p:nvPr/>
        </p:nvSpPr>
        <p:spPr>
          <a:xfrm>
            <a:off x="7005169" y="332405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2FC2A-B508-7194-B9A8-75CD4FA24EAF}"/>
              </a:ext>
            </a:extLst>
          </p:cNvPr>
          <p:cNvSpPr txBox="1"/>
          <p:nvPr/>
        </p:nvSpPr>
        <p:spPr>
          <a:xfrm>
            <a:off x="6618190" y="3665914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Content Placeholder 4">
                <a:extLst>
                  <a:ext uri="{FF2B5EF4-FFF2-40B4-BE49-F238E27FC236}">
                    <a16:creationId xmlns:a16="http://schemas.microsoft.com/office/drawing/2014/main" id="{A758EAF7-0C2A-7A6F-F9A5-4773B390C0D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74379" y="980086"/>
              <a:ext cx="4908326" cy="41757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95444">
                      <a:extLst>
                        <a:ext uri="{9D8B030D-6E8A-4147-A177-3AD203B41FA5}">
                          <a16:colId xmlns:a16="http://schemas.microsoft.com/office/drawing/2014/main" val="88075856"/>
                        </a:ext>
                      </a:extLst>
                    </a:gridCol>
                    <a:gridCol w="1074655">
                      <a:extLst>
                        <a:ext uri="{9D8B030D-6E8A-4147-A177-3AD203B41FA5}">
                          <a16:colId xmlns:a16="http://schemas.microsoft.com/office/drawing/2014/main" val="3535651246"/>
                        </a:ext>
                      </a:extLst>
                    </a:gridCol>
                    <a:gridCol w="952108">
                      <a:extLst>
                        <a:ext uri="{9D8B030D-6E8A-4147-A177-3AD203B41FA5}">
                          <a16:colId xmlns:a16="http://schemas.microsoft.com/office/drawing/2014/main" val="292753466"/>
                        </a:ext>
                      </a:extLst>
                    </a:gridCol>
                    <a:gridCol w="886119">
                      <a:extLst>
                        <a:ext uri="{9D8B030D-6E8A-4147-A177-3AD203B41FA5}">
                          <a16:colId xmlns:a16="http://schemas.microsoft.com/office/drawing/2014/main" val="85378069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sz="1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𝑍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/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,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01788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Resistive Wall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3844.63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52294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Beam Screen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2880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1047015"/>
                      </a:ext>
                    </a:extLst>
                  </a:tr>
                  <a:tr h="185056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Cold Bellows &amp; BPM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CBLW&amp;BMP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8.3e-3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941335"/>
                      </a:ext>
                    </a:extLst>
                  </a:tr>
                  <a:tr h="276496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Injection Stripline Kickers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SLK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120e-3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0751958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Beam Screen Joints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BSJ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8.6e-3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5581885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Roman Pot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280e-3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9326696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Warm Bellows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WBLW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11.4e-3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5885875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Gate Valve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5447564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GV125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0.42e-3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8541769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GV88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0.24e-3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7639798"/>
                      </a:ext>
                    </a:extLst>
                  </a:tr>
                  <a:tr h="193764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Abort Kicker (Ferrite Based)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1750e-3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6625519"/>
                      </a:ext>
                    </a:extLst>
                  </a:tr>
                  <a:tr h="21553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Total: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06173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Content Placeholder 4">
                <a:extLst>
                  <a:ext uri="{FF2B5EF4-FFF2-40B4-BE49-F238E27FC236}">
                    <a16:creationId xmlns:a16="http://schemas.microsoft.com/office/drawing/2014/main" id="{A758EAF7-0C2A-7A6F-F9A5-4773B390C0D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94539149"/>
                  </p:ext>
                </p:extLst>
              </p:nvPr>
            </p:nvGraphicFramePr>
            <p:xfrm>
              <a:off x="474379" y="980086"/>
              <a:ext cx="4908326" cy="41757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95444">
                      <a:extLst>
                        <a:ext uri="{9D8B030D-6E8A-4147-A177-3AD203B41FA5}">
                          <a16:colId xmlns:a16="http://schemas.microsoft.com/office/drawing/2014/main" val="88075856"/>
                        </a:ext>
                      </a:extLst>
                    </a:gridCol>
                    <a:gridCol w="1074655">
                      <a:extLst>
                        <a:ext uri="{9D8B030D-6E8A-4147-A177-3AD203B41FA5}">
                          <a16:colId xmlns:a16="http://schemas.microsoft.com/office/drawing/2014/main" val="3535651246"/>
                        </a:ext>
                      </a:extLst>
                    </a:gridCol>
                    <a:gridCol w="952108">
                      <a:extLst>
                        <a:ext uri="{9D8B030D-6E8A-4147-A177-3AD203B41FA5}">
                          <a16:colId xmlns:a16="http://schemas.microsoft.com/office/drawing/2014/main" val="292753466"/>
                        </a:ext>
                      </a:extLst>
                    </a:gridCol>
                    <a:gridCol w="886119">
                      <a:extLst>
                        <a:ext uri="{9D8B030D-6E8A-4147-A177-3AD203B41FA5}">
                          <a16:colId xmlns:a16="http://schemas.microsoft.com/office/drawing/2014/main" val="85378069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 sz="1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b="0" i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4286" t="-2439" r="-2857" b="-7170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01788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Resistive Wall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3844.63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522946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Beam Screen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2880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104701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Cold Bellows &amp; BPM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CBLW&amp;BMP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8.3e-3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94133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Injection Stripline Kickers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SLK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120e-3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075195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Beam Screen Joints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BSJ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8.6e-3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558188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Roman Pot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280e-3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932669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Warm Bellows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WBLW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11.4e-3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58858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Gate Valve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544756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37" t="-975000" r="-147771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GV125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0.42e-3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854176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37" t="-1075000" r="-147771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GV88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0.24e-3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763979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Abort Kicker (Ferrite Based)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1750e-3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662551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400" b="1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Total: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061735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D8DF1F-C204-ACD1-7D98-F1C339DAD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608" y="3501000"/>
            <a:ext cx="1053080" cy="544389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6EF76C1-86BE-4952-0707-586FCF91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100" y="5521433"/>
            <a:ext cx="1223997" cy="560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1AB8D7-6D6B-868A-E50B-74599C9A753B}"/>
              </a:ext>
            </a:extLst>
          </p:cNvPr>
          <p:cNvSpPr txBox="1"/>
          <p:nvPr/>
        </p:nvSpPr>
        <p:spPr>
          <a:xfrm>
            <a:off x="307639" y="5218445"/>
            <a:ext cx="51582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The geometric &amp; RW wakefields lead to bunch lengthening.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E60B0-CDDB-7897-071E-83E2B4088001}"/>
              </a:ext>
            </a:extLst>
          </p:cNvPr>
          <p:cNvSpPr txBox="1"/>
          <p:nvPr/>
        </p:nvSpPr>
        <p:spPr>
          <a:xfrm>
            <a:off x="6957848" y="800694"/>
            <a:ext cx="370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Total Longitudinal Geom. &amp; RW Wakefield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CA7A30-629E-C336-DA4E-1ADF1944D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045" y="1157943"/>
            <a:ext cx="3486912" cy="2043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5149B8-4A6C-620A-77FD-2D9554FFF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7356" y="3372009"/>
            <a:ext cx="3034941" cy="19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D095B-1702-F046-0088-229668A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928C5A-A68F-3E06-9830-B264DFDC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Tracking And Instability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33FEF9F6-0B40-E844-38DF-CE68F24973A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3" y="981075"/>
                <a:ext cx="7579101" cy="1507601"/>
              </a:xfrm>
            </p:spPr>
            <p:txBody>
              <a:bodyPr/>
              <a:lstStyle/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ELEGANT particle tracking simulations</a:t>
                </a:r>
                <a:r>
                  <a:rPr lang="en-US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Haissinski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distribution is used as the input file for ELEGANT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Total wakefield: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33FEF9F6-0B40-E844-38DF-CE68F24973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3" y="981075"/>
                <a:ext cx="7579101" cy="1507601"/>
              </a:xfrm>
              <a:blipFill>
                <a:blip r:embed="rId2"/>
                <a:stretch>
                  <a:fillRect l="-1338" t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EEB21E9-249A-45FA-A40E-ED1458103273}"/>
              </a:ext>
            </a:extLst>
          </p:cNvPr>
          <p:cNvSpPr txBox="1"/>
          <p:nvPr/>
        </p:nvSpPr>
        <p:spPr>
          <a:xfrm>
            <a:off x="521616" y="5727314"/>
            <a:ext cx="5096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[1] M. Borland, “ELEGANT: A Flexible SDDS-Compliant Code for Accelerator Simulation”, ANL, Argonne, IL, USA, Rep. ANL/APS LS-287, Aug. 2000 </a:t>
            </a:r>
          </a:p>
        </p:txBody>
      </p:sp>
      <p:pic>
        <p:nvPicPr>
          <p:cNvPr id="7" name="Picture 6" descr="A graph of a sound wave&#10;&#10;Description automatically generated with medium confidence">
            <a:extLst>
              <a:ext uri="{FF2B5EF4-FFF2-40B4-BE49-F238E27FC236}">
                <a16:creationId xmlns:a16="http://schemas.microsoft.com/office/drawing/2014/main" id="{D68C766A-2C06-E792-B0BD-C6139E39C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61" y="3780261"/>
            <a:ext cx="3683515" cy="2445416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A52E783-115D-B6F1-66FB-9C26E31F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314" y="1234479"/>
            <a:ext cx="3799362" cy="253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2B7044-E1A7-3450-E5E2-3C830431105A}"/>
                  </a:ext>
                </a:extLst>
              </p:cNvPr>
              <p:cNvSpPr txBox="1"/>
              <p:nvPr/>
            </p:nvSpPr>
            <p:spPr>
              <a:xfrm>
                <a:off x="8459470" y="1272185"/>
                <a:ext cx="11224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=7.4e-4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2B7044-E1A7-3450-E5E2-3C8304311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470" y="1272185"/>
                <a:ext cx="1122452" cy="369332"/>
              </a:xfrm>
              <a:prstGeom prst="rect">
                <a:avLst/>
              </a:prstGeom>
              <a:blipFill>
                <a:blip r:embed="rId5"/>
                <a:stretch>
                  <a:fillRect t="-10000" r="-337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5612F1F-36C8-53E2-6FB6-6ED4EB98CF57}"/>
              </a:ext>
            </a:extLst>
          </p:cNvPr>
          <p:cNvSpPr txBox="1"/>
          <p:nvPr/>
        </p:nvSpPr>
        <p:spPr>
          <a:xfrm>
            <a:off x="2304090" y="5002969"/>
            <a:ext cx="3729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The MWI threshold is ~7 mA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8CEA3-B20A-137F-FF00-E14CAF90ED94}"/>
              </a:ext>
            </a:extLst>
          </p:cNvPr>
          <p:cNvSpPr txBox="1"/>
          <p:nvPr/>
        </p:nvSpPr>
        <p:spPr>
          <a:xfrm>
            <a:off x="8059916" y="5970070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Ryan Lindberg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0641A1-0AC0-5179-2E4E-5F150D612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87" y="2441541"/>
            <a:ext cx="3113151" cy="2083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C1D970-E202-3594-37C2-B93463360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749" y="2445415"/>
            <a:ext cx="3148883" cy="20794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6E381B-C153-60D6-4FDE-27BA1D723772}"/>
              </a:ext>
            </a:extLst>
          </p:cNvPr>
          <p:cNvSpPr txBox="1"/>
          <p:nvPr/>
        </p:nvSpPr>
        <p:spPr>
          <a:xfrm>
            <a:off x="9273827" y="85458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ELEGANT</a:t>
            </a:r>
          </a:p>
        </p:txBody>
      </p:sp>
    </p:spTree>
    <p:extLst>
      <p:ext uri="{BB962C8B-B14F-4D97-AF65-F5344CB8AC3E}">
        <p14:creationId xmlns:p14="http://schemas.microsoft.com/office/powerpoint/2010/main" val="302756773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DC25A386985D4D9C8290A9164CEF14" ma:contentTypeVersion="3" ma:contentTypeDescription="Create a new document." ma:contentTypeScope="" ma:versionID="4733f5963f51fac17c4a7581402530f4">
  <xsd:schema xmlns:xsd="http://www.w3.org/2001/XMLSchema" xmlns:xs="http://www.w3.org/2001/XMLSchema" xmlns:p="http://schemas.microsoft.com/office/2006/metadata/properties" xmlns:ns2="529a15d4-1790-4751-ae5d-38613b265d38" targetNamespace="http://schemas.microsoft.com/office/2006/metadata/properties" ma:root="true" ma:fieldsID="d044e8944dcdc3d347e2a6707ccad318" ns2:_="">
    <xsd:import namespace="529a15d4-1790-4751-ae5d-38613b265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a15d4-1790-4751-ae5d-38613b265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155C97-93AE-4177-A39C-ECB812270D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9a15d4-1790-4751-ae5d-38613b265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EIC_PPT_Template_Widescreen_0923</Template>
  <TotalTime>162146</TotalTime>
  <Words>1649</Words>
  <Application>Microsoft Macintosh PowerPoint</Application>
  <PresentationFormat>Widescreen</PresentationFormat>
  <Paragraphs>271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Cambria Math</vt:lpstr>
      <vt:lpstr>System Font Regular</vt:lpstr>
      <vt:lpstr>Times</vt:lpstr>
      <vt:lpstr>BNL</vt:lpstr>
      <vt:lpstr>Beam Instability Experiments </vt:lpstr>
      <vt:lpstr>Outline</vt:lpstr>
      <vt:lpstr>APEX and EIC</vt:lpstr>
      <vt:lpstr>HSR Beam Parameters At Injection Energy</vt:lpstr>
      <vt:lpstr>Beam Stability At Injection Energy 23.8 GeV</vt:lpstr>
      <vt:lpstr>Long. Space Charge Impedance And Wakefield</vt:lpstr>
      <vt:lpstr>Haissinski Solution For Longitudinal SC Wake </vt:lpstr>
      <vt:lpstr>Haissinski Solution For Geom. &amp; RW Wakefields</vt:lpstr>
      <vt:lpstr>Particle Tracking And Instability Threshold</vt:lpstr>
      <vt:lpstr>Double RF System (2nd Harmonic)</vt:lpstr>
      <vt:lpstr>APEX On Longitudinal Instabilities in RHIC  </vt:lpstr>
      <vt:lpstr>Lattice with γ_t=23.7</vt:lpstr>
      <vt:lpstr>9 MHz RF cavity (new γ_t=23.7)</vt:lpstr>
      <vt:lpstr>PowerPoint Presentation</vt:lpstr>
      <vt:lpstr>9 MHz RF Cavity (γ_t=23.7), VRF=17 kV</vt:lpstr>
      <vt:lpstr>9 MHz RF Cavity (New γ_t=23.7), VRF=17 kV</vt:lpstr>
      <vt:lpstr>Geometric + RW  vs. Space Charge Impedance</vt:lpstr>
      <vt:lpstr>APEX Summary</vt:lpstr>
      <vt:lpstr>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Thelen, Mary Ellen</dc:creator>
  <cp:keywords/>
  <dc:description/>
  <cp:lastModifiedBy>Blednykh, Alexei</cp:lastModifiedBy>
  <cp:revision>672</cp:revision>
  <dcterms:created xsi:type="dcterms:W3CDTF">2023-09-12T20:39:44Z</dcterms:created>
  <dcterms:modified xsi:type="dcterms:W3CDTF">2025-01-22T00:15:11Z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</Properties>
</file>