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4" r:id="rId2"/>
  </p:sldMasterIdLst>
  <p:notesMasterIdLst>
    <p:notesMasterId r:id="rId24"/>
  </p:notesMasterIdLst>
  <p:handoutMasterIdLst>
    <p:handoutMasterId r:id="rId25"/>
  </p:handoutMasterIdLst>
  <p:sldIdLst>
    <p:sldId id="256" r:id="rId3"/>
    <p:sldId id="257" r:id="rId4"/>
    <p:sldId id="1460" r:id="rId5"/>
    <p:sldId id="1462" r:id="rId6"/>
    <p:sldId id="4421" r:id="rId7"/>
    <p:sldId id="4420" r:id="rId8"/>
    <p:sldId id="1440" r:id="rId9"/>
    <p:sldId id="1448" r:id="rId10"/>
    <p:sldId id="1419" r:id="rId11"/>
    <p:sldId id="1425" r:id="rId12"/>
    <p:sldId id="4136" r:id="rId13"/>
    <p:sldId id="4135" r:id="rId14"/>
    <p:sldId id="1449" r:id="rId15"/>
    <p:sldId id="1416" r:id="rId16"/>
    <p:sldId id="1428" r:id="rId17"/>
    <p:sldId id="1444" r:id="rId18"/>
    <p:sldId id="259" r:id="rId19"/>
    <p:sldId id="1446" r:id="rId20"/>
    <p:sldId id="1445" r:id="rId21"/>
    <p:sldId id="1461" r:id="rId22"/>
    <p:sldId id="142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A9F9FD"/>
    <a:srgbClr val="00CC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21846" autoAdjust="0"/>
  </p:normalViewPr>
  <p:slideViewPr>
    <p:cSldViewPr snapToGrid="0" snapToObjects="1">
      <p:cViewPr varScale="1">
        <p:scale>
          <a:sx n="90" d="100"/>
          <a:sy n="90" d="100"/>
        </p:scale>
        <p:origin x="1988" y="60"/>
      </p:cViewPr>
      <p:guideLst/>
    </p:cSldViewPr>
  </p:slideViewPr>
  <p:notesTextViewPr>
    <p:cViewPr>
      <p:scale>
        <a:sx n="1" d="1"/>
        <a:sy n="1" d="1"/>
      </p:scale>
      <p:origin x="0" y="0"/>
    </p:cViewPr>
  </p:notesTextViewPr>
  <p:sorterViewPr>
    <p:cViewPr varScale="1">
      <p:scale>
        <a:sx n="100" d="100"/>
        <a:sy n="100" d="100"/>
      </p:scale>
      <p:origin x="0" y="-3132"/>
    </p:cViewPr>
  </p:sorterViewPr>
  <p:notesViewPr>
    <p:cSldViewPr snapToGrid="0" snapToObjects="1">
      <p:cViewPr varScale="1">
        <p:scale>
          <a:sx n="44" d="100"/>
          <a:sy n="44" d="100"/>
        </p:scale>
        <p:origin x="168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1CD6768-568E-4224-8FEA-AD3F480CF56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5A514A-D312-4154-8581-2695464A1050}" type="datetimeFigureOut">
              <a:rPr lang="en-US" smtClean="0"/>
              <a:t>1/21/2025</a:t>
            </a:fld>
            <a:endParaRPr lang="en-US"/>
          </a:p>
        </p:txBody>
      </p:sp>
      <p:sp>
        <p:nvSpPr>
          <p:cNvPr id="5" name="Slide Number Placeholder 4">
            <a:extLst>
              <a:ext uri="{FF2B5EF4-FFF2-40B4-BE49-F238E27FC236}">
                <a16:creationId xmlns:a16="http://schemas.microsoft.com/office/drawing/2014/main" id="{EBBD4B3F-5A3E-4622-AAA0-C9B6CBDB2E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6F8069-203F-4580-865A-B5C103C1D919}" type="slidenum">
              <a:rPr lang="en-US" smtClean="0"/>
              <a:t>‹#›</a:t>
            </a:fld>
            <a:endParaRPr lang="en-US"/>
          </a:p>
        </p:txBody>
      </p:sp>
      <p:sp>
        <p:nvSpPr>
          <p:cNvPr id="6" name="Footer Placeholder 5">
            <a:extLst>
              <a:ext uri="{FF2B5EF4-FFF2-40B4-BE49-F238E27FC236}">
                <a16:creationId xmlns:a16="http://schemas.microsoft.com/office/drawing/2014/main" id="{A1CC4314-3AB4-4E1E-8D33-1BC3F8F76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709493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1/21/2025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1</a:t>
            </a:fld>
            <a:endParaRPr lang="en-US"/>
          </a:p>
        </p:txBody>
      </p:sp>
    </p:spTree>
    <p:extLst>
      <p:ext uri="{BB962C8B-B14F-4D97-AF65-F5344CB8AC3E}">
        <p14:creationId xmlns:p14="http://schemas.microsoft.com/office/powerpoint/2010/main" val="15718408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
        <p:nvSpPr>
          <p:cNvPr id="4" name="Footer Placeholder 3">
            <a:extLst>
              <a:ext uri="{FF2B5EF4-FFF2-40B4-BE49-F238E27FC236}">
                <a16:creationId xmlns:a16="http://schemas.microsoft.com/office/drawing/2014/main" id="{50B60BBE-E17C-4750-AAEF-127C6048E2CC}"/>
              </a:ext>
            </a:extLst>
          </p:cNvPr>
          <p:cNvSpPr>
            <a:spLocks noGrp="1"/>
          </p:cNvSpPr>
          <p:nvPr>
            <p:ph type="ftr" sz="quarter" idx="10"/>
          </p:nvPr>
        </p:nvSpPr>
        <p:spPr/>
        <p:txBody>
          <a:bodyPr/>
          <a:lstStyle/>
          <a:p>
            <a:r>
              <a:rPr lang="en-US"/>
              <a:t>A. Fedotov, RHIC Retreat, September 16, 2021</a:t>
            </a:r>
            <a:endParaRPr lang="en-US" dirty="0"/>
          </a:p>
        </p:txBody>
      </p:sp>
      <p:sp>
        <p:nvSpPr>
          <p:cNvPr id="5" name="Title 4">
            <a:extLst>
              <a:ext uri="{FF2B5EF4-FFF2-40B4-BE49-F238E27FC236}">
                <a16:creationId xmlns:a16="http://schemas.microsoft.com/office/drawing/2014/main" id="{A18D6E06-E0A4-44A5-B952-C77C89B15E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66097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6D9922-87B3-6043-9531-5184EA303DC1}" type="slidenum">
              <a:rPr lang="en-US" smtClean="0"/>
              <a:t>‹#›</a:t>
            </a:fld>
            <a:endParaRPr lang="en-US"/>
          </a:p>
        </p:txBody>
      </p:sp>
      <p:sp>
        <p:nvSpPr>
          <p:cNvPr id="2" name="Title 1">
            <a:extLst>
              <a:ext uri="{FF2B5EF4-FFF2-40B4-BE49-F238E27FC236}">
                <a16:creationId xmlns:a16="http://schemas.microsoft.com/office/drawing/2014/main" id="{76F7AE43-26D5-4B13-B399-6E52131DEF61}"/>
              </a:ext>
            </a:extLst>
          </p:cNvPr>
          <p:cNvSpPr>
            <a:spLocks noGrp="1"/>
          </p:cNvSpPr>
          <p:nvPr>
            <p:ph type="title"/>
          </p:nvPr>
        </p:nvSpPr>
        <p:spPr/>
        <p:txBody>
          <a:bodyPr>
            <a:normAutofit/>
          </a:bodyPr>
          <a:lstStyle>
            <a:lvl1pPr>
              <a:defRPr sz="3200"/>
            </a:lvl1pPr>
          </a:lstStyle>
          <a:p>
            <a:r>
              <a:rPr lang="en-US" dirty="0"/>
              <a:t>Click to edit Master title style</a:t>
            </a:r>
          </a:p>
        </p:txBody>
      </p:sp>
    </p:spTree>
    <p:extLst>
      <p:ext uri="{BB962C8B-B14F-4D97-AF65-F5344CB8AC3E}">
        <p14:creationId xmlns:p14="http://schemas.microsoft.com/office/powerpoint/2010/main" val="2610754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647513" y="6316596"/>
            <a:ext cx="324365" cy="365125"/>
          </a:xfrm>
          <a:prstGeom prst="rect">
            <a:avLst/>
          </a:prstGeom>
        </p:spPr>
        <p:txBody>
          <a:bodyPr lIns="0" tIns="0" rIns="0" bIns="0" anchor="ctr"/>
          <a:lstStyle>
            <a:lvl1pPr algn="ctr">
              <a:defRPr sz="750"/>
            </a:lvl1pPr>
          </a:lstStyle>
          <a:p>
            <a:pPr algn="ctr"/>
            <a:fld id="{933A556B-7C63-244D-9B7C-B0EA8042B330}" type="slidenum">
              <a:rPr lang="en-US" smtClean="0"/>
              <a:pPr/>
              <a:t>‹#›</a:t>
            </a:fld>
            <a:endParaRPr lang="en-US" dirty="0"/>
          </a:p>
        </p:txBody>
      </p:sp>
      <p:sp>
        <p:nvSpPr>
          <p:cNvPr id="8" name="Title Placeholder 1">
            <a:extLst>
              <a:ext uri="{FF2B5EF4-FFF2-40B4-BE49-F238E27FC236}">
                <a16:creationId xmlns:a16="http://schemas.microsoft.com/office/drawing/2014/main" id="{7E7747BA-6145-3552-2339-5F4BF5DF2FDE}"/>
              </a:ext>
            </a:extLst>
          </p:cNvPr>
          <p:cNvSpPr>
            <a:spLocks noGrp="1"/>
          </p:cNvSpPr>
          <p:nvPr>
            <p:ph type="title"/>
          </p:nvPr>
        </p:nvSpPr>
        <p:spPr>
          <a:xfrm>
            <a:off x="346935" y="0"/>
            <a:ext cx="8624944" cy="82517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13">
            <a:extLst>
              <a:ext uri="{FF2B5EF4-FFF2-40B4-BE49-F238E27FC236}">
                <a16:creationId xmlns:a16="http://schemas.microsoft.com/office/drawing/2014/main" id="{54C6E50E-3840-229D-97E9-6585956B40D4}"/>
              </a:ext>
            </a:extLst>
          </p:cNvPr>
          <p:cNvSpPr>
            <a:spLocks noGrp="1"/>
          </p:cNvSpPr>
          <p:nvPr>
            <p:ph type="body" sz="quarter" idx="10"/>
          </p:nvPr>
        </p:nvSpPr>
        <p:spPr>
          <a:xfrm>
            <a:off x="346472" y="981076"/>
            <a:ext cx="8624888" cy="5065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19523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C6AA6-B6FC-F245-BA65-2741E074BD7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14C47DA-2327-574A-94C0-7D128AD5852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7079DB6-B90D-6D40-B54B-BE1093CECAFB}"/>
              </a:ext>
            </a:extLst>
          </p:cNvPr>
          <p:cNvSpPr>
            <a:spLocks noGrp="1"/>
          </p:cNvSpPr>
          <p:nvPr>
            <p:ph type="dt" sz="half" idx="10"/>
          </p:nvPr>
        </p:nvSpPr>
        <p:spPr/>
        <p:txBody>
          <a:bodyPr/>
          <a:lstStyle/>
          <a:p>
            <a:fld id="{F2A87BD6-7309-DF43-A419-AAEA969FA409}" type="datetimeFigureOut">
              <a:rPr lang="en-US" smtClean="0"/>
              <a:t>1/21/2025</a:t>
            </a:fld>
            <a:endParaRPr lang="en-US"/>
          </a:p>
        </p:txBody>
      </p:sp>
      <p:sp>
        <p:nvSpPr>
          <p:cNvPr id="5" name="Footer Placeholder 4">
            <a:extLst>
              <a:ext uri="{FF2B5EF4-FFF2-40B4-BE49-F238E27FC236}">
                <a16:creationId xmlns:a16="http://schemas.microsoft.com/office/drawing/2014/main" id="{45AC5225-61DD-DD48-A6CB-C567913973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130B43-28A4-C844-89CD-AFD9127BB372}"/>
              </a:ext>
            </a:extLst>
          </p:cNvPr>
          <p:cNvSpPr>
            <a:spLocks noGrp="1"/>
          </p:cNvSpPr>
          <p:nvPr>
            <p:ph type="sldNum" sz="quarter" idx="12"/>
          </p:nvPr>
        </p:nvSpPr>
        <p:spPr/>
        <p:txBody>
          <a:bodyPr/>
          <a:lstStyle/>
          <a:p>
            <a:fld id="{34344980-E1A2-FD45-BFEC-8692E7586748}" type="slidenum">
              <a:rPr lang="en-US" smtClean="0"/>
              <a:t>‹#›</a:t>
            </a:fld>
            <a:endParaRPr lang="en-US"/>
          </a:p>
        </p:txBody>
      </p:sp>
    </p:spTree>
    <p:extLst>
      <p:ext uri="{BB962C8B-B14F-4D97-AF65-F5344CB8AC3E}">
        <p14:creationId xmlns:p14="http://schemas.microsoft.com/office/powerpoint/2010/main" val="3790889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30" descr="ppt_BG_Title_BNL_blue"/>
          <p:cNvPicPr>
            <a:picLocks noChangeAspect="1" noChangeArrowheads="1"/>
          </p:cNvPicPr>
          <p:nvPr/>
        </p:nvPicPr>
        <p:blipFill>
          <a:blip r:embed="rId2" cstate="print"/>
          <a:srcRect/>
          <a:stretch>
            <a:fillRect/>
          </a:stretch>
        </p:blipFill>
        <p:spPr bwMode="auto">
          <a:xfrm>
            <a:off x="-19050" y="0"/>
            <a:ext cx="9182100" cy="6859588"/>
          </a:xfrm>
          <a:prstGeom prst="rect">
            <a:avLst/>
          </a:prstGeom>
          <a:noFill/>
          <a:ln w="9525">
            <a:noFill/>
            <a:miter lim="800000"/>
            <a:headEnd/>
            <a:tailEnd/>
          </a:ln>
        </p:spPr>
      </p:pic>
      <p:sp>
        <p:nvSpPr>
          <p:cNvPr id="2" name="Title 1"/>
          <p:cNvSpPr>
            <a:spLocks noGrp="1"/>
          </p:cNvSpPr>
          <p:nvPr>
            <p:ph type="ctrTitle" hasCustomPrompt="1"/>
          </p:nvPr>
        </p:nvSpPr>
        <p:spPr>
          <a:xfrm>
            <a:off x="228600" y="571500"/>
            <a:ext cx="7772400" cy="1143000"/>
          </a:xfrm>
          <a:ln>
            <a:noFill/>
          </a:ln>
        </p:spPr>
        <p:txBody>
          <a:bodyPr/>
          <a:lstStyle>
            <a:lvl1pPr algn="l">
              <a:defRPr sz="4000" b="1" baseline="0">
                <a:solidFill>
                  <a:srgbClr val="FFFF00"/>
                </a:solidFill>
              </a:defRPr>
            </a:lvl1pPr>
          </a:lstStyle>
          <a:p>
            <a:r>
              <a:rPr lang="en-US" dirty="0"/>
              <a:t>Click to edit Title</a:t>
            </a:r>
          </a:p>
        </p:txBody>
      </p:sp>
      <p:sp>
        <p:nvSpPr>
          <p:cNvPr id="8" name="Rectangle 7"/>
          <p:cNvSpPr>
            <a:spLocks/>
          </p:cNvSpPr>
          <p:nvPr/>
        </p:nvSpPr>
        <p:spPr bwMode="auto">
          <a:xfrm>
            <a:off x="228600" y="4879657"/>
            <a:ext cx="3775527"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57799" bIns="0">
            <a:spAutoFit/>
          </a:bodyPr>
          <a:lstStyle/>
          <a:p>
            <a:pPr marL="57150" algn="l"/>
            <a:r>
              <a:rPr lang="en-US" sz="1600" b="0" kern="1200" dirty="0">
                <a:solidFill>
                  <a:schemeClr val="bg1"/>
                </a:solidFill>
                <a:latin typeface="Helvetica"/>
                <a:ea typeface="ＭＳ Ｐゴシック" charset="0"/>
                <a:cs typeface="Helvetica"/>
              </a:rPr>
              <a:t>eRHIC R&amp;D</a:t>
            </a:r>
            <a:r>
              <a:rPr lang="en-US" sz="1600" b="0" kern="1200" baseline="0" dirty="0">
                <a:solidFill>
                  <a:schemeClr val="bg1"/>
                </a:solidFill>
                <a:latin typeface="Helvetica"/>
                <a:ea typeface="ＭＳ Ｐゴシック" charset="0"/>
                <a:cs typeface="Helvetica"/>
              </a:rPr>
              <a:t> Advisory Committee Review</a:t>
            </a:r>
            <a:endParaRPr lang="en-US" sz="1600" b="0" kern="1200" dirty="0">
              <a:solidFill>
                <a:schemeClr val="bg1"/>
              </a:solidFill>
              <a:latin typeface="Helvetica"/>
              <a:ea typeface="ＭＳ Ｐゴシック" charset="0"/>
              <a:cs typeface="Helvetica"/>
            </a:endParaRPr>
          </a:p>
          <a:p>
            <a:pPr marL="57150" algn="l"/>
            <a:r>
              <a:rPr lang="en-US" sz="1600" b="0" kern="1200" dirty="0">
                <a:solidFill>
                  <a:schemeClr val="bg1"/>
                </a:solidFill>
                <a:latin typeface="Helvetica"/>
                <a:ea typeface="ＭＳ Ｐゴシック" charset="0"/>
                <a:cs typeface="Helvetica"/>
              </a:rPr>
              <a:t>November 19-20, 2015</a:t>
            </a:r>
          </a:p>
        </p:txBody>
      </p:sp>
      <p:sp>
        <p:nvSpPr>
          <p:cNvPr id="11" name="Text Placeholder 10"/>
          <p:cNvSpPr>
            <a:spLocks noGrp="1"/>
          </p:cNvSpPr>
          <p:nvPr>
            <p:ph type="body" sz="quarter" idx="10" hasCustomPrompt="1"/>
          </p:nvPr>
        </p:nvSpPr>
        <p:spPr>
          <a:xfrm>
            <a:off x="228600" y="3771900"/>
            <a:ext cx="4343400" cy="571500"/>
          </a:xfrm>
        </p:spPr>
        <p:txBody>
          <a:bodyPr/>
          <a:lstStyle>
            <a:lvl1pPr marL="0" indent="0" algn="l">
              <a:buNone/>
              <a:defRPr sz="2400" baseline="0">
                <a:solidFill>
                  <a:schemeClr val="tx1"/>
                </a:solidFill>
              </a:defRPr>
            </a:lvl1pPr>
          </a:lstStyle>
          <a:p>
            <a:pPr lvl="0"/>
            <a:r>
              <a:rPr lang="en-US" dirty="0"/>
              <a:t>Click to edit Author Name</a:t>
            </a:r>
          </a:p>
        </p:txBody>
      </p:sp>
      <p:sp>
        <p:nvSpPr>
          <p:cNvPr id="7" name="Content Placeholder 2"/>
          <p:cNvSpPr>
            <a:spLocks noGrp="1"/>
          </p:cNvSpPr>
          <p:nvPr>
            <p:ph idx="1"/>
          </p:nvPr>
        </p:nvSpPr>
        <p:spPr>
          <a:xfrm>
            <a:off x="228600" y="1714500"/>
            <a:ext cx="7772401" cy="2057400"/>
          </a:xfrm>
        </p:spPr>
        <p:txBody>
          <a:bodyPr>
            <a:normAutofit/>
          </a:bodyPr>
          <a:lstStyle>
            <a:lvl1pPr>
              <a:defRPr>
                <a:solidFill>
                  <a:schemeClr val="bg1"/>
                </a:solidFill>
              </a:defRPr>
            </a:lvl1pPr>
            <a:lvl2pPr>
              <a:defRPr>
                <a:solidFill>
                  <a:srgbClr val="000000"/>
                </a:solidFill>
              </a:defRPr>
            </a:lvl2pPr>
            <a:lvl3pPr>
              <a:defRPr>
                <a:solidFill>
                  <a:srgbClr val="FFFF00"/>
                </a:solidFill>
              </a:defRPr>
            </a:lvl3pPr>
            <a:lvl4pPr>
              <a:defRPr>
                <a:solidFill>
                  <a:schemeClr val="bg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932180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US" dirty="0"/>
          </a:p>
        </p:txBody>
      </p:sp>
      <p:sp>
        <p:nvSpPr>
          <p:cNvPr id="4" name="Rectangle 4"/>
          <p:cNvSpPr>
            <a:spLocks noGrp="1" noChangeArrowheads="1"/>
          </p:cNvSpPr>
          <p:nvPr>
            <p:ph idx="1"/>
          </p:nvPr>
        </p:nvSpPr>
        <p:spPr bwMode="auto">
          <a:xfrm>
            <a:off x="266700" y="815975"/>
            <a:ext cx="8677275" cy="604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1858577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295925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C11DD1EC-00E2-0247-ADB6-287150A1627B}"/>
              </a:ext>
            </a:extLst>
          </p:cNvPr>
          <p:cNvPicPr>
            <a:picLocks noChangeAspect="1"/>
          </p:cNvPicPr>
          <p:nvPr userDrawn="1"/>
        </p:nvPicPr>
        <p:blipFill>
          <a:blip r:embed="rId3"/>
          <a:stretch>
            <a:fillRect/>
          </a:stretch>
        </p:blipFill>
        <p:spPr>
          <a:xfrm>
            <a:off x="5436664" y="5761050"/>
            <a:ext cx="3238500" cy="419100"/>
          </a:xfrm>
          <a:prstGeom prst="rect">
            <a:avLst/>
          </a:prstGeom>
        </p:spPr>
      </p:pic>
    </p:spTree>
    <p:extLst>
      <p:ext uri="{BB962C8B-B14F-4D97-AF65-F5344CB8AC3E}">
        <p14:creationId xmlns:p14="http://schemas.microsoft.com/office/powerpoint/2010/main" val="485114529"/>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03093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1" y="815976"/>
            <a:ext cx="8237220" cy="545419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933F55A2-8100-442C-837D-284E7129ED4E}"/>
              </a:ext>
            </a:extLst>
          </p:cNvPr>
          <p:cNvSpPr>
            <a:spLocks noGrp="1"/>
          </p:cNvSpPr>
          <p:nvPr>
            <p:ph type="title"/>
          </p:nvPr>
        </p:nvSpPr>
        <p:spPr>
          <a:xfrm>
            <a:off x="342901" y="96838"/>
            <a:ext cx="7978139" cy="719137"/>
          </a:xfrm>
        </p:spPr>
        <p:txBody>
          <a:bodyPr/>
          <a:lstStyle/>
          <a:p>
            <a:r>
              <a:rPr lang="en-US"/>
              <a:t>Click to edit Master title style</a:t>
            </a:r>
          </a:p>
        </p:txBody>
      </p:sp>
      <p:sp>
        <p:nvSpPr>
          <p:cNvPr id="4" name="Rectangle 3">
            <a:extLst>
              <a:ext uri="{FF2B5EF4-FFF2-40B4-BE49-F238E27FC236}">
                <a16:creationId xmlns:a16="http://schemas.microsoft.com/office/drawing/2014/main" id="{8DC1D675-A7D1-4D66-8C4F-FAECBA1D609E}"/>
              </a:ext>
            </a:extLst>
          </p:cNvPr>
          <p:cNvSpPr/>
          <p:nvPr userDrawn="1"/>
        </p:nvSpPr>
        <p:spPr>
          <a:xfrm>
            <a:off x="1567543" y="6504461"/>
            <a:ext cx="6236154" cy="276999"/>
          </a:xfrm>
          <a:prstGeom prst="rect">
            <a:avLst/>
          </a:prstGeom>
        </p:spPr>
        <p:txBody>
          <a:bodyPr wrap="square">
            <a:spAutoFit/>
          </a:bodyPr>
          <a:lstStyle/>
          <a:p>
            <a:r>
              <a:rPr lang="en-US" sz="1200" dirty="0"/>
              <a:t>A. Fedotov et al., Operational Electron Cooling in RHIC, IPAC21, Brazil, May 24-28, 2021</a:t>
            </a:r>
          </a:p>
        </p:txBody>
      </p:sp>
    </p:spTree>
    <p:extLst>
      <p:ext uri="{BB962C8B-B14F-4D97-AF65-F5344CB8AC3E}">
        <p14:creationId xmlns:p14="http://schemas.microsoft.com/office/powerpoint/2010/main" val="238290900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66701" y="815975"/>
            <a:ext cx="4191000" cy="604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idx="10"/>
          </p:nvPr>
        </p:nvSpPr>
        <p:spPr>
          <a:xfrm>
            <a:off x="4686300" y="815975"/>
            <a:ext cx="4257675" cy="604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0796477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
        <p:nvSpPr>
          <p:cNvPr id="6" name="Footer Placeholder 2">
            <a:extLst>
              <a:ext uri="{FF2B5EF4-FFF2-40B4-BE49-F238E27FC236}">
                <a16:creationId xmlns:a16="http://schemas.microsoft.com/office/drawing/2014/main" id="{512FFA5F-4601-4151-A41B-630DF33FB6D9}"/>
              </a:ext>
            </a:extLst>
          </p:cNvPr>
          <p:cNvSpPr>
            <a:spLocks noGrp="1"/>
          </p:cNvSpPr>
          <p:nvPr>
            <p:ph type="ftr" sz="quarter" idx="13"/>
          </p:nvPr>
        </p:nvSpPr>
        <p:spPr>
          <a:xfrm>
            <a:off x="2537294" y="6336595"/>
            <a:ext cx="5433226" cy="690252"/>
          </a:xfrm>
          <a:prstGeom prst="rect">
            <a:avLst/>
          </a:prstGeom>
        </p:spPr>
        <p:txBody>
          <a:bodyPr/>
          <a:lstStyle/>
          <a:p>
            <a:r>
              <a:rPr lang="en-US" dirty="0"/>
              <a:t>A. Fedotov, RHIC Retreat, September 16, 2021</a:t>
            </a:r>
          </a:p>
        </p:txBody>
      </p:sp>
      <p:sp>
        <p:nvSpPr>
          <p:cNvPr id="7" name="Title 6">
            <a:extLst>
              <a:ext uri="{FF2B5EF4-FFF2-40B4-BE49-F238E27FC236}">
                <a16:creationId xmlns:a16="http://schemas.microsoft.com/office/drawing/2014/main" id="{33EB9077-3FDE-4C45-9725-EDA47632105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dirty="0"/>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dirty="0"/>
              <a:t>Click to edit Master text styles</a:t>
            </a:r>
          </a:p>
        </p:txBody>
      </p:sp>
    </p:spTree>
    <p:extLst>
      <p:ext uri="{BB962C8B-B14F-4D97-AF65-F5344CB8AC3E}">
        <p14:creationId xmlns:p14="http://schemas.microsoft.com/office/powerpoint/2010/main" val="21968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3.png"/><Relationship Id="rId5" Type="http://schemas.openxmlformats.org/officeDocument/2006/relationships/slideLayout" Target="../slideLayouts/slideLayout21.xml"/><Relationship Id="rId10" Type="http://schemas.openxmlformats.org/officeDocument/2006/relationships/image" Target="../media/image12.png"/><Relationship Id="rId4" Type="http://schemas.openxmlformats.org/officeDocument/2006/relationships/slideLayout" Target="../slideLayouts/slideLayout20.xml"/><Relationship Id="rId9"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
        <p:nvSpPr>
          <p:cNvPr id="5" name="Footer Placeholder 2">
            <a:extLst>
              <a:ext uri="{FF2B5EF4-FFF2-40B4-BE49-F238E27FC236}">
                <a16:creationId xmlns:a16="http://schemas.microsoft.com/office/drawing/2014/main" id="{873A0ADC-1D75-4F87-93DE-F0F09F7F5C8D}"/>
              </a:ext>
            </a:extLst>
          </p:cNvPr>
          <p:cNvSpPr>
            <a:spLocks noGrp="1"/>
          </p:cNvSpPr>
          <p:nvPr>
            <p:ph type="ftr" sz="quarter" idx="3"/>
          </p:nvPr>
        </p:nvSpPr>
        <p:spPr>
          <a:xfrm>
            <a:off x="2430614" y="6167748"/>
            <a:ext cx="5433226" cy="690252"/>
          </a:xfrm>
          <a:prstGeom prst="rect">
            <a:avLst/>
          </a:prstGeom>
        </p:spPr>
        <p:txBody>
          <a:bodyPr/>
          <a:lstStyle/>
          <a:p>
            <a:r>
              <a:rPr lang="en-US" dirty="0"/>
              <a:t>A. Fedotov, RHIC Retreat, September 16, 2021</a:t>
            </a:r>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81" r:id="rId14"/>
    <p:sldLayoutId id="2147483682" r:id="rId15"/>
    <p:sldLayoutId id="2147483722" r:id="rId16"/>
  </p:sldLayoutIdLst>
  <p:hf hd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342901" y="96838"/>
            <a:ext cx="8458200" cy="71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auto">
          <a:xfrm>
            <a:off x="266700" y="815975"/>
            <a:ext cx="8677275" cy="604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p:cNvSpPr/>
          <p:nvPr userDrawn="1"/>
        </p:nvSpPr>
        <p:spPr>
          <a:xfrm>
            <a:off x="8600261" y="0"/>
            <a:ext cx="543739" cy="461665"/>
          </a:xfrm>
          <a:prstGeom prst="rect">
            <a:avLst/>
          </a:prstGeom>
        </p:spPr>
        <p:txBody>
          <a:bodyPr wrap="none">
            <a:spAutoFit/>
          </a:bodyPr>
          <a:lstStyle/>
          <a:p>
            <a:fld id="{CD0E7053-A9EF-4948-8331-64540782529C}" type="slidenum">
              <a:rPr lang="en-US" sz="2400" b="0" smtClean="0"/>
              <a:pPr/>
              <a:t>‹#›</a:t>
            </a:fld>
            <a:endParaRPr lang="en-US" dirty="0"/>
          </a:p>
        </p:txBody>
      </p:sp>
    </p:spTree>
    <p:extLst>
      <p:ext uri="{BB962C8B-B14F-4D97-AF65-F5344CB8AC3E}">
        <p14:creationId xmlns:p14="http://schemas.microsoft.com/office/powerpoint/2010/main" val="36770669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transition/>
  <p:hf hdr="0" dt="0"/>
  <p:txStyles>
    <p:titleStyle>
      <a:lvl1pPr algn="ctr" rtl="0" eaLnBrk="1" fontAlgn="base" hangingPunct="1">
        <a:spcBef>
          <a:spcPct val="0"/>
        </a:spcBef>
        <a:spcAft>
          <a:spcPct val="0"/>
        </a:spcAft>
        <a:defRPr kumimoji="1" lang="en-US" sz="2400" b="1" dirty="0">
          <a:solidFill>
            <a:srgbClr val="FF0000"/>
          </a:solidFill>
          <a:latin typeface="Helvetica"/>
          <a:ea typeface="ＭＳ Ｐゴシック" pitchFamily="-65" charset="-128"/>
          <a:cs typeface="Helvetica"/>
        </a:defRPr>
      </a:lvl1pPr>
      <a:lvl2pPr algn="ctr" rtl="0" eaLnBrk="1" fontAlgn="base" hangingPunct="1">
        <a:spcBef>
          <a:spcPct val="0"/>
        </a:spcBef>
        <a:spcAft>
          <a:spcPct val="0"/>
        </a:spcAft>
        <a:defRPr kumimoji="1" sz="2400" b="1">
          <a:solidFill>
            <a:srgbClr val="FF0000"/>
          </a:solidFill>
          <a:latin typeface="Helvetica" charset="0"/>
          <a:ea typeface="ＭＳ Ｐゴシック" charset="0"/>
        </a:defRPr>
      </a:lvl2pPr>
      <a:lvl3pPr algn="ctr" rtl="0" eaLnBrk="1" fontAlgn="base" hangingPunct="1">
        <a:spcBef>
          <a:spcPct val="0"/>
        </a:spcBef>
        <a:spcAft>
          <a:spcPct val="0"/>
        </a:spcAft>
        <a:defRPr kumimoji="1" sz="2400" b="1">
          <a:solidFill>
            <a:srgbClr val="FF0000"/>
          </a:solidFill>
          <a:latin typeface="Helvetica" charset="0"/>
          <a:ea typeface="ＭＳ Ｐゴシック" charset="0"/>
        </a:defRPr>
      </a:lvl3pPr>
      <a:lvl4pPr algn="ctr" rtl="0" eaLnBrk="1" fontAlgn="base" hangingPunct="1">
        <a:spcBef>
          <a:spcPct val="0"/>
        </a:spcBef>
        <a:spcAft>
          <a:spcPct val="0"/>
        </a:spcAft>
        <a:defRPr kumimoji="1" sz="2400" b="1">
          <a:solidFill>
            <a:srgbClr val="FF0000"/>
          </a:solidFill>
          <a:latin typeface="Helvetica" charset="0"/>
          <a:ea typeface="ＭＳ Ｐゴシック" charset="0"/>
        </a:defRPr>
      </a:lvl4pPr>
      <a:lvl5pPr algn="ctr" rtl="0" eaLnBrk="1" fontAlgn="base" hangingPunct="1">
        <a:spcBef>
          <a:spcPct val="0"/>
        </a:spcBef>
        <a:spcAft>
          <a:spcPct val="0"/>
        </a:spcAft>
        <a:defRPr kumimoji="1" sz="2400" b="1">
          <a:solidFill>
            <a:srgbClr val="FF0000"/>
          </a:solidFill>
          <a:latin typeface="Helvetica" charset="0"/>
          <a:ea typeface="ＭＳ Ｐゴシック" charset="0"/>
        </a:defRPr>
      </a:lvl5pPr>
      <a:lvl6pPr marL="457200" algn="ctr" rtl="0" eaLnBrk="1" fontAlgn="base" hangingPunct="1">
        <a:spcBef>
          <a:spcPct val="0"/>
        </a:spcBef>
        <a:spcAft>
          <a:spcPct val="0"/>
        </a:spcAft>
        <a:defRPr sz="2600">
          <a:solidFill>
            <a:srgbClr val="FFFFFF"/>
          </a:solidFill>
          <a:latin typeface="Felix Titling" pitchFamily="82" charset="0"/>
        </a:defRPr>
      </a:lvl6pPr>
      <a:lvl7pPr marL="914400" algn="ctr" rtl="0" eaLnBrk="1" fontAlgn="base" hangingPunct="1">
        <a:spcBef>
          <a:spcPct val="0"/>
        </a:spcBef>
        <a:spcAft>
          <a:spcPct val="0"/>
        </a:spcAft>
        <a:defRPr sz="2600">
          <a:solidFill>
            <a:srgbClr val="FFFFFF"/>
          </a:solidFill>
          <a:latin typeface="Felix Titling" pitchFamily="82" charset="0"/>
        </a:defRPr>
      </a:lvl7pPr>
      <a:lvl8pPr marL="1371600" algn="ctr" rtl="0" eaLnBrk="1" fontAlgn="base" hangingPunct="1">
        <a:spcBef>
          <a:spcPct val="0"/>
        </a:spcBef>
        <a:spcAft>
          <a:spcPct val="0"/>
        </a:spcAft>
        <a:defRPr sz="2600">
          <a:solidFill>
            <a:srgbClr val="FFFFFF"/>
          </a:solidFill>
          <a:latin typeface="Felix Titling" pitchFamily="82" charset="0"/>
        </a:defRPr>
      </a:lvl8pPr>
      <a:lvl9pPr marL="1828800" algn="ctr" rtl="0" eaLnBrk="1" fontAlgn="base" hangingPunct="1">
        <a:spcBef>
          <a:spcPct val="0"/>
        </a:spcBef>
        <a:spcAft>
          <a:spcPct val="0"/>
        </a:spcAft>
        <a:defRPr sz="2600">
          <a:solidFill>
            <a:srgbClr val="FFFFFF"/>
          </a:solidFill>
          <a:latin typeface="Felix Titling" pitchFamily="82" charset="0"/>
        </a:defRPr>
      </a:lvl9pPr>
    </p:titleStyle>
    <p:bodyStyle>
      <a:lvl1pPr marL="233363" indent="-233363" algn="l" rtl="0" eaLnBrk="1" fontAlgn="base" hangingPunct="1">
        <a:spcBef>
          <a:spcPct val="20000"/>
        </a:spcBef>
        <a:spcAft>
          <a:spcPct val="0"/>
        </a:spcAft>
        <a:buSzPct val="65000"/>
        <a:buBlip>
          <a:blip r:embed="rId8"/>
        </a:buBlip>
        <a:defRPr sz="2000">
          <a:solidFill>
            <a:srgbClr val="0000FF"/>
          </a:solidFill>
          <a:latin typeface="Helvetica"/>
          <a:ea typeface="ＭＳ Ｐゴシック" charset="0"/>
          <a:cs typeface="Helvetica"/>
        </a:defRPr>
      </a:lvl1pPr>
      <a:lvl2pPr marL="339725" indent="-230188" algn="l" rtl="0" eaLnBrk="1" fontAlgn="base" hangingPunct="1">
        <a:spcBef>
          <a:spcPct val="20000"/>
        </a:spcBef>
        <a:spcAft>
          <a:spcPct val="0"/>
        </a:spcAft>
        <a:buSzPct val="65000"/>
        <a:buBlip>
          <a:blip r:embed="rId9"/>
        </a:buBlip>
        <a:defRPr>
          <a:solidFill>
            <a:schemeClr val="tx1"/>
          </a:solidFill>
          <a:latin typeface="Helvetica"/>
          <a:ea typeface="ＭＳ Ｐゴシック" charset="0"/>
          <a:cs typeface="Helvetica"/>
        </a:defRPr>
      </a:lvl2pPr>
      <a:lvl3pPr marL="460375" indent="-230188" algn="l" rtl="0" eaLnBrk="1" fontAlgn="base" hangingPunct="1">
        <a:spcBef>
          <a:spcPct val="20000"/>
        </a:spcBef>
        <a:spcAft>
          <a:spcPct val="0"/>
        </a:spcAft>
        <a:buSzPct val="65000"/>
        <a:buBlip>
          <a:blip r:embed="rId10"/>
        </a:buBlip>
        <a:defRPr sz="1600" i="1">
          <a:solidFill>
            <a:schemeClr val="tx1"/>
          </a:solidFill>
          <a:latin typeface="Helvetica"/>
          <a:ea typeface="ＭＳ Ｐゴシック" charset="0"/>
          <a:cs typeface="Helvetica"/>
        </a:defRPr>
      </a:lvl3pPr>
      <a:lvl4pPr marL="569913" indent="-230188" algn="l" rtl="0" eaLnBrk="1" fontAlgn="base" hangingPunct="1">
        <a:spcBef>
          <a:spcPct val="20000"/>
        </a:spcBef>
        <a:spcAft>
          <a:spcPct val="0"/>
        </a:spcAft>
        <a:buSzPct val="65000"/>
        <a:buBlip>
          <a:blip r:embed="rId11"/>
        </a:buBlip>
        <a:defRPr sz="1400">
          <a:solidFill>
            <a:schemeClr val="tx1"/>
          </a:solidFill>
          <a:latin typeface="Helvetica"/>
          <a:ea typeface="ＭＳ Ｐゴシック" charset="0"/>
          <a:cs typeface="Helvetica"/>
        </a:defRPr>
      </a:lvl4pPr>
      <a:lvl5pPr marL="623888" indent="-163513" algn="l" rtl="0" eaLnBrk="1" fontAlgn="base" hangingPunct="1">
        <a:spcBef>
          <a:spcPct val="20000"/>
        </a:spcBef>
        <a:spcAft>
          <a:spcPct val="0"/>
        </a:spcAft>
        <a:buChar char="»"/>
        <a:defRPr sz="1400">
          <a:solidFill>
            <a:schemeClr val="tx1"/>
          </a:solidFill>
          <a:latin typeface="Helvetica"/>
          <a:ea typeface="ＭＳ Ｐゴシック" charset="0"/>
          <a:cs typeface="Helvetica"/>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png"/><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image" Target="../media/image22.tmp"/></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20.png"/><Relationship Id="rId5" Type="http://schemas.openxmlformats.org/officeDocument/2006/relationships/image" Target="../media/image27.png"/><Relationship Id="rId4" Type="http://schemas.openxmlformats.org/officeDocument/2006/relationships/image" Target="../media/image200.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p:txBody>
          <a:bodyPr>
            <a:normAutofit/>
          </a:bodyPr>
          <a:lstStyle/>
          <a:p>
            <a:r>
              <a:rPr lang="en-US" sz="3600" dirty="0"/>
              <a:t>Low-energy Electron Cooling Experiments </a:t>
            </a:r>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a:xfrm>
            <a:off x="696515" y="5133438"/>
            <a:ext cx="7750969" cy="746185"/>
          </a:xfrm>
        </p:spPr>
        <p:txBody>
          <a:bodyPr/>
          <a:lstStyle/>
          <a:p>
            <a:endParaRPr lang="en-US" dirty="0"/>
          </a:p>
          <a:p>
            <a:r>
              <a:rPr lang="en-US" dirty="0"/>
              <a:t>January 22, 2025</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a:xfrm>
            <a:off x="609881" y="4019881"/>
            <a:ext cx="7750969" cy="1259607"/>
          </a:xfrm>
        </p:spPr>
        <p:txBody>
          <a:bodyPr/>
          <a:lstStyle/>
          <a:p>
            <a:r>
              <a:rPr lang="en-US" dirty="0"/>
              <a:t>Alexei Fedotov</a:t>
            </a:r>
          </a:p>
          <a:p>
            <a:r>
              <a:rPr lang="en-US" dirty="0"/>
              <a:t>on behalf of CAD Beam Cooling group</a:t>
            </a:r>
          </a:p>
        </p:txBody>
      </p:sp>
    </p:spTree>
    <p:extLst>
      <p:ext uri="{BB962C8B-B14F-4D97-AF65-F5344CB8AC3E}">
        <p14:creationId xmlns:p14="http://schemas.microsoft.com/office/powerpoint/2010/main" val="22467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01BA9C-5201-4998-A05C-8FAA3D51CF2E}"/>
              </a:ext>
            </a:extLst>
          </p:cNvPr>
          <p:cNvSpPr>
            <a:spLocks noGrp="1"/>
          </p:cNvSpPr>
          <p:nvPr>
            <p:ph idx="1"/>
          </p:nvPr>
        </p:nvSpPr>
        <p:spPr>
          <a:xfrm>
            <a:off x="733492" y="1464434"/>
            <a:ext cx="8328991" cy="3929132"/>
          </a:xfrm>
        </p:spPr>
        <p:txBody>
          <a:bodyPr>
            <a:normAutofit/>
          </a:bodyPr>
          <a:lstStyle/>
          <a:p>
            <a:pPr marL="0" indent="0">
              <a:buNone/>
            </a:pPr>
            <a:endParaRPr lang="en-US" sz="2000" dirty="0">
              <a:effectLst/>
              <a:latin typeface="Times New Roman" panose="02020603050405020304" pitchFamily="18" charset="0"/>
              <a:ea typeface="Times New Roman" panose="02020603050405020304" pitchFamily="18" charset="0"/>
            </a:endParaRPr>
          </a:p>
          <a:p>
            <a:pPr marL="0" indent="0">
              <a:buNone/>
            </a:pPr>
            <a:r>
              <a:rPr lang="en-US" sz="2000" b="1" dirty="0">
                <a:latin typeface="Times New Roman" panose="02020603050405020304" pitchFamily="18" charset="0"/>
                <a:ea typeface="Times New Roman" panose="02020603050405020304" pitchFamily="18" charset="0"/>
              </a:rPr>
              <a:t>E</a:t>
            </a:r>
            <a:r>
              <a:rPr lang="en-US" sz="2000" b="1" dirty="0">
                <a:effectLst/>
                <a:latin typeface="Times New Roman" panose="02020603050405020304" pitchFamily="18" charset="0"/>
                <a:ea typeface="Times New Roman" panose="02020603050405020304" pitchFamily="18" charset="0"/>
              </a:rPr>
              <a:t>xperiment:</a:t>
            </a:r>
          </a:p>
          <a:p>
            <a:pPr marL="0" indent="0">
              <a:buNone/>
            </a:pPr>
            <a:r>
              <a:rPr lang="en-US" sz="2000" dirty="0">
                <a:latin typeface="Times New Roman" panose="02020603050405020304" pitchFamily="18" charset="0"/>
                <a:ea typeface="Times New Roman" panose="02020603050405020304" pitchFamily="18" charset="0"/>
              </a:rPr>
              <a:t>E</a:t>
            </a:r>
            <a:r>
              <a:rPr lang="en-US" sz="2000" dirty="0">
                <a:effectLst/>
                <a:latin typeface="Times New Roman" panose="02020603050405020304" pitchFamily="18" charset="0"/>
                <a:ea typeface="Times New Roman" panose="02020603050405020304" pitchFamily="18" charset="0"/>
              </a:rPr>
              <a:t>xplored injection into 28MHz RF </a:t>
            </a:r>
            <a:r>
              <a:rPr lang="en-US" sz="2000" dirty="0">
                <a:latin typeface="Times New Roman" panose="02020603050405020304" pitchFamily="18" charset="0"/>
                <a:ea typeface="Times New Roman" panose="02020603050405020304" pitchFamily="18" charset="0"/>
              </a:rPr>
              <a:t>with Quad Pumping in AGS, measured beam parameters:</a:t>
            </a:r>
            <a:endParaRPr lang="en-US" sz="2000" b="1" dirty="0">
              <a:solidFill>
                <a:srgbClr val="FF0000"/>
              </a:solidFill>
              <a:effectLst/>
              <a:latin typeface="Times New Roman" panose="02020603050405020304" pitchFamily="18" charset="0"/>
              <a:ea typeface="Times New Roman" panose="02020603050405020304" pitchFamily="18" charset="0"/>
            </a:endParaRPr>
          </a:p>
          <a:p>
            <a:pPr marL="0" indent="0">
              <a:buNone/>
            </a:pPr>
            <a:r>
              <a:rPr lang="en-US" sz="2000" dirty="0">
                <a:effectLst/>
                <a:latin typeface="Times New Roman" panose="02020603050405020304" pitchFamily="18" charset="0"/>
                <a:ea typeface="Times New Roman" panose="02020603050405020304" pitchFamily="18" charset="0"/>
              </a:rPr>
              <a:t>Case 1: S</a:t>
            </a:r>
            <a:r>
              <a:rPr lang="en-US" sz="2000" baseline="-25000" dirty="0">
                <a:effectLst/>
                <a:latin typeface="Times New Roman" panose="02020603050405020304" pitchFamily="18" charset="0"/>
                <a:ea typeface="Times New Roman" panose="02020603050405020304" pitchFamily="18" charset="0"/>
              </a:rPr>
              <a:t>95</a:t>
            </a:r>
            <a:r>
              <a:rPr lang="en-US" sz="2000" dirty="0">
                <a:effectLst/>
                <a:latin typeface="Times New Roman" panose="02020603050405020304" pitchFamily="18" charset="0"/>
                <a:ea typeface="Times New Roman" panose="02020603050405020304" pitchFamily="18" charset="0"/>
              </a:rPr>
              <a:t>=1.1eVs, </a:t>
            </a:r>
            <a:r>
              <a:rPr lang="en-US" sz="2000" dirty="0" err="1">
                <a:effectLst/>
                <a:latin typeface="Times New Roman" panose="02020603050405020304" pitchFamily="18" charset="0"/>
                <a:ea typeface="Times New Roman" panose="02020603050405020304" pitchFamily="18" charset="0"/>
              </a:rPr>
              <a:t>Erms,s</a:t>
            </a:r>
            <a:r>
              <a:rPr lang="en-US" sz="2000" dirty="0">
                <a:effectLst/>
                <a:latin typeface="Times New Roman" panose="02020603050405020304" pitchFamily="18" charset="0"/>
                <a:ea typeface="Times New Roman" panose="02020603050405020304" pitchFamily="18" charset="0"/>
              </a:rPr>
              <a:t>=0.06, </a:t>
            </a:r>
            <a:r>
              <a:rPr lang="en-US" sz="2000" dirty="0" err="1">
                <a:effectLst/>
                <a:latin typeface="Times New Roman" panose="02020603050405020304" pitchFamily="18" charset="0"/>
                <a:ea typeface="Times New Roman" panose="02020603050405020304" pitchFamily="18" charset="0"/>
              </a:rPr>
              <a:t>sigma_s</a:t>
            </a:r>
            <a:r>
              <a:rPr lang="en-US" sz="2000" dirty="0">
                <a:effectLst/>
                <a:latin typeface="Times New Roman" panose="02020603050405020304" pitchFamily="18" charset="0"/>
                <a:ea typeface="Times New Roman" panose="02020603050405020304" pitchFamily="18" charset="0"/>
              </a:rPr>
              <a:t>=0.7m, </a:t>
            </a:r>
            <a:r>
              <a:rPr lang="en-US" sz="2000" dirty="0" err="1">
                <a:effectLst/>
                <a:latin typeface="Times New Roman" panose="02020603050405020304" pitchFamily="18" charset="0"/>
                <a:ea typeface="Times New Roman" panose="02020603050405020304" pitchFamily="18" charset="0"/>
              </a:rPr>
              <a:t>sigma_p</a:t>
            </a:r>
            <a:r>
              <a:rPr lang="en-US" sz="2000" dirty="0">
                <a:effectLst/>
                <a:latin typeface="Times New Roman" panose="02020603050405020304" pitchFamily="18" charset="0"/>
                <a:ea typeface="Times New Roman" panose="02020603050405020304" pitchFamily="18" charset="0"/>
              </a:rPr>
              <a:t>=1.1e-3</a:t>
            </a:r>
          </a:p>
          <a:p>
            <a:pPr marL="0" indent="0">
              <a:buNone/>
            </a:pPr>
            <a:r>
              <a:rPr lang="en-US" sz="2000" b="1" dirty="0">
                <a:solidFill>
                  <a:srgbClr val="00B050"/>
                </a:solidFill>
                <a:effectLst/>
                <a:latin typeface="Times New Roman" panose="02020603050405020304" pitchFamily="18" charset="0"/>
                <a:ea typeface="Times New Roman" panose="02020603050405020304" pitchFamily="18" charset="0"/>
              </a:rPr>
              <a:t>Case 2:</a:t>
            </a:r>
            <a:r>
              <a:rPr lang="en-US" sz="2000" dirty="0">
                <a:solidFill>
                  <a:srgbClr val="00B050"/>
                </a:solidFill>
                <a:effectLst/>
                <a:latin typeface="Times New Roman" panose="02020603050405020304" pitchFamily="18" charset="0"/>
                <a:ea typeface="Times New Roman" panose="02020603050405020304" pitchFamily="18" charset="0"/>
              </a:rPr>
              <a:t> S</a:t>
            </a:r>
            <a:r>
              <a:rPr lang="en-US" sz="2000" baseline="-25000" dirty="0">
                <a:solidFill>
                  <a:srgbClr val="00B050"/>
                </a:solidFill>
                <a:effectLst/>
                <a:latin typeface="Times New Roman" panose="02020603050405020304" pitchFamily="18" charset="0"/>
                <a:ea typeface="Times New Roman" panose="02020603050405020304" pitchFamily="18" charset="0"/>
              </a:rPr>
              <a:t>95</a:t>
            </a:r>
            <a:r>
              <a:rPr lang="en-US" sz="2000" dirty="0">
                <a:solidFill>
                  <a:srgbClr val="00B050"/>
                </a:solidFill>
                <a:effectLst/>
                <a:latin typeface="Times New Roman" panose="02020603050405020304" pitchFamily="18" charset="0"/>
                <a:ea typeface="Times New Roman" panose="02020603050405020304" pitchFamily="18" charset="0"/>
              </a:rPr>
              <a:t>=1.1eVs, </a:t>
            </a:r>
            <a:r>
              <a:rPr lang="en-US" sz="2000" dirty="0" err="1">
                <a:solidFill>
                  <a:srgbClr val="00B050"/>
                </a:solidFill>
                <a:effectLst/>
                <a:latin typeface="Times New Roman" panose="02020603050405020304" pitchFamily="18" charset="0"/>
                <a:ea typeface="Times New Roman" panose="02020603050405020304" pitchFamily="18" charset="0"/>
              </a:rPr>
              <a:t>Erms,s</a:t>
            </a:r>
            <a:r>
              <a:rPr lang="en-US" sz="2000" dirty="0">
                <a:solidFill>
                  <a:srgbClr val="00B050"/>
                </a:solidFill>
                <a:effectLst/>
                <a:latin typeface="Times New Roman" panose="02020603050405020304" pitchFamily="18" charset="0"/>
                <a:ea typeface="Times New Roman" panose="02020603050405020304" pitchFamily="18" charset="0"/>
              </a:rPr>
              <a:t>=0.06, </a:t>
            </a:r>
            <a:r>
              <a:rPr lang="en-US" sz="2000" dirty="0" err="1">
                <a:solidFill>
                  <a:srgbClr val="00B050"/>
                </a:solidFill>
                <a:effectLst/>
                <a:latin typeface="Times New Roman" panose="02020603050405020304" pitchFamily="18" charset="0"/>
                <a:ea typeface="Times New Roman" panose="02020603050405020304" pitchFamily="18" charset="0"/>
              </a:rPr>
              <a:t>sigma_s</a:t>
            </a:r>
            <a:r>
              <a:rPr lang="en-US" sz="2000" dirty="0">
                <a:solidFill>
                  <a:srgbClr val="00B050"/>
                </a:solidFill>
                <a:effectLst/>
                <a:latin typeface="Times New Roman" panose="02020603050405020304" pitchFamily="18" charset="0"/>
                <a:ea typeface="Times New Roman" panose="02020603050405020304" pitchFamily="18" charset="0"/>
              </a:rPr>
              <a:t>=1.0m, </a:t>
            </a:r>
            <a:r>
              <a:rPr lang="en-US" sz="2000" dirty="0" err="1">
                <a:solidFill>
                  <a:srgbClr val="00B050"/>
                </a:solidFill>
                <a:effectLst/>
                <a:latin typeface="Times New Roman" panose="02020603050405020304" pitchFamily="18" charset="0"/>
                <a:ea typeface="Times New Roman" panose="02020603050405020304" pitchFamily="18" charset="0"/>
              </a:rPr>
              <a:t>sigma_p</a:t>
            </a:r>
            <a:r>
              <a:rPr lang="en-US" sz="2000" dirty="0">
                <a:solidFill>
                  <a:srgbClr val="00B050"/>
                </a:solidFill>
                <a:effectLst/>
                <a:latin typeface="Times New Roman" panose="02020603050405020304" pitchFamily="18" charset="0"/>
                <a:ea typeface="Times New Roman" panose="02020603050405020304" pitchFamily="18" charset="0"/>
              </a:rPr>
              <a:t>=7.4e-4</a:t>
            </a:r>
          </a:p>
          <a:p>
            <a:pPr marL="0" indent="0">
              <a:buNone/>
            </a:pPr>
            <a:endParaRPr lang="en-US" sz="2000" dirty="0">
              <a:effectLst/>
              <a:latin typeface="Times New Roman" panose="02020603050405020304" pitchFamily="18" charset="0"/>
              <a:ea typeface="Times New Roman" panose="02020603050405020304" pitchFamily="18" charset="0"/>
            </a:endParaRPr>
          </a:p>
          <a:p>
            <a:pPr marL="0" indent="0">
              <a:buNone/>
            </a:pPr>
            <a:r>
              <a:rPr lang="en-US" sz="2000" dirty="0">
                <a:solidFill>
                  <a:srgbClr val="00B050"/>
                </a:solidFill>
                <a:effectLst/>
                <a:latin typeface="Times New Roman" panose="02020603050405020304" pitchFamily="18" charset="0"/>
                <a:ea typeface="Times New Roman" panose="02020603050405020304" pitchFamily="18" charset="0"/>
              </a:rPr>
              <a:t>Case 2 is better for </a:t>
            </a:r>
            <a:r>
              <a:rPr lang="en-US" sz="2000" dirty="0">
                <a:solidFill>
                  <a:srgbClr val="00B050"/>
                </a:solidFill>
                <a:latin typeface="Times New Roman" panose="02020603050405020304" pitchFamily="18" charset="0"/>
                <a:ea typeface="Times New Roman" panose="02020603050405020304" pitchFamily="18" charset="0"/>
              </a:rPr>
              <a:t>c</a:t>
            </a:r>
            <a:r>
              <a:rPr lang="en-US" sz="2000" dirty="0">
                <a:solidFill>
                  <a:srgbClr val="00B050"/>
                </a:solidFill>
                <a:effectLst/>
                <a:latin typeface="Times New Roman" panose="02020603050405020304" pitchFamily="18" charset="0"/>
                <a:ea typeface="Times New Roman" panose="02020603050405020304" pitchFamily="18" charset="0"/>
              </a:rPr>
              <a:t>ooling of protons at </a:t>
            </a:r>
            <a:r>
              <a:rPr lang="en-US" sz="2000" dirty="0">
                <a:solidFill>
                  <a:srgbClr val="00B050"/>
                </a:solidFill>
                <a:latin typeface="Times New Roman" panose="02020603050405020304" pitchFamily="18" charset="0"/>
                <a:ea typeface="Times New Roman" panose="02020603050405020304" pitchFamily="18" charset="0"/>
              </a:rPr>
              <a:t>EIC injection energy - will use it as a baseline. It is also better than Case 1 since it corresponds to smaller peak current of 5.4A for the EIC bunch intensity. </a:t>
            </a:r>
            <a:r>
              <a:rPr lang="en-US" sz="2000" dirty="0">
                <a:solidFill>
                  <a:srgbClr val="0000FF"/>
                </a:solidFill>
                <a:latin typeface="Times New Roman" panose="02020603050405020304" pitchFamily="18" charset="0"/>
                <a:ea typeface="Times New Roman" panose="02020603050405020304" pitchFamily="18" charset="0"/>
              </a:rPr>
              <a:t>Double RF with flattened bunch profile should help to reduce peak current  further ( see APEX #24-06).</a:t>
            </a:r>
            <a:endParaRPr lang="en-US" sz="2000" dirty="0">
              <a:solidFill>
                <a:srgbClr val="0000FF"/>
              </a:solidFill>
              <a:effectLst/>
              <a:latin typeface="Times New Roman" panose="02020603050405020304" pitchFamily="18" charset="0"/>
              <a:ea typeface="Times New Roman" panose="02020603050405020304" pitchFamily="18" charset="0"/>
            </a:endParaRPr>
          </a:p>
          <a:p>
            <a:pPr marL="0" indent="0">
              <a:buNone/>
            </a:pPr>
            <a:endParaRPr lang="en-US" sz="2000" dirty="0">
              <a:latin typeface="Times New Roman" panose="02020603050405020304" pitchFamily="18" charset="0"/>
            </a:endParaRPr>
          </a:p>
        </p:txBody>
      </p:sp>
      <p:sp>
        <p:nvSpPr>
          <p:cNvPr id="3" name="Slide Number Placeholder 2">
            <a:extLst>
              <a:ext uri="{FF2B5EF4-FFF2-40B4-BE49-F238E27FC236}">
                <a16:creationId xmlns:a16="http://schemas.microsoft.com/office/drawing/2014/main" id="{1034FBBA-F90E-4B07-A177-DCE9E32F575A}"/>
              </a:ext>
            </a:extLst>
          </p:cNvPr>
          <p:cNvSpPr>
            <a:spLocks noGrp="1"/>
          </p:cNvSpPr>
          <p:nvPr>
            <p:ph type="sldNum" sz="quarter" idx="12"/>
          </p:nvPr>
        </p:nvSpPr>
        <p:spPr>
          <a:xfrm>
            <a:off x="8403770" y="6510022"/>
            <a:ext cx="74022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10</a:t>
            </a:r>
          </a:p>
        </p:txBody>
      </p:sp>
      <p:sp>
        <p:nvSpPr>
          <p:cNvPr id="4" name="Title 3">
            <a:extLst>
              <a:ext uri="{FF2B5EF4-FFF2-40B4-BE49-F238E27FC236}">
                <a16:creationId xmlns:a16="http://schemas.microsoft.com/office/drawing/2014/main" id="{17E867A6-4CCD-4538-8223-DC8EFF7236DF}"/>
              </a:ext>
            </a:extLst>
          </p:cNvPr>
          <p:cNvSpPr>
            <a:spLocks noGrp="1"/>
          </p:cNvSpPr>
          <p:nvPr>
            <p:ph type="title"/>
          </p:nvPr>
        </p:nvSpPr>
        <p:spPr>
          <a:xfrm>
            <a:off x="478311" y="122386"/>
            <a:ext cx="8328991" cy="485479"/>
          </a:xfrm>
        </p:spPr>
        <p:txBody>
          <a:bodyPr>
            <a:normAutofit/>
          </a:bodyPr>
          <a:lstStyle/>
          <a:p>
            <a:r>
              <a:rPr lang="en-US" sz="2800" dirty="0"/>
              <a:t>Summary of APEX </a:t>
            </a:r>
            <a:r>
              <a:rPr lang="en-US" sz="2800" b="1" dirty="0"/>
              <a:t>#24-07</a:t>
            </a:r>
            <a:endParaRPr lang="en-US" sz="2800" dirty="0"/>
          </a:p>
        </p:txBody>
      </p:sp>
      <p:sp>
        <p:nvSpPr>
          <p:cNvPr id="5" name="Rectangle 4">
            <a:extLst>
              <a:ext uri="{FF2B5EF4-FFF2-40B4-BE49-F238E27FC236}">
                <a16:creationId xmlns:a16="http://schemas.microsoft.com/office/drawing/2014/main" id="{F6D10267-A6C2-6107-BE9C-99DC976C2820}"/>
              </a:ext>
            </a:extLst>
          </p:cNvPr>
          <p:cNvSpPr/>
          <p:nvPr/>
        </p:nvSpPr>
        <p:spPr>
          <a:xfrm>
            <a:off x="864881" y="3222171"/>
            <a:ext cx="6887028" cy="41365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119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F000F32-419C-D0FD-FC80-085F5D654D30}"/>
              </a:ext>
            </a:extLst>
          </p:cNvPr>
          <p:cNvSpPr txBox="1"/>
          <p:nvPr/>
        </p:nvSpPr>
        <p:spPr>
          <a:xfrm>
            <a:off x="241419" y="991150"/>
            <a:ext cx="8902581" cy="1338828"/>
          </a:xfrm>
          <a:prstGeom prst="rect">
            <a:avLst/>
          </a:prstGeom>
          <a:noFill/>
        </p:spPr>
        <p:txBody>
          <a:bodyPr wrap="square">
            <a:spAutoFit/>
          </a:bodyPr>
          <a:lstStyle/>
          <a:p>
            <a:pPr algn="just"/>
            <a:r>
              <a:rPr lang="en-US" sz="1350" dirty="0"/>
              <a:t>In the EIC, high-intensity protons will be injected in modified 28MHz (24.6 MHz) RF system just above transition energy. To allow strong cooling of vertical emittance and maintain good proton beam lifetime, requires reducing peak current of proton bunches. Such peak current reduction can be achieved by using higher frequency RF used in counter phase, which flattens longitudinal profile of proton bunch. However, above transition energy and especially very close to transition energy, this can lead to various beam instabilities. The goal of this experiment is to explore parameters of high intensity bunch at injection with dual RF system and study beam stability. </a:t>
            </a:r>
            <a:endParaRPr lang="en-US" sz="1350" dirty="0">
              <a:latin typeface="Times New Roman" panose="02020603050405020304" pitchFamily="18" charset="0"/>
              <a:ea typeface="Times New Roman" panose="02020603050405020304" pitchFamily="18" charset="0"/>
            </a:endParaRPr>
          </a:p>
        </p:txBody>
      </p:sp>
      <p:pic>
        <p:nvPicPr>
          <p:cNvPr id="13" name="Picture 12">
            <a:extLst>
              <a:ext uri="{FF2B5EF4-FFF2-40B4-BE49-F238E27FC236}">
                <a16:creationId xmlns:a16="http://schemas.microsoft.com/office/drawing/2014/main" id="{E975BE5B-AFC5-9DC0-6DD3-2D3E31A7625C}"/>
              </a:ext>
            </a:extLst>
          </p:cNvPr>
          <p:cNvPicPr>
            <a:picLocks noChangeAspect="1"/>
          </p:cNvPicPr>
          <p:nvPr/>
        </p:nvPicPr>
        <p:blipFill>
          <a:blip r:embed="rId2"/>
          <a:stretch>
            <a:fillRect/>
          </a:stretch>
        </p:blipFill>
        <p:spPr>
          <a:xfrm>
            <a:off x="336933" y="3193858"/>
            <a:ext cx="3171158" cy="2185612"/>
          </a:xfrm>
          <a:prstGeom prst="rect">
            <a:avLst/>
          </a:prstGeom>
        </p:spPr>
      </p:pic>
      <p:sp>
        <p:nvSpPr>
          <p:cNvPr id="16" name="TextBox 15">
            <a:extLst>
              <a:ext uri="{FF2B5EF4-FFF2-40B4-BE49-F238E27FC236}">
                <a16:creationId xmlns:a16="http://schemas.microsoft.com/office/drawing/2014/main" id="{167B036C-1ED1-3B35-99D8-0326B4994063}"/>
              </a:ext>
            </a:extLst>
          </p:cNvPr>
          <p:cNvSpPr txBox="1"/>
          <p:nvPr/>
        </p:nvSpPr>
        <p:spPr>
          <a:xfrm>
            <a:off x="453903" y="5129864"/>
            <a:ext cx="3506647" cy="715581"/>
          </a:xfrm>
          <a:prstGeom prst="rect">
            <a:avLst/>
          </a:prstGeom>
          <a:solidFill>
            <a:schemeClr val="bg1"/>
          </a:solidFill>
        </p:spPr>
        <p:txBody>
          <a:bodyPr wrap="square" rtlCol="0">
            <a:spAutoFit/>
          </a:bodyPr>
          <a:lstStyle/>
          <a:p>
            <a:r>
              <a:rPr lang="en-US" sz="1350" dirty="0"/>
              <a:t>Proton bunch and electron bunches longitudinal profiles during cooling at the injection energy </a:t>
            </a:r>
          </a:p>
        </p:txBody>
      </p:sp>
      <p:cxnSp>
        <p:nvCxnSpPr>
          <p:cNvPr id="21" name="Straight Arrow Connector 20">
            <a:extLst>
              <a:ext uri="{FF2B5EF4-FFF2-40B4-BE49-F238E27FC236}">
                <a16:creationId xmlns:a16="http://schemas.microsoft.com/office/drawing/2014/main" id="{D2737F47-9EC3-63A1-6132-77BC3BAFD64A}"/>
              </a:ext>
            </a:extLst>
          </p:cNvPr>
          <p:cNvCxnSpPr/>
          <p:nvPr/>
        </p:nvCxnSpPr>
        <p:spPr>
          <a:xfrm flipH="1">
            <a:off x="2179178" y="3429000"/>
            <a:ext cx="781940" cy="235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7A00E78-AB6A-7AA1-B8F1-3020F3CB1D69}"/>
              </a:ext>
            </a:extLst>
          </p:cNvPr>
          <p:cNvSpPr txBox="1"/>
          <p:nvPr/>
        </p:nvSpPr>
        <p:spPr>
          <a:xfrm>
            <a:off x="3012393" y="3287359"/>
            <a:ext cx="2025353" cy="507831"/>
          </a:xfrm>
          <a:prstGeom prst="rect">
            <a:avLst/>
          </a:prstGeom>
          <a:noFill/>
        </p:spPr>
        <p:txBody>
          <a:bodyPr wrap="square" rtlCol="0">
            <a:spAutoFit/>
          </a:bodyPr>
          <a:lstStyle/>
          <a:p>
            <a:r>
              <a:rPr lang="en-US" sz="1350" dirty="0"/>
              <a:t>Without 2</a:t>
            </a:r>
            <a:r>
              <a:rPr lang="en-US" sz="1350" baseline="30000" dirty="0"/>
              <a:t>nd</a:t>
            </a:r>
            <a:r>
              <a:rPr lang="en-US" sz="1350" dirty="0"/>
              <a:t> harmonic (</a:t>
            </a:r>
            <a:r>
              <a:rPr lang="en-US" sz="1350" dirty="0" err="1">
                <a:latin typeface="Symbol" panose="05050102010706020507" pitchFamily="18" charset="2"/>
              </a:rPr>
              <a:t>s</a:t>
            </a:r>
            <a:r>
              <a:rPr lang="en-US" sz="1350" baseline="-25000" dirty="0" err="1"/>
              <a:t>z</a:t>
            </a:r>
            <a:r>
              <a:rPr lang="en-US" sz="1350" dirty="0"/>
              <a:t>=0.8m)</a:t>
            </a:r>
          </a:p>
        </p:txBody>
      </p:sp>
      <p:sp>
        <p:nvSpPr>
          <p:cNvPr id="23" name="TextBox 22">
            <a:extLst>
              <a:ext uri="{FF2B5EF4-FFF2-40B4-BE49-F238E27FC236}">
                <a16:creationId xmlns:a16="http://schemas.microsoft.com/office/drawing/2014/main" id="{07361EC9-770F-AE16-0784-ADAEE2246DB6}"/>
              </a:ext>
            </a:extLst>
          </p:cNvPr>
          <p:cNvSpPr txBox="1"/>
          <p:nvPr/>
        </p:nvSpPr>
        <p:spPr>
          <a:xfrm>
            <a:off x="2904279" y="3884424"/>
            <a:ext cx="1785406" cy="300082"/>
          </a:xfrm>
          <a:prstGeom prst="rect">
            <a:avLst/>
          </a:prstGeom>
          <a:noFill/>
        </p:spPr>
        <p:txBody>
          <a:bodyPr wrap="square" rtlCol="0">
            <a:spAutoFit/>
          </a:bodyPr>
          <a:lstStyle/>
          <a:p>
            <a:r>
              <a:rPr lang="en-US" sz="1350" dirty="0"/>
              <a:t>With 2</a:t>
            </a:r>
            <a:r>
              <a:rPr lang="en-US" sz="1350" baseline="30000" dirty="0"/>
              <a:t>nd</a:t>
            </a:r>
            <a:r>
              <a:rPr lang="en-US" sz="1350" dirty="0"/>
              <a:t> harmonic</a:t>
            </a:r>
          </a:p>
        </p:txBody>
      </p:sp>
      <p:cxnSp>
        <p:nvCxnSpPr>
          <p:cNvPr id="25" name="Straight Arrow Connector 24">
            <a:extLst>
              <a:ext uri="{FF2B5EF4-FFF2-40B4-BE49-F238E27FC236}">
                <a16:creationId xmlns:a16="http://schemas.microsoft.com/office/drawing/2014/main" id="{2163FB6C-B9B6-5896-8ECD-E2ACE0F6E2FD}"/>
              </a:ext>
            </a:extLst>
          </p:cNvPr>
          <p:cNvCxnSpPr/>
          <p:nvPr/>
        </p:nvCxnSpPr>
        <p:spPr>
          <a:xfrm flipH="1">
            <a:off x="2122339" y="4043852"/>
            <a:ext cx="781940" cy="235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F94B266-1020-CD32-9419-5466C22DC5ED}"/>
              </a:ext>
            </a:extLst>
          </p:cNvPr>
          <p:cNvSpPr txBox="1"/>
          <p:nvPr/>
        </p:nvSpPr>
        <p:spPr>
          <a:xfrm>
            <a:off x="3079803" y="4349304"/>
            <a:ext cx="1717705" cy="715581"/>
          </a:xfrm>
          <a:prstGeom prst="rect">
            <a:avLst/>
          </a:prstGeom>
          <a:noFill/>
        </p:spPr>
        <p:txBody>
          <a:bodyPr wrap="square" rtlCol="0">
            <a:spAutoFit/>
          </a:bodyPr>
          <a:lstStyle/>
          <a:p>
            <a:r>
              <a:rPr lang="en-US" sz="1350" dirty="0">
                <a:solidFill>
                  <a:srgbClr val="FF0000"/>
                </a:solidFill>
              </a:rPr>
              <a:t>Expected protons peak current reduction 2 folds. </a:t>
            </a:r>
          </a:p>
        </p:txBody>
      </p:sp>
      <p:sp>
        <p:nvSpPr>
          <p:cNvPr id="28" name="TextBox 27">
            <a:extLst>
              <a:ext uri="{FF2B5EF4-FFF2-40B4-BE49-F238E27FC236}">
                <a16:creationId xmlns:a16="http://schemas.microsoft.com/office/drawing/2014/main" id="{AA80FA5C-CA26-274E-6ECF-2E7FE325D7B1}"/>
              </a:ext>
            </a:extLst>
          </p:cNvPr>
          <p:cNvSpPr txBox="1"/>
          <p:nvPr/>
        </p:nvSpPr>
        <p:spPr>
          <a:xfrm>
            <a:off x="5200612" y="2873422"/>
            <a:ext cx="3653953" cy="1546577"/>
          </a:xfrm>
          <a:prstGeom prst="rect">
            <a:avLst/>
          </a:prstGeom>
          <a:noFill/>
        </p:spPr>
        <p:txBody>
          <a:bodyPr wrap="square" rtlCol="0">
            <a:spAutoFit/>
          </a:bodyPr>
          <a:lstStyle/>
          <a:p>
            <a:r>
              <a:rPr lang="en-US" sz="1350" dirty="0">
                <a:solidFill>
                  <a:srgbClr val="0000FF"/>
                </a:solidFill>
              </a:rPr>
              <a:t>The closest to EIC configuration: main RF 28MHz and 2</a:t>
            </a:r>
            <a:r>
              <a:rPr lang="en-US" sz="1350" baseline="30000" dirty="0">
                <a:solidFill>
                  <a:srgbClr val="0000FF"/>
                </a:solidFill>
              </a:rPr>
              <a:t>nd</a:t>
            </a:r>
            <a:r>
              <a:rPr lang="en-US" sz="1350" dirty="0">
                <a:solidFill>
                  <a:srgbClr val="0000FF"/>
                </a:solidFill>
              </a:rPr>
              <a:t> harmonic 56 SRF cavity for flattening profile. However, it was not possible to use 56 SRF system for APEX.</a:t>
            </a:r>
          </a:p>
          <a:p>
            <a:endParaRPr lang="en-US" sz="1350" dirty="0">
              <a:solidFill>
                <a:srgbClr val="0000FF"/>
              </a:solidFill>
            </a:endParaRPr>
          </a:p>
          <a:p>
            <a:r>
              <a:rPr lang="en-US" sz="1350" dirty="0">
                <a:solidFill>
                  <a:srgbClr val="0000FF"/>
                </a:solidFill>
              </a:rPr>
              <a:t>9 MHz system with 28MHz as a 3</a:t>
            </a:r>
            <a:r>
              <a:rPr lang="en-US" sz="1350" baseline="30000" dirty="0">
                <a:solidFill>
                  <a:srgbClr val="0000FF"/>
                </a:solidFill>
              </a:rPr>
              <a:t>rd</a:t>
            </a:r>
            <a:r>
              <a:rPr lang="en-US" sz="1350" dirty="0">
                <a:solidFill>
                  <a:srgbClr val="0000FF"/>
                </a:solidFill>
              </a:rPr>
              <a:t> harmonic was used instead:</a:t>
            </a:r>
          </a:p>
        </p:txBody>
      </p:sp>
      <p:sp>
        <p:nvSpPr>
          <p:cNvPr id="29" name="TextBox 28">
            <a:extLst>
              <a:ext uri="{FF2B5EF4-FFF2-40B4-BE49-F238E27FC236}">
                <a16:creationId xmlns:a16="http://schemas.microsoft.com/office/drawing/2014/main" id="{772952C9-F5DC-A0C9-F66F-822BE422D136}"/>
              </a:ext>
            </a:extLst>
          </p:cNvPr>
          <p:cNvSpPr txBox="1"/>
          <p:nvPr/>
        </p:nvSpPr>
        <p:spPr>
          <a:xfrm>
            <a:off x="265575" y="3321985"/>
            <a:ext cx="1552238" cy="507831"/>
          </a:xfrm>
          <a:prstGeom prst="rect">
            <a:avLst/>
          </a:prstGeom>
          <a:noFill/>
        </p:spPr>
        <p:txBody>
          <a:bodyPr wrap="square" rtlCol="0">
            <a:spAutoFit/>
          </a:bodyPr>
          <a:lstStyle/>
          <a:p>
            <a:r>
              <a:rPr lang="en-US" sz="1350" dirty="0"/>
              <a:t>U</a:t>
            </a:r>
            <a:r>
              <a:rPr lang="en-US" sz="1350" baseline="-25000" dirty="0"/>
              <a:t>25MHz</a:t>
            </a:r>
            <a:r>
              <a:rPr lang="en-US" sz="1350" dirty="0"/>
              <a:t>=25kV</a:t>
            </a:r>
          </a:p>
          <a:p>
            <a:r>
              <a:rPr lang="en-US" sz="1350" dirty="0"/>
              <a:t>U</a:t>
            </a:r>
            <a:r>
              <a:rPr lang="en-US" sz="1350" baseline="-25000" dirty="0"/>
              <a:t>50MHz</a:t>
            </a:r>
            <a:r>
              <a:rPr lang="en-US" sz="1350" dirty="0"/>
              <a:t>=12.5 kV</a:t>
            </a:r>
          </a:p>
        </p:txBody>
      </p:sp>
      <p:pic>
        <p:nvPicPr>
          <p:cNvPr id="34" name="Picture 33">
            <a:extLst>
              <a:ext uri="{FF2B5EF4-FFF2-40B4-BE49-F238E27FC236}">
                <a16:creationId xmlns:a16="http://schemas.microsoft.com/office/drawing/2014/main" id="{8512AC92-DDFC-0D5B-7A3A-618958BEF7F8}"/>
              </a:ext>
            </a:extLst>
          </p:cNvPr>
          <p:cNvPicPr>
            <a:picLocks noChangeAspect="1"/>
          </p:cNvPicPr>
          <p:nvPr/>
        </p:nvPicPr>
        <p:blipFill>
          <a:blip r:embed="rId3"/>
          <a:stretch>
            <a:fillRect/>
          </a:stretch>
        </p:blipFill>
        <p:spPr>
          <a:xfrm>
            <a:off x="450030" y="2655276"/>
            <a:ext cx="1136015" cy="292935"/>
          </a:xfrm>
          <a:prstGeom prst="rect">
            <a:avLst/>
          </a:prstGeom>
        </p:spPr>
      </p:pic>
      <p:pic>
        <p:nvPicPr>
          <p:cNvPr id="38" name="Picture 37" descr="A black text on a white background&#10;&#10;Description automatically generated">
            <a:extLst>
              <a:ext uri="{FF2B5EF4-FFF2-40B4-BE49-F238E27FC236}">
                <a16:creationId xmlns:a16="http://schemas.microsoft.com/office/drawing/2014/main" id="{41BC8210-FD7B-9AFE-D895-35A26452FDD9}"/>
              </a:ext>
            </a:extLst>
          </p:cNvPr>
          <p:cNvPicPr>
            <a:picLocks noChangeAspect="1"/>
          </p:cNvPicPr>
          <p:nvPr/>
        </p:nvPicPr>
        <p:blipFill>
          <a:blip r:embed="rId4"/>
          <a:stretch>
            <a:fillRect/>
          </a:stretch>
        </p:blipFill>
        <p:spPr>
          <a:xfrm>
            <a:off x="1863137" y="2623198"/>
            <a:ext cx="1300344" cy="421540"/>
          </a:xfrm>
          <a:prstGeom prst="rect">
            <a:avLst/>
          </a:prstGeom>
        </p:spPr>
      </p:pic>
      <p:sp>
        <p:nvSpPr>
          <p:cNvPr id="4" name="TextBox 3">
            <a:extLst>
              <a:ext uri="{FF2B5EF4-FFF2-40B4-BE49-F238E27FC236}">
                <a16:creationId xmlns:a16="http://schemas.microsoft.com/office/drawing/2014/main" id="{609044F7-AF7F-E99F-A984-48A359588620}"/>
              </a:ext>
            </a:extLst>
          </p:cNvPr>
          <p:cNvSpPr txBox="1"/>
          <p:nvPr/>
        </p:nvSpPr>
        <p:spPr>
          <a:xfrm>
            <a:off x="453903" y="116320"/>
            <a:ext cx="7367310" cy="523220"/>
          </a:xfrm>
          <a:prstGeom prst="rect">
            <a:avLst/>
          </a:prstGeom>
          <a:noFill/>
        </p:spPr>
        <p:txBody>
          <a:bodyPr wrap="square">
            <a:spAutoFit/>
          </a:bodyPr>
          <a:lstStyle/>
          <a:p>
            <a:r>
              <a:rPr lang="en-US" sz="2800" b="1" dirty="0">
                <a:solidFill>
                  <a:srgbClr val="0000FF"/>
                </a:solidFill>
              </a:rPr>
              <a:t>APEX #24-06 </a:t>
            </a:r>
            <a:r>
              <a:rPr kumimoji="0" lang="en-US" sz="2800" b="0" i="0" u="none" strike="noStrike" kern="1200" cap="none" spc="0" normalizeH="0" baseline="0" noProof="0" dirty="0">
                <a:ln>
                  <a:noFill/>
                </a:ln>
                <a:solidFill>
                  <a:srgbClr val="000000"/>
                </a:solidFill>
                <a:effectLst/>
                <a:uLnTx/>
                <a:uFillTx/>
                <a:latin typeface="Arial" panose="020B0604020202020204"/>
                <a:ea typeface="+mj-ea"/>
                <a:cs typeface="+mj-cs"/>
              </a:rPr>
              <a:t>(D. Kayran et al.)</a:t>
            </a:r>
            <a:r>
              <a:rPr lang="en-US" sz="2800" dirty="0">
                <a:solidFill>
                  <a:srgbClr val="000000"/>
                </a:solidFill>
                <a:latin typeface="Arial" panose="020B0604020202020204"/>
                <a:ea typeface="+mj-ea"/>
                <a:cs typeface="+mj-cs"/>
              </a:rPr>
              <a:t>, </a:t>
            </a:r>
            <a:r>
              <a:rPr kumimoji="0" lang="en-US" sz="2800" b="0" i="0" u="none" strike="noStrike" kern="1200" cap="none" spc="0" normalizeH="0" baseline="0" noProof="0" dirty="0">
                <a:ln>
                  <a:noFill/>
                </a:ln>
                <a:solidFill>
                  <a:srgbClr val="000000"/>
                </a:solidFill>
                <a:effectLst/>
                <a:uLnTx/>
                <a:uFillTx/>
                <a:latin typeface="Arial" panose="020B0604020202020204"/>
                <a:ea typeface="+mj-ea"/>
                <a:cs typeface="+mj-cs"/>
              </a:rPr>
              <a:t>May 2024</a:t>
            </a:r>
            <a:r>
              <a:rPr lang="en-US" sz="2800" b="1" dirty="0">
                <a:solidFill>
                  <a:srgbClr val="0000FF"/>
                </a:solidFill>
              </a:rPr>
              <a:t> </a:t>
            </a:r>
            <a:endParaRPr lang="en-US" sz="2800" b="1" dirty="0"/>
          </a:p>
        </p:txBody>
      </p:sp>
      <p:sp>
        <p:nvSpPr>
          <p:cNvPr id="2" name="Slide Number Placeholder 2">
            <a:extLst>
              <a:ext uri="{FF2B5EF4-FFF2-40B4-BE49-F238E27FC236}">
                <a16:creationId xmlns:a16="http://schemas.microsoft.com/office/drawing/2014/main" id="{B813B863-4A6E-8E18-11E1-19E51ECE6EEB}"/>
              </a:ext>
            </a:extLst>
          </p:cNvPr>
          <p:cNvSpPr>
            <a:spLocks noGrp="1"/>
          </p:cNvSpPr>
          <p:nvPr>
            <p:ph type="sldNum" sz="quarter" idx="12"/>
          </p:nvPr>
        </p:nvSpPr>
        <p:spPr>
          <a:xfrm>
            <a:off x="8562752" y="6510022"/>
            <a:ext cx="58124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11</a:t>
            </a:r>
          </a:p>
        </p:txBody>
      </p:sp>
      <p:pic>
        <p:nvPicPr>
          <p:cNvPr id="5" name="Picture 4">
            <a:extLst>
              <a:ext uri="{FF2B5EF4-FFF2-40B4-BE49-F238E27FC236}">
                <a16:creationId xmlns:a16="http://schemas.microsoft.com/office/drawing/2014/main" id="{27EB9E25-AAF2-8618-7648-514FD7AFE732}"/>
              </a:ext>
            </a:extLst>
          </p:cNvPr>
          <p:cNvPicPr>
            <a:picLocks noChangeAspect="1"/>
          </p:cNvPicPr>
          <p:nvPr/>
        </p:nvPicPr>
        <p:blipFill>
          <a:blip r:embed="rId5"/>
          <a:stretch>
            <a:fillRect/>
          </a:stretch>
        </p:blipFill>
        <p:spPr>
          <a:xfrm>
            <a:off x="5293497" y="4370883"/>
            <a:ext cx="3506647" cy="2170782"/>
          </a:xfrm>
          <a:prstGeom prst="rect">
            <a:avLst/>
          </a:prstGeom>
        </p:spPr>
      </p:pic>
    </p:spTree>
    <p:extLst>
      <p:ext uri="{BB962C8B-B14F-4D97-AF65-F5344CB8AC3E}">
        <p14:creationId xmlns:p14="http://schemas.microsoft.com/office/powerpoint/2010/main" val="1146344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AEBB9-E267-D50A-0D25-A0849571DE8B}"/>
              </a:ext>
            </a:extLst>
          </p:cNvPr>
          <p:cNvSpPr>
            <a:spLocks noGrp="1"/>
          </p:cNvSpPr>
          <p:nvPr>
            <p:ph type="title"/>
          </p:nvPr>
        </p:nvSpPr>
        <p:spPr>
          <a:xfrm>
            <a:off x="368528" y="55111"/>
            <a:ext cx="8319722" cy="550435"/>
          </a:xfrm>
        </p:spPr>
        <p:txBody>
          <a:bodyPr>
            <a:normAutofit/>
          </a:bodyPr>
          <a:lstStyle/>
          <a:p>
            <a:r>
              <a:rPr lang="en-US" sz="2800" dirty="0"/>
              <a:t>Summary of APEX #24-06</a:t>
            </a:r>
          </a:p>
        </p:txBody>
      </p:sp>
      <p:sp>
        <p:nvSpPr>
          <p:cNvPr id="3" name="Content Placeholder 2">
            <a:extLst>
              <a:ext uri="{FF2B5EF4-FFF2-40B4-BE49-F238E27FC236}">
                <a16:creationId xmlns:a16="http://schemas.microsoft.com/office/drawing/2014/main" id="{C7AD4A30-A095-A91B-ED54-75F3A45BD6F4}"/>
              </a:ext>
            </a:extLst>
          </p:cNvPr>
          <p:cNvSpPr>
            <a:spLocks noGrp="1"/>
          </p:cNvSpPr>
          <p:nvPr>
            <p:ph idx="1"/>
          </p:nvPr>
        </p:nvSpPr>
        <p:spPr>
          <a:xfrm>
            <a:off x="657124" y="3763754"/>
            <a:ext cx="8031126" cy="2763917"/>
          </a:xfrm>
        </p:spPr>
        <p:txBody>
          <a:bodyPr>
            <a:normAutofit/>
          </a:bodyPr>
          <a:lstStyle/>
          <a:p>
            <a:pPr marL="0" indent="0"/>
            <a:endParaRPr lang="en-US" sz="1800" dirty="0"/>
          </a:p>
          <a:p>
            <a:r>
              <a:rPr lang="en-US" sz="1800" dirty="0">
                <a:sym typeface="Wingdings" panose="05000000000000000000" pitchFamily="2" charset="2"/>
              </a:rPr>
              <a:t>   </a:t>
            </a:r>
            <a:r>
              <a:rPr lang="en-US" sz="1600" dirty="0">
                <a:sym typeface="Wingdings" panose="05000000000000000000" pitchFamily="2" charset="2"/>
              </a:rPr>
              <a:t>Established setup with dual RF system in the YELLOW ring at the injection energy (above transition energy) and reduced operational peak current by about factor of </a:t>
            </a:r>
            <a:r>
              <a:rPr lang="en-US" sz="1600" dirty="0">
                <a:solidFill>
                  <a:srgbClr val="FF0000"/>
                </a:solidFill>
                <a:sym typeface="Wingdings" panose="05000000000000000000" pitchFamily="2" charset="2"/>
              </a:rPr>
              <a:t>2.</a:t>
            </a:r>
            <a:endParaRPr lang="en-US" sz="1600" dirty="0">
              <a:sym typeface="Wingdings" panose="05000000000000000000" pitchFamily="2" charset="2"/>
            </a:endParaRPr>
          </a:p>
          <a:p>
            <a:endParaRPr lang="en-US" sz="1600" dirty="0">
              <a:sym typeface="Wingdings" panose="05000000000000000000" pitchFamily="2" charset="2"/>
            </a:endParaRPr>
          </a:p>
          <a:p>
            <a:r>
              <a:rPr lang="en-US" sz="1600" dirty="0">
                <a:sym typeface="Wingdings" panose="05000000000000000000" pitchFamily="2" charset="2"/>
              </a:rPr>
              <a:t>   Demonstrated that highest required intensity proton bunch (</a:t>
            </a:r>
            <a:r>
              <a:rPr lang="en-US" sz="1600" dirty="0">
                <a:solidFill>
                  <a:srgbClr val="FF0000"/>
                </a:solidFill>
                <a:sym typeface="Wingdings" panose="05000000000000000000" pitchFamily="2" charset="2"/>
              </a:rPr>
              <a:t>2.8x10</a:t>
            </a:r>
            <a:r>
              <a:rPr lang="en-US" sz="1600" baseline="30000" dirty="0">
                <a:solidFill>
                  <a:srgbClr val="FF0000"/>
                </a:solidFill>
                <a:sym typeface="Wingdings" panose="05000000000000000000" pitchFamily="2" charset="2"/>
              </a:rPr>
              <a:t>11</a:t>
            </a:r>
            <a:r>
              <a:rPr lang="en-US" sz="1600" dirty="0">
                <a:solidFill>
                  <a:srgbClr val="FF0000"/>
                </a:solidFill>
                <a:sym typeface="Wingdings" panose="05000000000000000000" pitchFamily="2" charset="2"/>
              </a:rPr>
              <a:t>) </a:t>
            </a:r>
            <a:r>
              <a:rPr lang="en-US" sz="1600" dirty="0">
                <a:sym typeface="Wingdings" panose="05000000000000000000" pitchFamily="2" charset="2"/>
              </a:rPr>
              <a:t>can be injected and can be kept stable </a:t>
            </a:r>
            <a:r>
              <a:rPr lang="en-US" sz="1600" dirty="0">
                <a:solidFill>
                  <a:srgbClr val="0000FF"/>
                </a:solidFill>
                <a:sym typeface="Wingdings" panose="05000000000000000000" pitchFamily="2" charset="2"/>
              </a:rPr>
              <a:t>in the dual RF system above transition energy</a:t>
            </a:r>
            <a:r>
              <a:rPr lang="en-US" sz="1600" dirty="0">
                <a:sym typeface="Wingdings" panose="05000000000000000000" pitchFamily="2" charset="2"/>
              </a:rPr>
              <a:t> (flat longitudinal profile).</a:t>
            </a:r>
            <a:endParaRPr lang="en-US" sz="1600" dirty="0"/>
          </a:p>
        </p:txBody>
      </p:sp>
      <p:sp>
        <p:nvSpPr>
          <p:cNvPr id="6" name="TextBox 5">
            <a:extLst>
              <a:ext uri="{FF2B5EF4-FFF2-40B4-BE49-F238E27FC236}">
                <a16:creationId xmlns:a16="http://schemas.microsoft.com/office/drawing/2014/main" id="{561B06EC-C4FA-2C22-6492-540D83DA27D7}"/>
              </a:ext>
            </a:extLst>
          </p:cNvPr>
          <p:cNvSpPr txBox="1"/>
          <p:nvPr/>
        </p:nvSpPr>
        <p:spPr>
          <a:xfrm>
            <a:off x="6640390" y="2147938"/>
            <a:ext cx="784713" cy="715581"/>
          </a:xfrm>
          <a:prstGeom prst="rect">
            <a:avLst/>
          </a:prstGeom>
          <a:noFill/>
        </p:spPr>
        <p:txBody>
          <a:bodyPr wrap="square" rtlCol="0">
            <a:spAutoFit/>
          </a:bodyPr>
          <a:lstStyle/>
          <a:p>
            <a:r>
              <a:rPr lang="en-US" sz="1350" dirty="0">
                <a:solidFill>
                  <a:schemeClr val="bg1"/>
                </a:solidFill>
              </a:rPr>
              <a:t>9 MHz system only</a:t>
            </a:r>
          </a:p>
        </p:txBody>
      </p:sp>
      <p:sp>
        <p:nvSpPr>
          <p:cNvPr id="8" name="TextBox 7">
            <a:extLst>
              <a:ext uri="{FF2B5EF4-FFF2-40B4-BE49-F238E27FC236}">
                <a16:creationId xmlns:a16="http://schemas.microsoft.com/office/drawing/2014/main" id="{55E14390-8B3F-539D-D274-831EDF17C572}"/>
              </a:ext>
            </a:extLst>
          </p:cNvPr>
          <p:cNvSpPr txBox="1"/>
          <p:nvPr/>
        </p:nvSpPr>
        <p:spPr>
          <a:xfrm>
            <a:off x="7886500" y="2199119"/>
            <a:ext cx="941879" cy="415498"/>
          </a:xfrm>
          <a:prstGeom prst="rect">
            <a:avLst/>
          </a:prstGeom>
          <a:noFill/>
        </p:spPr>
        <p:txBody>
          <a:bodyPr wrap="square" rtlCol="0">
            <a:spAutoFit/>
          </a:bodyPr>
          <a:lstStyle/>
          <a:p>
            <a:r>
              <a:rPr lang="en-US" sz="1050" dirty="0">
                <a:solidFill>
                  <a:schemeClr val="bg1"/>
                </a:solidFill>
              </a:rPr>
              <a:t>N</a:t>
            </a:r>
            <a:r>
              <a:rPr lang="en-US" sz="1050" baseline="-25000" dirty="0">
                <a:solidFill>
                  <a:schemeClr val="bg1"/>
                </a:solidFill>
              </a:rPr>
              <a:t>p</a:t>
            </a:r>
            <a:r>
              <a:rPr lang="en-US" sz="1050" dirty="0">
                <a:solidFill>
                  <a:schemeClr val="bg1"/>
                </a:solidFill>
              </a:rPr>
              <a:t>=1.4x10</a:t>
            </a:r>
            <a:r>
              <a:rPr lang="en-US" sz="1050" baseline="30000" dirty="0">
                <a:solidFill>
                  <a:schemeClr val="bg1"/>
                </a:solidFill>
              </a:rPr>
              <a:t>11</a:t>
            </a:r>
          </a:p>
          <a:p>
            <a:r>
              <a:rPr lang="en-US" sz="1050" dirty="0">
                <a:solidFill>
                  <a:schemeClr val="bg1"/>
                </a:solidFill>
              </a:rPr>
              <a:t>Ip=1.9 A</a:t>
            </a:r>
          </a:p>
        </p:txBody>
      </p:sp>
      <p:sp>
        <p:nvSpPr>
          <p:cNvPr id="4" name="Slide Number Placeholder 2">
            <a:extLst>
              <a:ext uri="{FF2B5EF4-FFF2-40B4-BE49-F238E27FC236}">
                <a16:creationId xmlns:a16="http://schemas.microsoft.com/office/drawing/2014/main" id="{0511F76A-1883-5C33-AE45-DEC77E1136E5}"/>
              </a:ext>
            </a:extLst>
          </p:cNvPr>
          <p:cNvSpPr txBox="1">
            <a:spLocks/>
          </p:cNvSpPr>
          <p:nvPr/>
        </p:nvSpPr>
        <p:spPr>
          <a:xfrm>
            <a:off x="8562752" y="6510022"/>
            <a:ext cx="58124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12</a:t>
            </a:r>
          </a:p>
        </p:txBody>
      </p:sp>
      <p:pic>
        <p:nvPicPr>
          <p:cNvPr id="5" name="Picture 4">
            <a:extLst>
              <a:ext uri="{FF2B5EF4-FFF2-40B4-BE49-F238E27FC236}">
                <a16:creationId xmlns:a16="http://schemas.microsoft.com/office/drawing/2014/main" id="{B30FC9E3-B8F8-2B4F-1B8B-87A654B30C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1154" y="848155"/>
            <a:ext cx="4385466" cy="301500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85CD3C1-B4C5-DAC2-B58D-D0F3DBB58A62}"/>
              </a:ext>
            </a:extLst>
          </p:cNvPr>
          <p:cNvSpPr txBox="1"/>
          <p:nvPr/>
        </p:nvSpPr>
        <p:spPr>
          <a:xfrm>
            <a:off x="4878465" y="1749476"/>
            <a:ext cx="1300528" cy="584775"/>
          </a:xfrm>
          <a:prstGeom prst="rect">
            <a:avLst/>
          </a:prstGeom>
          <a:noFill/>
        </p:spPr>
        <p:txBody>
          <a:bodyPr wrap="square">
            <a:spAutoFit/>
          </a:bodyPr>
          <a:lstStyle/>
          <a:p>
            <a:r>
              <a:rPr lang="en-US" sz="1600" dirty="0">
                <a:solidFill>
                  <a:schemeClr val="bg1"/>
                </a:solidFill>
              </a:rPr>
              <a:t>N</a:t>
            </a:r>
            <a:r>
              <a:rPr lang="en-US" sz="1600" baseline="-25000" dirty="0">
                <a:solidFill>
                  <a:schemeClr val="bg1"/>
                </a:solidFill>
              </a:rPr>
              <a:t>p</a:t>
            </a:r>
            <a:r>
              <a:rPr lang="en-US" sz="1600" dirty="0">
                <a:solidFill>
                  <a:schemeClr val="bg1"/>
                </a:solidFill>
              </a:rPr>
              <a:t>=2.8x10</a:t>
            </a:r>
            <a:r>
              <a:rPr lang="en-US" sz="1600" baseline="30000" dirty="0">
                <a:solidFill>
                  <a:schemeClr val="bg1"/>
                </a:solidFill>
              </a:rPr>
              <a:t>11</a:t>
            </a:r>
          </a:p>
          <a:p>
            <a:r>
              <a:rPr lang="en-US" sz="1600" dirty="0">
                <a:solidFill>
                  <a:schemeClr val="bg1"/>
                </a:solidFill>
              </a:rPr>
              <a:t>Ip=1.8 A</a:t>
            </a:r>
          </a:p>
        </p:txBody>
      </p:sp>
    </p:spTree>
    <p:extLst>
      <p:ext uri="{BB962C8B-B14F-4D97-AF65-F5344CB8AC3E}">
        <p14:creationId xmlns:p14="http://schemas.microsoft.com/office/powerpoint/2010/main" val="1693886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B68A9-B5EB-314F-849D-FB440A7B37AA}"/>
              </a:ext>
            </a:extLst>
          </p:cNvPr>
          <p:cNvSpPr>
            <a:spLocks noGrp="1"/>
          </p:cNvSpPr>
          <p:nvPr>
            <p:ph type="ctrTitle"/>
          </p:nvPr>
        </p:nvSpPr>
        <p:spPr/>
        <p:txBody>
          <a:bodyPr/>
          <a:lstStyle/>
          <a:p>
            <a:r>
              <a:rPr lang="en-US" dirty="0"/>
              <a:t>Ongoing Studies</a:t>
            </a:r>
          </a:p>
        </p:txBody>
      </p:sp>
      <p:sp>
        <p:nvSpPr>
          <p:cNvPr id="3" name="TextBox 2">
            <a:extLst>
              <a:ext uri="{FF2B5EF4-FFF2-40B4-BE49-F238E27FC236}">
                <a16:creationId xmlns:a16="http://schemas.microsoft.com/office/drawing/2014/main" id="{8F611B20-DC53-3CB2-1F82-983797336EBE}"/>
              </a:ext>
            </a:extLst>
          </p:cNvPr>
          <p:cNvSpPr txBox="1"/>
          <p:nvPr/>
        </p:nvSpPr>
        <p:spPr>
          <a:xfrm>
            <a:off x="8700247" y="6454589"/>
            <a:ext cx="391712" cy="300082"/>
          </a:xfrm>
          <a:prstGeom prst="rect">
            <a:avLst/>
          </a:prstGeom>
          <a:noFill/>
        </p:spPr>
        <p:txBody>
          <a:bodyPr wrap="square" rtlCol="0">
            <a:spAutoFit/>
          </a:bodyPr>
          <a:lstStyle/>
          <a:p>
            <a:r>
              <a:rPr lang="en-US" sz="1350" dirty="0"/>
              <a:t>13</a:t>
            </a:r>
          </a:p>
        </p:txBody>
      </p:sp>
    </p:spTree>
    <p:extLst>
      <p:ext uri="{BB962C8B-B14F-4D97-AF65-F5344CB8AC3E}">
        <p14:creationId xmlns:p14="http://schemas.microsoft.com/office/powerpoint/2010/main" val="1750465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E996-C08A-48DE-A143-C95F69EBF9EE}"/>
              </a:ext>
            </a:extLst>
          </p:cNvPr>
          <p:cNvSpPr>
            <a:spLocks noGrp="1"/>
          </p:cNvSpPr>
          <p:nvPr>
            <p:ph type="title"/>
          </p:nvPr>
        </p:nvSpPr>
        <p:spPr>
          <a:xfrm>
            <a:off x="307389" y="111859"/>
            <a:ext cx="8790245" cy="437933"/>
          </a:xfrm>
        </p:spPr>
        <p:txBody>
          <a:bodyPr>
            <a:normAutofit fontScale="90000"/>
          </a:bodyPr>
          <a:lstStyle/>
          <a:p>
            <a:r>
              <a:rPr lang="en-US" sz="2400" dirty="0">
                <a:solidFill>
                  <a:srgbClr val="0000FF"/>
                </a:solidFill>
              </a:rPr>
              <a:t>APEX 22-05:</a:t>
            </a:r>
            <a:r>
              <a:rPr kumimoji="0" lang="en-US" sz="2400" b="0" i="0" u="none" strike="noStrike" kern="1200" cap="none" spc="0" normalizeH="0" baseline="0" noProof="0" dirty="0">
                <a:ln>
                  <a:noFill/>
                </a:ln>
                <a:solidFill>
                  <a:srgbClr val="000000"/>
                </a:solidFill>
                <a:effectLst/>
                <a:uLnTx/>
                <a:uFillTx/>
                <a:latin typeface="Arial" panose="020B0604020202020204"/>
                <a:ea typeface="+mj-ea"/>
                <a:cs typeface="+mj-cs"/>
              </a:rPr>
              <a:t> (S. </a:t>
            </a:r>
            <a:r>
              <a:rPr lang="en-US" sz="2400" b="0" dirty="0">
                <a:solidFill>
                  <a:srgbClr val="000000"/>
                </a:solidFill>
                <a:latin typeface="Arial" panose="020B0604020202020204"/>
              </a:rPr>
              <a:t>Seletskiy</a:t>
            </a:r>
            <a:r>
              <a:rPr kumimoji="0" lang="en-US" sz="2400" b="0" i="0" u="none" strike="noStrike" kern="1200" cap="none" spc="0" normalizeH="0" baseline="0" noProof="0" dirty="0">
                <a:ln>
                  <a:noFill/>
                </a:ln>
                <a:solidFill>
                  <a:srgbClr val="000000"/>
                </a:solidFill>
                <a:effectLst/>
                <a:uLnTx/>
                <a:uFillTx/>
                <a:latin typeface="Arial" panose="020B0604020202020204"/>
                <a:ea typeface="+mj-ea"/>
                <a:cs typeface="+mj-cs"/>
              </a:rPr>
              <a:t> et al.)</a:t>
            </a:r>
            <a:r>
              <a:rPr lang="en-US" sz="2400" dirty="0">
                <a:solidFill>
                  <a:srgbClr val="0000FF"/>
                </a:solidFill>
              </a:rPr>
              <a:t> </a:t>
            </a:r>
            <a:r>
              <a:rPr lang="en-US" sz="2400" dirty="0"/>
              <a:t>Electron-ion heating experiment</a:t>
            </a:r>
          </a:p>
        </p:txBody>
      </p:sp>
      <p:sp>
        <p:nvSpPr>
          <p:cNvPr id="4" name="Content Placeholder 2">
            <a:extLst>
              <a:ext uri="{FF2B5EF4-FFF2-40B4-BE49-F238E27FC236}">
                <a16:creationId xmlns:a16="http://schemas.microsoft.com/office/drawing/2014/main" id="{70D9E353-10BC-4182-826E-8279E0E4BF2C}"/>
              </a:ext>
            </a:extLst>
          </p:cNvPr>
          <p:cNvSpPr>
            <a:spLocks noGrp="1"/>
          </p:cNvSpPr>
          <p:nvPr>
            <p:ph idx="1"/>
          </p:nvPr>
        </p:nvSpPr>
        <p:spPr>
          <a:xfrm>
            <a:off x="283534" y="948736"/>
            <a:ext cx="8779710" cy="709789"/>
          </a:xfrm>
        </p:spPr>
        <p:txBody>
          <a:bodyPr>
            <a:normAutofit fontScale="85000" lnSpcReduction="20000"/>
          </a:bodyPr>
          <a:lstStyle/>
          <a:p>
            <a:r>
              <a:rPr lang="en-US" dirty="0"/>
              <a:t>   </a:t>
            </a:r>
            <a:r>
              <a:rPr lang="en-US" sz="2100" dirty="0"/>
              <a:t>In </a:t>
            </a:r>
            <a:r>
              <a:rPr lang="en-US" sz="2100" dirty="0" err="1"/>
              <a:t>LEReC</a:t>
            </a:r>
            <a:r>
              <a:rPr lang="en-US" sz="2100" dirty="0"/>
              <a:t>, in the presence of e-beam, we observed a </a:t>
            </a:r>
            <a:r>
              <a:rPr lang="en-US" sz="2100" dirty="0">
                <a:solidFill>
                  <a:srgbClr val="0000FF"/>
                </a:solidFill>
              </a:rPr>
              <a:t>much faster growth of the transverse size of the </a:t>
            </a:r>
            <a:r>
              <a:rPr lang="en-US" sz="2100" dirty="0" err="1">
                <a:solidFill>
                  <a:srgbClr val="0000FF"/>
                </a:solidFill>
              </a:rPr>
              <a:t>i</a:t>
            </a:r>
            <a:r>
              <a:rPr lang="en-US" sz="2100" dirty="0">
                <a:solidFill>
                  <a:srgbClr val="0000FF"/>
                </a:solidFill>
              </a:rPr>
              <a:t>-bunch than the IBS driven size growth</a:t>
            </a:r>
            <a:r>
              <a:rPr lang="en-US" sz="2100" dirty="0"/>
              <a:t>. We called this additional growth of the emittance  </a:t>
            </a:r>
            <a:r>
              <a:rPr lang="en-US" sz="2100" dirty="0">
                <a:solidFill>
                  <a:srgbClr val="0000FF"/>
                </a:solidFill>
              </a:rPr>
              <a:t>“</a:t>
            </a:r>
            <a:r>
              <a:rPr lang="en-US" sz="2100" b="1" dirty="0">
                <a:solidFill>
                  <a:srgbClr val="0000FF"/>
                </a:solidFill>
              </a:rPr>
              <a:t>the electron-ion heating</a:t>
            </a:r>
            <a:r>
              <a:rPr lang="en-US" sz="2100" dirty="0">
                <a:solidFill>
                  <a:srgbClr val="0000FF"/>
                </a:solidFill>
              </a:rPr>
              <a:t>”</a:t>
            </a:r>
          </a:p>
        </p:txBody>
      </p:sp>
      <p:grpSp>
        <p:nvGrpSpPr>
          <p:cNvPr id="16" name="Group 15">
            <a:extLst>
              <a:ext uri="{FF2B5EF4-FFF2-40B4-BE49-F238E27FC236}">
                <a16:creationId xmlns:a16="http://schemas.microsoft.com/office/drawing/2014/main" id="{95AF5C61-DFC3-434D-8C89-EB9F10044C50}"/>
              </a:ext>
            </a:extLst>
          </p:cNvPr>
          <p:cNvGrpSpPr/>
          <p:nvPr/>
        </p:nvGrpSpPr>
        <p:grpSpPr>
          <a:xfrm>
            <a:off x="352003" y="1794494"/>
            <a:ext cx="8721776" cy="2143209"/>
            <a:chOff x="-50868" y="1816100"/>
            <a:chExt cx="12019768" cy="2811111"/>
          </a:xfrm>
        </p:grpSpPr>
        <p:pic>
          <p:nvPicPr>
            <p:cNvPr id="12" name="Picture 11">
              <a:extLst>
                <a:ext uri="{FF2B5EF4-FFF2-40B4-BE49-F238E27FC236}">
                  <a16:creationId xmlns:a16="http://schemas.microsoft.com/office/drawing/2014/main" id="{EBCB0D55-4404-4691-964D-B4644EB12D0A}"/>
                </a:ext>
              </a:extLst>
            </p:cNvPr>
            <p:cNvPicPr>
              <a:picLocks noChangeAspect="1"/>
            </p:cNvPicPr>
            <p:nvPr/>
          </p:nvPicPr>
          <p:blipFill>
            <a:blip r:embed="rId2"/>
            <a:stretch>
              <a:fillRect/>
            </a:stretch>
          </p:blipFill>
          <p:spPr>
            <a:xfrm>
              <a:off x="339865" y="2093704"/>
              <a:ext cx="11629035" cy="2317869"/>
            </a:xfrm>
            <a:prstGeom prst="rect">
              <a:avLst/>
            </a:prstGeom>
          </p:spPr>
        </p:pic>
        <p:grpSp>
          <p:nvGrpSpPr>
            <p:cNvPr id="5" name="Group 4">
              <a:extLst>
                <a:ext uri="{FF2B5EF4-FFF2-40B4-BE49-F238E27FC236}">
                  <a16:creationId xmlns:a16="http://schemas.microsoft.com/office/drawing/2014/main" id="{4CC06227-21E4-46C6-9ECB-A0CC7D31A8A3}"/>
                </a:ext>
              </a:extLst>
            </p:cNvPr>
            <p:cNvGrpSpPr/>
            <p:nvPr/>
          </p:nvGrpSpPr>
          <p:grpSpPr>
            <a:xfrm>
              <a:off x="1024949" y="2334487"/>
              <a:ext cx="7586519" cy="1577138"/>
              <a:chOff x="1427533" y="2112239"/>
              <a:chExt cx="7586519" cy="1577138"/>
            </a:xfrm>
          </p:grpSpPr>
          <p:sp>
            <p:nvSpPr>
              <p:cNvPr id="7" name="TextBox 6">
                <a:extLst>
                  <a:ext uri="{FF2B5EF4-FFF2-40B4-BE49-F238E27FC236}">
                    <a16:creationId xmlns:a16="http://schemas.microsoft.com/office/drawing/2014/main" id="{6D571743-DA96-46E7-B568-DA42ECD03060}"/>
                  </a:ext>
                </a:extLst>
              </p:cNvPr>
              <p:cNvSpPr txBox="1"/>
              <p:nvPr/>
            </p:nvSpPr>
            <p:spPr>
              <a:xfrm rot="2768465">
                <a:off x="876100" y="2663672"/>
                <a:ext cx="1502976" cy="400109"/>
              </a:xfrm>
              <a:prstGeom prst="rect">
                <a:avLst/>
              </a:prstGeom>
              <a:noFill/>
            </p:spPr>
            <p:txBody>
              <a:bodyPr wrap="none" rtlCol="0">
                <a:spAutoFit/>
              </a:bodyPr>
              <a:lstStyle/>
              <a:p>
                <a:r>
                  <a:rPr lang="en-US" sz="1350" b="1" dirty="0">
                    <a:solidFill>
                      <a:schemeClr val="accent1">
                        <a:lumMod val="75000"/>
                      </a:schemeClr>
                    </a:solidFill>
                  </a:rPr>
                  <a:t>pre-cooling</a:t>
                </a:r>
              </a:p>
            </p:txBody>
          </p:sp>
          <p:sp>
            <p:nvSpPr>
              <p:cNvPr id="8" name="TextBox 7">
                <a:extLst>
                  <a:ext uri="{FF2B5EF4-FFF2-40B4-BE49-F238E27FC236}">
                    <a16:creationId xmlns:a16="http://schemas.microsoft.com/office/drawing/2014/main" id="{A103376C-17FD-4363-9D19-51B5C27F26AB}"/>
                  </a:ext>
                </a:extLst>
              </p:cNvPr>
              <p:cNvSpPr txBox="1"/>
              <p:nvPr/>
            </p:nvSpPr>
            <p:spPr>
              <a:xfrm rot="2768465">
                <a:off x="4296224" y="2737834"/>
                <a:ext cx="1502976" cy="400109"/>
              </a:xfrm>
              <a:prstGeom prst="rect">
                <a:avLst/>
              </a:prstGeom>
              <a:noFill/>
            </p:spPr>
            <p:txBody>
              <a:bodyPr wrap="none" rtlCol="0">
                <a:spAutoFit/>
              </a:bodyPr>
              <a:lstStyle/>
              <a:p>
                <a:r>
                  <a:rPr lang="en-US" sz="1350" b="1" dirty="0">
                    <a:solidFill>
                      <a:schemeClr val="accent1">
                        <a:lumMod val="75000"/>
                      </a:schemeClr>
                    </a:solidFill>
                  </a:rPr>
                  <a:t>pre-cooling</a:t>
                </a:r>
              </a:p>
            </p:txBody>
          </p:sp>
          <p:sp>
            <p:nvSpPr>
              <p:cNvPr id="9" name="TextBox 8">
                <a:extLst>
                  <a:ext uri="{FF2B5EF4-FFF2-40B4-BE49-F238E27FC236}">
                    <a16:creationId xmlns:a16="http://schemas.microsoft.com/office/drawing/2014/main" id="{9ED05092-8B59-415B-A5EB-EA051F82A02D}"/>
                  </a:ext>
                </a:extLst>
              </p:cNvPr>
              <p:cNvSpPr txBox="1"/>
              <p:nvPr/>
            </p:nvSpPr>
            <p:spPr>
              <a:xfrm rot="21035679">
                <a:off x="8383111" y="2578504"/>
                <a:ext cx="630941" cy="400109"/>
              </a:xfrm>
              <a:prstGeom prst="rect">
                <a:avLst/>
              </a:prstGeom>
              <a:noFill/>
            </p:spPr>
            <p:txBody>
              <a:bodyPr wrap="none" rtlCol="0">
                <a:spAutoFit/>
              </a:bodyPr>
              <a:lstStyle/>
              <a:p>
                <a:r>
                  <a:rPr lang="en-US" sz="1350" b="1" dirty="0"/>
                  <a:t>IBS</a:t>
                </a:r>
              </a:p>
            </p:txBody>
          </p:sp>
          <p:sp>
            <p:nvSpPr>
              <p:cNvPr id="10" name="TextBox 9">
                <a:extLst>
                  <a:ext uri="{FF2B5EF4-FFF2-40B4-BE49-F238E27FC236}">
                    <a16:creationId xmlns:a16="http://schemas.microsoft.com/office/drawing/2014/main" id="{6F3590AD-077A-41B5-B64A-5E981C7C746C}"/>
                  </a:ext>
                </a:extLst>
              </p:cNvPr>
              <p:cNvSpPr txBox="1"/>
              <p:nvPr/>
            </p:nvSpPr>
            <p:spPr>
              <a:xfrm rot="19218861">
                <a:off x="2142233" y="2523271"/>
                <a:ext cx="2047997" cy="400109"/>
              </a:xfrm>
              <a:prstGeom prst="rect">
                <a:avLst/>
              </a:prstGeom>
              <a:noFill/>
            </p:spPr>
            <p:txBody>
              <a:bodyPr wrap="none" rtlCol="0">
                <a:spAutoFit/>
              </a:bodyPr>
              <a:lstStyle/>
              <a:p>
                <a:r>
                  <a:rPr lang="en-US" sz="1350" b="1" dirty="0">
                    <a:solidFill>
                      <a:srgbClr val="FF0000"/>
                    </a:solidFill>
                  </a:rPr>
                  <a:t>IBS + e-</a:t>
                </a:r>
                <a:r>
                  <a:rPr lang="en-US" sz="1350" b="1" dirty="0" err="1">
                    <a:solidFill>
                      <a:srgbClr val="FF0000"/>
                    </a:solidFill>
                  </a:rPr>
                  <a:t>i</a:t>
                </a:r>
                <a:r>
                  <a:rPr lang="en-US" sz="1350" b="1" dirty="0">
                    <a:solidFill>
                      <a:srgbClr val="FF0000"/>
                    </a:solidFill>
                  </a:rPr>
                  <a:t> heating</a:t>
                </a:r>
              </a:p>
            </p:txBody>
          </p:sp>
        </p:grpSp>
        <p:sp>
          <p:nvSpPr>
            <p:cNvPr id="14" name="TextBox 13">
              <a:extLst>
                <a:ext uri="{FF2B5EF4-FFF2-40B4-BE49-F238E27FC236}">
                  <a16:creationId xmlns:a16="http://schemas.microsoft.com/office/drawing/2014/main" id="{5C876C41-5BBC-4A69-BF02-12E6DAE3E918}"/>
                </a:ext>
              </a:extLst>
            </p:cNvPr>
            <p:cNvSpPr txBox="1"/>
            <p:nvPr/>
          </p:nvSpPr>
          <p:spPr>
            <a:xfrm>
              <a:off x="6154383" y="4226906"/>
              <a:ext cx="750633" cy="400109"/>
            </a:xfrm>
            <a:prstGeom prst="rect">
              <a:avLst/>
            </a:prstGeom>
            <a:noFill/>
          </p:spPr>
          <p:txBody>
            <a:bodyPr wrap="none" rtlCol="0">
              <a:spAutoFit/>
            </a:bodyPr>
            <a:lstStyle/>
            <a:p>
              <a:r>
                <a:rPr lang="en-US" sz="1350" dirty="0"/>
                <a:t>Time</a:t>
              </a:r>
            </a:p>
          </p:txBody>
        </p:sp>
        <p:sp>
          <p:nvSpPr>
            <p:cNvPr id="15" name="TextBox 14">
              <a:extLst>
                <a:ext uri="{FF2B5EF4-FFF2-40B4-BE49-F238E27FC236}">
                  <a16:creationId xmlns:a16="http://schemas.microsoft.com/office/drawing/2014/main" id="{CEDF74B0-C9C3-4CD4-B8E9-D4C86ABD1BD4}"/>
                </a:ext>
              </a:extLst>
            </p:cNvPr>
            <p:cNvSpPr txBox="1"/>
            <p:nvPr/>
          </p:nvSpPr>
          <p:spPr>
            <a:xfrm rot="16200000">
              <a:off x="-1256369" y="3021601"/>
              <a:ext cx="2811111" cy="400109"/>
            </a:xfrm>
            <a:prstGeom prst="rect">
              <a:avLst/>
            </a:prstGeom>
            <a:noFill/>
          </p:spPr>
          <p:txBody>
            <a:bodyPr wrap="none" rtlCol="0">
              <a:spAutoFit/>
            </a:bodyPr>
            <a:lstStyle/>
            <a:p>
              <a:r>
                <a:rPr lang="en-US" sz="1350" dirty="0"/>
                <a:t>Vertical bunch size [mm] </a:t>
              </a:r>
            </a:p>
          </p:txBody>
        </p:sp>
      </p:grpSp>
      <p:grpSp>
        <p:nvGrpSpPr>
          <p:cNvPr id="17" name="Group 16">
            <a:extLst>
              <a:ext uri="{FF2B5EF4-FFF2-40B4-BE49-F238E27FC236}">
                <a16:creationId xmlns:a16="http://schemas.microsoft.com/office/drawing/2014/main" id="{64853F47-5733-432E-8BB7-B6074814F27F}"/>
              </a:ext>
            </a:extLst>
          </p:cNvPr>
          <p:cNvGrpSpPr/>
          <p:nvPr/>
        </p:nvGrpSpPr>
        <p:grpSpPr>
          <a:xfrm>
            <a:off x="364913" y="4005638"/>
            <a:ext cx="2859159" cy="1937794"/>
            <a:chOff x="850690" y="2482347"/>
            <a:chExt cx="3812213" cy="2583724"/>
          </a:xfrm>
        </p:grpSpPr>
        <p:grpSp>
          <p:nvGrpSpPr>
            <p:cNvPr id="18" name="Group 17">
              <a:extLst>
                <a:ext uri="{FF2B5EF4-FFF2-40B4-BE49-F238E27FC236}">
                  <a16:creationId xmlns:a16="http://schemas.microsoft.com/office/drawing/2014/main" id="{1903EA2E-9955-42E7-8557-4120330B7693}"/>
                </a:ext>
              </a:extLst>
            </p:cNvPr>
            <p:cNvGrpSpPr/>
            <p:nvPr/>
          </p:nvGrpSpPr>
          <p:grpSpPr>
            <a:xfrm>
              <a:off x="850690" y="2482347"/>
              <a:ext cx="3507097" cy="2583724"/>
              <a:chOff x="850690" y="2482347"/>
              <a:chExt cx="3507097" cy="2583724"/>
            </a:xfrm>
          </p:grpSpPr>
          <p:pic>
            <p:nvPicPr>
              <p:cNvPr id="20" name="Picture 19">
                <a:extLst>
                  <a:ext uri="{FF2B5EF4-FFF2-40B4-BE49-F238E27FC236}">
                    <a16:creationId xmlns:a16="http://schemas.microsoft.com/office/drawing/2014/main" id="{A0720DBD-826D-45F8-946A-80A4EA073D73}"/>
                  </a:ext>
                </a:extLst>
              </p:cNvPr>
              <p:cNvPicPr>
                <a:picLocks noChangeAspect="1"/>
              </p:cNvPicPr>
              <p:nvPr/>
            </p:nvPicPr>
            <p:blipFill>
              <a:blip r:embed="rId3"/>
              <a:stretch>
                <a:fillRect/>
              </a:stretch>
            </p:blipFill>
            <p:spPr>
              <a:xfrm>
                <a:off x="1192785" y="2581371"/>
                <a:ext cx="3165002" cy="2164826"/>
              </a:xfrm>
              <a:prstGeom prst="rect">
                <a:avLst/>
              </a:prstGeom>
            </p:spPr>
          </p:pic>
          <p:grpSp>
            <p:nvGrpSpPr>
              <p:cNvPr id="21" name="Group 20">
                <a:extLst>
                  <a:ext uri="{FF2B5EF4-FFF2-40B4-BE49-F238E27FC236}">
                    <a16:creationId xmlns:a16="http://schemas.microsoft.com/office/drawing/2014/main" id="{C292244D-8AD1-43D2-949A-8FD458465543}"/>
                  </a:ext>
                </a:extLst>
              </p:cNvPr>
              <p:cNvGrpSpPr/>
              <p:nvPr/>
            </p:nvGrpSpPr>
            <p:grpSpPr>
              <a:xfrm>
                <a:off x="850690" y="2482347"/>
                <a:ext cx="3076118" cy="2583724"/>
                <a:chOff x="850690" y="2482347"/>
                <a:chExt cx="3076118" cy="2583724"/>
              </a:xfrm>
            </p:grpSpPr>
            <p:sp>
              <p:nvSpPr>
                <p:cNvPr id="22" name="TextBox 21">
                  <a:extLst>
                    <a:ext uri="{FF2B5EF4-FFF2-40B4-BE49-F238E27FC236}">
                      <a16:creationId xmlns:a16="http://schemas.microsoft.com/office/drawing/2014/main" id="{A7543EF3-DFAF-49AA-A54C-ED6BD2E3E602}"/>
                    </a:ext>
                  </a:extLst>
                </p:cNvPr>
                <p:cNvSpPr txBox="1"/>
                <p:nvPr/>
              </p:nvSpPr>
              <p:spPr>
                <a:xfrm rot="16200000">
                  <a:off x="-104699" y="3437736"/>
                  <a:ext cx="2310888" cy="400109"/>
                </a:xfrm>
                <a:prstGeom prst="rect">
                  <a:avLst/>
                </a:prstGeom>
                <a:noFill/>
              </p:spPr>
              <p:txBody>
                <a:bodyPr wrap="none" rtlCol="0">
                  <a:spAutoFit/>
                </a:bodyPr>
                <a:lstStyle/>
                <a:p>
                  <a:r>
                    <a:rPr lang="en-US" sz="1350" dirty="0"/>
                    <a:t>Friction force [eV/m]</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93A0740-CD5D-4EF4-81E6-C3ABC5F8EF42}"/>
                        </a:ext>
                      </a:extLst>
                    </p:cNvPr>
                    <p:cNvSpPr txBox="1"/>
                    <p:nvPr/>
                  </p:nvSpPr>
                  <p:spPr>
                    <a:xfrm>
                      <a:off x="1905570" y="4641082"/>
                      <a:ext cx="2021238" cy="4249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solidFill>
                                      <a:srgbClr val="FF0000"/>
                                    </a:solidFill>
                                    <a:latin typeface="Cambria Math" panose="02040503050406030204" pitchFamily="18" charset="0"/>
                                  </a:rPr>
                                </m:ctrlPr>
                              </m:sSubPr>
                              <m:e>
                                <m:r>
                                  <a:rPr lang="en-US" sz="1350" b="1" i="1">
                                    <a:solidFill>
                                      <a:srgbClr val="FF0000"/>
                                    </a:solidFill>
                                    <a:latin typeface="Cambria Math" panose="02040503050406030204" pitchFamily="18" charset="0"/>
                                  </a:rPr>
                                  <m:t>𝒗</m:t>
                                </m:r>
                              </m:e>
                              <m:sub>
                                <m:r>
                                  <a:rPr lang="en-US" sz="1350" b="1" i="1">
                                    <a:solidFill>
                                      <a:srgbClr val="FF0000"/>
                                    </a:solidFill>
                                    <a:latin typeface="Cambria Math" panose="02040503050406030204" pitchFamily="18" charset="0"/>
                                  </a:rPr>
                                  <m:t>𝒊𝒕</m:t>
                                </m:r>
                              </m:sub>
                            </m:sSub>
                            <m:r>
                              <a:rPr lang="en-US" sz="1350" b="1" i="1">
                                <a:solidFill>
                                  <a:srgbClr val="FF0000"/>
                                </a:solidFill>
                                <a:latin typeface="Cambria Math" panose="02040503050406030204" pitchFamily="18" charset="0"/>
                              </a:rPr>
                              <m:t>/</m:t>
                            </m:r>
                            <m:sSub>
                              <m:sSubPr>
                                <m:ctrlPr>
                                  <a:rPr lang="en-US" sz="1350" b="1" i="1">
                                    <a:solidFill>
                                      <a:srgbClr val="FF0000"/>
                                    </a:solidFill>
                                    <a:latin typeface="Cambria Math" panose="02040503050406030204" pitchFamily="18" charset="0"/>
                                  </a:rPr>
                                </m:ctrlPr>
                              </m:sSubPr>
                              <m:e>
                                <m:r>
                                  <a:rPr lang="en-US" sz="1350" b="1" i="1">
                                    <a:solidFill>
                                      <a:srgbClr val="FF0000"/>
                                    </a:solidFill>
                                    <a:latin typeface="Cambria Math" panose="02040503050406030204" pitchFamily="18" charset="0"/>
                                    <a:ea typeface="Cambria Math" panose="02040503050406030204" pitchFamily="18" charset="0"/>
                                  </a:rPr>
                                  <m:t>𝝈</m:t>
                                </m:r>
                              </m:e>
                              <m:sub>
                                <m:sSub>
                                  <m:sSubPr>
                                    <m:ctrlPr>
                                      <a:rPr lang="en-US" sz="1350" b="1" i="1">
                                        <a:solidFill>
                                          <a:srgbClr val="FF0000"/>
                                        </a:solidFill>
                                        <a:latin typeface="Cambria Math" panose="02040503050406030204" pitchFamily="18" charset="0"/>
                                      </a:rPr>
                                    </m:ctrlPr>
                                  </m:sSubPr>
                                  <m:e>
                                    <m:r>
                                      <a:rPr lang="en-US" sz="1350" b="1" i="1">
                                        <a:solidFill>
                                          <a:srgbClr val="FF0000"/>
                                        </a:solidFill>
                                        <a:latin typeface="Cambria Math" panose="02040503050406030204" pitchFamily="18" charset="0"/>
                                      </a:rPr>
                                      <m:t>𝒗</m:t>
                                    </m:r>
                                  </m:e>
                                  <m:sub>
                                    <m:r>
                                      <a:rPr lang="en-US" sz="1350" b="1" i="1">
                                        <a:solidFill>
                                          <a:srgbClr val="FF0000"/>
                                        </a:solidFill>
                                        <a:latin typeface="Cambria Math" panose="02040503050406030204" pitchFamily="18" charset="0"/>
                                      </a:rPr>
                                      <m:t>𝒆𝒕</m:t>
                                    </m:r>
                                  </m:sub>
                                </m:sSub>
                              </m:sub>
                            </m:sSub>
                            <m:r>
                              <a:rPr lang="en-US" sz="1350" i="1">
                                <a:latin typeface="Cambria Math" panose="02040503050406030204" pitchFamily="18" charset="0"/>
                              </a:rPr>
                              <m:t>;</m:t>
                            </m:r>
                            <m:sSub>
                              <m:sSubPr>
                                <m:ctrlPr>
                                  <a:rPr lang="en-US" sz="1350" b="1" i="1">
                                    <a:solidFill>
                                      <a:srgbClr val="0000FF"/>
                                    </a:solidFill>
                                    <a:latin typeface="Cambria Math" panose="02040503050406030204" pitchFamily="18" charset="0"/>
                                  </a:rPr>
                                </m:ctrlPr>
                              </m:sSubPr>
                              <m:e>
                                <m:r>
                                  <a:rPr lang="en-US" sz="1350" b="1" i="1">
                                    <a:solidFill>
                                      <a:srgbClr val="0000FF"/>
                                    </a:solidFill>
                                    <a:latin typeface="Cambria Math" panose="02040503050406030204" pitchFamily="18" charset="0"/>
                                  </a:rPr>
                                  <m:t>𝒗</m:t>
                                </m:r>
                              </m:e>
                              <m:sub>
                                <m:r>
                                  <a:rPr lang="en-US" sz="1350" b="1" i="1">
                                    <a:solidFill>
                                      <a:srgbClr val="0000FF"/>
                                    </a:solidFill>
                                    <a:latin typeface="Cambria Math" panose="02040503050406030204" pitchFamily="18" charset="0"/>
                                  </a:rPr>
                                  <m:t>𝒊𝒛</m:t>
                                </m:r>
                              </m:sub>
                            </m:sSub>
                            <m:r>
                              <a:rPr lang="en-US" sz="1350" b="1" i="1">
                                <a:solidFill>
                                  <a:srgbClr val="0000FF"/>
                                </a:solidFill>
                                <a:latin typeface="Cambria Math" panose="02040503050406030204" pitchFamily="18" charset="0"/>
                              </a:rPr>
                              <m:t>/</m:t>
                            </m:r>
                            <m:sSub>
                              <m:sSubPr>
                                <m:ctrlPr>
                                  <a:rPr lang="en-US" sz="1350" b="1" i="1">
                                    <a:solidFill>
                                      <a:srgbClr val="0000FF"/>
                                    </a:solidFill>
                                    <a:latin typeface="Cambria Math" panose="02040503050406030204" pitchFamily="18" charset="0"/>
                                  </a:rPr>
                                </m:ctrlPr>
                              </m:sSubPr>
                              <m:e>
                                <m:r>
                                  <a:rPr lang="en-US" sz="1350" b="1" i="1">
                                    <a:solidFill>
                                      <a:srgbClr val="0000FF"/>
                                    </a:solidFill>
                                    <a:latin typeface="Cambria Math" panose="02040503050406030204" pitchFamily="18" charset="0"/>
                                    <a:ea typeface="Cambria Math" panose="02040503050406030204" pitchFamily="18" charset="0"/>
                                  </a:rPr>
                                  <m:t>𝝈</m:t>
                                </m:r>
                              </m:e>
                              <m:sub>
                                <m:sSub>
                                  <m:sSubPr>
                                    <m:ctrlPr>
                                      <a:rPr lang="en-US" sz="1350" b="1" i="1">
                                        <a:solidFill>
                                          <a:srgbClr val="0000FF"/>
                                        </a:solidFill>
                                        <a:latin typeface="Cambria Math" panose="02040503050406030204" pitchFamily="18" charset="0"/>
                                      </a:rPr>
                                    </m:ctrlPr>
                                  </m:sSubPr>
                                  <m:e>
                                    <m:r>
                                      <a:rPr lang="en-US" sz="1350" b="1" i="1">
                                        <a:solidFill>
                                          <a:srgbClr val="0000FF"/>
                                        </a:solidFill>
                                        <a:latin typeface="Cambria Math" panose="02040503050406030204" pitchFamily="18" charset="0"/>
                                      </a:rPr>
                                      <m:t>𝒗</m:t>
                                    </m:r>
                                  </m:e>
                                  <m:sub>
                                    <m:r>
                                      <a:rPr lang="en-US" sz="1350" b="1" i="1">
                                        <a:solidFill>
                                          <a:srgbClr val="0000FF"/>
                                        </a:solidFill>
                                        <a:latin typeface="Cambria Math" panose="02040503050406030204" pitchFamily="18" charset="0"/>
                                      </a:rPr>
                                      <m:t>𝒆𝒛</m:t>
                                    </m:r>
                                  </m:sub>
                                </m:sSub>
                              </m:sub>
                            </m:sSub>
                          </m:oMath>
                        </m:oMathPara>
                      </a14:m>
                      <a:endParaRPr lang="en-US" sz="1350" b="1" dirty="0"/>
                    </a:p>
                  </p:txBody>
                </p:sp>
              </mc:Choice>
              <mc:Fallback xmlns="">
                <p:sp>
                  <p:nvSpPr>
                    <p:cNvPr id="23" name="TextBox 22">
                      <a:extLst>
                        <a:ext uri="{FF2B5EF4-FFF2-40B4-BE49-F238E27FC236}">
                          <a16:creationId xmlns:a16="http://schemas.microsoft.com/office/drawing/2014/main" id="{293A0740-CD5D-4EF4-81E6-C3ABC5F8EF42}"/>
                        </a:ext>
                      </a:extLst>
                    </p:cNvPr>
                    <p:cNvSpPr txBox="1">
                      <a:spLocks noRot="1" noChangeAspect="1" noMove="1" noResize="1" noEditPoints="1" noAdjustHandles="1" noChangeArrowheads="1" noChangeShapeType="1" noTextEdit="1"/>
                    </p:cNvSpPr>
                    <p:nvPr/>
                  </p:nvSpPr>
                  <p:spPr>
                    <a:xfrm>
                      <a:off x="1905570" y="4641082"/>
                      <a:ext cx="2021238" cy="424989"/>
                    </a:xfrm>
                    <a:prstGeom prst="rect">
                      <a:avLst/>
                    </a:prstGeom>
                    <a:blipFill>
                      <a:blip r:embed="rId4"/>
                      <a:stretch>
                        <a:fillRect b="-3846"/>
                      </a:stretch>
                    </a:blipFill>
                  </p:spPr>
                  <p:txBody>
                    <a:bodyPr/>
                    <a:lstStyle/>
                    <a:p>
                      <a:r>
                        <a:rPr lang="en-US">
                          <a:noFill/>
                        </a:rPr>
                        <a:t> </a:t>
                      </a:r>
                    </a:p>
                  </p:txBody>
                </p:sp>
              </mc:Fallback>
            </mc:AlternateContent>
          </p:grpSp>
        </p:grpSp>
        <p:sp>
          <p:nvSpPr>
            <p:cNvPr id="19" name="TextBox 18">
              <a:extLst>
                <a:ext uri="{FF2B5EF4-FFF2-40B4-BE49-F238E27FC236}">
                  <a16:creationId xmlns:a16="http://schemas.microsoft.com/office/drawing/2014/main" id="{54D1B775-07F0-485F-8240-177DA39798BA}"/>
                </a:ext>
              </a:extLst>
            </p:cNvPr>
            <p:cNvSpPr txBox="1"/>
            <p:nvPr/>
          </p:nvSpPr>
          <p:spPr>
            <a:xfrm>
              <a:off x="2287893" y="2581371"/>
              <a:ext cx="2375010" cy="400109"/>
            </a:xfrm>
            <a:prstGeom prst="rect">
              <a:avLst/>
            </a:prstGeom>
            <a:noFill/>
          </p:spPr>
          <p:txBody>
            <a:bodyPr wrap="none" rtlCol="0">
              <a:spAutoFit/>
            </a:bodyPr>
            <a:lstStyle/>
            <a:p>
              <a:r>
                <a:rPr lang="en-US" sz="1350" dirty="0"/>
                <a:t>E-beam is on energy</a:t>
              </a:r>
            </a:p>
          </p:txBody>
        </p:sp>
      </p:grpSp>
      <p:grpSp>
        <p:nvGrpSpPr>
          <p:cNvPr id="24" name="Group 23">
            <a:extLst>
              <a:ext uri="{FF2B5EF4-FFF2-40B4-BE49-F238E27FC236}">
                <a16:creationId xmlns:a16="http://schemas.microsoft.com/office/drawing/2014/main" id="{4E4F5F94-9F3F-4D6A-8134-E2234E9BB48C}"/>
              </a:ext>
            </a:extLst>
          </p:cNvPr>
          <p:cNvGrpSpPr/>
          <p:nvPr/>
        </p:nvGrpSpPr>
        <p:grpSpPr>
          <a:xfrm>
            <a:off x="3495112" y="3895497"/>
            <a:ext cx="3289875" cy="2085855"/>
            <a:chOff x="7806548" y="2212298"/>
            <a:chExt cx="4386499" cy="2781139"/>
          </a:xfrm>
        </p:grpSpPr>
        <p:pic>
          <p:nvPicPr>
            <p:cNvPr id="25" name="Picture 24">
              <a:extLst>
                <a:ext uri="{FF2B5EF4-FFF2-40B4-BE49-F238E27FC236}">
                  <a16:creationId xmlns:a16="http://schemas.microsoft.com/office/drawing/2014/main" id="{45E9BB0E-D6B9-4354-ABEA-EF31C54517FD}"/>
                </a:ext>
              </a:extLst>
            </p:cNvPr>
            <p:cNvPicPr>
              <a:picLocks noChangeAspect="1"/>
            </p:cNvPicPr>
            <p:nvPr/>
          </p:nvPicPr>
          <p:blipFill>
            <a:blip r:embed="rId5"/>
            <a:stretch>
              <a:fillRect/>
            </a:stretch>
          </p:blipFill>
          <p:spPr>
            <a:xfrm>
              <a:off x="8206741" y="2507318"/>
              <a:ext cx="3231681" cy="2178162"/>
            </a:xfrm>
            <a:prstGeom prst="rect">
              <a:avLst/>
            </a:prstGeom>
          </p:spPr>
        </p:pic>
        <p:grpSp>
          <p:nvGrpSpPr>
            <p:cNvPr id="26" name="Group 25">
              <a:extLst>
                <a:ext uri="{FF2B5EF4-FFF2-40B4-BE49-F238E27FC236}">
                  <a16:creationId xmlns:a16="http://schemas.microsoft.com/office/drawing/2014/main" id="{13CD4FE9-B45A-429E-8635-7BFA3024029E}"/>
                </a:ext>
              </a:extLst>
            </p:cNvPr>
            <p:cNvGrpSpPr/>
            <p:nvPr/>
          </p:nvGrpSpPr>
          <p:grpSpPr>
            <a:xfrm>
              <a:off x="7844968" y="2398106"/>
              <a:ext cx="3090509" cy="2595331"/>
              <a:chOff x="1370596" y="2398106"/>
              <a:chExt cx="3090509" cy="2595331"/>
            </a:xfrm>
          </p:grpSpPr>
          <p:sp>
            <p:nvSpPr>
              <p:cNvPr id="28" name="TextBox 27">
                <a:extLst>
                  <a:ext uri="{FF2B5EF4-FFF2-40B4-BE49-F238E27FC236}">
                    <a16:creationId xmlns:a16="http://schemas.microsoft.com/office/drawing/2014/main" id="{40EF9883-4249-45D5-9649-D64AC625D6B7}"/>
                  </a:ext>
                </a:extLst>
              </p:cNvPr>
              <p:cNvSpPr txBox="1"/>
              <p:nvPr/>
            </p:nvSpPr>
            <p:spPr>
              <a:xfrm rot="16200000">
                <a:off x="415206" y="3353496"/>
                <a:ext cx="2310889" cy="400109"/>
              </a:xfrm>
              <a:prstGeom prst="rect">
                <a:avLst/>
              </a:prstGeom>
              <a:noFill/>
            </p:spPr>
            <p:txBody>
              <a:bodyPr wrap="none" rtlCol="0">
                <a:spAutoFit/>
              </a:bodyPr>
              <a:lstStyle/>
              <a:p>
                <a:r>
                  <a:rPr lang="en-US" sz="1350" dirty="0"/>
                  <a:t>Friction force [eV/m]</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E4DD637-953A-482C-BD54-DD2376D5DFA2}"/>
                      </a:ext>
                    </a:extLst>
                  </p:cNvPr>
                  <p:cNvSpPr txBox="1"/>
                  <p:nvPr/>
                </p:nvSpPr>
                <p:spPr>
                  <a:xfrm>
                    <a:off x="2439868" y="4568448"/>
                    <a:ext cx="2021237" cy="4249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solidFill>
                                    <a:srgbClr val="FF0000"/>
                                  </a:solidFill>
                                  <a:latin typeface="Cambria Math" panose="02040503050406030204" pitchFamily="18" charset="0"/>
                                </a:rPr>
                              </m:ctrlPr>
                            </m:sSubPr>
                            <m:e>
                              <m:r>
                                <a:rPr lang="en-US" sz="1350" b="1" i="1">
                                  <a:solidFill>
                                    <a:srgbClr val="FF0000"/>
                                  </a:solidFill>
                                  <a:latin typeface="Cambria Math" panose="02040503050406030204" pitchFamily="18" charset="0"/>
                                </a:rPr>
                                <m:t>𝒗</m:t>
                              </m:r>
                            </m:e>
                            <m:sub>
                              <m:r>
                                <a:rPr lang="en-US" sz="1350" b="1" i="1">
                                  <a:solidFill>
                                    <a:srgbClr val="FF0000"/>
                                  </a:solidFill>
                                  <a:latin typeface="Cambria Math" panose="02040503050406030204" pitchFamily="18" charset="0"/>
                                </a:rPr>
                                <m:t>𝒊𝒕</m:t>
                              </m:r>
                            </m:sub>
                          </m:sSub>
                          <m:r>
                            <a:rPr lang="en-US" sz="1350" b="1" i="1">
                              <a:solidFill>
                                <a:srgbClr val="FF0000"/>
                              </a:solidFill>
                              <a:latin typeface="Cambria Math" panose="02040503050406030204" pitchFamily="18" charset="0"/>
                            </a:rPr>
                            <m:t>/</m:t>
                          </m:r>
                          <m:sSub>
                            <m:sSubPr>
                              <m:ctrlPr>
                                <a:rPr lang="en-US" sz="1350" b="1" i="1">
                                  <a:solidFill>
                                    <a:srgbClr val="FF0000"/>
                                  </a:solidFill>
                                  <a:latin typeface="Cambria Math" panose="02040503050406030204" pitchFamily="18" charset="0"/>
                                </a:rPr>
                              </m:ctrlPr>
                            </m:sSubPr>
                            <m:e>
                              <m:r>
                                <a:rPr lang="en-US" sz="1350" b="1" i="1">
                                  <a:solidFill>
                                    <a:srgbClr val="FF0000"/>
                                  </a:solidFill>
                                  <a:latin typeface="Cambria Math" panose="02040503050406030204" pitchFamily="18" charset="0"/>
                                  <a:ea typeface="Cambria Math" panose="02040503050406030204" pitchFamily="18" charset="0"/>
                                </a:rPr>
                                <m:t>𝝈</m:t>
                              </m:r>
                            </m:e>
                            <m:sub>
                              <m:sSub>
                                <m:sSubPr>
                                  <m:ctrlPr>
                                    <a:rPr lang="en-US" sz="1350" b="1" i="1">
                                      <a:solidFill>
                                        <a:srgbClr val="FF0000"/>
                                      </a:solidFill>
                                      <a:latin typeface="Cambria Math" panose="02040503050406030204" pitchFamily="18" charset="0"/>
                                    </a:rPr>
                                  </m:ctrlPr>
                                </m:sSubPr>
                                <m:e>
                                  <m:r>
                                    <a:rPr lang="en-US" sz="1350" b="1" i="1">
                                      <a:solidFill>
                                        <a:srgbClr val="FF0000"/>
                                      </a:solidFill>
                                      <a:latin typeface="Cambria Math" panose="02040503050406030204" pitchFamily="18" charset="0"/>
                                    </a:rPr>
                                    <m:t>𝒗</m:t>
                                  </m:r>
                                </m:e>
                                <m:sub>
                                  <m:r>
                                    <a:rPr lang="en-US" sz="1350" b="1" i="1">
                                      <a:solidFill>
                                        <a:srgbClr val="FF0000"/>
                                      </a:solidFill>
                                      <a:latin typeface="Cambria Math" panose="02040503050406030204" pitchFamily="18" charset="0"/>
                                    </a:rPr>
                                    <m:t>𝒆𝒕</m:t>
                                  </m:r>
                                </m:sub>
                              </m:sSub>
                            </m:sub>
                          </m:sSub>
                          <m:r>
                            <a:rPr lang="en-US" sz="1350" i="1">
                              <a:latin typeface="Cambria Math" panose="02040503050406030204" pitchFamily="18" charset="0"/>
                            </a:rPr>
                            <m:t>;</m:t>
                          </m:r>
                          <m:sSub>
                            <m:sSubPr>
                              <m:ctrlPr>
                                <a:rPr lang="en-US" sz="1350" b="1" i="1">
                                  <a:solidFill>
                                    <a:srgbClr val="0000FF"/>
                                  </a:solidFill>
                                  <a:latin typeface="Cambria Math" panose="02040503050406030204" pitchFamily="18" charset="0"/>
                                </a:rPr>
                              </m:ctrlPr>
                            </m:sSubPr>
                            <m:e>
                              <m:r>
                                <a:rPr lang="en-US" sz="1350" b="1" i="1">
                                  <a:solidFill>
                                    <a:srgbClr val="0000FF"/>
                                  </a:solidFill>
                                  <a:latin typeface="Cambria Math" panose="02040503050406030204" pitchFamily="18" charset="0"/>
                                </a:rPr>
                                <m:t>𝒗</m:t>
                              </m:r>
                            </m:e>
                            <m:sub>
                              <m:r>
                                <a:rPr lang="en-US" sz="1350" b="1" i="1">
                                  <a:solidFill>
                                    <a:srgbClr val="0000FF"/>
                                  </a:solidFill>
                                  <a:latin typeface="Cambria Math" panose="02040503050406030204" pitchFamily="18" charset="0"/>
                                </a:rPr>
                                <m:t>𝒊𝒛</m:t>
                              </m:r>
                            </m:sub>
                          </m:sSub>
                          <m:r>
                            <a:rPr lang="en-US" sz="1350" b="1" i="1">
                              <a:solidFill>
                                <a:srgbClr val="0000FF"/>
                              </a:solidFill>
                              <a:latin typeface="Cambria Math" panose="02040503050406030204" pitchFamily="18" charset="0"/>
                            </a:rPr>
                            <m:t>/</m:t>
                          </m:r>
                          <m:sSub>
                            <m:sSubPr>
                              <m:ctrlPr>
                                <a:rPr lang="en-US" sz="1350" b="1" i="1">
                                  <a:solidFill>
                                    <a:srgbClr val="0000FF"/>
                                  </a:solidFill>
                                  <a:latin typeface="Cambria Math" panose="02040503050406030204" pitchFamily="18" charset="0"/>
                                </a:rPr>
                              </m:ctrlPr>
                            </m:sSubPr>
                            <m:e>
                              <m:r>
                                <a:rPr lang="en-US" sz="1350" b="1" i="1">
                                  <a:solidFill>
                                    <a:srgbClr val="0000FF"/>
                                  </a:solidFill>
                                  <a:latin typeface="Cambria Math" panose="02040503050406030204" pitchFamily="18" charset="0"/>
                                  <a:ea typeface="Cambria Math" panose="02040503050406030204" pitchFamily="18" charset="0"/>
                                </a:rPr>
                                <m:t>𝝈</m:t>
                              </m:r>
                            </m:e>
                            <m:sub>
                              <m:sSub>
                                <m:sSubPr>
                                  <m:ctrlPr>
                                    <a:rPr lang="en-US" sz="1350" b="1" i="1">
                                      <a:solidFill>
                                        <a:srgbClr val="0000FF"/>
                                      </a:solidFill>
                                      <a:latin typeface="Cambria Math" panose="02040503050406030204" pitchFamily="18" charset="0"/>
                                    </a:rPr>
                                  </m:ctrlPr>
                                </m:sSubPr>
                                <m:e>
                                  <m:r>
                                    <a:rPr lang="en-US" sz="1350" b="1" i="1">
                                      <a:solidFill>
                                        <a:srgbClr val="0000FF"/>
                                      </a:solidFill>
                                      <a:latin typeface="Cambria Math" panose="02040503050406030204" pitchFamily="18" charset="0"/>
                                    </a:rPr>
                                    <m:t>𝒗</m:t>
                                  </m:r>
                                </m:e>
                                <m:sub>
                                  <m:r>
                                    <a:rPr lang="en-US" sz="1350" b="1" i="1">
                                      <a:solidFill>
                                        <a:srgbClr val="0000FF"/>
                                      </a:solidFill>
                                      <a:latin typeface="Cambria Math" panose="02040503050406030204" pitchFamily="18" charset="0"/>
                                    </a:rPr>
                                    <m:t>𝒆𝒛</m:t>
                                  </m:r>
                                </m:sub>
                              </m:sSub>
                            </m:sub>
                          </m:sSub>
                        </m:oMath>
                      </m:oMathPara>
                    </a14:m>
                    <a:endParaRPr lang="en-US" sz="1350" b="1" dirty="0"/>
                  </a:p>
                </p:txBody>
              </p:sp>
            </mc:Choice>
            <mc:Fallback xmlns="">
              <p:sp>
                <p:nvSpPr>
                  <p:cNvPr id="29" name="TextBox 28">
                    <a:extLst>
                      <a:ext uri="{FF2B5EF4-FFF2-40B4-BE49-F238E27FC236}">
                        <a16:creationId xmlns:a16="http://schemas.microsoft.com/office/drawing/2014/main" id="{8E4DD637-953A-482C-BD54-DD2376D5DFA2}"/>
                      </a:ext>
                    </a:extLst>
                  </p:cNvPr>
                  <p:cNvSpPr txBox="1">
                    <a:spLocks noRot="1" noChangeAspect="1" noMove="1" noResize="1" noEditPoints="1" noAdjustHandles="1" noChangeArrowheads="1" noChangeShapeType="1" noTextEdit="1"/>
                  </p:cNvSpPr>
                  <p:nvPr/>
                </p:nvSpPr>
                <p:spPr>
                  <a:xfrm>
                    <a:off x="2439868" y="4568448"/>
                    <a:ext cx="2021237" cy="424989"/>
                  </a:xfrm>
                  <a:prstGeom prst="rect">
                    <a:avLst/>
                  </a:prstGeom>
                  <a:blipFill>
                    <a:blip r:embed="rId4"/>
                    <a:stretch>
                      <a:fillRect b="-384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872536C-B763-4FE5-A744-DAFF57A04F7A}"/>
                    </a:ext>
                  </a:extLst>
                </p:cNvPr>
                <p:cNvSpPr txBox="1"/>
                <p:nvPr/>
              </p:nvSpPr>
              <p:spPr>
                <a:xfrm>
                  <a:off x="7806548" y="2212298"/>
                  <a:ext cx="4386499" cy="425331"/>
                </a:xfrm>
                <a:prstGeom prst="rect">
                  <a:avLst/>
                </a:prstGeom>
                <a:noFill/>
              </p:spPr>
              <p:txBody>
                <a:bodyPr wrap="none" rtlCol="0">
                  <a:spAutoFit/>
                </a:bodyPr>
                <a:lstStyle/>
                <a:p>
                  <a:r>
                    <a:rPr lang="en-US" sz="1350" dirty="0"/>
                    <a:t>E-beam is 5 kV (</a:t>
                  </a:r>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ea typeface="Cambria Math" panose="02040503050406030204" pitchFamily="18" charset="0"/>
                            </a:rPr>
                            <m:t>𝜇</m:t>
                          </m:r>
                        </m:e>
                        <m:sub>
                          <m:r>
                            <a:rPr lang="en-US" sz="1350" i="1">
                              <a:latin typeface="Cambria Math" panose="02040503050406030204" pitchFamily="18" charset="0"/>
                            </a:rPr>
                            <m:t>𝑖𝑧</m:t>
                          </m:r>
                        </m:sub>
                      </m:sSub>
                      <m:r>
                        <a:rPr lang="en-US" sz="1350" i="1">
                          <a:latin typeface="Cambria Math" panose="02040503050406030204" pitchFamily="18" charset="0"/>
                          <a:ea typeface="Cambria Math" panose="02040503050406030204" pitchFamily="18" charset="0"/>
                        </a:rPr>
                        <m:t>≈6.3</m:t>
                      </m:r>
                      <m:sSub>
                        <m:sSubPr>
                          <m:ctrlPr>
                            <a:rPr lang="en-US" sz="1350" i="1">
                              <a:latin typeface="Cambria Math" panose="02040503050406030204" pitchFamily="18" charset="0"/>
                            </a:rPr>
                          </m:ctrlPr>
                        </m:sSubPr>
                        <m:e>
                          <m:r>
                            <a:rPr lang="en-US" sz="1350" i="1">
                              <a:latin typeface="Cambria Math" panose="02040503050406030204" pitchFamily="18" charset="0"/>
                              <a:ea typeface="Cambria Math" panose="02040503050406030204" pitchFamily="18" charset="0"/>
                            </a:rPr>
                            <m:t>𝜎</m:t>
                          </m:r>
                        </m:e>
                        <m:sub>
                          <m:sSub>
                            <m:sSubPr>
                              <m:ctrlPr>
                                <a:rPr lang="en-US" sz="1350" i="1">
                                  <a:latin typeface="Cambria Math" panose="02040503050406030204" pitchFamily="18" charset="0"/>
                                </a:rPr>
                              </m:ctrlPr>
                            </m:sSubPr>
                            <m:e>
                              <m:r>
                                <a:rPr lang="en-US" sz="1350" i="1">
                                  <a:latin typeface="Cambria Math" panose="02040503050406030204" pitchFamily="18" charset="0"/>
                                </a:rPr>
                                <m:t>𝑣</m:t>
                              </m:r>
                            </m:e>
                            <m:sub>
                              <m:r>
                                <a:rPr lang="en-US" sz="1350" i="1">
                                  <a:latin typeface="Cambria Math" panose="02040503050406030204" pitchFamily="18" charset="0"/>
                                </a:rPr>
                                <m:t>𝑒𝑧</m:t>
                              </m:r>
                            </m:sub>
                          </m:sSub>
                        </m:sub>
                      </m:sSub>
                    </m:oMath>
                  </a14:m>
                  <a:r>
                    <a:rPr lang="en-US" sz="1350" dirty="0"/>
                    <a:t>) off energy</a:t>
                  </a:r>
                </a:p>
              </p:txBody>
            </p:sp>
          </mc:Choice>
          <mc:Fallback xmlns="">
            <p:sp>
              <p:nvSpPr>
                <p:cNvPr id="27" name="TextBox 26">
                  <a:extLst>
                    <a:ext uri="{FF2B5EF4-FFF2-40B4-BE49-F238E27FC236}">
                      <a16:creationId xmlns:a16="http://schemas.microsoft.com/office/drawing/2014/main" id="{2872536C-B763-4FE5-A744-DAFF57A04F7A}"/>
                    </a:ext>
                  </a:extLst>
                </p:cNvPr>
                <p:cNvSpPr txBox="1">
                  <a:spLocks noRot="1" noChangeAspect="1" noMove="1" noResize="1" noEditPoints="1" noAdjustHandles="1" noChangeArrowheads="1" noChangeShapeType="1" noTextEdit="1"/>
                </p:cNvSpPr>
                <p:nvPr/>
              </p:nvSpPr>
              <p:spPr>
                <a:xfrm>
                  <a:off x="7806548" y="2212298"/>
                  <a:ext cx="4386499" cy="425331"/>
                </a:xfrm>
                <a:prstGeom prst="rect">
                  <a:avLst/>
                </a:prstGeom>
                <a:blipFill>
                  <a:blip r:embed="rId6"/>
                  <a:stretch>
                    <a:fillRect l="-370" t="-1923" b="-13462"/>
                  </a:stretch>
                </a:blipFill>
              </p:spPr>
              <p:txBody>
                <a:bodyPr/>
                <a:lstStyle/>
                <a:p>
                  <a:r>
                    <a:rPr lang="en-US">
                      <a:noFill/>
                    </a:rPr>
                    <a:t> </a:t>
                  </a:r>
                </a:p>
              </p:txBody>
            </p:sp>
          </mc:Fallback>
        </mc:AlternateContent>
      </p:grpSp>
      <p:cxnSp>
        <p:nvCxnSpPr>
          <p:cNvPr id="31" name="Straight Arrow Connector 30">
            <a:extLst>
              <a:ext uri="{FF2B5EF4-FFF2-40B4-BE49-F238E27FC236}">
                <a16:creationId xmlns:a16="http://schemas.microsoft.com/office/drawing/2014/main" id="{A91DE8F2-3AEA-4AAD-B8B6-2E9DE17FB9C1}"/>
              </a:ext>
            </a:extLst>
          </p:cNvPr>
          <p:cNvCxnSpPr>
            <a:cxnSpLocks/>
            <a:stCxn id="19" idx="1"/>
            <a:endCxn id="7" idx="2"/>
          </p:cNvCxnSpPr>
          <p:nvPr/>
        </p:nvCxnSpPr>
        <p:spPr>
          <a:xfrm flipH="1" flipV="1">
            <a:off x="1173131" y="2863236"/>
            <a:ext cx="269684" cy="1366711"/>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3DC3095-769B-49C4-9F53-4C61C8E45B0B}"/>
              </a:ext>
            </a:extLst>
          </p:cNvPr>
          <p:cNvCxnSpPr>
            <a:cxnSpLocks/>
            <a:stCxn id="19" idx="0"/>
            <a:endCxn id="8" idx="2"/>
          </p:cNvCxnSpPr>
          <p:nvPr/>
        </p:nvCxnSpPr>
        <p:spPr>
          <a:xfrm flipV="1">
            <a:off x="2333444" y="2919778"/>
            <a:ext cx="1321395" cy="1160128"/>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32F904F-36AD-483E-968B-4221636EFAF9}"/>
              </a:ext>
            </a:extLst>
          </p:cNvPr>
          <p:cNvCxnSpPr>
            <a:cxnSpLocks/>
            <a:stCxn id="27" idx="1"/>
            <a:endCxn id="10" idx="2"/>
          </p:cNvCxnSpPr>
          <p:nvPr/>
        </p:nvCxnSpPr>
        <p:spPr>
          <a:xfrm flipH="1" flipV="1">
            <a:off x="2491667" y="2772988"/>
            <a:ext cx="1003445" cy="1282008"/>
          </a:xfrm>
          <a:prstGeom prst="straightConnector1">
            <a:avLst/>
          </a:prstGeom>
          <a:ln w="285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56829C80-9942-4F2F-9A97-D57516E6E2C1}"/>
              </a:ext>
            </a:extLst>
          </p:cNvPr>
          <p:cNvSpPr txBox="1"/>
          <p:nvPr/>
        </p:nvSpPr>
        <p:spPr>
          <a:xfrm rot="21047108">
            <a:off x="5513300" y="2807251"/>
            <a:ext cx="1720407" cy="300082"/>
          </a:xfrm>
          <a:prstGeom prst="rect">
            <a:avLst/>
          </a:prstGeom>
          <a:noFill/>
        </p:spPr>
        <p:txBody>
          <a:bodyPr wrap="none" rtlCol="0">
            <a:spAutoFit/>
          </a:bodyPr>
          <a:lstStyle/>
          <a:p>
            <a:r>
              <a:rPr lang="en-US" sz="1350" dirty="0"/>
              <a:t>e-beam is turned off</a:t>
            </a:r>
          </a:p>
        </p:txBody>
      </p:sp>
      <p:sp>
        <p:nvSpPr>
          <p:cNvPr id="47" name="TextBox 46">
            <a:extLst>
              <a:ext uri="{FF2B5EF4-FFF2-40B4-BE49-F238E27FC236}">
                <a16:creationId xmlns:a16="http://schemas.microsoft.com/office/drawing/2014/main" id="{BF84BE34-CA18-4078-A171-8D88E39F5D37}"/>
              </a:ext>
            </a:extLst>
          </p:cNvPr>
          <p:cNvSpPr txBox="1"/>
          <p:nvPr/>
        </p:nvSpPr>
        <p:spPr>
          <a:xfrm>
            <a:off x="6299773" y="4183345"/>
            <a:ext cx="2844226" cy="1615827"/>
          </a:xfrm>
          <a:prstGeom prst="rect">
            <a:avLst/>
          </a:prstGeom>
          <a:noFill/>
        </p:spPr>
        <p:txBody>
          <a:bodyPr wrap="square" rtlCol="0">
            <a:spAutoFit/>
          </a:bodyPr>
          <a:lstStyle/>
          <a:p>
            <a:r>
              <a:rPr lang="en-US" sz="1650" dirty="0"/>
              <a:t>For measurements of the “heating effect”, to suppress cooling while keeping the electron beam, the electron beam energy was detuned by a few kV.</a:t>
            </a:r>
          </a:p>
        </p:txBody>
      </p:sp>
      <p:sp>
        <p:nvSpPr>
          <p:cNvPr id="3" name="Slide Number Placeholder 2">
            <a:extLst>
              <a:ext uri="{FF2B5EF4-FFF2-40B4-BE49-F238E27FC236}">
                <a16:creationId xmlns:a16="http://schemas.microsoft.com/office/drawing/2014/main" id="{EAF7678F-2242-0FEE-9720-8CE405B59D07}"/>
              </a:ext>
            </a:extLst>
          </p:cNvPr>
          <p:cNvSpPr txBox="1">
            <a:spLocks/>
          </p:cNvSpPr>
          <p:nvPr/>
        </p:nvSpPr>
        <p:spPr>
          <a:xfrm>
            <a:off x="8740588" y="6510022"/>
            <a:ext cx="40341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14</a:t>
            </a:r>
          </a:p>
        </p:txBody>
      </p:sp>
    </p:spTree>
    <p:extLst>
      <p:ext uri="{BB962C8B-B14F-4D97-AF65-F5344CB8AC3E}">
        <p14:creationId xmlns:p14="http://schemas.microsoft.com/office/powerpoint/2010/main" val="476897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4A712-CEA7-5278-7194-A69069CCE114}"/>
              </a:ext>
            </a:extLst>
          </p:cNvPr>
          <p:cNvSpPr>
            <a:spLocks noGrp="1"/>
          </p:cNvSpPr>
          <p:nvPr>
            <p:ph type="title"/>
          </p:nvPr>
        </p:nvSpPr>
        <p:spPr>
          <a:xfrm>
            <a:off x="490436" y="86005"/>
            <a:ext cx="8163127" cy="588737"/>
          </a:xfrm>
        </p:spPr>
        <p:txBody>
          <a:bodyPr>
            <a:noAutofit/>
          </a:bodyPr>
          <a:lstStyle/>
          <a:p>
            <a:r>
              <a:rPr lang="en-US" sz="2400" dirty="0"/>
              <a:t>Example from 2022 heating studies</a:t>
            </a:r>
          </a:p>
        </p:txBody>
      </p:sp>
      <p:sp>
        <p:nvSpPr>
          <p:cNvPr id="3" name="Content Placeholder 2">
            <a:extLst>
              <a:ext uri="{FF2B5EF4-FFF2-40B4-BE49-F238E27FC236}">
                <a16:creationId xmlns:a16="http://schemas.microsoft.com/office/drawing/2014/main" id="{5E87847D-DD71-5A9F-1520-F16552B8110D}"/>
              </a:ext>
            </a:extLst>
          </p:cNvPr>
          <p:cNvSpPr>
            <a:spLocks noGrp="1"/>
          </p:cNvSpPr>
          <p:nvPr>
            <p:ph idx="1"/>
          </p:nvPr>
        </p:nvSpPr>
        <p:spPr>
          <a:xfrm>
            <a:off x="487940" y="799477"/>
            <a:ext cx="4812933" cy="1450961"/>
          </a:xfrm>
        </p:spPr>
        <p:txBody>
          <a:bodyPr>
            <a:normAutofit/>
          </a:bodyPr>
          <a:lstStyle/>
          <a:p>
            <a:r>
              <a:rPr lang="en-GB" sz="1500" dirty="0">
                <a:latin typeface="Times" panose="02020603050405020304" pitchFamily="18" charset="0"/>
                <a:ea typeface="Times New Roman" panose="02020603050405020304" pitchFamily="18" charset="0"/>
                <a:cs typeface="Times New Roman" panose="02020603050405020304" pitchFamily="18" charset="0"/>
              </a:rPr>
              <a:t>A substantial enough offset in electron beam energy creates a mechanism of longitudinal heating. </a:t>
            </a:r>
            <a:r>
              <a:rPr lang="en-GB" sz="1350" dirty="0">
                <a:latin typeface="Times" panose="02020603050405020304" pitchFamily="18" charset="0"/>
                <a:ea typeface="Times New Roman" panose="02020603050405020304" pitchFamily="18" charset="0"/>
                <a:cs typeface="Times New Roman" panose="02020603050405020304" pitchFamily="18" charset="0"/>
              </a:rPr>
              <a:t>This heating can be partially redistributed to transverse direction through coupling</a:t>
            </a:r>
          </a:p>
          <a:p>
            <a:r>
              <a:rPr lang="en-GB" sz="1350" dirty="0">
                <a:latin typeface="Times" panose="02020603050405020304" pitchFamily="18" charset="0"/>
                <a:ea typeface="Times New Roman" panose="02020603050405020304" pitchFamily="18" charset="0"/>
                <a:cs typeface="Times New Roman" panose="02020603050405020304" pitchFamily="18" charset="0"/>
              </a:rPr>
              <a:t>To check whether we </a:t>
            </a:r>
            <a:r>
              <a:rPr lang="en-GB" sz="1350" b="1" dirty="0">
                <a:latin typeface="Times" panose="02020603050405020304" pitchFamily="18" charset="0"/>
                <a:ea typeface="Times New Roman" panose="02020603050405020304" pitchFamily="18" charset="0"/>
                <a:cs typeface="Times New Roman" panose="02020603050405020304" pitchFamily="18" charset="0"/>
              </a:rPr>
              <a:t>“create” </a:t>
            </a:r>
            <a:r>
              <a:rPr lang="en-GB" sz="1350" dirty="0">
                <a:latin typeface="Times" panose="02020603050405020304" pitchFamily="18" charset="0"/>
                <a:ea typeface="Times New Roman" panose="02020603050405020304" pitchFamily="18" charset="0"/>
                <a:cs typeface="Times New Roman" panose="02020603050405020304" pitchFamily="18" charset="0"/>
              </a:rPr>
              <a:t>transverse heating by offsetting beam energy we performed measurements with chirped e-bunch. </a:t>
            </a:r>
          </a:p>
        </p:txBody>
      </p:sp>
      <p:sp>
        <p:nvSpPr>
          <p:cNvPr id="27" name="TextBox 26">
            <a:extLst>
              <a:ext uri="{FF2B5EF4-FFF2-40B4-BE49-F238E27FC236}">
                <a16:creationId xmlns:a16="http://schemas.microsoft.com/office/drawing/2014/main" id="{B7C9CFDD-B542-CF86-A438-E42297FC9134}"/>
              </a:ext>
            </a:extLst>
          </p:cNvPr>
          <p:cNvSpPr txBox="1"/>
          <p:nvPr/>
        </p:nvSpPr>
        <p:spPr>
          <a:xfrm>
            <a:off x="841575" y="2303649"/>
            <a:ext cx="655949" cy="300082"/>
          </a:xfrm>
          <a:prstGeom prst="rect">
            <a:avLst/>
          </a:prstGeom>
          <a:noFill/>
        </p:spPr>
        <p:txBody>
          <a:bodyPr wrap="none" rtlCol="0">
            <a:spAutoFit/>
          </a:bodyPr>
          <a:lstStyle/>
          <a:p>
            <a:r>
              <a:rPr lang="en-US" sz="1350" b="1" dirty="0"/>
              <a:t>offset</a:t>
            </a:r>
          </a:p>
        </p:txBody>
      </p:sp>
      <p:sp>
        <p:nvSpPr>
          <p:cNvPr id="28" name="TextBox 27">
            <a:extLst>
              <a:ext uri="{FF2B5EF4-FFF2-40B4-BE49-F238E27FC236}">
                <a16:creationId xmlns:a16="http://schemas.microsoft.com/office/drawing/2014/main" id="{7F84B455-03EE-B708-4866-6BD844AA2629}"/>
              </a:ext>
            </a:extLst>
          </p:cNvPr>
          <p:cNvSpPr txBox="1"/>
          <p:nvPr/>
        </p:nvSpPr>
        <p:spPr>
          <a:xfrm>
            <a:off x="3326077" y="2375173"/>
            <a:ext cx="607859" cy="300082"/>
          </a:xfrm>
          <a:prstGeom prst="rect">
            <a:avLst/>
          </a:prstGeom>
          <a:noFill/>
        </p:spPr>
        <p:txBody>
          <a:bodyPr wrap="none" rtlCol="0">
            <a:spAutoFit/>
          </a:bodyPr>
          <a:lstStyle/>
          <a:p>
            <a:r>
              <a:rPr lang="en-US" sz="1350" b="1" dirty="0"/>
              <a:t>chirp</a:t>
            </a:r>
          </a:p>
        </p:txBody>
      </p:sp>
      <p:pic>
        <p:nvPicPr>
          <p:cNvPr id="29" name="Picture 28">
            <a:extLst>
              <a:ext uri="{FF2B5EF4-FFF2-40B4-BE49-F238E27FC236}">
                <a16:creationId xmlns:a16="http://schemas.microsoft.com/office/drawing/2014/main" id="{A8610D9A-28B0-B63A-9C52-8291AAAEEF95}"/>
              </a:ext>
            </a:extLst>
          </p:cNvPr>
          <p:cNvPicPr>
            <a:picLocks noChangeAspect="1"/>
          </p:cNvPicPr>
          <p:nvPr/>
        </p:nvPicPr>
        <p:blipFill>
          <a:blip r:embed="rId2"/>
          <a:stretch>
            <a:fillRect/>
          </a:stretch>
        </p:blipFill>
        <p:spPr>
          <a:xfrm>
            <a:off x="392120" y="2652983"/>
            <a:ext cx="4207669" cy="2393156"/>
          </a:xfrm>
          <a:prstGeom prst="rect">
            <a:avLst/>
          </a:prstGeom>
        </p:spPr>
      </p:pic>
      <p:sp>
        <p:nvSpPr>
          <p:cNvPr id="11" name="Slide Number Placeholder 2">
            <a:extLst>
              <a:ext uri="{FF2B5EF4-FFF2-40B4-BE49-F238E27FC236}">
                <a16:creationId xmlns:a16="http://schemas.microsoft.com/office/drawing/2014/main" id="{B646E512-0432-674B-7D5E-BFF54A935B17}"/>
              </a:ext>
            </a:extLst>
          </p:cNvPr>
          <p:cNvSpPr txBox="1">
            <a:spLocks/>
          </p:cNvSpPr>
          <p:nvPr/>
        </p:nvSpPr>
        <p:spPr>
          <a:xfrm>
            <a:off x="8657279" y="6492875"/>
            <a:ext cx="58124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15</a:t>
            </a:r>
          </a:p>
        </p:txBody>
      </p:sp>
      <p:pic>
        <p:nvPicPr>
          <p:cNvPr id="12" name="Picture 11">
            <a:extLst>
              <a:ext uri="{FF2B5EF4-FFF2-40B4-BE49-F238E27FC236}">
                <a16:creationId xmlns:a16="http://schemas.microsoft.com/office/drawing/2014/main" id="{17CDA8F6-778E-2241-9431-422DBEE740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8004" y="409031"/>
            <a:ext cx="3217688" cy="2393156"/>
          </a:xfrm>
          <a:prstGeom prst="rect">
            <a:avLst/>
          </a:prstGeom>
        </p:spPr>
      </p:pic>
      <p:sp>
        <p:nvSpPr>
          <p:cNvPr id="13" name="TextBox 12">
            <a:extLst>
              <a:ext uri="{FF2B5EF4-FFF2-40B4-BE49-F238E27FC236}">
                <a16:creationId xmlns:a16="http://schemas.microsoft.com/office/drawing/2014/main" id="{E6E7EB44-F0E1-B4F4-8F52-DCF19EBD2785}"/>
              </a:ext>
            </a:extLst>
          </p:cNvPr>
          <p:cNvSpPr txBox="1"/>
          <p:nvPr/>
        </p:nvSpPr>
        <p:spPr>
          <a:xfrm>
            <a:off x="4844110" y="2643232"/>
            <a:ext cx="4047565" cy="2062103"/>
          </a:xfrm>
          <a:prstGeom prst="rect">
            <a:avLst/>
          </a:prstGeom>
          <a:noFill/>
        </p:spPr>
        <p:txBody>
          <a:bodyPr wrap="square" rtlCol="0">
            <a:spAutoFit/>
          </a:bodyPr>
          <a:lstStyle/>
          <a:p>
            <a:r>
              <a:rPr lang="en-US" sz="1600" u="sng" dirty="0">
                <a:solidFill>
                  <a:srgbClr val="00B050"/>
                </a:solidFill>
              </a:rPr>
              <a:t>Results:</a:t>
            </a:r>
          </a:p>
          <a:p>
            <a:r>
              <a:rPr lang="en-US" sz="1600" dirty="0">
                <a:solidFill>
                  <a:srgbClr val="00B050"/>
                </a:solidFill>
              </a:rPr>
              <a:t>Substantial part of emittance growth can be explained by the energy offset.</a:t>
            </a:r>
          </a:p>
          <a:p>
            <a:endParaRPr lang="en-US" sz="1600" dirty="0">
              <a:solidFill>
                <a:srgbClr val="0000FF"/>
              </a:solidFill>
            </a:endParaRPr>
          </a:p>
          <a:p>
            <a:r>
              <a:rPr lang="en-US" sz="1600" u="sng" dirty="0"/>
              <a:t>Remaining task:</a:t>
            </a:r>
          </a:p>
          <a:p>
            <a:r>
              <a:rPr lang="en-US" sz="1600" dirty="0"/>
              <a:t>Study “heating” with cooling suppressed by angular spread, no energy offset or energy chirp.</a:t>
            </a:r>
          </a:p>
        </p:txBody>
      </p:sp>
      <p:sp>
        <p:nvSpPr>
          <p:cNvPr id="5" name="TextBox 4">
            <a:extLst>
              <a:ext uri="{FF2B5EF4-FFF2-40B4-BE49-F238E27FC236}">
                <a16:creationId xmlns:a16="http://schemas.microsoft.com/office/drawing/2014/main" id="{C5D23A82-A23B-5C4D-B00F-0D8A546EC577}"/>
              </a:ext>
            </a:extLst>
          </p:cNvPr>
          <p:cNvSpPr txBox="1"/>
          <p:nvPr/>
        </p:nvSpPr>
        <p:spPr>
          <a:xfrm>
            <a:off x="4669576" y="4611375"/>
            <a:ext cx="4474424" cy="2616101"/>
          </a:xfrm>
          <a:prstGeom prst="rect">
            <a:avLst/>
          </a:prstGeom>
          <a:noFill/>
        </p:spPr>
        <p:txBody>
          <a:bodyPr wrap="square">
            <a:spAutoFit/>
          </a:bodyPr>
          <a:lstStyle/>
          <a:p>
            <a:pPr algn="just">
              <a:tabLst>
                <a:tab pos="342900" algn="l"/>
              </a:tabLst>
            </a:pPr>
            <a:r>
              <a:rPr lang="en-US" sz="1600" b="1" u="sng" dirty="0">
                <a:solidFill>
                  <a:srgbClr val="0000FF"/>
                </a:solidFill>
                <a:effectLst/>
                <a:latin typeface="Times New Roman" panose="02020603050405020304" pitchFamily="18" charset="0"/>
                <a:ea typeface="Times New Roman" panose="02020603050405020304" pitchFamily="18" charset="0"/>
              </a:rPr>
              <a:t>Time request for Run-2025:</a:t>
            </a:r>
          </a:p>
          <a:p>
            <a:pPr marL="257175" indent="-257175" algn="just">
              <a:buFont typeface="+mj-lt"/>
              <a:buAutoNum type="arabicParenR"/>
            </a:pPr>
            <a:r>
              <a:rPr lang="en-US" sz="1600" dirty="0">
                <a:solidFill>
                  <a:srgbClr val="0000FF"/>
                </a:solidFill>
                <a:effectLst/>
                <a:latin typeface="Times New Roman" panose="02020603050405020304" pitchFamily="18" charset="0"/>
                <a:ea typeface="Times New Roman" panose="02020603050405020304" pitchFamily="18" charset="0"/>
              </a:rPr>
              <a:t>Heating with large energy spread (6 </a:t>
            </a:r>
            <a:r>
              <a:rPr lang="en-US" sz="1600" dirty="0" err="1">
                <a:solidFill>
                  <a:srgbClr val="0000FF"/>
                </a:solidFill>
                <a:effectLst/>
                <a:latin typeface="Times New Roman" panose="02020603050405020304" pitchFamily="18" charset="0"/>
                <a:ea typeface="Times New Roman" panose="02020603050405020304" pitchFamily="18" charset="0"/>
              </a:rPr>
              <a:t>hrs</a:t>
            </a:r>
            <a:r>
              <a:rPr lang="en-US" sz="1600" dirty="0">
                <a:solidFill>
                  <a:srgbClr val="0000FF"/>
                </a:solidFill>
                <a:effectLst/>
                <a:latin typeface="Times New Roman" panose="02020603050405020304" pitchFamily="18" charset="0"/>
                <a:ea typeface="Times New Roman" panose="02020603050405020304" pitchFamily="18" charset="0"/>
              </a:rPr>
              <a:t>)</a:t>
            </a:r>
          </a:p>
          <a:p>
            <a:pPr marL="257175" indent="-257175" algn="just">
              <a:buFont typeface="+mj-lt"/>
              <a:buAutoNum type="arabicParenR"/>
            </a:pPr>
            <a:r>
              <a:rPr lang="en-US" sz="1600" dirty="0">
                <a:solidFill>
                  <a:srgbClr val="0000FF"/>
                </a:solidFill>
                <a:effectLst/>
                <a:latin typeface="Times New Roman" panose="02020603050405020304" pitchFamily="18" charset="0"/>
                <a:ea typeface="Times New Roman" panose="02020603050405020304" pitchFamily="18" charset="0"/>
              </a:rPr>
              <a:t>Heating with large trajectory angles (6 </a:t>
            </a:r>
            <a:r>
              <a:rPr lang="en-US" sz="1600" dirty="0" err="1">
                <a:solidFill>
                  <a:srgbClr val="0000FF"/>
                </a:solidFill>
                <a:effectLst/>
                <a:latin typeface="Times New Roman" panose="02020603050405020304" pitchFamily="18" charset="0"/>
                <a:ea typeface="Times New Roman" panose="02020603050405020304" pitchFamily="18" charset="0"/>
              </a:rPr>
              <a:t>hrs</a:t>
            </a:r>
            <a:r>
              <a:rPr lang="en-US" sz="1600" dirty="0">
                <a:solidFill>
                  <a:srgbClr val="0000FF"/>
                </a:solidFill>
                <a:effectLst/>
                <a:latin typeface="Times New Roman" panose="02020603050405020304" pitchFamily="18" charset="0"/>
                <a:ea typeface="Times New Roman" panose="02020603050405020304" pitchFamily="18" charset="0"/>
              </a:rPr>
              <a:t>)</a:t>
            </a:r>
          </a:p>
          <a:p>
            <a:pPr algn="just"/>
            <a:r>
              <a:rPr lang="en-US" sz="1600" dirty="0">
                <a:solidFill>
                  <a:srgbClr val="0000FF"/>
                </a:solidFill>
                <a:latin typeface="Times New Roman" panose="02020603050405020304" pitchFamily="18" charset="0"/>
                <a:ea typeface="Times New Roman" panose="02020603050405020304" pitchFamily="18" charset="0"/>
              </a:rPr>
              <a:t>     Plus extra time for switching to/from 3.85GeV.</a:t>
            </a:r>
            <a:endParaRPr lang="en-US" sz="1600" dirty="0">
              <a:solidFill>
                <a:srgbClr val="0000FF"/>
              </a:solidFill>
              <a:effectLst/>
              <a:latin typeface="Times New Roman" panose="02020603050405020304" pitchFamily="18" charset="0"/>
              <a:ea typeface="Times New Roman" panose="02020603050405020304" pitchFamily="18" charset="0"/>
            </a:endParaRPr>
          </a:p>
          <a:p>
            <a:pPr algn="just"/>
            <a:endParaRPr lang="en-US" sz="1600" u="sng" dirty="0">
              <a:solidFill>
                <a:srgbClr val="0000FF"/>
              </a:solidFill>
              <a:latin typeface="Times New Roman" panose="02020603050405020304" pitchFamily="18" charset="0"/>
              <a:ea typeface="Times New Roman" panose="02020603050405020304" pitchFamily="18" charset="0"/>
            </a:endParaRPr>
          </a:p>
          <a:p>
            <a:pPr algn="just"/>
            <a:r>
              <a:rPr lang="en-US" sz="1600" u="sng" dirty="0">
                <a:solidFill>
                  <a:srgbClr val="0000FF"/>
                </a:solidFill>
                <a:latin typeface="Times New Roman" panose="02020603050405020304" pitchFamily="18" charset="0"/>
                <a:ea typeface="Times New Roman" panose="02020603050405020304" pitchFamily="18" charset="0"/>
              </a:rPr>
              <a:t>Additional needed time for setup:</a:t>
            </a:r>
          </a:p>
          <a:p>
            <a:pPr algn="just">
              <a:tabLst>
                <a:tab pos="342900" algn="l"/>
              </a:tabLst>
            </a:pPr>
            <a:r>
              <a:rPr lang="en-US" sz="1600" dirty="0">
                <a:solidFill>
                  <a:srgbClr val="0000FF"/>
                </a:solidFill>
                <a:effectLst/>
                <a:latin typeface="Times New Roman" panose="02020603050405020304" pitchFamily="18" charset="0"/>
                <a:ea typeface="Times New Roman" panose="02020603050405020304" pitchFamily="18" charset="0"/>
              </a:rPr>
              <a:t>RHIC setup for Au at 3.85GeV: 10 </a:t>
            </a:r>
            <a:r>
              <a:rPr lang="en-US" sz="1600" dirty="0" err="1">
                <a:solidFill>
                  <a:srgbClr val="0000FF"/>
                </a:solidFill>
                <a:effectLst/>
                <a:latin typeface="Times New Roman" panose="02020603050405020304" pitchFamily="18" charset="0"/>
                <a:ea typeface="Times New Roman" panose="02020603050405020304" pitchFamily="18" charset="0"/>
              </a:rPr>
              <a:t>hrs</a:t>
            </a:r>
            <a:endParaRPr lang="en-US" sz="1600" dirty="0">
              <a:solidFill>
                <a:srgbClr val="0000FF"/>
              </a:solidFill>
              <a:effectLst/>
              <a:latin typeface="Times New Roman" panose="02020603050405020304" pitchFamily="18" charset="0"/>
              <a:ea typeface="Times New Roman" panose="02020603050405020304" pitchFamily="18" charset="0"/>
            </a:endParaRPr>
          </a:p>
          <a:p>
            <a:pPr algn="just">
              <a:tabLst>
                <a:tab pos="342900" algn="l"/>
              </a:tabLst>
            </a:pPr>
            <a:r>
              <a:rPr lang="en-US" sz="1600" dirty="0">
                <a:solidFill>
                  <a:srgbClr val="0000FF"/>
                </a:solidFill>
                <a:effectLst/>
                <a:latin typeface="Times New Roman" panose="02020603050405020304" pitchFamily="18" charset="0"/>
                <a:ea typeface="Times New Roman" panose="02020603050405020304" pitchFamily="18" charset="0"/>
              </a:rPr>
              <a:t>Cooling setup: 4 </a:t>
            </a:r>
            <a:r>
              <a:rPr lang="en-US" sz="1600" dirty="0" err="1">
                <a:solidFill>
                  <a:srgbClr val="0000FF"/>
                </a:solidFill>
                <a:effectLst/>
                <a:latin typeface="Times New Roman" panose="02020603050405020304" pitchFamily="18" charset="0"/>
                <a:ea typeface="Times New Roman" panose="02020603050405020304" pitchFamily="18" charset="0"/>
              </a:rPr>
              <a:t>hrs</a:t>
            </a:r>
            <a:endParaRPr lang="en-US" sz="1600" dirty="0">
              <a:solidFill>
                <a:srgbClr val="0000FF"/>
              </a:solidFill>
              <a:effectLst/>
              <a:latin typeface="Times New Roman" panose="02020603050405020304" pitchFamily="18" charset="0"/>
              <a:ea typeface="Times New Roman" panose="02020603050405020304" pitchFamily="18" charset="0"/>
            </a:endParaRPr>
          </a:p>
          <a:p>
            <a:pPr algn="just"/>
            <a:endParaRPr lang="en-US" dirty="0">
              <a:latin typeface="Times New Roman" panose="02020603050405020304" pitchFamily="18" charset="0"/>
              <a:ea typeface="Times New Roman" panose="02020603050405020304" pitchFamily="18" charset="0"/>
            </a:endParaRPr>
          </a:p>
          <a:p>
            <a:pPr algn="just"/>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70226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08A430-57FE-490C-BEB8-5E2F3ACBFBE7}"/>
              </a:ext>
            </a:extLst>
          </p:cNvPr>
          <p:cNvSpPr txBox="1"/>
          <p:nvPr/>
        </p:nvSpPr>
        <p:spPr>
          <a:xfrm>
            <a:off x="243471" y="69802"/>
            <a:ext cx="8934344" cy="830997"/>
          </a:xfrm>
          <a:prstGeom prst="rect">
            <a:avLst/>
          </a:prstGeom>
          <a:noFill/>
        </p:spPr>
        <p:txBody>
          <a:bodyPr wrap="square" rtlCol="0">
            <a:spAutoFit/>
          </a:bodyPr>
          <a:lstStyle/>
          <a:p>
            <a:r>
              <a:rPr lang="en-US" sz="2400" b="1" dirty="0">
                <a:solidFill>
                  <a:srgbClr val="0000FF"/>
                </a:solidFill>
              </a:rPr>
              <a:t>APEX 22-06: </a:t>
            </a:r>
            <a:r>
              <a:rPr kumimoji="0" lang="en-US" sz="2400" b="0" i="0" u="none" strike="noStrike" kern="1200" cap="none" spc="0" normalizeH="0" baseline="0" noProof="0" dirty="0">
                <a:ln>
                  <a:noFill/>
                </a:ln>
                <a:solidFill>
                  <a:srgbClr val="000000"/>
                </a:solidFill>
                <a:effectLst/>
                <a:uLnTx/>
                <a:uFillTx/>
                <a:latin typeface="Arial" panose="020B0604020202020204"/>
                <a:ea typeface="+mj-ea"/>
                <a:cs typeface="+mj-cs"/>
              </a:rPr>
              <a:t>(S. Seletskiy et al.) </a:t>
            </a:r>
            <a:r>
              <a:rPr lang="en-US" sz="2400" b="1" dirty="0"/>
              <a:t>Ion lifetime in presence of electron beam</a:t>
            </a:r>
          </a:p>
        </p:txBody>
      </p:sp>
      <p:sp>
        <p:nvSpPr>
          <p:cNvPr id="4" name="Content Placeholder 1">
            <a:extLst>
              <a:ext uri="{FF2B5EF4-FFF2-40B4-BE49-F238E27FC236}">
                <a16:creationId xmlns:a16="http://schemas.microsoft.com/office/drawing/2014/main" id="{28589194-57B2-4AE4-8A4F-262B4236AC92}"/>
              </a:ext>
            </a:extLst>
          </p:cNvPr>
          <p:cNvSpPr txBox="1">
            <a:spLocks/>
          </p:cNvSpPr>
          <p:nvPr/>
        </p:nvSpPr>
        <p:spPr>
          <a:xfrm>
            <a:off x="335777" y="1100396"/>
            <a:ext cx="8243847" cy="2395292"/>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r>
              <a:rPr lang="en-US" sz="1500" b="1" dirty="0"/>
              <a:t>Operational electron cooling at </a:t>
            </a:r>
            <a:r>
              <a:rPr lang="en-US" sz="1500" b="1" dirty="0" err="1"/>
              <a:t>LEReC</a:t>
            </a:r>
            <a:r>
              <a:rPr lang="en-US" sz="1500" b="1" dirty="0"/>
              <a:t> was associated with elevated ions losses. </a:t>
            </a:r>
          </a:p>
          <a:p>
            <a:pPr marL="257175" indent="-257175"/>
            <a:r>
              <a:rPr lang="en-US" sz="1500" dirty="0"/>
              <a:t>Such an effect on ion beam lifetime was observed in several electron coolers and is not fully understood.</a:t>
            </a:r>
          </a:p>
          <a:p>
            <a:pPr marL="257175" indent="-257175"/>
            <a:r>
              <a:rPr lang="en-US" sz="1500" dirty="0"/>
              <a:t>Part of the elevated losses is caused by recombination, but also there are additional, not recombination-related losses.</a:t>
            </a:r>
          </a:p>
          <a:p>
            <a:pPr marL="257175" indent="-257175"/>
            <a:r>
              <a:rPr lang="en-US" sz="1500" dirty="0"/>
              <a:t>During the commissioning in 2019 we had set-ups for which the lifetime of a cooled ion bunch was comparable or even larger than the lifetime of ion bunch not interacting with the electron beam. </a:t>
            </a:r>
          </a:p>
          <a:p>
            <a:pPr marL="257175" indent="-257175"/>
            <a:r>
              <a:rPr lang="en-US" sz="1500" dirty="0">
                <a:solidFill>
                  <a:srgbClr val="FF0000"/>
                </a:solidFill>
              </a:rPr>
              <a:t>Studies of the elevated ion losses in the presence of the electron beam are critical for creating a feasible design of the EIC coolers (of any type). </a:t>
            </a:r>
          </a:p>
        </p:txBody>
      </p:sp>
      <p:sp>
        <p:nvSpPr>
          <p:cNvPr id="5" name="Content Placeholder 1">
            <a:extLst>
              <a:ext uri="{FF2B5EF4-FFF2-40B4-BE49-F238E27FC236}">
                <a16:creationId xmlns:a16="http://schemas.microsoft.com/office/drawing/2014/main" id="{CD275F63-BDFB-4BE9-9082-874F8A2CE56E}"/>
              </a:ext>
            </a:extLst>
          </p:cNvPr>
          <p:cNvSpPr txBox="1">
            <a:spLocks/>
          </p:cNvSpPr>
          <p:nvPr/>
        </p:nvSpPr>
        <p:spPr>
          <a:xfrm>
            <a:off x="335777" y="3568116"/>
            <a:ext cx="8642859" cy="17394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u="sng" dirty="0"/>
              <a:t>The plan is to:</a:t>
            </a:r>
          </a:p>
          <a:p>
            <a:pPr marL="257175" indent="-257175"/>
            <a:r>
              <a:rPr lang="en-US" sz="1500" dirty="0"/>
              <a:t>Reestablish a setup with a positive effect on ion beam lifetime.</a:t>
            </a:r>
          </a:p>
          <a:p>
            <a:pPr marL="257175" indent="-257175"/>
            <a:r>
              <a:rPr lang="en-US" sz="1500" dirty="0"/>
              <a:t>Explore the dependence of ion losses on:</a:t>
            </a:r>
          </a:p>
          <a:p>
            <a:pPr marL="600075" lvl="1" indent="-257175"/>
            <a:r>
              <a:rPr lang="en-US" sz="1500" dirty="0"/>
              <a:t>Electron beam average size, current, density</a:t>
            </a:r>
          </a:p>
          <a:p>
            <a:pPr marL="600075" lvl="1" indent="-257175"/>
            <a:r>
              <a:rPr lang="en-US" sz="1500" dirty="0"/>
              <a:t>RHIC tunes (working point around 0.1 and working point around 0.23)</a:t>
            </a:r>
          </a:p>
        </p:txBody>
      </p:sp>
      <p:sp>
        <p:nvSpPr>
          <p:cNvPr id="6" name="TextBox 5">
            <a:extLst>
              <a:ext uri="{FF2B5EF4-FFF2-40B4-BE49-F238E27FC236}">
                <a16:creationId xmlns:a16="http://schemas.microsoft.com/office/drawing/2014/main" id="{33FFF40C-C333-449D-A317-3C4571783AA5}"/>
              </a:ext>
            </a:extLst>
          </p:cNvPr>
          <p:cNvSpPr txBox="1"/>
          <p:nvPr/>
        </p:nvSpPr>
        <p:spPr>
          <a:xfrm>
            <a:off x="8766974" y="6517430"/>
            <a:ext cx="354584" cy="276999"/>
          </a:xfrm>
          <a:prstGeom prst="rect">
            <a:avLst/>
          </a:prstGeom>
          <a:noFill/>
        </p:spPr>
        <p:txBody>
          <a:bodyPr wrap="none" rtlCol="0">
            <a:spAutoFit/>
          </a:bodyPr>
          <a:lstStyle/>
          <a:p>
            <a:r>
              <a:rPr lang="en-US" sz="1200" dirty="0"/>
              <a:t>16</a:t>
            </a:r>
          </a:p>
        </p:txBody>
      </p:sp>
      <p:sp>
        <p:nvSpPr>
          <p:cNvPr id="7" name="TextBox 6">
            <a:extLst>
              <a:ext uri="{FF2B5EF4-FFF2-40B4-BE49-F238E27FC236}">
                <a16:creationId xmlns:a16="http://schemas.microsoft.com/office/drawing/2014/main" id="{1D983DB0-768F-14B0-AFAF-54FD7D180D0B}"/>
              </a:ext>
            </a:extLst>
          </p:cNvPr>
          <p:cNvSpPr txBox="1"/>
          <p:nvPr/>
        </p:nvSpPr>
        <p:spPr>
          <a:xfrm>
            <a:off x="2941931" y="5292465"/>
            <a:ext cx="6291279" cy="1200329"/>
          </a:xfrm>
          <a:prstGeom prst="rect">
            <a:avLst/>
          </a:prstGeom>
          <a:noFill/>
        </p:spPr>
        <p:txBody>
          <a:bodyPr wrap="square">
            <a:spAutoFit/>
          </a:bodyPr>
          <a:lstStyle/>
          <a:p>
            <a:pPr algn="just">
              <a:tabLst>
                <a:tab pos="342900" algn="l"/>
              </a:tabLst>
            </a:pPr>
            <a:r>
              <a:rPr lang="en-US" b="1" u="sng" dirty="0">
                <a:solidFill>
                  <a:srgbClr val="0000FF"/>
                </a:solidFill>
                <a:effectLst/>
                <a:latin typeface="Times New Roman" panose="02020603050405020304" pitchFamily="18" charset="0"/>
                <a:ea typeface="Times New Roman" panose="02020603050405020304" pitchFamily="18" charset="0"/>
              </a:rPr>
              <a:t>Time request for Run-2025:</a:t>
            </a:r>
          </a:p>
          <a:p>
            <a:pPr algn="just">
              <a:tabLst>
                <a:tab pos="342900" algn="l"/>
              </a:tabLst>
            </a:pPr>
            <a:r>
              <a:rPr lang="en-US" dirty="0">
                <a:solidFill>
                  <a:srgbClr val="0000FF"/>
                </a:solidFill>
                <a:latin typeface="Times New Roman" panose="02020603050405020304" pitchFamily="18" charset="0"/>
                <a:ea typeface="Times New Roman" panose="02020603050405020304" pitchFamily="18" charset="0"/>
              </a:rPr>
              <a:t>1. </a:t>
            </a:r>
            <a:r>
              <a:rPr lang="en-US" dirty="0">
                <a:solidFill>
                  <a:srgbClr val="0000FF"/>
                </a:solidFill>
                <a:effectLst/>
                <a:latin typeface="Times New Roman" panose="02020603050405020304" pitchFamily="18" charset="0"/>
                <a:ea typeface="Times New Roman" panose="02020603050405020304" pitchFamily="18" charset="0"/>
              </a:rPr>
              <a:t>Optimizing lifetime of cooled ions (with active cooling) (6 </a:t>
            </a:r>
            <a:r>
              <a:rPr lang="en-US" dirty="0" err="1">
                <a:solidFill>
                  <a:srgbClr val="0000FF"/>
                </a:solidFill>
                <a:effectLst/>
                <a:latin typeface="Times New Roman" panose="02020603050405020304" pitchFamily="18" charset="0"/>
                <a:ea typeface="Times New Roman" panose="02020603050405020304" pitchFamily="18" charset="0"/>
              </a:rPr>
              <a:t>hrs</a:t>
            </a:r>
            <a:r>
              <a:rPr lang="en-US" dirty="0">
                <a:solidFill>
                  <a:srgbClr val="0000FF"/>
                </a:solidFill>
                <a:effectLst/>
                <a:latin typeface="Times New Roman" panose="02020603050405020304" pitchFamily="18" charset="0"/>
                <a:ea typeface="Times New Roman" panose="02020603050405020304" pitchFamily="18" charset="0"/>
              </a:rPr>
              <a:t>)</a:t>
            </a:r>
          </a:p>
          <a:p>
            <a:pPr algn="just"/>
            <a:r>
              <a:rPr lang="en-US" dirty="0">
                <a:solidFill>
                  <a:srgbClr val="0000FF"/>
                </a:solidFill>
                <a:effectLst/>
                <a:latin typeface="Times New Roman" panose="02020603050405020304" pitchFamily="18" charset="0"/>
                <a:ea typeface="Times New Roman" panose="02020603050405020304" pitchFamily="18" charset="0"/>
              </a:rPr>
              <a:t>2. Explore lifetime dependence on e-beam densities (6 </a:t>
            </a:r>
            <a:r>
              <a:rPr lang="en-US" dirty="0" err="1">
                <a:solidFill>
                  <a:srgbClr val="0000FF"/>
                </a:solidFill>
                <a:effectLst/>
                <a:latin typeface="Times New Roman" panose="02020603050405020304" pitchFamily="18" charset="0"/>
                <a:ea typeface="Times New Roman" panose="02020603050405020304" pitchFamily="18" charset="0"/>
              </a:rPr>
              <a:t>hrs</a:t>
            </a:r>
            <a:r>
              <a:rPr lang="en-US" dirty="0">
                <a:solidFill>
                  <a:srgbClr val="0000FF"/>
                </a:solidFill>
                <a:effectLst/>
                <a:latin typeface="Times New Roman" panose="02020603050405020304" pitchFamily="18" charset="0"/>
                <a:ea typeface="Times New Roman" panose="02020603050405020304" pitchFamily="18" charset="0"/>
              </a:rPr>
              <a:t>) </a:t>
            </a:r>
          </a:p>
          <a:p>
            <a:pPr algn="just"/>
            <a:r>
              <a:rPr lang="en-US" dirty="0">
                <a:solidFill>
                  <a:srgbClr val="0000FF"/>
                </a:solidFill>
                <a:effectLst/>
                <a:latin typeface="Times New Roman" panose="02020603050405020304" pitchFamily="18" charset="0"/>
                <a:ea typeface="Times New Roman" panose="02020603050405020304" pitchFamily="18" charset="0"/>
              </a:rPr>
              <a:t>3. Repeat measurements 1-2 at a different working point (8 </a:t>
            </a:r>
            <a:r>
              <a:rPr lang="en-US" dirty="0" err="1">
                <a:solidFill>
                  <a:srgbClr val="0000FF"/>
                </a:solidFill>
                <a:effectLst/>
                <a:latin typeface="Times New Roman" panose="02020603050405020304" pitchFamily="18" charset="0"/>
                <a:ea typeface="Times New Roman" panose="02020603050405020304" pitchFamily="18" charset="0"/>
              </a:rPr>
              <a:t>hrs</a:t>
            </a:r>
            <a:r>
              <a:rPr lang="en-US" dirty="0">
                <a:solidFill>
                  <a:srgbClr val="0000FF"/>
                </a:solidFill>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27801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157-8A4E-0403-C824-0C67A98F1A56}"/>
              </a:ext>
            </a:extLst>
          </p:cNvPr>
          <p:cNvSpPr>
            <a:spLocks noGrp="1"/>
          </p:cNvSpPr>
          <p:nvPr>
            <p:ph type="title"/>
          </p:nvPr>
        </p:nvSpPr>
        <p:spPr>
          <a:xfrm>
            <a:off x="428625" y="92029"/>
            <a:ext cx="8286750" cy="503368"/>
          </a:xfrm>
        </p:spPr>
        <p:txBody>
          <a:bodyPr>
            <a:normAutofit/>
          </a:bodyPr>
          <a:lstStyle/>
          <a:p>
            <a:r>
              <a:rPr lang="en-US" sz="2800" dirty="0"/>
              <a:t>RHIC setup for APEX #22-05 and 22-06</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A2232C6-3260-7B63-0DA6-39F2DE2D4C4E}"/>
                  </a:ext>
                </a:extLst>
              </p:cNvPr>
              <p:cNvSpPr>
                <a:spLocks noGrp="1"/>
              </p:cNvSpPr>
              <p:nvPr>
                <p:ph idx="1"/>
              </p:nvPr>
            </p:nvSpPr>
            <p:spPr>
              <a:xfrm>
                <a:off x="628649" y="1373755"/>
                <a:ext cx="8086725" cy="3729038"/>
              </a:xfrm>
            </p:spPr>
            <p:txBody>
              <a:bodyPr>
                <a:normAutofit/>
              </a:bodyPr>
              <a:lstStyle/>
              <a:p>
                <a:r>
                  <a:rPr lang="en-US" sz="1800" dirty="0"/>
                  <a:t>3.85 GeV/nucleon Au</a:t>
                </a:r>
              </a:p>
              <a:p>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𝑁</m:t>
                        </m:r>
                      </m:e>
                      <m:sub>
                        <m:r>
                          <a:rPr lang="en-US" sz="1800" b="0" i="1" smtClean="0">
                            <a:latin typeface="Cambria Math" panose="02040503050406030204" pitchFamily="18" charset="0"/>
                          </a:rPr>
                          <m:t>𝑖</m:t>
                        </m:r>
                      </m:sub>
                    </m:sSub>
                  </m:oMath>
                </a14:m>
                <a:r>
                  <a:rPr lang="en-US" sz="1800" dirty="0"/>
                  <a:t>/bunch </a:t>
                </a:r>
                <a14:m>
                  <m:oMath xmlns:m="http://schemas.openxmlformats.org/officeDocument/2006/math">
                    <m:r>
                      <a:rPr lang="en-US" sz="1800" b="0" i="1" smtClean="0">
                        <a:latin typeface="Cambria Math" panose="02040503050406030204" pitchFamily="18" charset="0"/>
                      </a:rPr>
                      <m:t>≈</m:t>
                    </m:r>
                  </m:oMath>
                </a14:m>
                <a:r>
                  <a:rPr lang="en-US" sz="1800" dirty="0"/>
                  <a:t> (2-4)</a:t>
                </a:r>
                <a14:m>
                  <m:oMath xmlns:m="http://schemas.openxmlformats.org/officeDocument/2006/math">
                    <m:r>
                      <a:rPr lang="en-US" sz="1800" b="0" i="0" dirty="0" smtClean="0">
                        <a:latin typeface="Cambria Math" panose="02040503050406030204" pitchFamily="18" charset="0"/>
                      </a:rPr>
                      <m:t> </m:t>
                    </m:r>
                    <m:r>
                      <a:rPr lang="en-US" sz="1800" b="0" i="1" dirty="0" smtClean="0">
                        <a:latin typeface="Cambria Math" panose="02040503050406030204" pitchFamily="18" charset="0"/>
                      </a:rPr>
                      <m:t>⋅</m:t>
                    </m:r>
                    <m:sSup>
                      <m:sSupPr>
                        <m:ctrlPr>
                          <a:rPr lang="en-US" sz="1800" b="0" i="1" dirty="0" smtClean="0">
                            <a:latin typeface="Cambria Math" panose="02040503050406030204" pitchFamily="18" charset="0"/>
                          </a:rPr>
                        </m:ctrlPr>
                      </m:sSupPr>
                      <m:e>
                        <m:r>
                          <a:rPr lang="en-US" sz="1800" b="0" i="1" dirty="0" smtClean="0">
                            <a:latin typeface="Cambria Math" panose="02040503050406030204" pitchFamily="18" charset="0"/>
                          </a:rPr>
                          <m:t>10</m:t>
                        </m:r>
                      </m:e>
                      <m:sup>
                        <m:r>
                          <a:rPr lang="en-US" sz="1800" b="0" i="1" dirty="0" smtClean="0">
                            <a:latin typeface="Cambria Math" panose="02040503050406030204" pitchFamily="18" charset="0"/>
                          </a:rPr>
                          <m:t>8</m:t>
                        </m:r>
                      </m:sup>
                    </m:sSup>
                  </m:oMath>
                </a14:m>
                <a:r>
                  <a:rPr lang="en-US" sz="1800" dirty="0"/>
                  <a:t> </a:t>
                </a:r>
              </a:p>
              <a:p>
                <a:r>
                  <a:rPr lang="en-US" sz="1800" dirty="0"/>
                  <a:t>Fill pattern (Yellow ring only): </a:t>
                </a:r>
              </a:p>
              <a:p>
                <a:pPr lvl="1"/>
                <a:r>
                  <a:rPr lang="en-US" sz="1800" dirty="0"/>
                  <a:t>For heating studies fill one out of three 28 MHz buckets (28-56 bunches)</a:t>
                </a:r>
              </a:p>
              <a:p>
                <a:pPr lvl="1"/>
                <a:r>
                  <a:rPr lang="en-US" sz="1800" dirty="0"/>
                  <a:t>For initial cooling setup it is enough to fill only 6 consecutive (1 filled, 2 empty, 1 filled </a:t>
                </a:r>
                <a:r>
                  <a:rPr lang="en-US" sz="1800" dirty="0" err="1"/>
                  <a:t>etc</a:t>
                </a:r>
                <a:r>
                  <a:rPr lang="en-US" sz="1800" dirty="0"/>
                  <a:t>…) buckets </a:t>
                </a:r>
              </a:p>
              <a:p>
                <a:r>
                  <a:rPr lang="en-US" sz="1800" dirty="0"/>
                  <a:t>Establishing a good lifetime</a:t>
                </a:r>
              </a:p>
              <a:p>
                <a:r>
                  <a:rPr lang="en-US" sz="1800" dirty="0" err="1"/>
                  <a:t>i-beam</a:t>
                </a:r>
                <a:r>
                  <a:rPr lang="en-US" sz="1800" dirty="0"/>
                  <a:t> trajectory in the Yellow CS has to be aligned through </a:t>
                </a:r>
                <a:r>
                  <a:rPr lang="en-US" sz="1800" dirty="0" err="1"/>
                  <a:t>LEReC</a:t>
                </a:r>
                <a:r>
                  <a:rPr lang="en-US" sz="1800" dirty="0"/>
                  <a:t> BPMs</a:t>
                </a:r>
              </a:p>
              <a:p>
                <a:r>
                  <a:rPr lang="en-US" sz="1800" dirty="0"/>
                  <a:t>Diagnostics: WCM, IPM (with 30 sec readings), H-Jet (if available)</a:t>
                </a:r>
              </a:p>
              <a:p>
                <a:endParaRPr lang="en-US" sz="1800" dirty="0"/>
              </a:p>
              <a:p>
                <a:pPr marL="285750" indent="-285750">
                  <a:buFont typeface="Arial" panose="020B0604020202020204" pitchFamily="34" charset="0"/>
                  <a:buChar char="•"/>
                </a:pPr>
                <a:r>
                  <a:rPr lang="en-US" sz="1800" b="1" dirty="0">
                    <a:solidFill>
                      <a:srgbClr val="00B050"/>
                    </a:solidFill>
                  </a:rPr>
                  <a:t>Meeting with MCR/OC for these experiments was held (01/15/25).</a:t>
                </a:r>
              </a:p>
            </p:txBody>
          </p:sp>
        </mc:Choice>
        <mc:Fallback>
          <p:sp>
            <p:nvSpPr>
              <p:cNvPr id="3" name="Content Placeholder 2">
                <a:extLst>
                  <a:ext uri="{FF2B5EF4-FFF2-40B4-BE49-F238E27FC236}">
                    <a16:creationId xmlns:a16="http://schemas.microsoft.com/office/drawing/2014/main" id="{4A2232C6-3260-7B63-0DA6-39F2DE2D4C4E}"/>
                  </a:ext>
                </a:extLst>
              </p:cNvPr>
              <p:cNvSpPr>
                <a:spLocks noGrp="1" noRot="1" noChangeAspect="1" noMove="1" noResize="1" noEditPoints="1" noAdjustHandles="1" noChangeArrowheads="1" noChangeShapeType="1" noTextEdit="1"/>
              </p:cNvSpPr>
              <p:nvPr>
                <p:ph idx="1"/>
              </p:nvPr>
            </p:nvSpPr>
            <p:spPr>
              <a:xfrm>
                <a:off x="628649" y="1373755"/>
                <a:ext cx="8086725" cy="3729038"/>
              </a:xfrm>
              <a:blipFill>
                <a:blip r:embed="rId2"/>
                <a:stretch>
                  <a:fillRect l="-603" t="-1471"/>
                </a:stretch>
              </a:blipFill>
            </p:spPr>
            <p:txBody>
              <a:bodyPr/>
              <a:lstStyle/>
              <a:p>
                <a:r>
                  <a:rPr lang="en-US">
                    <a:noFill/>
                  </a:rPr>
                  <a:t> </a:t>
                </a:r>
              </a:p>
            </p:txBody>
          </p:sp>
        </mc:Fallback>
      </mc:AlternateContent>
      <p:sp>
        <p:nvSpPr>
          <p:cNvPr id="4" name="Slide Number Placeholder 2">
            <a:extLst>
              <a:ext uri="{FF2B5EF4-FFF2-40B4-BE49-F238E27FC236}">
                <a16:creationId xmlns:a16="http://schemas.microsoft.com/office/drawing/2014/main" id="{FB215483-5253-3D71-42B3-75205693C101}"/>
              </a:ext>
            </a:extLst>
          </p:cNvPr>
          <p:cNvSpPr txBox="1">
            <a:spLocks/>
          </p:cNvSpPr>
          <p:nvPr/>
        </p:nvSpPr>
        <p:spPr>
          <a:xfrm>
            <a:off x="8562752" y="6510022"/>
            <a:ext cx="58124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p>
        </p:txBody>
      </p:sp>
    </p:spTree>
    <p:extLst>
      <p:ext uri="{BB962C8B-B14F-4D97-AF65-F5344CB8AC3E}">
        <p14:creationId xmlns:p14="http://schemas.microsoft.com/office/powerpoint/2010/main" val="1453876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1AC4ED-D45B-4C7E-81F2-1CF5B7243EA4}"/>
              </a:ext>
            </a:extLst>
          </p:cNvPr>
          <p:cNvSpPr txBox="1"/>
          <p:nvPr/>
        </p:nvSpPr>
        <p:spPr>
          <a:xfrm>
            <a:off x="475255" y="10618"/>
            <a:ext cx="6722716" cy="461665"/>
          </a:xfrm>
          <a:prstGeom prst="rect">
            <a:avLst/>
          </a:prstGeom>
          <a:noFill/>
        </p:spPr>
        <p:txBody>
          <a:bodyPr wrap="square" rtlCol="0">
            <a:spAutoFit/>
          </a:bodyPr>
          <a:lstStyle/>
          <a:p>
            <a:r>
              <a:rPr lang="en-US" sz="2400" b="1" dirty="0" err="1"/>
              <a:t>LEReC</a:t>
            </a:r>
            <a:r>
              <a:rPr lang="en-US" sz="2400" b="1" dirty="0"/>
              <a:t> cooling experiments readiness</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0E147512-5131-4A76-82BE-4A463A7BFA20}"/>
                  </a:ext>
                </a:extLst>
              </p:cNvPr>
              <p:cNvSpPr txBox="1"/>
              <p:nvPr/>
            </p:nvSpPr>
            <p:spPr>
              <a:xfrm>
                <a:off x="419837" y="612055"/>
                <a:ext cx="8653550" cy="5601533"/>
              </a:xfrm>
              <a:prstGeom prst="rect">
                <a:avLst/>
              </a:prstGeom>
              <a:noFill/>
            </p:spPr>
            <p:txBody>
              <a:bodyPr wrap="square">
                <a:spAutoFit/>
              </a:bodyPr>
              <a:lstStyle/>
              <a:p>
                <a:r>
                  <a:rPr lang="en-US" sz="1600" b="1" u="sng" dirty="0"/>
                  <a:t>Cooling studies: </a:t>
                </a:r>
              </a:p>
              <a:p>
                <a:endParaRPr lang="en-US" sz="1600" b="1" dirty="0"/>
              </a:p>
              <a:p>
                <a:r>
                  <a:rPr lang="en-US" sz="1600" b="1" dirty="0">
                    <a:solidFill>
                      <a:srgbClr val="00B050"/>
                    </a:solidFill>
                  </a:rPr>
                  <a:t>Pre-APEX setup: </a:t>
                </a:r>
              </a:p>
              <a:p>
                <a:r>
                  <a:rPr lang="en-US" sz="1600" b="1" dirty="0"/>
                  <a:t>1. Cooling studies using </a:t>
                </a:r>
                <a:r>
                  <a:rPr lang="en-US" sz="1600" b="1" dirty="0" err="1"/>
                  <a:t>LEReC</a:t>
                </a:r>
                <a:r>
                  <a:rPr lang="en-US" sz="1600" b="1" dirty="0"/>
                  <a:t> require setting up Au ions at  </a:t>
                </a:r>
                <a14:m>
                  <m:oMath xmlns:m="http://schemas.openxmlformats.org/officeDocument/2006/math">
                    <m:r>
                      <a:rPr lang="en-US" sz="1600" b="1" i="1">
                        <a:latin typeface="Cambria Math" panose="02040503050406030204" pitchFamily="18" charset="0"/>
                      </a:rPr>
                      <m:t>𝜸</m:t>
                    </m:r>
                    <m:r>
                      <a:rPr lang="en-US" sz="1600" b="1" i="1">
                        <a:latin typeface="Cambria Math" panose="02040503050406030204" pitchFamily="18" charset="0"/>
                      </a:rPr>
                      <m:t>=</m:t>
                    </m:r>
                    <m:r>
                      <a:rPr lang="en-US" sz="1600" b="1" i="1" smtClean="0">
                        <a:latin typeface="Cambria Math" panose="02040503050406030204" pitchFamily="18" charset="0"/>
                      </a:rPr>
                      <m:t>𝟒</m:t>
                    </m:r>
                    <m:r>
                      <a:rPr lang="en-US" sz="1600" b="1" i="1" smtClean="0">
                        <a:latin typeface="Cambria Math" panose="02040503050406030204" pitchFamily="18" charset="0"/>
                      </a:rPr>
                      <m:t>.</m:t>
                    </m:r>
                    <m:r>
                      <a:rPr lang="en-US" sz="1600" b="1" i="1" smtClean="0">
                        <a:latin typeface="Cambria Math" panose="02040503050406030204" pitchFamily="18" charset="0"/>
                      </a:rPr>
                      <m:t>𝟏</m:t>
                    </m:r>
                  </m:oMath>
                </a14:m>
                <a:endParaRPr lang="en-US" sz="1600" b="1" dirty="0"/>
              </a:p>
              <a:p>
                <a:r>
                  <a:rPr lang="en-US" sz="1600" dirty="0"/>
                  <a:t>Establishing Au ions at 3.85GeV in RHIC takes about one shift (</a:t>
                </a:r>
                <a:r>
                  <a:rPr lang="en-US" sz="1600" b="1" dirty="0">
                    <a:solidFill>
                      <a:srgbClr val="00B050"/>
                    </a:solidFill>
                  </a:rPr>
                  <a:t>about 10 hours</a:t>
                </a:r>
                <a:r>
                  <a:rPr lang="en-US" sz="1600" dirty="0"/>
                  <a:t>)</a:t>
                </a:r>
              </a:p>
              <a:p>
                <a:r>
                  <a:rPr lang="en-US" sz="1600" b="1" dirty="0"/>
                  <a:t>2. Setup of </a:t>
                </a:r>
                <a:r>
                  <a:rPr lang="en-US" sz="1600" b="1" dirty="0" err="1"/>
                  <a:t>LEReC</a:t>
                </a:r>
                <a:r>
                  <a:rPr lang="en-US" sz="1600" b="1" dirty="0"/>
                  <a:t> electron accelerator</a:t>
                </a:r>
              </a:p>
              <a:p>
                <a:r>
                  <a:rPr lang="en-US" sz="1600" dirty="0"/>
                  <a:t>Setup of electron accelerator is done parasitically to RHIC operations, does not require APEX time.</a:t>
                </a:r>
              </a:p>
              <a:p>
                <a:r>
                  <a:rPr lang="en-US" sz="1600" b="1" dirty="0"/>
                  <a:t>3. Setup of cooling of Au ions</a:t>
                </a:r>
              </a:p>
              <a:p>
                <a:r>
                  <a:rPr lang="en-US" sz="1600" dirty="0"/>
                  <a:t>Once </a:t>
                </a:r>
                <a:r>
                  <a:rPr lang="en-US" sz="1600" dirty="0" err="1"/>
                  <a:t>LEReC</a:t>
                </a:r>
                <a:r>
                  <a:rPr lang="en-US" sz="1600" dirty="0"/>
                  <a:t> accelerator and Au at 3.85GeV setups are available, </a:t>
                </a:r>
                <a:r>
                  <a:rPr lang="en-US" sz="1600" b="1" dirty="0">
                    <a:solidFill>
                      <a:srgbClr val="00B050"/>
                    </a:solidFill>
                  </a:rPr>
                  <a:t>about 4 hours </a:t>
                </a:r>
                <a:r>
                  <a:rPr lang="en-US" sz="1600" dirty="0"/>
                  <a:t>of dedicated APEX time will be required to setup electron/ion beams in common sections and reestablish cooling.</a:t>
                </a:r>
              </a:p>
              <a:p>
                <a:endParaRPr lang="en-US" sz="1600" dirty="0"/>
              </a:p>
              <a:p>
                <a:r>
                  <a:rPr lang="en-US" sz="1600" dirty="0"/>
                  <a:t>After steps 1-3 are accomplished, </a:t>
                </a:r>
                <a:r>
                  <a:rPr lang="en-US" sz="1600" dirty="0" err="1"/>
                  <a:t>LEReC</a:t>
                </a:r>
                <a:r>
                  <a:rPr lang="en-US" sz="1600" dirty="0"/>
                  <a:t> is ready for dedicated APEX cooling studies.</a:t>
                </a:r>
              </a:p>
              <a:p>
                <a:endParaRPr lang="en-US" sz="1600" dirty="0">
                  <a:solidFill>
                    <a:srgbClr val="0000FF"/>
                  </a:solidFill>
                </a:endParaRPr>
              </a:p>
              <a:p>
                <a:r>
                  <a:rPr lang="en-US" sz="1600" dirty="0">
                    <a:solidFill>
                      <a:srgbClr val="0000FF"/>
                    </a:solidFill>
                  </a:rPr>
                  <a:t>APEX 22-05 (12 </a:t>
                </a:r>
                <a:r>
                  <a:rPr lang="en-US" sz="1600" dirty="0" err="1">
                    <a:solidFill>
                      <a:srgbClr val="0000FF"/>
                    </a:solidFill>
                  </a:rPr>
                  <a:t>hrs</a:t>
                </a:r>
                <a:r>
                  <a:rPr lang="en-US" sz="1600" dirty="0">
                    <a:solidFill>
                      <a:srgbClr val="0000FF"/>
                    </a:solidFill>
                  </a:rPr>
                  <a:t> total): ready to start once steps 1-3 are done.</a:t>
                </a:r>
              </a:p>
              <a:p>
                <a:r>
                  <a:rPr lang="en-US" sz="1600" dirty="0">
                    <a:solidFill>
                      <a:srgbClr val="0000FF"/>
                    </a:solidFill>
                  </a:rPr>
                  <a:t>APEX 22-05 (20 </a:t>
                </a:r>
                <a:r>
                  <a:rPr lang="en-US" sz="1600" dirty="0" err="1">
                    <a:solidFill>
                      <a:srgbClr val="0000FF"/>
                    </a:solidFill>
                  </a:rPr>
                  <a:t>hrs</a:t>
                </a:r>
                <a:r>
                  <a:rPr lang="en-US" sz="1600" dirty="0">
                    <a:solidFill>
                      <a:srgbClr val="0000FF"/>
                    </a:solidFill>
                  </a:rPr>
                  <a:t> total): ready to start once steps 1-3 are done.</a:t>
                </a:r>
              </a:p>
              <a:p>
                <a:endParaRPr lang="en-US" sz="1600" dirty="0"/>
              </a:p>
              <a:p>
                <a:r>
                  <a:rPr lang="en-US" sz="1400" dirty="0">
                    <a:solidFill>
                      <a:srgbClr val="FF0000"/>
                    </a:solidFill>
                  </a:rPr>
                  <a:t>Note 1: </a:t>
                </a:r>
                <a:r>
                  <a:rPr lang="en-US" sz="1400" dirty="0" err="1">
                    <a:solidFill>
                      <a:srgbClr val="FF0000"/>
                    </a:solidFill>
                  </a:rPr>
                  <a:t>LEReC</a:t>
                </a:r>
                <a:r>
                  <a:rPr lang="en-US" sz="1400" dirty="0">
                    <a:solidFill>
                      <a:srgbClr val="FF0000"/>
                    </a:solidFill>
                  </a:rPr>
                  <a:t> is electron accelerator with high-power laser system and many RF cavities. During summer of 2023, heat and humidity strongly affected laser and RF systems availability, requiring reestablishing </a:t>
                </a:r>
                <a:r>
                  <a:rPr lang="en-US" sz="1400" dirty="0" err="1">
                    <a:solidFill>
                      <a:srgbClr val="FF0000"/>
                    </a:solidFill>
                  </a:rPr>
                  <a:t>LEReC</a:t>
                </a:r>
                <a:r>
                  <a:rPr lang="en-US" sz="1400" dirty="0">
                    <a:solidFill>
                      <a:srgbClr val="FF0000"/>
                    </a:solidFill>
                  </a:rPr>
                  <a:t> operation many times and affecting readiness.</a:t>
                </a:r>
              </a:p>
              <a:p>
                <a:endParaRPr lang="en-US" sz="1400" dirty="0">
                  <a:solidFill>
                    <a:srgbClr val="FF0000"/>
                  </a:solidFill>
                </a:endParaRPr>
              </a:p>
              <a:p>
                <a:r>
                  <a:rPr lang="en-US" sz="1400" dirty="0">
                    <a:solidFill>
                      <a:srgbClr val="FF0000"/>
                    </a:solidFill>
                  </a:rPr>
                  <a:t>Note 2: </a:t>
                </a:r>
                <a:r>
                  <a:rPr lang="en-US" sz="1400" dirty="0" err="1">
                    <a:solidFill>
                      <a:srgbClr val="FF0000"/>
                    </a:solidFill>
                  </a:rPr>
                  <a:t>LEReC</a:t>
                </a:r>
                <a:r>
                  <a:rPr lang="en-US" sz="1400" dirty="0">
                    <a:solidFill>
                      <a:srgbClr val="FF0000"/>
                    </a:solidFill>
                  </a:rPr>
                  <a:t> accelerator readiness depends on timely availability of systems experts if problems occur.</a:t>
                </a:r>
              </a:p>
            </p:txBody>
          </p:sp>
        </mc:Choice>
        <mc:Fallback>
          <p:sp>
            <p:nvSpPr>
              <p:cNvPr id="8" name="TextBox 7">
                <a:extLst>
                  <a:ext uri="{FF2B5EF4-FFF2-40B4-BE49-F238E27FC236}">
                    <a16:creationId xmlns:a16="http://schemas.microsoft.com/office/drawing/2014/main" id="{0E147512-5131-4A76-82BE-4A463A7BFA20}"/>
                  </a:ext>
                </a:extLst>
              </p:cNvPr>
              <p:cNvSpPr txBox="1">
                <a:spLocks noRot="1" noChangeAspect="1" noMove="1" noResize="1" noEditPoints="1" noAdjustHandles="1" noChangeArrowheads="1" noChangeShapeType="1" noTextEdit="1"/>
              </p:cNvSpPr>
              <p:nvPr/>
            </p:nvSpPr>
            <p:spPr>
              <a:xfrm>
                <a:off x="419837" y="612055"/>
                <a:ext cx="8653550" cy="5601533"/>
              </a:xfrm>
              <a:prstGeom prst="rect">
                <a:avLst/>
              </a:prstGeom>
              <a:blipFill>
                <a:blip r:embed="rId2"/>
                <a:stretch>
                  <a:fillRect l="-423" t="-326" b="-218"/>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246B3ED7-0DBC-4E4C-8EB3-42952CAE91E8}"/>
              </a:ext>
            </a:extLst>
          </p:cNvPr>
          <p:cNvSpPr txBox="1"/>
          <p:nvPr/>
        </p:nvSpPr>
        <p:spPr>
          <a:xfrm>
            <a:off x="8751779" y="6580964"/>
            <a:ext cx="354584" cy="276999"/>
          </a:xfrm>
          <a:prstGeom prst="rect">
            <a:avLst/>
          </a:prstGeom>
          <a:noFill/>
        </p:spPr>
        <p:txBody>
          <a:bodyPr wrap="none" rtlCol="0">
            <a:spAutoFit/>
          </a:bodyPr>
          <a:lstStyle/>
          <a:p>
            <a:r>
              <a:rPr lang="en-US" sz="1200" dirty="0"/>
              <a:t>18</a:t>
            </a:r>
          </a:p>
        </p:txBody>
      </p:sp>
    </p:spTree>
    <p:extLst>
      <p:ext uri="{BB962C8B-B14F-4D97-AF65-F5344CB8AC3E}">
        <p14:creationId xmlns:p14="http://schemas.microsoft.com/office/powerpoint/2010/main" val="1144034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08A430-57FE-490C-BEB8-5E2F3ACBFBE7}"/>
              </a:ext>
            </a:extLst>
          </p:cNvPr>
          <p:cNvSpPr txBox="1"/>
          <p:nvPr/>
        </p:nvSpPr>
        <p:spPr>
          <a:xfrm>
            <a:off x="407506" y="-55"/>
            <a:ext cx="6691778" cy="461665"/>
          </a:xfrm>
          <a:prstGeom prst="rect">
            <a:avLst/>
          </a:prstGeom>
          <a:noFill/>
        </p:spPr>
        <p:txBody>
          <a:bodyPr wrap="square" rtlCol="0">
            <a:spAutoFit/>
          </a:bodyPr>
          <a:lstStyle/>
          <a:p>
            <a:r>
              <a:rPr lang="en-US" sz="2400" b="1" dirty="0"/>
              <a:t>High-current studies</a:t>
            </a:r>
          </a:p>
        </p:txBody>
      </p:sp>
      <p:sp>
        <p:nvSpPr>
          <p:cNvPr id="6" name="Rectangle 5">
            <a:extLst>
              <a:ext uri="{FF2B5EF4-FFF2-40B4-BE49-F238E27FC236}">
                <a16:creationId xmlns:a16="http://schemas.microsoft.com/office/drawing/2014/main" id="{099F9E92-5586-468D-8DD7-D83926C735BC}"/>
              </a:ext>
            </a:extLst>
          </p:cNvPr>
          <p:cNvSpPr/>
          <p:nvPr/>
        </p:nvSpPr>
        <p:spPr>
          <a:xfrm>
            <a:off x="300575" y="662434"/>
            <a:ext cx="7180720" cy="2862322"/>
          </a:xfrm>
          <a:prstGeom prst="rect">
            <a:avLst/>
          </a:prstGeom>
        </p:spPr>
        <p:txBody>
          <a:bodyPr wrap="square">
            <a:spAutoFit/>
          </a:bodyPr>
          <a:lstStyle/>
          <a:p>
            <a:pPr marL="214313" indent="-214313">
              <a:buFont typeface="Arial" panose="020B0604020202020204" pitchFamily="34" charset="0"/>
              <a:buChar char="•"/>
            </a:pPr>
            <a:r>
              <a:rPr lang="en-US" sz="1500" b="1" dirty="0">
                <a:latin typeface="Times New Roman" panose="02020603050405020304" pitchFamily="18" charset="0"/>
                <a:ea typeface="Times New Roman" panose="02020603050405020304" pitchFamily="18" charset="0"/>
                <a:cs typeface="Times New Roman" panose="02020603050405020304" pitchFamily="18" charset="0"/>
              </a:rPr>
              <a:t>High current source is required for EIC LEC</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a:t>
            </a:r>
          </a:p>
          <a:p>
            <a:pPr marL="557213" lvl="1" indent="-214313">
              <a:buFont typeface="Arial" panose="020B0604020202020204" pitchFamily="34" charset="0"/>
              <a:buChar char="•"/>
            </a:pPr>
            <a:r>
              <a:rPr lang="en-US" sz="15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The LEC requires stable operation at around 75mA current. </a:t>
            </a:r>
          </a:p>
          <a:p>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a:p>
            <a:pPr marL="214313" indent="-214313">
              <a:buFont typeface="Arial" panose="020B0604020202020204" pitchFamily="34" charset="0"/>
              <a:buChar char="•"/>
            </a:pPr>
            <a:r>
              <a:rPr lang="en-US" sz="1500" b="1" dirty="0">
                <a:latin typeface="Times New Roman" panose="02020603050405020304" pitchFamily="18" charset="0"/>
              </a:rPr>
              <a:t>High-current source R&amp;D:</a:t>
            </a:r>
          </a:p>
          <a:p>
            <a:pPr marL="557213" lvl="1" indent="-214313">
              <a:buFont typeface="Arial" panose="020B0604020202020204" pitchFamily="34" charset="0"/>
              <a:buChar char="•"/>
            </a:pPr>
            <a:r>
              <a:rPr lang="en-US" sz="1500" dirty="0">
                <a:latin typeface="Times New Roman" panose="02020603050405020304" pitchFamily="18" charset="0"/>
              </a:rPr>
              <a:t>Explore </a:t>
            </a:r>
            <a:r>
              <a:rPr lang="en-US" sz="1500" dirty="0" err="1">
                <a:latin typeface="Times New Roman" panose="02020603050405020304" pitchFamily="18" charset="0"/>
              </a:rPr>
              <a:t>LEReC</a:t>
            </a:r>
            <a:r>
              <a:rPr lang="en-US" sz="1500" dirty="0">
                <a:latin typeface="Times New Roman" panose="02020603050405020304" pitchFamily="18" charset="0"/>
              </a:rPr>
              <a:t> Gun operation </a:t>
            </a:r>
            <a:r>
              <a:rPr lang="en-US" sz="1500" b="1" dirty="0">
                <a:solidFill>
                  <a:srgbClr val="0000FF"/>
                </a:solidFill>
                <a:latin typeface="Times New Roman" panose="02020603050405020304" pitchFamily="18" charset="0"/>
              </a:rPr>
              <a:t>with high-current up to 80mA. </a:t>
            </a:r>
          </a:p>
          <a:p>
            <a:pPr marL="557213" lvl="1" indent="-214313">
              <a:buFont typeface="Arial" panose="020B0604020202020204" pitchFamily="34" charset="0"/>
              <a:buChar char="•"/>
            </a:pPr>
            <a:r>
              <a:rPr lang="en-US" sz="1500" dirty="0">
                <a:latin typeface="Times New Roman" panose="02020603050405020304" pitchFamily="18" charset="0"/>
              </a:rPr>
              <a:t>Explore Gun and HVPS </a:t>
            </a:r>
            <a:r>
              <a:rPr lang="en-US" sz="1500" b="1" dirty="0">
                <a:solidFill>
                  <a:srgbClr val="0000FF"/>
                </a:solidFill>
                <a:latin typeface="Times New Roman" panose="02020603050405020304" pitchFamily="18" charset="0"/>
              </a:rPr>
              <a:t>long-term stability </a:t>
            </a:r>
            <a:r>
              <a:rPr lang="en-US" sz="1500" dirty="0">
                <a:latin typeface="Times New Roman" panose="02020603050405020304" pitchFamily="18" charset="0"/>
              </a:rPr>
              <a:t>at high currents.</a:t>
            </a:r>
          </a:p>
          <a:p>
            <a:pPr marL="557213" lvl="1" indent="-214313">
              <a:buFont typeface="Arial" panose="020B0604020202020204" pitchFamily="34" charset="0"/>
              <a:buChar char="•"/>
            </a:pPr>
            <a:r>
              <a:rPr lang="en-US" sz="1500" dirty="0">
                <a:latin typeface="Times New Roman" panose="02020603050405020304" pitchFamily="18" charset="0"/>
              </a:rPr>
              <a:t>Explore Gun </a:t>
            </a:r>
            <a:r>
              <a:rPr lang="en-US" sz="1500" b="1" dirty="0">
                <a:solidFill>
                  <a:srgbClr val="0000FF"/>
                </a:solidFill>
                <a:latin typeface="Times New Roman" panose="02020603050405020304" pitchFamily="18" charset="0"/>
              </a:rPr>
              <a:t>voltage limitations</a:t>
            </a:r>
          </a:p>
          <a:p>
            <a:pPr marL="557213" lvl="1" indent="-214313">
              <a:buFont typeface="Arial" panose="020B0604020202020204" pitchFamily="34" charset="0"/>
              <a:buChar char="•"/>
            </a:pPr>
            <a:r>
              <a:rPr lang="en-US" sz="1500" dirty="0">
                <a:latin typeface="Times New Roman" panose="02020603050405020304" pitchFamily="18" charset="0"/>
              </a:rPr>
              <a:t>Explore operation with active cathode on center vs cathode off center.</a:t>
            </a:r>
          </a:p>
          <a:p>
            <a:pPr marL="557213" lvl="1" indent="-214313">
              <a:buFont typeface="Arial" panose="020B0604020202020204" pitchFamily="34" charset="0"/>
              <a:buChar char="•"/>
            </a:pPr>
            <a:r>
              <a:rPr lang="en-US" sz="1500" dirty="0">
                <a:latin typeface="Times New Roman" panose="02020603050405020304" pitchFamily="18" charset="0"/>
              </a:rPr>
              <a:t>Explore large cathode area vs small active area. Explore various laser spot sizes on the cathode.</a:t>
            </a:r>
          </a:p>
          <a:p>
            <a:pPr marL="557213" lvl="1" indent="-214313">
              <a:buFont typeface="Arial" panose="020B0604020202020204" pitchFamily="34" charset="0"/>
              <a:buChar char="•"/>
            </a:pPr>
            <a:r>
              <a:rPr lang="en-US" sz="1500" dirty="0">
                <a:latin typeface="Times New Roman" panose="02020603050405020304" pitchFamily="18" charset="0"/>
              </a:rPr>
              <a:t>Explore cathode QE at various laser powers with and without cathode stalk cooling. </a:t>
            </a:r>
          </a:p>
          <a:p>
            <a:pPr marL="557213" lvl="1" indent="-214313">
              <a:buFont typeface="Arial" panose="020B0604020202020204" pitchFamily="34" charset="0"/>
              <a:buChar char="•"/>
            </a:pPr>
            <a:r>
              <a:rPr lang="en-US" sz="1500" dirty="0">
                <a:latin typeface="Times New Roman" panose="02020603050405020304" pitchFamily="18" charset="0"/>
              </a:rPr>
              <a:t>Test multi-alkali photocathodes using different growth methods.</a:t>
            </a:r>
          </a:p>
        </p:txBody>
      </p:sp>
      <p:sp>
        <p:nvSpPr>
          <p:cNvPr id="5" name="TextBox 4">
            <a:extLst>
              <a:ext uri="{FF2B5EF4-FFF2-40B4-BE49-F238E27FC236}">
                <a16:creationId xmlns:a16="http://schemas.microsoft.com/office/drawing/2014/main" id="{0E61DDE6-1CE0-44A6-B360-F2D9807D344F}"/>
              </a:ext>
            </a:extLst>
          </p:cNvPr>
          <p:cNvSpPr txBox="1"/>
          <p:nvPr/>
        </p:nvSpPr>
        <p:spPr>
          <a:xfrm>
            <a:off x="8766974" y="6587442"/>
            <a:ext cx="354584" cy="276999"/>
          </a:xfrm>
          <a:prstGeom prst="rect">
            <a:avLst/>
          </a:prstGeom>
          <a:noFill/>
        </p:spPr>
        <p:txBody>
          <a:bodyPr wrap="none" rtlCol="0">
            <a:spAutoFit/>
          </a:bodyPr>
          <a:lstStyle/>
          <a:p>
            <a:r>
              <a:rPr lang="en-US" sz="1200" dirty="0"/>
              <a:t>19</a:t>
            </a:r>
          </a:p>
        </p:txBody>
      </p:sp>
      <p:sp>
        <p:nvSpPr>
          <p:cNvPr id="4" name="TextBox 3">
            <a:extLst>
              <a:ext uri="{FF2B5EF4-FFF2-40B4-BE49-F238E27FC236}">
                <a16:creationId xmlns:a16="http://schemas.microsoft.com/office/drawing/2014/main" id="{EBA68F00-9626-4415-8BD5-C26132C20082}"/>
              </a:ext>
            </a:extLst>
          </p:cNvPr>
          <p:cNvSpPr txBox="1"/>
          <p:nvPr/>
        </p:nvSpPr>
        <p:spPr>
          <a:xfrm>
            <a:off x="407506" y="3778373"/>
            <a:ext cx="4037033" cy="461665"/>
          </a:xfrm>
          <a:prstGeom prst="rect">
            <a:avLst/>
          </a:prstGeom>
          <a:solidFill>
            <a:schemeClr val="bg1"/>
          </a:solidFill>
        </p:spPr>
        <p:txBody>
          <a:bodyPr wrap="square" rtlCol="0">
            <a:spAutoFit/>
          </a:bodyPr>
          <a:lstStyle/>
          <a:p>
            <a:r>
              <a:rPr lang="en-US" sz="1200" b="1" u="sng" dirty="0" err="1"/>
              <a:t>LEReC</a:t>
            </a:r>
            <a:r>
              <a:rPr lang="en-US" sz="1200" b="1" u="sng" dirty="0"/>
              <a:t> DC gun tests (to injection beam dump): </a:t>
            </a:r>
            <a:endParaRPr lang="en-US" sz="1200" dirty="0"/>
          </a:p>
          <a:p>
            <a:r>
              <a:rPr lang="en-US" sz="1200" dirty="0"/>
              <a:t>Stable operation at </a:t>
            </a:r>
            <a:r>
              <a:rPr lang="en-US" sz="1200" b="1" dirty="0">
                <a:solidFill>
                  <a:srgbClr val="FF0000"/>
                </a:solidFill>
              </a:rPr>
              <a:t>50mA</a:t>
            </a:r>
            <a:r>
              <a:rPr lang="en-US" sz="1200" b="1" dirty="0"/>
              <a:t> </a:t>
            </a:r>
            <a:r>
              <a:rPr lang="en-US" sz="1200" dirty="0"/>
              <a:t>in tests (April 2022)</a:t>
            </a:r>
          </a:p>
        </p:txBody>
      </p:sp>
      <p:pic>
        <p:nvPicPr>
          <p:cNvPr id="8" name="Picture 7">
            <a:extLst>
              <a:ext uri="{FF2B5EF4-FFF2-40B4-BE49-F238E27FC236}">
                <a16:creationId xmlns:a16="http://schemas.microsoft.com/office/drawing/2014/main" id="{1B574380-0973-C506-CCE0-98312373298F}"/>
              </a:ext>
            </a:extLst>
          </p:cNvPr>
          <p:cNvPicPr>
            <a:picLocks noChangeAspect="1"/>
          </p:cNvPicPr>
          <p:nvPr/>
        </p:nvPicPr>
        <p:blipFill>
          <a:blip r:embed="rId2"/>
          <a:stretch>
            <a:fillRect/>
          </a:stretch>
        </p:blipFill>
        <p:spPr>
          <a:xfrm>
            <a:off x="351291" y="4318203"/>
            <a:ext cx="3597388" cy="2269239"/>
          </a:xfrm>
          <a:prstGeom prst="rect">
            <a:avLst/>
          </a:prstGeom>
        </p:spPr>
      </p:pic>
      <p:pic>
        <p:nvPicPr>
          <p:cNvPr id="9" name="Picture 2">
            <a:extLst>
              <a:ext uri="{FF2B5EF4-FFF2-40B4-BE49-F238E27FC236}">
                <a16:creationId xmlns:a16="http://schemas.microsoft.com/office/drawing/2014/main" id="{3C86DF08-13E0-9178-475C-0EFA374E632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99039" y="140164"/>
            <a:ext cx="1530790" cy="39068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Box 9">
            <a:extLst>
              <a:ext uri="{FF2B5EF4-FFF2-40B4-BE49-F238E27FC236}">
                <a16:creationId xmlns:a16="http://schemas.microsoft.com/office/drawing/2014/main" id="{CEC9C707-5F15-BD52-3C9F-95E1B00DF775}"/>
              </a:ext>
            </a:extLst>
          </p:cNvPr>
          <p:cNvSpPr txBox="1"/>
          <p:nvPr/>
        </p:nvSpPr>
        <p:spPr>
          <a:xfrm>
            <a:off x="4790822" y="3963039"/>
            <a:ext cx="1733351" cy="276999"/>
          </a:xfrm>
          <a:prstGeom prst="rect">
            <a:avLst/>
          </a:prstGeom>
          <a:solidFill>
            <a:schemeClr val="bg1"/>
          </a:solidFill>
        </p:spPr>
        <p:txBody>
          <a:bodyPr wrap="square" rtlCol="0">
            <a:spAutoFit/>
          </a:bodyPr>
          <a:lstStyle/>
          <a:p>
            <a:r>
              <a:rPr lang="en-US" sz="1200" b="1" dirty="0">
                <a:solidFill>
                  <a:srgbClr val="FF0000"/>
                </a:solidFill>
              </a:rPr>
              <a:t>60mA</a:t>
            </a:r>
            <a:r>
              <a:rPr lang="en-US" sz="1200" dirty="0"/>
              <a:t> (October 2024):</a:t>
            </a:r>
          </a:p>
        </p:txBody>
      </p:sp>
      <p:pic>
        <p:nvPicPr>
          <p:cNvPr id="12" name="Picture 11">
            <a:extLst>
              <a:ext uri="{FF2B5EF4-FFF2-40B4-BE49-F238E27FC236}">
                <a16:creationId xmlns:a16="http://schemas.microsoft.com/office/drawing/2014/main" id="{9BDEB0D1-DD8E-A591-5EC4-E737CBF9B176}"/>
              </a:ext>
            </a:extLst>
          </p:cNvPr>
          <p:cNvPicPr>
            <a:picLocks noChangeAspect="1"/>
          </p:cNvPicPr>
          <p:nvPr/>
        </p:nvPicPr>
        <p:blipFill>
          <a:blip r:embed="rId4"/>
          <a:stretch>
            <a:fillRect/>
          </a:stretch>
        </p:blipFill>
        <p:spPr>
          <a:xfrm>
            <a:off x="4444539" y="4318203"/>
            <a:ext cx="4062383" cy="2269239"/>
          </a:xfrm>
          <a:prstGeom prst="rect">
            <a:avLst/>
          </a:prstGeom>
        </p:spPr>
      </p:pic>
    </p:spTree>
    <p:extLst>
      <p:ext uri="{BB962C8B-B14F-4D97-AF65-F5344CB8AC3E}">
        <p14:creationId xmlns:p14="http://schemas.microsoft.com/office/powerpoint/2010/main" val="3831892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a:xfrm>
            <a:off x="428625" y="365126"/>
            <a:ext cx="8286750" cy="1325563"/>
          </a:xfrm>
        </p:spPr>
        <p:txBody>
          <a:bodyPr>
            <a:normAutofit/>
          </a:bodyPr>
          <a:lstStyle/>
          <a:p>
            <a:r>
              <a:rPr lang="en-US" sz="2800" dirty="0"/>
              <a:t>Outline</a:t>
            </a:r>
          </a:p>
        </p:txBody>
      </p:sp>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a:xfrm>
            <a:off x="511175" y="1476376"/>
            <a:ext cx="8286750" cy="4207185"/>
          </a:xfrm>
        </p:spPr>
        <p:txBody>
          <a:bodyPr/>
          <a:lstStyle/>
          <a:p>
            <a:pPr marL="0" indent="0"/>
            <a:endParaRPr lang="en-US" dirty="0"/>
          </a:p>
          <a:p>
            <a:pPr marL="342900" indent="-342900">
              <a:buFont typeface="Arial" panose="020B0604020202020204" pitchFamily="34" charset="0"/>
              <a:buChar char="•"/>
            </a:pPr>
            <a:r>
              <a:rPr lang="en-US" dirty="0"/>
              <a:t>EIC Low-Energy Cooler (LEC) and APEX studies</a:t>
            </a:r>
          </a:p>
          <a:p>
            <a:pPr marL="342900" indent="-342900">
              <a:buFont typeface="Arial" panose="020B0604020202020204" pitchFamily="34" charset="0"/>
              <a:buChar char="•"/>
            </a:pPr>
            <a:r>
              <a:rPr lang="en-US" dirty="0" err="1"/>
              <a:t>LEReC</a:t>
            </a:r>
            <a:r>
              <a:rPr lang="en-US" dirty="0"/>
              <a:t> cooling studies</a:t>
            </a:r>
          </a:p>
          <a:p>
            <a:pPr marL="342900" indent="-342900">
              <a:buFont typeface="Arial" panose="020B0604020202020204" pitchFamily="34" charset="0"/>
              <a:buChar char="•"/>
            </a:pPr>
            <a:r>
              <a:rPr lang="en-US" dirty="0" err="1"/>
              <a:t>LEReC</a:t>
            </a:r>
            <a:r>
              <a:rPr lang="en-US" dirty="0"/>
              <a:t>/LEC high-current R&amp;D</a:t>
            </a:r>
          </a:p>
          <a:p>
            <a:pPr marL="342900" indent="-342900">
              <a:buFont typeface="Arial" panose="020B0604020202020204" pitchFamily="34" charset="0"/>
              <a:buChar char="•"/>
            </a:pPr>
            <a:r>
              <a:rPr lang="en-US" dirty="0"/>
              <a:t>Readiness of experiments</a:t>
            </a:r>
          </a:p>
          <a:p>
            <a:pPr marL="0" indent="0"/>
            <a:endParaRPr lang="en-US" dirty="0"/>
          </a:p>
          <a:p>
            <a:pPr marL="0" indent="0"/>
            <a:endParaRPr lang="en-US" dirty="0"/>
          </a:p>
          <a:p>
            <a:pPr marL="0" indent="0"/>
            <a:endParaRPr lang="en-US" dirty="0"/>
          </a:p>
          <a:p>
            <a:pPr marL="342900" indent="-342900">
              <a:buFont typeface="Arial" panose="020B0604020202020204" pitchFamily="34" charset="0"/>
              <a:buChar char="•"/>
            </a:pPr>
            <a:endParaRPr lang="en-US" dirty="0"/>
          </a:p>
        </p:txBody>
      </p:sp>
      <p:sp>
        <p:nvSpPr>
          <p:cNvPr id="6" name="Slide Number Placeholder 2">
            <a:extLst>
              <a:ext uri="{FF2B5EF4-FFF2-40B4-BE49-F238E27FC236}">
                <a16:creationId xmlns:a16="http://schemas.microsoft.com/office/drawing/2014/main" id="{8E3365EE-E3C4-47F5-B7EE-E7F4CABF5574}"/>
              </a:ext>
            </a:extLst>
          </p:cNvPr>
          <p:cNvSpPr txBox="1">
            <a:spLocks/>
          </p:cNvSpPr>
          <p:nvPr/>
        </p:nvSpPr>
        <p:spPr>
          <a:xfrm>
            <a:off x="8141918" y="6471534"/>
            <a:ext cx="1002082" cy="34797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rgbClr val="000000">
                    <a:tint val="75000"/>
                  </a:srgbClr>
                </a:solidFill>
                <a:latin typeface="Arial" panose="020B0604020202020204"/>
              </a:rPr>
              <a:t>2</a:t>
            </a:r>
          </a:p>
        </p:txBody>
      </p:sp>
    </p:spTree>
    <p:extLst>
      <p:ext uri="{BB962C8B-B14F-4D97-AF65-F5344CB8AC3E}">
        <p14:creationId xmlns:p14="http://schemas.microsoft.com/office/powerpoint/2010/main" val="3681362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2AEF7-E100-292F-044C-1A63904135A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D5C8F15-63B3-CC42-F72A-462FBE61015A}"/>
              </a:ext>
            </a:extLst>
          </p:cNvPr>
          <p:cNvSpPr txBox="1"/>
          <p:nvPr/>
        </p:nvSpPr>
        <p:spPr>
          <a:xfrm>
            <a:off x="410186" y="116559"/>
            <a:ext cx="7173527" cy="461665"/>
          </a:xfrm>
          <a:prstGeom prst="rect">
            <a:avLst/>
          </a:prstGeom>
          <a:noFill/>
        </p:spPr>
        <p:txBody>
          <a:bodyPr wrap="square" rtlCol="0">
            <a:spAutoFit/>
          </a:bodyPr>
          <a:lstStyle/>
          <a:p>
            <a:r>
              <a:rPr lang="en-US" sz="2400" b="1" dirty="0" err="1"/>
              <a:t>LEReC</a:t>
            </a:r>
            <a:r>
              <a:rPr lang="en-US" sz="2400" b="1" dirty="0"/>
              <a:t> high-current experiments readiness (II)</a:t>
            </a:r>
          </a:p>
        </p:txBody>
      </p:sp>
      <p:sp>
        <p:nvSpPr>
          <p:cNvPr id="8" name="TextBox 7">
            <a:extLst>
              <a:ext uri="{FF2B5EF4-FFF2-40B4-BE49-F238E27FC236}">
                <a16:creationId xmlns:a16="http://schemas.microsoft.com/office/drawing/2014/main" id="{0F8A1C51-2ED2-9CD4-92E0-F8BCC8286DE0}"/>
              </a:ext>
            </a:extLst>
          </p:cNvPr>
          <p:cNvSpPr txBox="1"/>
          <p:nvPr/>
        </p:nvSpPr>
        <p:spPr>
          <a:xfrm>
            <a:off x="475255" y="578224"/>
            <a:ext cx="8653550" cy="5478423"/>
          </a:xfrm>
          <a:prstGeom prst="rect">
            <a:avLst/>
          </a:prstGeom>
          <a:noFill/>
        </p:spPr>
        <p:txBody>
          <a:bodyPr wrap="square">
            <a:spAutoFit/>
          </a:bodyPr>
          <a:lstStyle/>
          <a:p>
            <a:endParaRPr lang="en-US" sz="1400" b="1" dirty="0"/>
          </a:p>
          <a:p>
            <a:r>
              <a:rPr lang="en-US" sz="1600" b="1" u="sng" dirty="0"/>
              <a:t>High-current experiments:</a:t>
            </a:r>
          </a:p>
          <a:p>
            <a:endParaRPr lang="en-US" sz="1600" dirty="0"/>
          </a:p>
          <a:p>
            <a:pPr marL="214313" indent="-214313">
              <a:buFont typeface="Arial" panose="020B0604020202020204" pitchFamily="34" charset="0"/>
              <a:buChar char="•"/>
            </a:pPr>
            <a:r>
              <a:rPr lang="en-US" sz="1600" dirty="0"/>
              <a:t>Does not require RHIC ions, but injection dump is limited to 25kW.</a:t>
            </a:r>
          </a:p>
          <a:p>
            <a:pPr marL="214313" indent="-214313">
              <a:buFont typeface="Arial" panose="020B0604020202020204" pitchFamily="34" charset="0"/>
              <a:buChar char="•"/>
            </a:pPr>
            <a:r>
              <a:rPr lang="en-US" sz="1600" dirty="0"/>
              <a:t>Running to </a:t>
            </a:r>
            <a:r>
              <a:rPr lang="en-US" sz="1600" dirty="0">
                <a:solidFill>
                  <a:srgbClr val="0000FF"/>
                </a:solidFill>
              </a:rPr>
              <a:t>high-power beam dump (150kW) requires dedicated time without RHIC beam. </a:t>
            </a:r>
            <a:r>
              <a:rPr lang="en-US" sz="1600" dirty="0"/>
              <a:t>One has to establish high-current electron beam transport over 100 meters with many RF cavities and through RHIC common sections.</a:t>
            </a:r>
          </a:p>
          <a:p>
            <a:pPr marL="214313" indent="-214313">
              <a:buFont typeface="Arial" panose="020B0604020202020204" pitchFamily="34" charset="0"/>
              <a:buChar char="•"/>
            </a:pPr>
            <a:r>
              <a:rPr lang="en-US" sz="1600" dirty="0"/>
              <a:t>There is a possibility to relocate high-power beam dump next to the Gun in IR2 after RHIC 2025 run.</a:t>
            </a:r>
          </a:p>
          <a:p>
            <a:pPr marL="214313" indent="-214313">
              <a:buFont typeface="Arial" panose="020B0604020202020204" pitchFamily="34" charset="0"/>
              <a:buChar char="•"/>
            </a:pPr>
            <a:endParaRPr lang="en-US" sz="1600" dirty="0"/>
          </a:p>
          <a:p>
            <a:r>
              <a:rPr lang="en-US" sz="1600" b="1" u="sng" dirty="0">
                <a:solidFill>
                  <a:srgbClr val="0000FF"/>
                </a:solidFill>
              </a:rPr>
              <a:t>Plan for 2025: </a:t>
            </a:r>
          </a:p>
          <a:p>
            <a:pPr marL="0" indent="0">
              <a:spcBef>
                <a:spcPts val="0"/>
              </a:spcBef>
              <a:buNone/>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Explore Gun operation at high currents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above 30mA</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to </a:t>
            </a:r>
            <a:r>
              <a:rPr lang="en-US" sz="1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high-power</a:t>
            </a:r>
            <a:r>
              <a:rPr lang="en-US" sz="16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beam dump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(100 meters of beam line and RHIC common sections).  So far, in nominal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LEReC</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configuration, operated up to 30mA to high-power beam dump. </a:t>
            </a:r>
            <a:r>
              <a:rPr lang="en-US" sz="16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We will explore reduced energy setup (1MeV) to reduce required power from SRF cavity amplifiers.</a:t>
            </a:r>
            <a:endParaRPr lang="en-US" sz="16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1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1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1600" b="1"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After 2025 RHIC run (TBD):</a:t>
            </a:r>
          </a:p>
          <a:p>
            <a:pPr marL="0" indent="0">
              <a:spcBef>
                <a:spcPts val="0"/>
              </a:spcBef>
              <a:buNone/>
            </a:pPr>
            <a:r>
              <a:rPr lang="en-US" sz="1600" dirty="0">
                <a:solidFill>
                  <a:srgbClr val="0000FF"/>
                </a:solidFill>
                <a:latin typeface="Calibri" panose="020F0502020204030204" pitchFamily="34" charset="0"/>
                <a:ea typeface="Calibri" panose="020F0502020204030204" pitchFamily="34" charset="0"/>
                <a:cs typeface="Calibri" panose="020F0502020204030204" pitchFamily="34" charset="0"/>
              </a:rPr>
              <a:t> </a:t>
            </a:r>
          </a:p>
          <a:p>
            <a:pPr>
              <a:spcBef>
                <a:spcPts val="0"/>
              </a:spcBef>
            </a:pPr>
            <a:r>
              <a:rPr lang="en-US" sz="1600" dirty="0">
                <a:latin typeface="Calibri" panose="020F0502020204030204" pitchFamily="34" charset="0"/>
                <a:ea typeface="Calibri" panose="020F0502020204030204" pitchFamily="34" charset="0"/>
                <a:cs typeface="Calibri" panose="020F0502020204030204" pitchFamily="34" charset="0"/>
              </a:rPr>
              <a:t>Moving High-Power beam dump closer </a:t>
            </a:r>
          </a:p>
          <a:p>
            <a:pPr>
              <a:spcBef>
                <a:spcPts val="0"/>
              </a:spcBef>
            </a:pPr>
            <a:r>
              <a:rPr lang="en-US" sz="1600" dirty="0">
                <a:latin typeface="Calibri" panose="020F0502020204030204" pitchFamily="34" charset="0"/>
                <a:ea typeface="Calibri" panose="020F0502020204030204" pitchFamily="34" charset="0"/>
                <a:cs typeface="Calibri" panose="020F0502020204030204" pitchFamily="34" charset="0"/>
              </a:rPr>
              <a:t>to the Gun and removing RF cavities.</a:t>
            </a:r>
            <a:endParaRPr lang="en-US" sz="16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14313" indent="-214313">
              <a:buFont typeface="Arial" panose="020B0604020202020204" pitchFamily="34" charset="0"/>
              <a:buChar char="•"/>
            </a:pPr>
            <a:endParaRPr lang="en-US" sz="1600" dirty="0"/>
          </a:p>
        </p:txBody>
      </p:sp>
      <p:sp>
        <p:nvSpPr>
          <p:cNvPr id="4" name="TextBox 3">
            <a:extLst>
              <a:ext uri="{FF2B5EF4-FFF2-40B4-BE49-F238E27FC236}">
                <a16:creationId xmlns:a16="http://schemas.microsoft.com/office/drawing/2014/main" id="{5EBE7219-279D-E423-FFA8-16AE8FE381DF}"/>
              </a:ext>
            </a:extLst>
          </p:cNvPr>
          <p:cNvSpPr txBox="1"/>
          <p:nvPr/>
        </p:nvSpPr>
        <p:spPr>
          <a:xfrm>
            <a:off x="8751779" y="6580964"/>
            <a:ext cx="354584" cy="276999"/>
          </a:xfrm>
          <a:prstGeom prst="rect">
            <a:avLst/>
          </a:prstGeom>
          <a:noFill/>
        </p:spPr>
        <p:txBody>
          <a:bodyPr wrap="none" rtlCol="0">
            <a:spAutoFit/>
          </a:bodyPr>
          <a:lstStyle/>
          <a:p>
            <a:r>
              <a:rPr lang="en-US" sz="1200" dirty="0"/>
              <a:t>20</a:t>
            </a:r>
          </a:p>
        </p:txBody>
      </p:sp>
      <p:pic>
        <p:nvPicPr>
          <p:cNvPr id="3" name="Picture 2">
            <a:extLst>
              <a:ext uri="{FF2B5EF4-FFF2-40B4-BE49-F238E27FC236}">
                <a16:creationId xmlns:a16="http://schemas.microsoft.com/office/drawing/2014/main" id="{75A75103-62CF-E5B6-43D1-CBD9EFE88872}"/>
              </a:ext>
            </a:extLst>
          </p:cNvPr>
          <p:cNvPicPr>
            <a:picLocks noChangeAspect="1"/>
          </p:cNvPicPr>
          <p:nvPr/>
        </p:nvPicPr>
        <p:blipFill>
          <a:blip r:embed="rId2"/>
          <a:stretch>
            <a:fillRect/>
          </a:stretch>
        </p:blipFill>
        <p:spPr>
          <a:xfrm>
            <a:off x="3886199" y="4717915"/>
            <a:ext cx="4940689" cy="1561861"/>
          </a:xfrm>
          <a:prstGeom prst="rect">
            <a:avLst/>
          </a:prstGeom>
        </p:spPr>
      </p:pic>
    </p:spTree>
    <p:extLst>
      <p:ext uri="{BB962C8B-B14F-4D97-AF65-F5344CB8AC3E}">
        <p14:creationId xmlns:p14="http://schemas.microsoft.com/office/powerpoint/2010/main" val="2074590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C64BE-6642-45B2-90A9-01CDBF5DA6B0}"/>
              </a:ext>
            </a:extLst>
          </p:cNvPr>
          <p:cNvSpPr>
            <a:spLocks noGrp="1"/>
          </p:cNvSpPr>
          <p:nvPr>
            <p:ph type="title"/>
          </p:nvPr>
        </p:nvSpPr>
        <p:spPr>
          <a:xfrm>
            <a:off x="3309025" y="79938"/>
            <a:ext cx="2067242" cy="588307"/>
          </a:xfrm>
        </p:spPr>
        <p:txBody>
          <a:bodyPr>
            <a:noAutofit/>
          </a:bodyPr>
          <a:lstStyle/>
          <a:p>
            <a:r>
              <a:rPr lang="en-US" sz="2800" dirty="0">
                <a:latin typeface="+mn-lt"/>
              </a:rPr>
              <a:t>Summary</a:t>
            </a:r>
          </a:p>
        </p:txBody>
      </p:sp>
      <p:sp>
        <p:nvSpPr>
          <p:cNvPr id="3" name="Content Placeholder 2">
            <a:extLst>
              <a:ext uri="{FF2B5EF4-FFF2-40B4-BE49-F238E27FC236}">
                <a16:creationId xmlns:a16="http://schemas.microsoft.com/office/drawing/2014/main" id="{2D231668-8E98-4FC1-9702-77090202FFCD}"/>
              </a:ext>
            </a:extLst>
          </p:cNvPr>
          <p:cNvSpPr>
            <a:spLocks noGrp="1"/>
          </p:cNvSpPr>
          <p:nvPr>
            <p:ph idx="1"/>
          </p:nvPr>
        </p:nvSpPr>
        <p:spPr>
          <a:xfrm>
            <a:off x="628041" y="1318364"/>
            <a:ext cx="8138933" cy="3600144"/>
          </a:xfrm>
        </p:spPr>
        <p:txBody>
          <a:bodyPr>
            <a:normAutofit/>
          </a:bodyPr>
          <a:lstStyle/>
          <a:p>
            <a:pPr marL="342900" indent="-342900" algn="just">
              <a:buFont typeface="Arial" panose="020B0604020202020204" pitchFamily="34" charset="0"/>
              <a:buChar char="•"/>
            </a:pPr>
            <a:r>
              <a:rPr lang="en-US" sz="2000" dirty="0"/>
              <a:t>Intensive program of the cooling studies and high-current R&amp;D is underway. Several studies were successfully completed.</a:t>
            </a:r>
          </a:p>
          <a:p>
            <a:pPr marL="342900" indent="-342900" algn="just">
              <a:buFont typeface="Arial" panose="020B0604020202020204" pitchFamily="34" charset="0"/>
              <a:buChar char="•"/>
            </a:pPr>
            <a:r>
              <a:rPr lang="en-US" sz="2000" dirty="0"/>
              <a:t>Ongoing cooling studies include ion heating, effects on ions lifetime and high-current R&amp;D.</a:t>
            </a:r>
          </a:p>
          <a:p>
            <a:pPr marL="342900" indent="-342900" algn="just">
              <a:buFont typeface="Arial" panose="020B0604020202020204" pitchFamily="34" charset="0"/>
              <a:buChar char="•"/>
            </a:pPr>
            <a:r>
              <a:rPr lang="en-US" sz="2000" dirty="0"/>
              <a:t>For cooling studies using </a:t>
            </a:r>
            <a:r>
              <a:rPr lang="en-US" sz="2000" dirty="0" err="1"/>
              <a:t>LEReC</a:t>
            </a:r>
            <a:r>
              <a:rPr lang="en-US" sz="2000" dirty="0"/>
              <a:t>, RHIC setup with Au ions at 3.85GeV will need to be established prior to APEX time.</a:t>
            </a:r>
          </a:p>
          <a:p>
            <a:pPr marL="342900" indent="-342900" algn="just">
              <a:buFont typeface="Arial" panose="020B0604020202020204" pitchFamily="34" charset="0"/>
              <a:buChar char="•"/>
            </a:pPr>
            <a:r>
              <a:rPr lang="en-US" sz="2000" dirty="0" err="1"/>
              <a:t>LEReC</a:t>
            </a:r>
            <a:r>
              <a:rPr lang="en-US" sz="2000" dirty="0"/>
              <a:t> accelerator will be set up for the studies.</a:t>
            </a:r>
          </a:p>
          <a:p>
            <a:pPr marL="342900" indent="-342900" algn="just">
              <a:buFont typeface="Arial" panose="020B0604020202020204" pitchFamily="34" charset="0"/>
              <a:buChar char="•"/>
            </a:pPr>
            <a:r>
              <a:rPr lang="en-US" sz="2000" dirty="0"/>
              <a:t>Meeting on APEX studies with MCR/OCs was held and recommendations were followed up.</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endParaRPr lang="en-US" sz="2000" dirty="0"/>
          </a:p>
          <a:p>
            <a:pPr marL="0" indent="0" algn="just"/>
            <a:endParaRPr lang="en-US" dirty="0"/>
          </a:p>
        </p:txBody>
      </p:sp>
      <p:sp>
        <p:nvSpPr>
          <p:cNvPr id="4" name="TextBox 3">
            <a:extLst>
              <a:ext uri="{FF2B5EF4-FFF2-40B4-BE49-F238E27FC236}">
                <a16:creationId xmlns:a16="http://schemas.microsoft.com/office/drawing/2014/main" id="{8216005A-F87A-4BE3-A69F-C142D772EED7}"/>
              </a:ext>
            </a:extLst>
          </p:cNvPr>
          <p:cNvSpPr txBox="1"/>
          <p:nvPr/>
        </p:nvSpPr>
        <p:spPr>
          <a:xfrm>
            <a:off x="8766974" y="6557918"/>
            <a:ext cx="354584" cy="276999"/>
          </a:xfrm>
          <a:prstGeom prst="rect">
            <a:avLst/>
          </a:prstGeom>
          <a:noFill/>
        </p:spPr>
        <p:txBody>
          <a:bodyPr wrap="none" rtlCol="0">
            <a:spAutoFit/>
          </a:bodyPr>
          <a:lstStyle/>
          <a:p>
            <a:r>
              <a:rPr lang="en-US" sz="1200" dirty="0"/>
              <a:t>21</a:t>
            </a:r>
          </a:p>
        </p:txBody>
      </p:sp>
    </p:spTree>
    <p:extLst>
      <p:ext uri="{BB962C8B-B14F-4D97-AF65-F5344CB8AC3E}">
        <p14:creationId xmlns:p14="http://schemas.microsoft.com/office/powerpoint/2010/main" val="477958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651BCD-7A33-4220-A130-77FAEFE460B1}"/>
              </a:ext>
            </a:extLst>
          </p:cNvPr>
          <p:cNvSpPr>
            <a:spLocks noGrp="1"/>
          </p:cNvSpPr>
          <p:nvPr>
            <p:ph type="sldNum" sz="quarter" idx="12"/>
          </p:nvPr>
        </p:nvSpPr>
        <p:spPr>
          <a:xfrm>
            <a:off x="8592670" y="6348299"/>
            <a:ext cx="551329" cy="50970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3</a:t>
            </a:r>
          </a:p>
        </p:txBody>
      </p:sp>
      <p:sp>
        <p:nvSpPr>
          <p:cNvPr id="4" name="Title 3">
            <a:extLst>
              <a:ext uri="{FF2B5EF4-FFF2-40B4-BE49-F238E27FC236}">
                <a16:creationId xmlns:a16="http://schemas.microsoft.com/office/drawing/2014/main" id="{45C3799E-3AF5-448E-BEA7-94198A3D9B0F}"/>
              </a:ext>
            </a:extLst>
          </p:cNvPr>
          <p:cNvSpPr>
            <a:spLocks noGrp="1"/>
          </p:cNvSpPr>
          <p:nvPr>
            <p:ph type="title"/>
          </p:nvPr>
        </p:nvSpPr>
        <p:spPr>
          <a:xfrm>
            <a:off x="366309" y="125969"/>
            <a:ext cx="8674416" cy="703394"/>
          </a:xfrm>
        </p:spPr>
        <p:txBody>
          <a:bodyPr>
            <a:normAutofit fontScale="90000"/>
          </a:bodyPr>
          <a:lstStyle/>
          <a:p>
            <a:r>
              <a:rPr lang="en-US" sz="3100" dirty="0">
                <a:solidFill>
                  <a:srgbClr val="000000"/>
                </a:solidFill>
                <a:ea typeface="Times New Roman" panose="02020603050405020304" pitchFamily="18" charset="0"/>
                <a:cs typeface="Calibri" panose="020F0502020204030204" pitchFamily="34" charset="0"/>
              </a:rPr>
              <a:t>Motivation for </a:t>
            </a:r>
            <a:r>
              <a:rPr lang="en-US" sz="3100" dirty="0">
                <a:solidFill>
                  <a:srgbClr val="000000"/>
                </a:solidFill>
                <a:effectLst/>
                <a:ea typeface="Times New Roman" panose="02020603050405020304" pitchFamily="18" charset="0"/>
                <a:cs typeface="Calibri" panose="020F0502020204030204" pitchFamily="34" charset="0"/>
              </a:rPr>
              <a:t>Low-Energy Cooler experiments </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2" name="Content Placeholder 1">
            <a:extLst>
              <a:ext uri="{FF2B5EF4-FFF2-40B4-BE49-F238E27FC236}">
                <a16:creationId xmlns:a16="http://schemas.microsoft.com/office/drawing/2014/main" id="{7FEE7994-90E4-44AE-BD60-86658E22679E}"/>
              </a:ext>
            </a:extLst>
          </p:cNvPr>
          <p:cNvSpPr>
            <a:spLocks noGrp="1"/>
          </p:cNvSpPr>
          <p:nvPr>
            <p:ph idx="4294967295"/>
          </p:nvPr>
        </p:nvSpPr>
        <p:spPr>
          <a:xfrm>
            <a:off x="638035" y="833718"/>
            <a:ext cx="7954635" cy="5184638"/>
          </a:xfrm>
        </p:spPr>
        <p:txBody>
          <a:bodyPr>
            <a:normAutofit/>
          </a:bodyPr>
          <a:lstStyle/>
          <a:p>
            <a:pPr marL="0" marR="0" indent="0" fontAlgn="base">
              <a:lnSpc>
                <a:spcPct val="107000"/>
              </a:lnSpc>
              <a:spcBef>
                <a:spcPts val="0"/>
              </a:spcBef>
              <a:spcAft>
                <a:spcPts val="0"/>
              </a:spcAft>
              <a:buNone/>
            </a:pPr>
            <a:r>
              <a:rPr lang="en-US" sz="1800" b="1" u="sng" dirty="0">
                <a:solidFill>
                  <a:srgbClr val="FF0000"/>
                </a:solidFill>
                <a:effectLst/>
                <a:ea typeface="Times New Roman" panose="02020603050405020304" pitchFamily="18" charset="0"/>
                <a:cs typeface="Calibri" panose="020F0502020204030204" pitchFamily="34" charset="0"/>
              </a:rPr>
              <a:t>1. EIC Low-Energy Cooler (LEC)</a:t>
            </a:r>
            <a:r>
              <a:rPr lang="en-US" sz="1800" b="1" u="sng" dirty="0">
                <a:solidFill>
                  <a:srgbClr val="FF0000"/>
                </a:solidFill>
                <a:ea typeface="Times New Roman" panose="02020603050405020304" pitchFamily="18" charset="0"/>
                <a:cs typeface="Calibri" panose="020F0502020204030204" pitchFamily="34" charset="0"/>
              </a:rPr>
              <a:t> </a:t>
            </a:r>
            <a:r>
              <a:rPr lang="en-US" sz="1800" b="1" u="sng" dirty="0">
                <a:solidFill>
                  <a:srgbClr val="FF0000"/>
                </a:solidFill>
                <a:effectLst/>
                <a:ea typeface="Times New Roman" panose="02020603050405020304" pitchFamily="18" charset="0"/>
                <a:cs typeface="Calibri" panose="020F0502020204030204" pitchFamily="34" charset="0"/>
              </a:rPr>
              <a:t>studies:</a:t>
            </a:r>
          </a:p>
          <a:p>
            <a:pPr marL="0" marR="0" indent="0" fontAlgn="base">
              <a:lnSpc>
                <a:spcPct val="107000"/>
              </a:lnSpc>
              <a:spcBef>
                <a:spcPts val="0"/>
              </a:spcBef>
              <a:spcAft>
                <a:spcPts val="0"/>
              </a:spcAft>
              <a:buNone/>
            </a:pPr>
            <a:endParaRPr lang="en-US" sz="1800" b="1" u="sng" dirty="0">
              <a:solidFill>
                <a:srgbClr val="FF0000"/>
              </a:solidFill>
              <a:effectLst/>
              <a:ea typeface="Times New Roman" panose="02020603050405020304" pitchFamily="18" charset="0"/>
              <a:cs typeface="Calibri" panose="020F0502020204030204" pitchFamily="34" charset="0"/>
            </a:endParaRPr>
          </a:p>
          <a:p>
            <a:pPr marL="0" marR="0" indent="0" fontAlgn="base">
              <a:lnSpc>
                <a:spcPct val="107000"/>
              </a:lnSpc>
              <a:spcBef>
                <a:spcPts val="0"/>
              </a:spcBef>
              <a:spcAft>
                <a:spcPts val="0"/>
              </a:spcAft>
              <a:buNone/>
            </a:pPr>
            <a:r>
              <a:rPr lang="en-US" sz="1800" dirty="0">
                <a:solidFill>
                  <a:srgbClr val="0000FF"/>
                </a:solidFill>
                <a:effectLst/>
                <a:ea typeface="Calibri" panose="020F0502020204030204" pitchFamily="34" charset="0"/>
                <a:cs typeface="Times New Roman" panose="02020603050405020304" pitchFamily="18" charset="0"/>
              </a:rPr>
              <a:t>To guide LEC design, </a:t>
            </a:r>
            <a:r>
              <a:rPr lang="en-US" sz="1800" dirty="0">
                <a:solidFill>
                  <a:srgbClr val="0000FF"/>
                </a:solidFill>
                <a:ea typeface="Calibri" panose="020F0502020204030204" pitchFamily="34" charset="0"/>
                <a:cs typeface="Times New Roman" panose="02020603050405020304" pitchFamily="18" charset="0"/>
              </a:rPr>
              <a:t>d</a:t>
            </a:r>
            <a:r>
              <a:rPr lang="en-US" sz="1800" dirty="0">
                <a:solidFill>
                  <a:srgbClr val="0000FF"/>
                </a:solidFill>
                <a:effectLst/>
                <a:ea typeface="Calibri" panose="020F0502020204030204" pitchFamily="34" charset="0"/>
                <a:cs typeface="Times New Roman" panose="02020603050405020304" pitchFamily="18" charset="0"/>
              </a:rPr>
              <a:t>edicated experiments </a:t>
            </a:r>
            <a:r>
              <a:rPr lang="en-US" sz="1800" dirty="0">
                <a:solidFill>
                  <a:srgbClr val="0000FF"/>
                </a:solidFill>
                <a:ea typeface="Calibri" panose="020F0502020204030204" pitchFamily="34" charset="0"/>
                <a:cs typeface="Times New Roman" panose="02020603050405020304" pitchFamily="18" charset="0"/>
              </a:rPr>
              <a:t>are</a:t>
            </a:r>
            <a:r>
              <a:rPr lang="en-US" sz="1800" dirty="0">
                <a:solidFill>
                  <a:srgbClr val="0000FF"/>
                </a:solidFill>
                <a:effectLst/>
                <a:ea typeface="Calibri" panose="020F0502020204030204" pitchFamily="34" charset="0"/>
                <a:cs typeface="Times New Roman" panose="02020603050405020304" pitchFamily="18" charset="0"/>
              </a:rPr>
              <a:t> performed to establish proton beam conditions to be used </a:t>
            </a:r>
            <a:r>
              <a:rPr lang="en-US" sz="1800" dirty="0">
                <a:solidFill>
                  <a:srgbClr val="0000FF"/>
                </a:solidFill>
                <a:ea typeface="Calibri" panose="020F0502020204030204" pitchFamily="34" charset="0"/>
                <a:cs typeface="Times New Roman" panose="02020603050405020304" pitchFamily="18" charset="0"/>
              </a:rPr>
              <a:t>for EIC at injection energy of protons.</a:t>
            </a:r>
            <a:endParaRPr lang="en-US" sz="1800" b="1" u="sng" dirty="0">
              <a:solidFill>
                <a:srgbClr val="FF0000"/>
              </a:solidFill>
              <a:effectLst/>
              <a:ea typeface="Times New Roman" panose="02020603050405020304" pitchFamily="18" charset="0"/>
              <a:cs typeface="Calibri" panose="020F0502020204030204" pitchFamily="34" charset="0"/>
            </a:endParaRPr>
          </a:p>
          <a:p>
            <a:pPr marL="0" marR="0" indent="0" fontAlgn="base">
              <a:lnSpc>
                <a:spcPct val="107000"/>
              </a:lnSpc>
              <a:spcBef>
                <a:spcPts val="0"/>
              </a:spcBef>
              <a:spcAft>
                <a:spcPts val="0"/>
              </a:spcAft>
              <a:buNone/>
            </a:pPr>
            <a:endParaRPr lang="en-US" sz="1800" b="1" u="sng" dirty="0">
              <a:solidFill>
                <a:srgbClr val="FF0000"/>
              </a:solidFill>
              <a:effectLst/>
              <a:ea typeface="Times New Roman" panose="02020603050405020304" pitchFamily="18" charset="0"/>
              <a:cs typeface="Calibri" panose="020F0502020204030204" pitchFamily="34" charset="0"/>
            </a:endParaRPr>
          </a:p>
          <a:p>
            <a:pPr marL="0" marR="0" indent="0" fontAlgn="base">
              <a:lnSpc>
                <a:spcPct val="107000"/>
              </a:lnSpc>
              <a:spcBef>
                <a:spcPts val="0"/>
              </a:spcBef>
              <a:spcAft>
                <a:spcPts val="0"/>
              </a:spcAft>
              <a:buNone/>
            </a:pPr>
            <a:r>
              <a:rPr lang="en-US" sz="1800" b="1" u="sng" dirty="0">
                <a:solidFill>
                  <a:srgbClr val="FF0000"/>
                </a:solidFill>
                <a:effectLst/>
                <a:ea typeface="Times New Roman" panose="02020603050405020304" pitchFamily="18" charset="0"/>
                <a:cs typeface="Calibri" panose="020F0502020204030204" pitchFamily="34" charset="0"/>
              </a:rPr>
              <a:t>2. Cooling studies using </a:t>
            </a:r>
            <a:r>
              <a:rPr lang="en-US" sz="1800" b="1" u="sng" dirty="0" err="1">
                <a:solidFill>
                  <a:srgbClr val="FF0000"/>
                </a:solidFill>
                <a:effectLst/>
                <a:ea typeface="Times New Roman" panose="02020603050405020304" pitchFamily="18" charset="0"/>
                <a:cs typeface="Calibri" panose="020F0502020204030204" pitchFamily="34" charset="0"/>
              </a:rPr>
              <a:t>LEReC</a:t>
            </a:r>
            <a:r>
              <a:rPr lang="en-US" sz="1800" b="1" u="sng" dirty="0">
                <a:solidFill>
                  <a:srgbClr val="FF0000"/>
                </a:solidFill>
                <a:effectLst/>
                <a:ea typeface="Times New Roman" panose="02020603050405020304" pitchFamily="18" charset="0"/>
                <a:cs typeface="Calibri" panose="020F0502020204030204" pitchFamily="34" charset="0"/>
              </a:rPr>
              <a:t>:</a:t>
            </a:r>
          </a:p>
          <a:p>
            <a:pPr marL="0" indent="0" fontAlgn="base">
              <a:lnSpc>
                <a:spcPct val="107000"/>
              </a:lnSpc>
              <a:spcBef>
                <a:spcPts val="0"/>
              </a:spcBef>
              <a:buNone/>
            </a:pPr>
            <a:endParaRPr lang="en-US" sz="1800" dirty="0">
              <a:effectLst/>
              <a:ea typeface="Calibri" panose="020F0502020204030204" pitchFamily="34" charset="0"/>
              <a:cs typeface="Times New Roman" panose="02020603050405020304" pitchFamily="18" charset="0"/>
            </a:endParaRPr>
          </a:p>
          <a:p>
            <a:pPr marL="0" indent="0" fontAlgn="base">
              <a:lnSpc>
                <a:spcPct val="107000"/>
              </a:lnSpc>
              <a:spcBef>
                <a:spcPts val="0"/>
              </a:spcBef>
              <a:buNone/>
            </a:pPr>
            <a:r>
              <a:rPr lang="en-US" sz="1800" dirty="0">
                <a:solidFill>
                  <a:srgbClr val="0000FF"/>
                </a:solidFill>
                <a:ea typeface="Calibri" panose="020F0502020204030204" pitchFamily="34" charset="0"/>
                <a:cs typeface="Times New Roman" panose="02020603050405020304" pitchFamily="18" charset="0"/>
              </a:rPr>
              <a:t>C</a:t>
            </a:r>
            <a:r>
              <a:rPr lang="en-US" sz="1800" dirty="0">
                <a:solidFill>
                  <a:srgbClr val="0000FF"/>
                </a:solidFill>
                <a:effectLst/>
                <a:ea typeface="Calibri" panose="020F0502020204030204" pitchFamily="34" charset="0"/>
                <a:cs typeface="Times New Roman" panose="02020603050405020304" pitchFamily="18" charset="0"/>
              </a:rPr>
              <a:t>ooling experiments are performed using </a:t>
            </a:r>
            <a:r>
              <a:rPr lang="en-US" sz="1800" dirty="0" err="1">
                <a:solidFill>
                  <a:srgbClr val="0000FF"/>
                </a:solidFill>
                <a:effectLst/>
                <a:ea typeface="Calibri" panose="020F0502020204030204" pitchFamily="34" charset="0"/>
                <a:cs typeface="Times New Roman" panose="02020603050405020304" pitchFamily="18" charset="0"/>
              </a:rPr>
              <a:t>LEReC</a:t>
            </a:r>
            <a:r>
              <a:rPr lang="en-US" sz="1800" dirty="0">
                <a:solidFill>
                  <a:srgbClr val="0000FF"/>
                </a:solidFill>
                <a:effectLst/>
                <a:ea typeface="Calibri" panose="020F0502020204030204" pitchFamily="34" charset="0"/>
                <a:cs typeface="Times New Roman" panose="02020603050405020304" pitchFamily="18" charset="0"/>
              </a:rPr>
              <a:t> accelerator to explore effects of electron beam on hadrons under cooling (such as recombination, “heating” of ions due to various effects, effects on lifetime of ions) and to address questions relevant to the design of </a:t>
            </a:r>
            <a:r>
              <a:rPr lang="en-US" sz="1800" dirty="0">
                <a:solidFill>
                  <a:srgbClr val="0000FF"/>
                </a:solidFill>
                <a:ea typeface="Calibri" panose="020F0502020204030204" pitchFamily="34" charset="0"/>
                <a:cs typeface="Times New Roman" panose="02020603050405020304" pitchFamily="18" charset="0"/>
              </a:rPr>
              <a:t>electron</a:t>
            </a:r>
            <a:r>
              <a:rPr lang="en-US" sz="1800" dirty="0">
                <a:solidFill>
                  <a:srgbClr val="0000FF"/>
                </a:solidFill>
                <a:effectLst/>
                <a:ea typeface="Calibri" panose="020F0502020204030204" pitchFamily="34" charset="0"/>
                <a:cs typeface="Times New Roman" panose="02020603050405020304" pitchFamily="18" charset="0"/>
              </a:rPr>
              <a:t> cooler for EIC.  </a:t>
            </a:r>
            <a:endParaRPr lang="en-US" sz="1800" dirty="0">
              <a:solidFill>
                <a:srgbClr val="000000"/>
              </a:solidFill>
              <a:effectLst/>
              <a:ea typeface="Times New Roman" panose="02020603050405020304" pitchFamily="18" charset="0"/>
              <a:cs typeface="Calibri" panose="020F0502020204030204" pitchFamily="34" charset="0"/>
            </a:endParaRPr>
          </a:p>
          <a:p>
            <a:pPr marL="0" marR="0" indent="0" fontAlgn="base">
              <a:lnSpc>
                <a:spcPct val="107000"/>
              </a:lnSpc>
              <a:spcBef>
                <a:spcPts val="0"/>
              </a:spcBef>
              <a:spcAft>
                <a:spcPts val="0"/>
              </a:spcAft>
              <a:buNone/>
            </a:pPr>
            <a:endParaRPr lang="en-US" sz="1800" dirty="0">
              <a:effectLst/>
              <a:ea typeface="Calibri" panose="020F0502020204030204" pitchFamily="34" charset="0"/>
              <a:cs typeface="Times New Roman" panose="02020603050405020304" pitchFamily="18" charset="0"/>
            </a:endParaRPr>
          </a:p>
          <a:p>
            <a:pPr marL="0" marR="0" indent="0" fontAlgn="base">
              <a:lnSpc>
                <a:spcPct val="107000"/>
              </a:lnSpc>
              <a:spcBef>
                <a:spcPts val="0"/>
              </a:spcBef>
              <a:spcAft>
                <a:spcPts val="0"/>
              </a:spcAft>
              <a:buNone/>
            </a:pPr>
            <a:endParaRPr lang="en-US" sz="1800" dirty="0">
              <a:ea typeface="Calibri" panose="020F0502020204030204" pitchFamily="34" charset="0"/>
              <a:cs typeface="Times New Roman" panose="02020603050405020304" pitchFamily="18" charset="0"/>
            </a:endParaRPr>
          </a:p>
          <a:p>
            <a:pPr marL="0" marR="0" indent="0" fontAlgn="base">
              <a:lnSpc>
                <a:spcPct val="107000"/>
              </a:lnSpc>
              <a:spcBef>
                <a:spcPts val="0"/>
              </a:spcBef>
              <a:spcAft>
                <a:spcPts val="0"/>
              </a:spcAft>
              <a:buNone/>
            </a:pPr>
            <a:r>
              <a:rPr lang="en-US" sz="1800" b="1" u="sng" dirty="0">
                <a:solidFill>
                  <a:srgbClr val="FF0000"/>
                </a:solidFill>
                <a:ea typeface="Calibri" panose="020F0502020204030204" pitchFamily="34" charset="0"/>
                <a:cs typeface="Times New Roman" panose="02020603050405020304" pitchFamily="18" charset="0"/>
              </a:rPr>
              <a:t>3. High-current experiments using </a:t>
            </a:r>
            <a:r>
              <a:rPr lang="en-US" sz="1800" b="1" u="sng" dirty="0" err="1">
                <a:solidFill>
                  <a:srgbClr val="FF0000"/>
                </a:solidFill>
                <a:ea typeface="Calibri" panose="020F0502020204030204" pitchFamily="34" charset="0"/>
                <a:cs typeface="Times New Roman" panose="02020603050405020304" pitchFamily="18" charset="0"/>
              </a:rPr>
              <a:t>LEReC</a:t>
            </a:r>
            <a:r>
              <a:rPr lang="en-US" sz="1800" b="1" u="sng" dirty="0">
                <a:solidFill>
                  <a:srgbClr val="FF0000"/>
                </a:solidFill>
                <a:ea typeface="Calibri" panose="020F0502020204030204" pitchFamily="34" charset="0"/>
                <a:cs typeface="Times New Roman" panose="02020603050405020304" pitchFamily="18" charset="0"/>
              </a:rPr>
              <a:t>:</a:t>
            </a:r>
          </a:p>
          <a:p>
            <a:pPr marL="0" indent="0" algn="just">
              <a:buNone/>
            </a:pPr>
            <a:r>
              <a:rPr lang="en-US" sz="1800" dirty="0">
                <a:solidFill>
                  <a:srgbClr val="0000FF"/>
                </a:solidFill>
                <a:ea typeface="Calibri" panose="020F0502020204030204" pitchFamily="34" charset="0"/>
              </a:rPr>
              <a:t>EIC LEC requires stable long-term operation of electron source at around 75mA current. </a:t>
            </a:r>
            <a:r>
              <a:rPr lang="en-US" sz="1800" dirty="0" err="1">
                <a:solidFill>
                  <a:srgbClr val="0000FF"/>
                </a:solidFill>
                <a:ea typeface="Calibri" panose="020F0502020204030204" pitchFamily="34" charset="0"/>
              </a:rPr>
              <a:t>LEReC</a:t>
            </a:r>
            <a:r>
              <a:rPr lang="en-US" sz="1800" dirty="0">
                <a:solidFill>
                  <a:srgbClr val="0000FF"/>
                </a:solidFill>
                <a:ea typeface="Calibri" panose="020F0502020204030204" pitchFamily="34" charset="0"/>
              </a:rPr>
              <a:t> Gun is being used for such high-current studies.</a:t>
            </a:r>
          </a:p>
          <a:p>
            <a:pPr algn="just"/>
            <a:endParaRPr lang="en-US" sz="1600" dirty="0">
              <a:latin typeface="Times New Roman" panose="02020603050405020304" pitchFamily="18" charset="0"/>
              <a:ea typeface="Calibri" panose="020F0502020204030204" pitchFamily="34" charset="0"/>
            </a:endParaRPr>
          </a:p>
          <a:p>
            <a:pPr marL="0" marR="0" indent="0" fontAlgn="base">
              <a:lnSpc>
                <a:spcPct val="107000"/>
              </a:lnSpc>
              <a:spcBef>
                <a:spcPts val="0"/>
              </a:spcBef>
              <a:spcAft>
                <a:spcPts val="0"/>
              </a:spcAft>
              <a:buNone/>
            </a:pP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marL="0" marR="0" indent="0" fontAlgn="base">
              <a:lnSpc>
                <a:spcPct val="107000"/>
              </a:lnSpc>
              <a:spcBef>
                <a:spcPts val="0"/>
              </a:spcBef>
              <a:spcAft>
                <a:spcPts val="0"/>
              </a:spcAft>
              <a:buNone/>
            </a:pPr>
            <a:endParaRPr lang="en-US" sz="21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0" marR="0" indent="0" fontAlgn="base">
              <a:lnSpc>
                <a:spcPct val="107000"/>
              </a:lnSpc>
              <a:spcBef>
                <a:spcPts val="0"/>
              </a:spcBef>
              <a:spcAft>
                <a:spcPts val="0"/>
              </a:spcAft>
              <a:buNone/>
            </a:pPr>
            <a:endParaRPr lang="en-US" sz="21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457200" marR="0" indent="-457200" fontAlgn="base">
              <a:lnSpc>
                <a:spcPct val="107000"/>
              </a:lnSpc>
              <a:spcBef>
                <a:spcPts val="0"/>
              </a:spcBef>
              <a:spcAft>
                <a:spcPts val="0"/>
              </a:spcAft>
              <a:buAutoNum type="arabicPeriod"/>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fontAlgn="base">
              <a:lnSpc>
                <a:spcPct val="107000"/>
              </a:lnSpc>
              <a:spcBef>
                <a:spcPts val="0"/>
              </a:spcBef>
              <a:spcAft>
                <a:spcPts val="0"/>
              </a:spcAft>
              <a:buAutoNum type="arabicPeriod"/>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fontAlgn="base">
              <a:lnSpc>
                <a:spcPct val="107000"/>
              </a:lnSpc>
              <a:spcBef>
                <a:spcPts val="0"/>
              </a:spcBef>
              <a:spcAft>
                <a:spcPts val="0"/>
              </a:spcAft>
              <a:buAutoNum type="arabicPeriod"/>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41977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4BA560BB-A137-4270-A230-3903B94E24CB}"/>
              </a:ext>
            </a:extLst>
          </p:cNvPr>
          <p:cNvPicPr>
            <a:picLocks noChangeAspect="1"/>
          </p:cNvPicPr>
          <p:nvPr/>
        </p:nvPicPr>
        <p:blipFill>
          <a:blip r:embed="rId2"/>
          <a:stretch>
            <a:fillRect/>
          </a:stretch>
        </p:blipFill>
        <p:spPr>
          <a:xfrm>
            <a:off x="467179" y="987075"/>
            <a:ext cx="7554738" cy="2810330"/>
          </a:xfrm>
          <a:prstGeom prst="rect">
            <a:avLst/>
          </a:prstGeom>
        </p:spPr>
      </p:pic>
      <p:sp>
        <p:nvSpPr>
          <p:cNvPr id="3" name="TextBox 2">
            <a:extLst>
              <a:ext uri="{FF2B5EF4-FFF2-40B4-BE49-F238E27FC236}">
                <a16:creationId xmlns:a16="http://schemas.microsoft.com/office/drawing/2014/main" id="{617E08FC-3821-451D-A5D0-72F874F38BA5}"/>
              </a:ext>
            </a:extLst>
          </p:cNvPr>
          <p:cNvSpPr txBox="1"/>
          <p:nvPr/>
        </p:nvSpPr>
        <p:spPr>
          <a:xfrm>
            <a:off x="339563" y="116721"/>
            <a:ext cx="8464874" cy="480131"/>
          </a:xfrm>
          <a:prstGeom prst="rect">
            <a:avLst/>
          </a:prstGeom>
          <a:noFill/>
        </p:spPr>
        <p:txBody>
          <a:bodyPr wrap="square" rtlCol="0">
            <a:spAutoFit/>
          </a:bodyPr>
          <a:lstStyle/>
          <a:p>
            <a:pPr>
              <a:lnSpc>
                <a:spcPct val="90000"/>
              </a:lnSpc>
              <a:spcBef>
                <a:spcPct val="0"/>
              </a:spcBef>
            </a:pPr>
            <a:r>
              <a:rPr lang="en-US" sz="2800" b="1" dirty="0">
                <a:latin typeface="Arial" charset="0"/>
                <a:cs typeface="Arial" charset="0"/>
              </a:rPr>
              <a:t>Operational Electron Cooler LEReC @ RHIC</a:t>
            </a:r>
          </a:p>
        </p:txBody>
      </p:sp>
      <p:sp>
        <p:nvSpPr>
          <p:cNvPr id="4" name="TextBox 3">
            <a:extLst>
              <a:ext uri="{FF2B5EF4-FFF2-40B4-BE49-F238E27FC236}">
                <a16:creationId xmlns:a16="http://schemas.microsoft.com/office/drawing/2014/main" id="{E14D7BBD-D7CD-4105-9BFA-A0EEC62F9CD2}"/>
              </a:ext>
            </a:extLst>
          </p:cNvPr>
          <p:cNvSpPr txBox="1"/>
          <p:nvPr/>
        </p:nvSpPr>
        <p:spPr>
          <a:xfrm>
            <a:off x="301807" y="4471675"/>
            <a:ext cx="8670257" cy="1477328"/>
          </a:xfrm>
          <a:prstGeom prst="rect">
            <a:avLst/>
          </a:prstGeom>
          <a:noFill/>
        </p:spPr>
        <p:txBody>
          <a:bodyPr wrap="square" rtlCol="0">
            <a:spAutoFit/>
          </a:bodyPr>
          <a:lstStyle/>
          <a:p>
            <a:pPr marL="214313" indent="-214313">
              <a:buFont typeface="Arial" panose="020B0604020202020204" pitchFamily="34" charset="0"/>
              <a:buChar char="•"/>
            </a:pPr>
            <a:r>
              <a:rPr lang="en-US" b="1" dirty="0" err="1">
                <a:latin typeface="Arial" panose="020B0604020202020204" pitchFamily="34" charset="0"/>
                <a:cs typeface="Arial" panose="020B0604020202020204" pitchFamily="34" charset="0"/>
              </a:rPr>
              <a:t>LEReC</a:t>
            </a:r>
            <a:r>
              <a:rPr lang="en-US" b="1" dirty="0">
                <a:latin typeface="Arial" panose="020B0604020202020204" pitchFamily="34" charset="0"/>
                <a:cs typeface="Arial" panose="020B0604020202020204" pitchFamily="34" charset="0"/>
              </a:rPr>
              <a:t> is a fully-operational electron cooler which utilizes </a:t>
            </a:r>
            <a:r>
              <a:rPr lang="en-US" b="1" dirty="0">
                <a:solidFill>
                  <a:srgbClr val="0066FF"/>
                </a:solidFill>
                <a:latin typeface="Arial" panose="020B0604020202020204" pitchFamily="34" charset="0"/>
                <a:cs typeface="Arial" panose="020B0604020202020204" pitchFamily="34" charset="0"/>
              </a:rPr>
              <a:t>RF-accelerated</a:t>
            </a:r>
            <a:r>
              <a:rPr lang="en-US" b="1" dirty="0">
                <a:latin typeface="Arial" panose="020B0604020202020204" pitchFamily="34" charset="0"/>
                <a:cs typeface="Arial" panose="020B0604020202020204" pitchFamily="34" charset="0"/>
              </a:rPr>
              <a:t> electron bunches.</a:t>
            </a:r>
          </a:p>
          <a:p>
            <a:pPr lvl="1"/>
            <a:endParaRPr lang="en-US" dirty="0">
              <a:solidFill>
                <a:prstClr val="black"/>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b="1" dirty="0" err="1">
                <a:solidFill>
                  <a:srgbClr val="00B050"/>
                </a:solidFill>
                <a:latin typeface="Arial" panose="020B0604020202020204" pitchFamily="34" charset="0"/>
                <a:cs typeface="Arial" panose="020B0604020202020204" pitchFamily="34" charset="0"/>
              </a:rPr>
              <a:t>LEReC</a:t>
            </a:r>
            <a:r>
              <a:rPr lang="en-US" b="1" dirty="0">
                <a:solidFill>
                  <a:srgbClr val="00B050"/>
                </a:solidFill>
                <a:latin typeface="Arial" panose="020B0604020202020204" pitchFamily="34" charset="0"/>
                <a:cs typeface="Arial" panose="020B0604020202020204" pitchFamily="34" charset="0"/>
              </a:rPr>
              <a:t> approach was chosen for the EIC LEC (12.5 MeV electron kinetic energy).</a:t>
            </a:r>
          </a:p>
        </p:txBody>
      </p:sp>
      <p:sp>
        <p:nvSpPr>
          <p:cNvPr id="9" name="Footer Placeholder 4">
            <a:extLst>
              <a:ext uri="{FF2B5EF4-FFF2-40B4-BE49-F238E27FC236}">
                <a16:creationId xmlns:a16="http://schemas.microsoft.com/office/drawing/2014/main" id="{EC7E351D-84F1-4872-9E91-B4515FDD4652}"/>
              </a:ext>
            </a:extLst>
          </p:cNvPr>
          <p:cNvSpPr txBox="1">
            <a:spLocks/>
          </p:cNvSpPr>
          <p:nvPr/>
        </p:nvSpPr>
        <p:spPr>
          <a:xfrm>
            <a:off x="3556252" y="5767878"/>
            <a:ext cx="3414328" cy="39105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solidFill>
                <a:prstClr val="black"/>
              </a:solidFill>
              <a:latin typeface="Calibri" panose="020F0502020204030204"/>
            </a:endParaRPr>
          </a:p>
        </p:txBody>
      </p:sp>
      <p:sp>
        <p:nvSpPr>
          <p:cNvPr id="2" name="TextBox 1">
            <a:extLst>
              <a:ext uri="{FF2B5EF4-FFF2-40B4-BE49-F238E27FC236}">
                <a16:creationId xmlns:a16="http://schemas.microsoft.com/office/drawing/2014/main" id="{47D5B978-D580-1837-E4EB-A3886CE77D25}"/>
              </a:ext>
            </a:extLst>
          </p:cNvPr>
          <p:cNvSpPr txBox="1"/>
          <p:nvPr/>
        </p:nvSpPr>
        <p:spPr>
          <a:xfrm>
            <a:off x="5706888" y="3624693"/>
            <a:ext cx="3437112" cy="715581"/>
          </a:xfrm>
          <a:prstGeom prst="rect">
            <a:avLst/>
          </a:prstGeom>
          <a:noFill/>
        </p:spPr>
        <p:txBody>
          <a:bodyPr wrap="square" rtlCol="0">
            <a:spAutoFit/>
          </a:bodyPr>
          <a:lstStyle/>
          <a:p>
            <a:r>
              <a:rPr lang="en-US" sz="1350" dirty="0" err="1">
                <a:solidFill>
                  <a:srgbClr val="0070C0"/>
                </a:solidFill>
              </a:rPr>
              <a:t>LEReC</a:t>
            </a:r>
            <a:r>
              <a:rPr lang="en-US" sz="1350" dirty="0">
                <a:solidFill>
                  <a:srgbClr val="0070C0"/>
                </a:solidFill>
              </a:rPr>
              <a:t> was designed to operate at electron energies up to 2.6 MeV </a:t>
            </a:r>
          </a:p>
          <a:p>
            <a:r>
              <a:rPr lang="en-US" sz="1350" dirty="0">
                <a:solidFill>
                  <a:srgbClr val="0070C0"/>
                </a:solidFill>
              </a:rPr>
              <a:t>(using single-cell SRF accelerating cavity).</a:t>
            </a:r>
          </a:p>
        </p:txBody>
      </p:sp>
      <p:sp>
        <p:nvSpPr>
          <p:cNvPr id="5" name="TextBox 4">
            <a:extLst>
              <a:ext uri="{FF2B5EF4-FFF2-40B4-BE49-F238E27FC236}">
                <a16:creationId xmlns:a16="http://schemas.microsoft.com/office/drawing/2014/main" id="{4DA0FE9D-3F23-9ACE-753B-A48736D8933B}"/>
              </a:ext>
            </a:extLst>
          </p:cNvPr>
          <p:cNvSpPr txBox="1"/>
          <p:nvPr/>
        </p:nvSpPr>
        <p:spPr>
          <a:xfrm>
            <a:off x="4099744" y="3866199"/>
            <a:ext cx="4947833" cy="253916"/>
          </a:xfrm>
          <a:prstGeom prst="rect">
            <a:avLst/>
          </a:prstGeom>
          <a:noFill/>
        </p:spPr>
        <p:txBody>
          <a:bodyPr wrap="square">
            <a:spAutoFit/>
          </a:bodyPr>
          <a:lstStyle/>
          <a:p>
            <a:r>
              <a:rPr lang="en-US" altLang="en-US" sz="1050" dirty="0">
                <a:solidFill>
                  <a:srgbClr val="0070C0"/>
                </a:solidFill>
                <a:latin typeface="Arial" panose="020B0604020202020204" pitchFamily="34" charset="0"/>
                <a:cs typeface="Arial" panose="020B0604020202020204" pitchFamily="34" charset="0"/>
              </a:rPr>
              <a:t> </a:t>
            </a:r>
            <a:endParaRPr lang="en-US" sz="1050" dirty="0"/>
          </a:p>
        </p:txBody>
      </p:sp>
      <p:sp>
        <p:nvSpPr>
          <p:cNvPr id="6" name="Slide Number Placeholder 2">
            <a:extLst>
              <a:ext uri="{FF2B5EF4-FFF2-40B4-BE49-F238E27FC236}">
                <a16:creationId xmlns:a16="http://schemas.microsoft.com/office/drawing/2014/main" id="{12ECC5E8-A7FA-4526-D30C-E9880CF7E0A5}"/>
              </a:ext>
            </a:extLst>
          </p:cNvPr>
          <p:cNvSpPr txBox="1">
            <a:spLocks/>
          </p:cNvSpPr>
          <p:nvPr/>
        </p:nvSpPr>
        <p:spPr>
          <a:xfrm>
            <a:off x="8562752" y="6510022"/>
            <a:ext cx="58124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4</a:t>
            </a:r>
          </a:p>
        </p:txBody>
      </p:sp>
    </p:spTree>
    <p:extLst>
      <p:ext uri="{BB962C8B-B14F-4D97-AF65-F5344CB8AC3E}">
        <p14:creationId xmlns:p14="http://schemas.microsoft.com/office/powerpoint/2010/main" val="3810859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8635FB-EE9B-5A1E-9890-8B6906B38D41}"/>
              </a:ext>
            </a:extLst>
          </p:cNvPr>
          <p:cNvSpPr>
            <a:spLocks noGrp="1"/>
          </p:cNvSpPr>
          <p:nvPr>
            <p:ph type="sldNum" sz="quarter" idx="4"/>
          </p:nvPr>
        </p:nvSpPr>
        <p:spPr/>
        <p:txBody>
          <a:bodyPr/>
          <a:lstStyle/>
          <a:p>
            <a:pPr algn="r" defTabSz="685800">
              <a:defRPr/>
            </a:pPr>
            <a:fld id="{893C5830-40F3-F04E-B2E3-10E6672BA8FF}" type="slidenum">
              <a:rPr lang="en-US" sz="900">
                <a:solidFill>
                  <a:prstClr val="white"/>
                </a:solidFill>
                <a:latin typeface="Arial" charset="0"/>
                <a:cs typeface="Arial" charset="0"/>
              </a:rPr>
              <a:pPr algn="r" defTabSz="685800">
                <a:defRPr/>
              </a:pPr>
              <a:t>5</a:t>
            </a:fld>
            <a:endParaRPr lang="en-US" sz="900">
              <a:solidFill>
                <a:prstClr val="white"/>
              </a:solidFill>
              <a:latin typeface="Arial" charset="0"/>
              <a:cs typeface="Arial" charset="0"/>
            </a:endParaRPr>
          </a:p>
        </p:txBody>
      </p:sp>
      <p:grpSp>
        <p:nvGrpSpPr>
          <p:cNvPr id="70" name="Group 69">
            <a:extLst>
              <a:ext uri="{FF2B5EF4-FFF2-40B4-BE49-F238E27FC236}">
                <a16:creationId xmlns:a16="http://schemas.microsoft.com/office/drawing/2014/main" id="{D0471362-D9B8-3034-4208-5BA2C440F29E}"/>
              </a:ext>
            </a:extLst>
          </p:cNvPr>
          <p:cNvGrpSpPr/>
          <p:nvPr/>
        </p:nvGrpSpPr>
        <p:grpSpPr>
          <a:xfrm>
            <a:off x="811758" y="1192820"/>
            <a:ext cx="8007355" cy="3974428"/>
            <a:chOff x="-13563" y="890140"/>
            <a:chExt cx="9193656" cy="4182358"/>
          </a:xfrm>
        </p:grpSpPr>
        <p:pic>
          <p:nvPicPr>
            <p:cNvPr id="6" name="Picture 5">
              <a:extLst>
                <a:ext uri="{FF2B5EF4-FFF2-40B4-BE49-F238E27FC236}">
                  <a16:creationId xmlns:a16="http://schemas.microsoft.com/office/drawing/2014/main" id="{4C891626-C70D-C3D0-0A56-A7BBD7449335}"/>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17480" y="2109970"/>
              <a:ext cx="9146909" cy="1114763"/>
            </a:xfrm>
            <a:prstGeom prst="rect">
              <a:avLst/>
            </a:prstGeom>
          </p:spPr>
        </p:pic>
        <p:sp>
          <p:nvSpPr>
            <p:cNvPr id="7" name="TextBox 6">
              <a:extLst>
                <a:ext uri="{FF2B5EF4-FFF2-40B4-BE49-F238E27FC236}">
                  <a16:creationId xmlns:a16="http://schemas.microsoft.com/office/drawing/2014/main" id="{D12693A3-BBF8-C822-D8C4-647C3E426292}"/>
                </a:ext>
              </a:extLst>
            </p:cNvPr>
            <p:cNvSpPr txBox="1"/>
            <p:nvPr/>
          </p:nvSpPr>
          <p:spPr>
            <a:xfrm>
              <a:off x="1800878" y="4477733"/>
              <a:ext cx="1155791" cy="485818"/>
            </a:xfrm>
            <a:prstGeom prst="rect">
              <a:avLst/>
            </a:prstGeom>
            <a:noFill/>
          </p:spPr>
          <p:txBody>
            <a:bodyPr wrap="square" rtlCol="0">
              <a:spAutoFit/>
            </a:bodyPr>
            <a:lstStyle/>
            <a:p>
              <a:pPr algn="ctr" defTabSz="685800">
                <a:defRPr/>
              </a:pPr>
              <a:r>
                <a:rPr lang="en-US" sz="1200" b="1" dirty="0" err="1">
                  <a:solidFill>
                    <a:prstClr val="black"/>
                  </a:solidFill>
                  <a:latin typeface="Arial" panose="020B0604020202020204"/>
                </a:rPr>
                <a:t>LEReC</a:t>
              </a:r>
              <a:r>
                <a:rPr lang="en-US" sz="1200" b="1" dirty="0">
                  <a:solidFill>
                    <a:prstClr val="black"/>
                  </a:solidFill>
                  <a:latin typeface="Arial" panose="020B0604020202020204"/>
                </a:rPr>
                <a:t> Gun</a:t>
              </a:r>
            </a:p>
          </p:txBody>
        </p:sp>
        <p:sp>
          <p:nvSpPr>
            <p:cNvPr id="8" name="Rectangle 7">
              <a:extLst>
                <a:ext uri="{FF2B5EF4-FFF2-40B4-BE49-F238E27FC236}">
                  <a16:creationId xmlns:a16="http://schemas.microsoft.com/office/drawing/2014/main" id="{DD928EBF-704F-39D8-8EB2-526E7D72A087}"/>
                </a:ext>
              </a:extLst>
            </p:cNvPr>
            <p:cNvSpPr/>
            <p:nvPr/>
          </p:nvSpPr>
          <p:spPr>
            <a:xfrm>
              <a:off x="2663864" y="2579536"/>
              <a:ext cx="245326" cy="247196"/>
            </a:xfrm>
            <a:prstGeom prst="rect">
              <a:avLst/>
            </a:prstGeom>
            <a:noFill/>
          </p:spPr>
          <p:txBody>
            <a:bodyPr wrap="non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685800">
                <a:defRPr/>
              </a:pPr>
              <a:r>
                <a:rPr lang="en-US" sz="900" b="1" dirty="0">
                  <a:ln w="11430"/>
                  <a:solidFill>
                    <a:srgbClr val="FF0000"/>
                  </a:solidFill>
                  <a:effectLst>
                    <a:outerShdw blurRad="50800" dist="39000" dir="5460000" algn="tl">
                      <a:srgbClr val="000000">
                        <a:alpha val="38000"/>
                      </a:srgbClr>
                    </a:outerShdw>
                  </a:effectLst>
                  <a:latin typeface="Adobe Thai" panose="02040503050201020203" pitchFamily="18" charset="-34"/>
                  <a:cs typeface="Adobe Thai" panose="02040503050201020203" pitchFamily="18" charset="-34"/>
                </a:rPr>
                <a:t>e</a:t>
              </a:r>
              <a:r>
                <a:rPr lang="en-US" sz="900" b="1" baseline="30000" dirty="0">
                  <a:ln w="11430"/>
                  <a:solidFill>
                    <a:srgbClr val="FF0000"/>
                  </a:solidFill>
                  <a:effectLst>
                    <a:outerShdw blurRad="50800" dist="39000" dir="5460000" algn="tl">
                      <a:srgbClr val="000000">
                        <a:alpha val="38000"/>
                      </a:srgbClr>
                    </a:outerShdw>
                  </a:effectLst>
                  <a:latin typeface="Adobe Thai" panose="02040503050201020203" pitchFamily="18" charset="-34"/>
                  <a:cs typeface="Adobe Thai" panose="02040503050201020203" pitchFamily="18" charset="-34"/>
                </a:rPr>
                <a:t>-</a:t>
              </a:r>
            </a:p>
          </p:txBody>
        </p:sp>
        <p:sp>
          <p:nvSpPr>
            <p:cNvPr id="9" name="Right Arrow 63">
              <a:extLst>
                <a:ext uri="{FF2B5EF4-FFF2-40B4-BE49-F238E27FC236}">
                  <a16:creationId xmlns:a16="http://schemas.microsoft.com/office/drawing/2014/main" id="{E42C3C8F-14D1-E8FB-8A87-1548E26BA25D}"/>
                </a:ext>
              </a:extLst>
            </p:cNvPr>
            <p:cNvSpPr/>
            <p:nvPr/>
          </p:nvSpPr>
          <p:spPr>
            <a:xfrm rot="10800000" flipV="1">
              <a:off x="8493922" y="2188903"/>
              <a:ext cx="193488" cy="82563"/>
            </a:xfrm>
            <a:prstGeom prst="rightArrow">
              <a:avLst>
                <a:gd name="adj1" fmla="val 50000"/>
                <a:gd name="adj2" fmla="val 88400"/>
              </a:avLst>
            </a:prstGeom>
            <a:solidFill>
              <a:srgbClr val="66FFFF"/>
            </a:solidFill>
            <a:ln w="12700">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0" name="Right Arrow 64">
              <a:extLst>
                <a:ext uri="{FF2B5EF4-FFF2-40B4-BE49-F238E27FC236}">
                  <a16:creationId xmlns:a16="http://schemas.microsoft.com/office/drawing/2014/main" id="{A01C2DD3-1167-EFFD-7D77-FFEE57A3F47E}"/>
                </a:ext>
              </a:extLst>
            </p:cNvPr>
            <p:cNvSpPr/>
            <p:nvPr/>
          </p:nvSpPr>
          <p:spPr>
            <a:xfrm rot="10800000" flipV="1">
              <a:off x="62500" y="2190909"/>
              <a:ext cx="193488" cy="82563"/>
            </a:xfrm>
            <a:prstGeom prst="rightArrow">
              <a:avLst>
                <a:gd name="adj1" fmla="val 50000"/>
                <a:gd name="adj2" fmla="val 88400"/>
              </a:avLst>
            </a:prstGeom>
            <a:solidFill>
              <a:srgbClr val="66FFFF"/>
            </a:solidFill>
            <a:ln w="12700">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cxnSp>
          <p:nvCxnSpPr>
            <p:cNvPr id="11" name="Straight Arrow Connector 10">
              <a:extLst>
                <a:ext uri="{FF2B5EF4-FFF2-40B4-BE49-F238E27FC236}">
                  <a16:creationId xmlns:a16="http://schemas.microsoft.com/office/drawing/2014/main" id="{A919B4B9-E82B-2E51-B119-DDC053C9779C}"/>
                </a:ext>
              </a:extLst>
            </p:cNvPr>
            <p:cNvCxnSpPr>
              <a:cxnSpLocks/>
              <a:stCxn id="7" idx="0"/>
            </p:cNvCxnSpPr>
            <p:nvPr/>
          </p:nvCxnSpPr>
          <p:spPr>
            <a:xfrm flipV="1">
              <a:off x="2378774" y="3131339"/>
              <a:ext cx="599934" cy="1346393"/>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922F4ECA-718F-E28F-F44C-B7B0E7E1AF8E}"/>
                </a:ext>
              </a:extLst>
            </p:cNvPr>
            <p:cNvSpPr txBox="1"/>
            <p:nvPr/>
          </p:nvSpPr>
          <p:spPr>
            <a:xfrm>
              <a:off x="2786528" y="4029064"/>
              <a:ext cx="881069" cy="398412"/>
            </a:xfrm>
            <a:prstGeom prst="rect">
              <a:avLst/>
            </a:prstGeom>
            <a:noFill/>
          </p:spPr>
          <p:txBody>
            <a:bodyPr wrap="square" rtlCol="0">
              <a:spAutoFit/>
            </a:bodyPr>
            <a:lstStyle/>
            <a:p>
              <a:pPr algn="ctr" defTabSz="685800">
                <a:defRPr/>
              </a:pPr>
              <a:r>
                <a:rPr lang="en-US" sz="788" b="1" dirty="0">
                  <a:solidFill>
                    <a:prstClr val="black"/>
                  </a:solidFill>
                  <a:latin typeface="Arial" panose="020B0604020202020204"/>
                </a:rPr>
                <a:t>Laser</a:t>
              </a:r>
            </a:p>
            <a:p>
              <a:pPr algn="ctr" defTabSz="685800">
                <a:defRPr/>
              </a:pPr>
              <a:r>
                <a:rPr lang="en-US" sz="788" b="1" dirty="0">
                  <a:solidFill>
                    <a:prstClr val="black"/>
                  </a:solidFill>
                  <a:latin typeface="Arial" panose="020B0604020202020204"/>
                </a:rPr>
                <a:t>197 MHz</a:t>
              </a:r>
            </a:p>
          </p:txBody>
        </p:sp>
        <p:cxnSp>
          <p:nvCxnSpPr>
            <p:cNvPr id="13" name="Straight Arrow Connector 12">
              <a:extLst>
                <a:ext uri="{FF2B5EF4-FFF2-40B4-BE49-F238E27FC236}">
                  <a16:creationId xmlns:a16="http://schemas.microsoft.com/office/drawing/2014/main" id="{5FBFE097-B528-15E6-8F75-9353676FD086}"/>
                </a:ext>
              </a:extLst>
            </p:cNvPr>
            <p:cNvCxnSpPr>
              <a:cxnSpLocks/>
              <a:stCxn id="147" idx="0"/>
            </p:cNvCxnSpPr>
            <p:nvPr/>
          </p:nvCxnSpPr>
          <p:spPr>
            <a:xfrm flipH="1" flipV="1">
              <a:off x="3071494" y="2998364"/>
              <a:ext cx="133939" cy="780679"/>
            </a:xfrm>
            <a:prstGeom prst="straightConnector1">
              <a:avLst/>
            </a:prstGeom>
            <a:ln w="19050">
              <a:solidFill>
                <a:srgbClr val="7030A0"/>
              </a:solidFill>
              <a:tailEnd type="non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377C23E5-1869-47BC-F67A-F9F46948E0D1}"/>
                </a:ext>
              </a:extLst>
            </p:cNvPr>
            <p:cNvSpPr txBox="1"/>
            <p:nvPr/>
          </p:nvSpPr>
          <p:spPr>
            <a:xfrm>
              <a:off x="1264020" y="4132250"/>
              <a:ext cx="668573" cy="542687"/>
            </a:xfrm>
            <a:prstGeom prst="rect">
              <a:avLst/>
            </a:prstGeom>
            <a:noFill/>
          </p:spPr>
          <p:txBody>
            <a:bodyPr wrap="square" rtlCol="0">
              <a:spAutoFit/>
            </a:bodyPr>
            <a:lstStyle/>
            <a:p>
              <a:pPr algn="ctr" defTabSz="685800">
                <a:defRPr/>
              </a:pPr>
              <a:r>
                <a:rPr lang="en-US" sz="788" b="1" dirty="0">
                  <a:solidFill>
                    <a:prstClr val="black"/>
                  </a:solidFill>
                  <a:latin typeface="Arial" panose="020B0604020202020204"/>
                </a:rPr>
                <a:t>900 kW Beam Dump</a:t>
              </a:r>
            </a:p>
          </p:txBody>
        </p:sp>
        <p:cxnSp>
          <p:nvCxnSpPr>
            <p:cNvPr id="15" name="Straight Arrow Connector 14">
              <a:extLst>
                <a:ext uri="{FF2B5EF4-FFF2-40B4-BE49-F238E27FC236}">
                  <a16:creationId xmlns:a16="http://schemas.microsoft.com/office/drawing/2014/main" id="{A53C9836-BB2E-24C6-BB37-97DEE4B0CA8B}"/>
                </a:ext>
              </a:extLst>
            </p:cNvPr>
            <p:cNvCxnSpPr>
              <a:cxnSpLocks/>
              <a:stCxn id="14" idx="0"/>
            </p:cNvCxnSpPr>
            <p:nvPr/>
          </p:nvCxnSpPr>
          <p:spPr>
            <a:xfrm flipV="1">
              <a:off x="1598306" y="2645798"/>
              <a:ext cx="480180" cy="1486452"/>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16" name="Right Arrow 63">
              <a:extLst>
                <a:ext uri="{FF2B5EF4-FFF2-40B4-BE49-F238E27FC236}">
                  <a16:creationId xmlns:a16="http://schemas.microsoft.com/office/drawing/2014/main" id="{01168A8B-3E32-897F-A78E-1B294D5CF8FF}"/>
                </a:ext>
              </a:extLst>
            </p:cNvPr>
            <p:cNvSpPr/>
            <p:nvPr/>
          </p:nvSpPr>
          <p:spPr>
            <a:xfrm rot="10800000" flipV="1">
              <a:off x="4447931" y="2159187"/>
              <a:ext cx="193488" cy="82563"/>
            </a:xfrm>
            <a:prstGeom prst="rightArrow">
              <a:avLst>
                <a:gd name="adj1" fmla="val 50000"/>
                <a:gd name="adj2" fmla="val 88400"/>
              </a:avLst>
            </a:prstGeom>
            <a:solidFill>
              <a:srgbClr val="66FFFF"/>
            </a:solidFill>
            <a:ln w="12700">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7" name="Right Arrow 63">
              <a:extLst>
                <a:ext uri="{FF2B5EF4-FFF2-40B4-BE49-F238E27FC236}">
                  <a16:creationId xmlns:a16="http://schemas.microsoft.com/office/drawing/2014/main" id="{668E1BD5-9564-164A-2BD2-A5FE6025735C}"/>
                </a:ext>
              </a:extLst>
            </p:cNvPr>
            <p:cNvSpPr/>
            <p:nvPr/>
          </p:nvSpPr>
          <p:spPr>
            <a:xfrm flipV="1">
              <a:off x="2863909" y="2708999"/>
              <a:ext cx="193488" cy="82563"/>
            </a:xfrm>
            <a:prstGeom prst="rightArrow">
              <a:avLst>
                <a:gd name="adj1" fmla="val 50000"/>
                <a:gd name="adj2" fmla="val 88400"/>
              </a:avLst>
            </a:prstGeom>
            <a:solidFill>
              <a:srgbClr val="FF0000"/>
            </a:solidFill>
            <a:ln w="12700">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18" name="TextBox 17">
              <a:extLst>
                <a:ext uri="{FF2B5EF4-FFF2-40B4-BE49-F238E27FC236}">
                  <a16:creationId xmlns:a16="http://schemas.microsoft.com/office/drawing/2014/main" id="{2635E965-B7A0-76A0-3DD1-B5FAEDA7E854}"/>
                </a:ext>
              </a:extLst>
            </p:cNvPr>
            <p:cNvSpPr txBox="1"/>
            <p:nvPr/>
          </p:nvSpPr>
          <p:spPr>
            <a:xfrm>
              <a:off x="3186126" y="4674086"/>
              <a:ext cx="1393615" cy="398412"/>
            </a:xfrm>
            <a:prstGeom prst="rect">
              <a:avLst/>
            </a:prstGeom>
            <a:noFill/>
          </p:spPr>
          <p:txBody>
            <a:bodyPr wrap="square" rtlCol="0">
              <a:spAutoFit/>
            </a:bodyPr>
            <a:lstStyle/>
            <a:p>
              <a:pPr algn="ctr" defTabSz="685800">
                <a:defRPr/>
              </a:pPr>
              <a:r>
                <a:rPr lang="en-US" sz="788" b="1" dirty="0">
                  <a:solidFill>
                    <a:prstClr val="black"/>
                  </a:solidFill>
                  <a:latin typeface="Arial" panose="020B0604020202020204"/>
                </a:rPr>
                <a:t>16x 197 MHz </a:t>
              </a:r>
            </a:p>
            <a:p>
              <a:pPr algn="ctr" defTabSz="685800">
                <a:defRPr/>
              </a:pPr>
              <a:r>
                <a:rPr lang="en-US" sz="788" b="1" dirty="0">
                  <a:solidFill>
                    <a:prstClr val="black"/>
                  </a:solidFill>
                  <a:latin typeface="Arial" panose="020B0604020202020204"/>
                </a:rPr>
                <a:t>NCRF LINAC</a:t>
              </a:r>
            </a:p>
          </p:txBody>
        </p:sp>
        <p:cxnSp>
          <p:nvCxnSpPr>
            <p:cNvPr id="19" name="Straight Arrow Connector 18">
              <a:extLst>
                <a:ext uri="{FF2B5EF4-FFF2-40B4-BE49-F238E27FC236}">
                  <a16:creationId xmlns:a16="http://schemas.microsoft.com/office/drawing/2014/main" id="{1FBE8A52-6E90-C0FE-DA0E-027C1F90E635}"/>
                </a:ext>
              </a:extLst>
            </p:cNvPr>
            <p:cNvCxnSpPr>
              <a:cxnSpLocks/>
              <a:stCxn id="18" idx="0"/>
            </p:cNvCxnSpPr>
            <p:nvPr/>
          </p:nvCxnSpPr>
          <p:spPr>
            <a:xfrm flipH="1" flipV="1">
              <a:off x="3641783" y="2852085"/>
              <a:ext cx="241151" cy="182200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21" name="Rectangle: Rounded Corners 20">
              <a:extLst>
                <a:ext uri="{FF2B5EF4-FFF2-40B4-BE49-F238E27FC236}">
                  <a16:creationId xmlns:a16="http://schemas.microsoft.com/office/drawing/2014/main" id="{7A4DB504-9695-7CF1-3279-85C82FC80AC7}"/>
                </a:ext>
              </a:extLst>
            </p:cNvPr>
            <p:cNvSpPr/>
            <p:nvPr/>
          </p:nvSpPr>
          <p:spPr>
            <a:xfrm>
              <a:off x="2469342" y="2657637"/>
              <a:ext cx="3994958" cy="507537"/>
            </a:xfrm>
            <a:prstGeom prst="roundRect">
              <a:avLst/>
            </a:prstGeom>
            <a:noFill/>
            <a:ln w="1270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2" name="Rectangle: Rounded Corners 21">
              <a:extLst>
                <a:ext uri="{FF2B5EF4-FFF2-40B4-BE49-F238E27FC236}">
                  <a16:creationId xmlns:a16="http://schemas.microsoft.com/office/drawing/2014/main" id="{4966DA52-90EB-3C0F-30EB-DF8524929556}"/>
                </a:ext>
              </a:extLst>
            </p:cNvPr>
            <p:cNvSpPr/>
            <p:nvPr/>
          </p:nvSpPr>
          <p:spPr>
            <a:xfrm>
              <a:off x="6505669" y="2651116"/>
              <a:ext cx="1824338" cy="182974"/>
            </a:xfrm>
            <a:prstGeom prst="roundRect">
              <a:avLst/>
            </a:prstGeom>
            <a:noFill/>
            <a:ln w="1270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3" name="Rectangle: Rounded Corners 22">
              <a:extLst>
                <a:ext uri="{FF2B5EF4-FFF2-40B4-BE49-F238E27FC236}">
                  <a16:creationId xmlns:a16="http://schemas.microsoft.com/office/drawing/2014/main" id="{DE7A5C1D-1583-8774-539C-17C455EDFE50}"/>
                </a:ext>
              </a:extLst>
            </p:cNvPr>
            <p:cNvSpPr/>
            <p:nvPr/>
          </p:nvSpPr>
          <p:spPr>
            <a:xfrm>
              <a:off x="633543" y="2477620"/>
              <a:ext cx="1757915" cy="276999"/>
            </a:xfrm>
            <a:prstGeom prst="roundRect">
              <a:avLst/>
            </a:prstGeom>
            <a:noFill/>
            <a:ln w="1270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4" name="Rectangle: Rounded Corners 23">
              <a:extLst>
                <a:ext uri="{FF2B5EF4-FFF2-40B4-BE49-F238E27FC236}">
                  <a16:creationId xmlns:a16="http://schemas.microsoft.com/office/drawing/2014/main" id="{82B5DDFF-40FD-ACBC-8650-9A23953E718A}"/>
                </a:ext>
              </a:extLst>
            </p:cNvPr>
            <p:cNvSpPr/>
            <p:nvPr/>
          </p:nvSpPr>
          <p:spPr>
            <a:xfrm>
              <a:off x="1045024" y="2071915"/>
              <a:ext cx="6906582" cy="390524"/>
            </a:xfrm>
            <a:prstGeom prst="roundRect">
              <a:avLst/>
            </a:prstGeom>
            <a:noFill/>
            <a:ln w="1270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5" name="Rectangle: Rounded Corners 24">
              <a:extLst>
                <a:ext uri="{FF2B5EF4-FFF2-40B4-BE49-F238E27FC236}">
                  <a16:creationId xmlns:a16="http://schemas.microsoft.com/office/drawing/2014/main" id="{9BFA0803-A432-EB04-AE2E-A5F2371ABEF6}"/>
                </a:ext>
              </a:extLst>
            </p:cNvPr>
            <p:cNvSpPr/>
            <p:nvPr/>
          </p:nvSpPr>
          <p:spPr>
            <a:xfrm rot="967573">
              <a:off x="6449155" y="2747230"/>
              <a:ext cx="936216" cy="326051"/>
            </a:xfrm>
            <a:prstGeom prst="roundRect">
              <a:avLst/>
            </a:prstGeom>
            <a:noFill/>
            <a:ln w="1270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7" name="Rectangle: Rounded Corners 26">
              <a:extLst>
                <a:ext uri="{FF2B5EF4-FFF2-40B4-BE49-F238E27FC236}">
                  <a16:creationId xmlns:a16="http://schemas.microsoft.com/office/drawing/2014/main" id="{7B878D53-3330-A7D2-1540-3B46BB36BA4A}"/>
                </a:ext>
              </a:extLst>
            </p:cNvPr>
            <p:cNvSpPr/>
            <p:nvPr/>
          </p:nvSpPr>
          <p:spPr>
            <a:xfrm>
              <a:off x="620525" y="2829329"/>
              <a:ext cx="782174" cy="121612"/>
            </a:xfrm>
            <a:prstGeom prst="roundRect">
              <a:avLst/>
            </a:prstGeom>
            <a:solidFill>
              <a:schemeClr val="accent1">
                <a:lumMod val="20000"/>
                <a:lumOff val="80000"/>
              </a:schemeClr>
            </a:solidFill>
            <a:ln>
              <a:no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en-US" sz="600" i="1" dirty="0">
                  <a:solidFill>
                    <a:prstClr val="black"/>
                  </a:solidFill>
                  <a:latin typeface="Arial" panose="020B0604020202020204"/>
                </a:rPr>
                <a:t>extraction</a:t>
              </a:r>
            </a:p>
          </p:txBody>
        </p:sp>
        <p:sp>
          <p:nvSpPr>
            <p:cNvPr id="28" name="Rectangle: Rounded Corners 27">
              <a:extLst>
                <a:ext uri="{FF2B5EF4-FFF2-40B4-BE49-F238E27FC236}">
                  <a16:creationId xmlns:a16="http://schemas.microsoft.com/office/drawing/2014/main" id="{D3CDD696-0B19-DDC8-A057-F4BE8C350FB2}"/>
                </a:ext>
              </a:extLst>
            </p:cNvPr>
            <p:cNvSpPr/>
            <p:nvPr/>
          </p:nvSpPr>
          <p:spPr>
            <a:xfrm>
              <a:off x="4472349" y="3186608"/>
              <a:ext cx="782174" cy="121612"/>
            </a:xfrm>
            <a:prstGeom prst="roundRect">
              <a:avLst/>
            </a:prstGeom>
            <a:solidFill>
              <a:schemeClr val="accent1">
                <a:lumMod val="20000"/>
                <a:lumOff val="80000"/>
              </a:schemeClr>
            </a:solidFill>
            <a:ln>
              <a:no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en-US" sz="600" i="1" dirty="0">
                  <a:solidFill>
                    <a:prstClr val="black"/>
                  </a:solidFill>
                  <a:latin typeface="Arial" panose="020B0604020202020204"/>
                </a:rPr>
                <a:t>injection</a:t>
              </a:r>
            </a:p>
          </p:txBody>
        </p:sp>
        <p:sp>
          <p:nvSpPr>
            <p:cNvPr id="30" name="Rectangle: Rounded Corners 29">
              <a:extLst>
                <a:ext uri="{FF2B5EF4-FFF2-40B4-BE49-F238E27FC236}">
                  <a16:creationId xmlns:a16="http://schemas.microsoft.com/office/drawing/2014/main" id="{5A5CC0B3-032F-96F1-BA67-2918F7AF1D56}"/>
                </a:ext>
              </a:extLst>
            </p:cNvPr>
            <p:cNvSpPr/>
            <p:nvPr/>
          </p:nvSpPr>
          <p:spPr>
            <a:xfrm>
              <a:off x="4407868" y="1931757"/>
              <a:ext cx="782174" cy="121612"/>
            </a:xfrm>
            <a:prstGeom prst="roundRect">
              <a:avLst/>
            </a:prstGeom>
            <a:solidFill>
              <a:schemeClr val="accent1">
                <a:lumMod val="20000"/>
                <a:lumOff val="80000"/>
              </a:schemeClr>
            </a:solidFill>
            <a:ln>
              <a:no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en-US" sz="600" i="1" dirty="0">
                  <a:solidFill>
                    <a:prstClr val="black"/>
                  </a:solidFill>
                  <a:latin typeface="Arial" panose="020B0604020202020204"/>
                </a:rPr>
                <a:t>cooling</a:t>
              </a:r>
            </a:p>
          </p:txBody>
        </p:sp>
        <p:sp>
          <p:nvSpPr>
            <p:cNvPr id="34" name="Rectangle: Rounded Corners 33">
              <a:extLst>
                <a:ext uri="{FF2B5EF4-FFF2-40B4-BE49-F238E27FC236}">
                  <a16:creationId xmlns:a16="http://schemas.microsoft.com/office/drawing/2014/main" id="{045D4C42-589A-261F-D646-9CBA2E4E28DD}"/>
                </a:ext>
              </a:extLst>
            </p:cNvPr>
            <p:cNvSpPr/>
            <p:nvPr/>
          </p:nvSpPr>
          <p:spPr>
            <a:xfrm>
              <a:off x="8569548" y="2467338"/>
              <a:ext cx="509648" cy="117548"/>
            </a:xfrm>
            <a:prstGeom prst="roundRect">
              <a:avLst/>
            </a:prstGeom>
            <a:solidFill>
              <a:schemeClr val="accent1">
                <a:lumMod val="20000"/>
                <a:lumOff val="80000"/>
              </a:schemeClr>
            </a:solidFill>
            <a:ln>
              <a:no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en-US" sz="750" i="1" dirty="0">
                  <a:solidFill>
                    <a:prstClr val="black"/>
                  </a:solidFill>
                  <a:latin typeface="Calibri" panose="020F0502020204030204"/>
                </a:rPr>
                <a:t>HSR</a:t>
              </a:r>
            </a:p>
          </p:txBody>
        </p:sp>
        <p:sp>
          <p:nvSpPr>
            <p:cNvPr id="36" name="TextBox 35">
              <a:extLst>
                <a:ext uri="{FF2B5EF4-FFF2-40B4-BE49-F238E27FC236}">
                  <a16:creationId xmlns:a16="http://schemas.microsoft.com/office/drawing/2014/main" id="{DB9AFF92-57E2-93B8-6332-4720959995FC}"/>
                </a:ext>
              </a:extLst>
            </p:cNvPr>
            <p:cNvSpPr txBox="1"/>
            <p:nvPr/>
          </p:nvSpPr>
          <p:spPr>
            <a:xfrm>
              <a:off x="4913327" y="4044476"/>
              <a:ext cx="1393615" cy="542687"/>
            </a:xfrm>
            <a:prstGeom prst="rect">
              <a:avLst/>
            </a:prstGeom>
            <a:noFill/>
          </p:spPr>
          <p:txBody>
            <a:bodyPr wrap="square" rtlCol="0">
              <a:spAutoFit/>
            </a:bodyPr>
            <a:lstStyle/>
            <a:p>
              <a:pPr algn="ctr" defTabSz="685800">
                <a:defRPr/>
              </a:pPr>
              <a:r>
                <a:rPr lang="en-US" sz="788" b="1" dirty="0">
                  <a:solidFill>
                    <a:prstClr val="black"/>
                  </a:solidFill>
                  <a:latin typeface="Arial" panose="020B0604020202020204"/>
                </a:rPr>
                <a:t>4x 591 MHz </a:t>
              </a:r>
            </a:p>
            <a:p>
              <a:pPr algn="ctr" defTabSz="685800">
                <a:defRPr/>
              </a:pPr>
              <a:r>
                <a:rPr lang="en-US" sz="788" b="1" dirty="0">
                  <a:solidFill>
                    <a:prstClr val="black"/>
                  </a:solidFill>
                  <a:latin typeface="Arial" panose="020B0604020202020204"/>
                </a:rPr>
                <a:t>NCRF correction Cavities</a:t>
              </a:r>
            </a:p>
          </p:txBody>
        </p:sp>
        <p:cxnSp>
          <p:nvCxnSpPr>
            <p:cNvPr id="37" name="Straight Arrow Connector 36">
              <a:extLst>
                <a:ext uri="{FF2B5EF4-FFF2-40B4-BE49-F238E27FC236}">
                  <a16:creationId xmlns:a16="http://schemas.microsoft.com/office/drawing/2014/main" id="{22B21860-9C09-2398-6955-81FDC0AC2942}"/>
                </a:ext>
              </a:extLst>
            </p:cNvPr>
            <p:cNvCxnSpPr>
              <a:cxnSpLocks/>
              <a:stCxn id="36" idx="0"/>
            </p:cNvCxnSpPr>
            <p:nvPr/>
          </p:nvCxnSpPr>
          <p:spPr>
            <a:xfrm flipV="1">
              <a:off x="5610135" y="2791563"/>
              <a:ext cx="371387" cy="1252912"/>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09140EFC-3CA9-4FC6-10BE-CBDAED67B59F}"/>
                </a:ext>
              </a:extLst>
            </p:cNvPr>
            <p:cNvSpPr txBox="1"/>
            <p:nvPr/>
          </p:nvSpPr>
          <p:spPr>
            <a:xfrm>
              <a:off x="7633198" y="1068925"/>
              <a:ext cx="1393615" cy="398412"/>
            </a:xfrm>
            <a:prstGeom prst="rect">
              <a:avLst/>
            </a:prstGeom>
            <a:noFill/>
          </p:spPr>
          <p:txBody>
            <a:bodyPr wrap="square" rtlCol="0">
              <a:spAutoFit/>
            </a:bodyPr>
            <a:lstStyle/>
            <a:p>
              <a:pPr algn="ctr" defTabSz="685800">
                <a:defRPr/>
              </a:pPr>
              <a:r>
                <a:rPr lang="en-US" sz="788" b="1" dirty="0">
                  <a:solidFill>
                    <a:prstClr val="black"/>
                  </a:solidFill>
                  <a:latin typeface="Arial" panose="020B0604020202020204"/>
                </a:rPr>
                <a:t>180° Dipole</a:t>
              </a:r>
            </a:p>
            <a:p>
              <a:pPr algn="ctr" defTabSz="685800">
                <a:defRPr/>
              </a:pPr>
              <a:r>
                <a:rPr lang="en-US" sz="788" b="1" dirty="0">
                  <a:solidFill>
                    <a:prstClr val="black"/>
                  </a:solidFill>
                  <a:latin typeface="Arial" panose="020B0604020202020204"/>
                </a:rPr>
                <a:t>Spectrometer</a:t>
              </a:r>
            </a:p>
          </p:txBody>
        </p:sp>
        <p:cxnSp>
          <p:nvCxnSpPr>
            <p:cNvPr id="41" name="Straight Arrow Connector 40">
              <a:extLst>
                <a:ext uri="{FF2B5EF4-FFF2-40B4-BE49-F238E27FC236}">
                  <a16:creationId xmlns:a16="http://schemas.microsoft.com/office/drawing/2014/main" id="{7AA63EBC-F752-D427-6C84-628A77375273}"/>
                </a:ext>
              </a:extLst>
            </p:cNvPr>
            <p:cNvCxnSpPr>
              <a:cxnSpLocks/>
              <a:stCxn id="40" idx="2"/>
            </p:cNvCxnSpPr>
            <p:nvPr/>
          </p:nvCxnSpPr>
          <p:spPr>
            <a:xfrm>
              <a:off x="8330006" y="1467337"/>
              <a:ext cx="123510" cy="899541"/>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E430A177-1B5F-6B8F-7965-97E2B9860E06}"/>
                </a:ext>
              </a:extLst>
            </p:cNvPr>
            <p:cNvCxnSpPr>
              <a:cxnSpLocks/>
              <a:stCxn id="68" idx="0"/>
            </p:cNvCxnSpPr>
            <p:nvPr/>
          </p:nvCxnSpPr>
          <p:spPr>
            <a:xfrm flipH="1" flipV="1">
              <a:off x="7824206" y="2758178"/>
              <a:ext cx="726815" cy="873094"/>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D3C0D423-67FE-B448-1DFC-D39B61EB54BD}"/>
                </a:ext>
              </a:extLst>
            </p:cNvPr>
            <p:cNvSpPr txBox="1"/>
            <p:nvPr/>
          </p:nvSpPr>
          <p:spPr>
            <a:xfrm>
              <a:off x="568125" y="1646546"/>
              <a:ext cx="712625" cy="254140"/>
            </a:xfrm>
            <a:prstGeom prst="rect">
              <a:avLst/>
            </a:prstGeom>
            <a:noFill/>
          </p:spPr>
          <p:txBody>
            <a:bodyPr wrap="square" rtlCol="0">
              <a:spAutoFit/>
            </a:bodyPr>
            <a:lstStyle/>
            <a:p>
              <a:pPr algn="ctr" defTabSz="685800">
                <a:defRPr/>
              </a:pPr>
              <a:r>
                <a:rPr lang="en-US" sz="788" b="1" dirty="0">
                  <a:solidFill>
                    <a:prstClr val="black"/>
                  </a:solidFill>
                  <a:latin typeface="Arial" panose="020B0604020202020204"/>
                </a:rPr>
                <a:t>Quad</a:t>
              </a:r>
            </a:p>
          </p:txBody>
        </p:sp>
        <p:cxnSp>
          <p:nvCxnSpPr>
            <p:cNvPr id="48" name="Straight Arrow Connector 47">
              <a:extLst>
                <a:ext uri="{FF2B5EF4-FFF2-40B4-BE49-F238E27FC236}">
                  <a16:creationId xmlns:a16="http://schemas.microsoft.com/office/drawing/2014/main" id="{6A54BFEB-2324-76B5-A6CA-127793C37FED}"/>
                </a:ext>
              </a:extLst>
            </p:cNvPr>
            <p:cNvCxnSpPr>
              <a:cxnSpLocks/>
              <a:stCxn id="47" idx="2"/>
            </p:cNvCxnSpPr>
            <p:nvPr/>
          </p:nvCxnSpPr>
          <p:spPr>
            <a:xfrm>
              <a:off x="924438" y="1900685"/>
              <a:ext cx="66599" cy="456163"/>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44E28F92-C2B8-C9A3-A988-797D1C62E54A}"/>
                </a:ext>
              </a:extLst>
            </p:cNvPr>
            <p:cNvSpPr txBox="1"/>
            <p:nvPr/>
          </p:nvSpPr>
          <p:spPr>
            <a:xfrm>
              <a:off x="1732901" y="3665851"/>
              <a:ext cx="959127" cy="398412"/>
            </a:xfrm>
            <a:prstGeom prst="rect">
              <a:avLst/>
            </a:prstGeom>
            <a:noFill/>
          </p:spPr>
          <p:txBody>
            <a:bodyPr wrap="square" rtlCol="0">
              <a:spAutoFit/>
            </a:bodyPr>
            <a:lstStyle/>
            <a:p>
              <a:pPr algn="ctr" defTabSz="685800">
                <a:defRPr/>
              </a:pPr>
              <a:r>
                <a:rPr lang="en-US" sz="788" b="1" dirty="0">
                  <a:solidFill>
                    <a:prstClr val="black"/>
                  </a:solidFill>
                  <a:latin typeface="Arial" panose="020B0604020202020204"/>
                </a:rPr>
                <a:t>Cathode transport</a:t>
              </a:r>
            </a:p>
          </p:txBody>
        </p:sp>
        <p:cxnSp>
          <p:nvCxnSpPr>
            <p:cNvPr id="50" name="Straight Arrow Connector 49">
              <a:extLst>
                <a:ext uri="{FF2B5EF4-FFF2-40B4-BE49-F238E27FC236}">
                  <a16:creationId xmlns:a16="http://schemas.microsoft.com/office/drawing/2014/main" id="{199B7A56-797E-16CD-B6C5-E3A51743A6D2}"/>
                </a:ext>
              </a:extLst>
            </p:cNvPr>
            <p:cNvCxnSpPr>
              <a:cxnSpLocks/>
              <a:stCxn id="49" idx="0"/>
            </p:cNvCxnSpPr>
            <p:nvPr/>
          </p:nvCxnSpPr>
          <p:spPr>
            <a:xfrm flipV="1">
              <a:off x="2212465" y="2811235"/>
              <a:ext cx="539352" cy="854617"/>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52" name="Arrow: Circular 51">
              <a:extLst>
                <a:ext uri="{FF2B5EF4-FFF2-40B4-BE49-F238E27FC236}">
                  <a16:creationId xmlns:a16="http://schemas.microsoft.com/office/drawing/2014/main" id="{9F9B9C7E-35C8-37A2-F835-6F91C83CC72B}"/>
                </a:ext>
              </a:extLst>
            </p:cNvPr>
            <p:cNvSpPr/>
            <p:nvPr/>
          </p:nvSpPr>
          <p:spPr>
            <a:xfrm rot="5068036" flipH="1">
              <a:off x="8147616" y="2395728"/>
              <a:ext cx="419280" cy="374549"/>
            </a:xfrm>
            <a:prstGeom prst="circularArrow">
              <a:avLst>
                <a:gd name="adj1" fmla="val 8770"/>
                <a:gd name="adj2" fmla="val 1142319"/>
                <a:gd name="adj3" fmla="val 20207257"/>
                <a:gd name="adj4" fmla="val 10568152"/>
                <a:gd name="adj5" fmla="val 12500"/>
              </a:avLst>
            </a:prstGeom>
            <a:solidFill>
              <a:srgbClr val="FF000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dirty="0">
                <a:ln>
                  <a:solidFill>
                    <a:prstClr val="black"/>
                  </a:solidFill>
                </a:ln>
                <a:solidFill>
                  <a:srgbClr val="FF0000"/>
                </a:solidFill>
                <a:latin typeface="Calibri" panose="020F0502020204030204"/>
              </a:endParaRPr>
            </a:p>
          </p:txBody>
        </p:sp>
        <p:sp>
          <p:nvSpPr>
            <p:cNvPr id="56" name="TextBox 55">
              <a:extLst>
                <a:ext uri="{FF2B5EF4-FFF2-40B4-BE49-F238E27FC236}">
                  <a16:creationId xmlns:a16="http://schemas.microsoft.com/office/drawing/2014/main" id="{35CABB26-A022-C633-6FB5-FCD4E9E11E32}"/>
                </a:ext>
              </a:extLst>
            </p:cNvPr>
            <p:cNvSpPr txBox="1"/>
            <p:nvPr/>
          </p:nvSpPr>
          <p:spPr>
            <a:xfrm>
              <a:off x="1948691" y="1230736"/>
              <a:ext cx="1145198" cy="398412"/>
            </a:xfrm>
            <a:prstGeom prst="rect">
              <a:avLst/>
            </a:prstGeom>
            <a:noFill/>
          </p:spPr>
          <p:txBody>
            <a:bodyPr wrap="square" rtlCol="0">
              <a:spAutoFit/>
            </a:bodyPr>
            <a:lstStyle/>
            <a:p>
              <a:pPr algn="ctr" defTabSz="685800">
                <a:defRPr/>
              </a:pPr>
              <a:r>
                <a:rPr lang="en-US" sz="788" b="1" dirty="0">
                  <a:solidFill>
                    <a:prstClr val="black"/>
                  </a:solidFill>
                  <a:latin typeface="Arial" panose="020B0604020202020204"/>
                </a:rPr>
                <a:t>Mu-metal shielding</a:t>
              </a:r>
            </a:p>
          </p:txBody>
        </p:sp>
        <p:cxnSp>
          <p:nvCxnSpPr>
            <p:cNvPr id="57" name="Straight Arrow Connector 56">
              <a:extLst>
                <a:ext uri="{FF2B5EF4-FFF2-40B4-BE49-F238E27FC236}">
                  <a16:creationId xmlns:a16="http://schemas.microsoft.com/office/drawing/2014/main" id="{09BE7F03-EFD4-386A-F37B-DE7509ECD01E}"/>
                </a:ext>
              </a:extLst>
            </p:cNvPr>
            <p:cNvCxnSpPr>
              <a:cxnSpLocks/>
              <a:stCxn id="56" idx="2"/>
            </p:cNvCxnSpPr>
            <p:nvPr/>
          </p:nvCxnSpPr>
          <p:spPr>
            <a:xfrm flipH="1">
              <a:off x="2279029" y="1629148"/>
              <a:ext cx="242262" cy="741985"/>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58" name="TextBox 57">
              <a:extLst>
                <a:ext uri="{FF2B5EF4-FFF2-40B4-BE49-F238E27FC236}">
                  <a16:creationId xmlns:a16="http://schemas.microsoft.com/office/drawing/2014/main" id="{8BA24F9B-E2A7-5096-0D03-23ED89EA9359}"/>
                </a:ext>
              </a:extLst>
            </p:cNvPr>
            <p:cNvSpPr txBox="1"/>
            <p:nvPr/>
          </p:nvSpPr>
          <p:spPr>
            <a:xfrm>
              <a:off x="7772667" y="4363900"/>
              <a:ext cx="1092461" cy="398412"/>
            </a:xfrm>
            <a:prstGeom prst="rect">
              <a:avLst/>
            </a:prstGeom>
            <a:noFill/>
          </p:spPr>
          <p:txBody>
            <a:bodyPr wrap="square" rtlCol="0">
              <a:spAutoFit/>
            </a:bodyPr>
            <a:lstStyle/>
            <a:p>
              <a:pPr algn="ctr" defTabSz="685800">
                <a:defRPr/>
              </a:pPr>
              <a:r>
                <a:rPr lang="en-US" sz="788" b="1" dirty="0">
                  <a:solidFill>
                    <a:prstClr val="black"/>
                  </a:solidFill>
                  <a:latin typeface="Arial" panose="020B0604020202020204"/>
                  <a:ea typeface="Aptos" panose="020B0004020202020204" pitchFamily="34" charset="0"/>
                  <a:cs typeface="Aptos" panose="020B0004020202020204" pitchFamily="34" charset="0"/>
                </a:rPr>
                <a:t>24MHz </a:t>
              </a:r>
            </a:p>
            <a:p>
              <a:pPr algn="ctr" defTabSz="685800">
                <a:defRPr/>
              </a:pPr>
              <a:r>
                <a:rPr lang="en-US" sz="788" b="1" dirty="0">
                  <a:solidFill>
                    <a:prstClr val="black"/>
                  </a:solidFill>
                  <a:latin typeface="Arial" panose="020B0604020202020204"/>
                  <a:ea typeface="Aptos" panose="020B0004020202020204" pitchFamily="34" charset="0"/>
                  <a:cs typeface="Aptos" panose="020B0004020202020204" pitchFamily="34" charset="0"/>
                </a:rPr>
                <a:t>RF cavity </a:t>
              </a:r>
            </a:p>
          </p:txBody>
        </p:sp>
        <p:cxnSp>
          <p:nvCxnSpPr>
            <p:cNvPr id="59" name="Straight Arrow Connector 58">
              <a:extLst>
                <a:ext uri="{FF2B5EF4-FFF2-40B4-BE49-F238E27FC236}">
                  <a16:creationId xmlns:a16="http://schemas.microsoft.com/office/drawing/2014/main" id="{614F22B5-FF70-FD19-73A8-689BF2645007}"/>
                </a:ext>
              </a:extLst>
            </p:cNvPr>
            <p:cNvCxnSpPr>
              <a:cxnSpLocks/>
            </p:cNvCxnSpPr>
            <p:nvPr/>
          </p:nvCxnSpPr>
          <p:spPr>
            <a:xfrm flipH="1" flipV="1">
              <a:off x="7469677" y="2833116"/>
              <a:ext cx="842188" cy="1542229"/>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60" name="TextBox 59">
              <a:extLst>
                <a:ext uri="{FF2B5EF4-FFF2-40B4-BE49-F238E27FC236}">
                  <a16:creationId xmlns:a16="http://schemas.microsoft.com/office/drawing/2014/main" id="{F5424691-380D-0539-C2A3-E14C54B2146C}"/>
                </a:ext>
              </a:extLst>
            </p:cNvPr>
            <p:cNvSpPr txBox="1"/>
            <p:nvPr/>
          </p:nvSpPr>
          <p:spPr>
            <a:xfrm>
              <a:off x="110090" y="3376334"/>
              <a:ext cx="880945" cy="254140"/>
            </a:xfrm>
            <a:prstGeom prst="rect">
              <a:avLst/>
            </a:prstGeom>
            <a:noFill/>
          </p:spPr>
          <p:txBody>
            <a:bodyPr wrap="square" rtlCol="0">
              <a:spAutoFit/>
            </a:bodyPr>
            <a:lstStyle/>
            <a:p>
              <a:pPr algn="ctr" defTabSz="685800">
                <a:defRPr/>
              </a:pPr>
              <a:r>
                <a:rPr lang="en-US" sz="788" b="1" dirty="0">
                  <a:solidFill>
                    <a:prstClr val="black"/>
                  </a:solidFill>
                  <a:latin typeface="Arial" panose="020B0604020202020204"/>
                </a:rPr>
                <a:t>SC Quad</a:t>
              </a:r>
            </a:p>
          </p:txBody>
        </p:sp>
        <p:cxnSp>
          <p:nvCxnSpPr>
            <p:cNvPr id="61" name="Straight Arrow Connector 60">
              <a:extLst>
                <a:ext uri="{FF2B5EF4-FFF2-40B4-BE49-F238E27FC236}">
                  <a16:creationId xmlns:a16="http://schemas.microsoft.com/office/drawing/2014/main" id="{27AB2066-31D3-14B1-1CE8-BBC8BC9B283C}"/>
                </a:ext>
              </a:extLst>
            </p:cNvPr>
            <p:cNvCxnSpPr>
              <a:cxnSpLocks/>
              <a:stCxn id="60" idx="0"/>
            </p:cNvCxnSpPr>
            <p:nvPr/>
          </p:nvCxnSpPr>
          <p:spPr>
            <a:xfrm flipH="1" flipV="1">
              <a:off x="348732" y="2424669"/>
              <a:ext cx="201831" cy="951665"/>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62" name="TextBox 61">
              <a:extLst>
                <a:ext uri="{FF2B5EF4-FFF2-40B4-BE49-F238E27FC236}">
                  <a16:creationId xmlns:a16="http://schemas.microsoft.com/office/drawing/2014/main" id="{8060C3AB-A0E8-24EE-138B-96295CB1B438}"/>
                </a:ext>
              </a:extLst>
            </p:cNvPr>
            <p:cNvSpPr txBox="1"/>
            <p:nvPr/>
          </p:nvSpPr>
          <p:spPr>
            <a:xfrm>
              <a:off x="7093903" y="3912773"/>
              <a:ext cx="1056555" cy="398412"/>
            </a:xfrm>
            <a:prstGeom prst="rect">
              <a:avLst/>
            </a:prstGeom>
            <a:noFill/>
          </p:spPr>
          <p:txBody>
            <a:bodyPr wrap="square" rtlCol="0">
              <a:spAutoFit/>
            </a:bodyPr>
            <a:lstStyle/>
            <a:p>
              <a:pPr algn="ctr" defTabSz="685800">
                <a:defRPr/>
              </a:pPr>
              <a:r>
                <a:rPr lang="en-US" sz="788" b="1" dirty="0">
                  <a:solidFill>
                    <a:prstClr val="black"/>
                  </a:solidFill>
                  <a:latin typeface="Arial" panose="020B0604020202020204"/>
                </a:rPr>
                <a:t>130 kW Beam Dump</a:t>
              </a:r>
            </a:p>
          </p:txBody>
        </p:sp>
        <p:cxnSp>
          <p:nvCxnSpPr>
            <p:cNvPr id="63" name="Straight Arrow Connector 62">
              <a:extLst>
                <a:ext uri="{FF2B5EF4-FFF2-40B4-BE49-F238E27FC236}">
                  <a16:creationId xmlns:a16="http://schemas.microsoft.com/office/drawing/2014/main" id="{9B4837E9-948C-4E91-76AB-02855C53098A}"/>
                </a:ext>
              </a:extLst>
            </p:cNvPr>
            <p:cNvCxnSpPr>
              <a:cxnSpLocks/>
              <a:stCxn id="62" idx="0"/>
            </p:cNvCxnSpPr>
            <p:nvPr/>
          </p:nvCxnSpPr>
          <p:spPr>
            <a:xfrm flipH="1" flipV="1">
              <a:off x="7210072" y="2930649"/>
              <a:ext cx="412109" cy="982124"/>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64" name="TextBox 63">
              <a:extLst>
                <a:ext uri="{FF2B5EF4-FFF2-40B4-BE49-F238E27FC236}">
                  <a16:creationId xmlns:a16="http://schemas.microsoft.com/office/drawing/2014/main" id="{AA84B3C6-59C1-9E75-EF8C-849E527AA3DA}"/>
                </a:ext>
              </a:extLst>
            </p:cNvPr>
            <p:cNvSpPr txBox="1"/>
            <p:nvPr/>
          </p:nvSpPr>
          <p:spPr>
            <a:xfrm>
              <a:off x="-12579" y="4137649"/>
              <a:ext cx="1439106" cy="254140"/>
            </a:xfrm>
            <a:prstGeom prst="rect">
              <a:avLst/>
            </a:prstGeom>
            <a:noFill/>
          </p:spPr>
          <p:txBody>
            <a:bodyPr wrap="square" rtlCol="0">
              <a:spAutoFit/>
            </a:bodyPr>
            <a:lstStyle/>
            <a:p>
              <a:pPr algn="ctr" defTabSz="685800">
                <a:defRPr/>
              </a:pPr>
              <a:r>
                <a:rPr lang="en-US" sz="788" b="1" dirty="0">
                  <a:solidFill>
                    <a:prstClr val="black"/>
                  </a:solidFill>
                  <a:latin typeface="Arial" panose="020B0604020202020204"/>
                </a:rPr>
                <a:t>Extraction line</a:t>
              </a:r>
            </a:p>
          </p:txBody>
        </p:sp>
        <p:cxnSp>
          <p:nvCxnSpPr>
            <p:cNvPr id="65" name="Straight Arrow Connector 64">
              <a:extLst>
                <a:ext uri="{FF2B5EF4-FFF2-40B4-BE49-F238E27FC236}">
                  <a16:creationId xmlns:a16="http://schemas.microsoft.com/office/drawing/2014/main" id="{E788B22C-E554-2213-A24E-45FF6FC1DB3B}"/>
                </a:ext>
              </a:extLst>
            </p:cNvPr>
            <p:cNvCxnSpPr>
              <a:cxnSpLocks/>
              <a:stCxn id="64" idx="0"/>
            </p:cNvCxnSpPr>
            <p:nvPr/>
          </p:nvCxnSpPr>
          <p:spPr>
            <a:xfrm flipV="1">
              <a:off x="706974" y="2548215"/>
              <a:ext cx="759536" cy="1589434"/>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66" name="TextBox 65">
              <a:extLst>
                <a:ext uri="{FF2B5EF4-FFF2-40B4-BE49-F238E27FC236}">
                  <a16:creationId xmlns:a16="http://schemas.microsoft.com/office/drawing/2014/main" id="{66F6A616-D0BB-81B2-E6D8-B3FBD94F2233}"/>
                </a:ext>
              </a:extLst>
            </p:cNvPr>
            <p:cNvSpPr txBox="1"/>
            <p:nvPr/>
          </p:nvSpPr>
          <p:spPr>
            <a:xfrm>
              <a:off x="6423258" y="4363900"/>
              <a:ext cx="1279201" cy="398412"/>
            </a:xfrm>
            <a:prstGeom prst="rect">
              <a:avLst/>
            </a:prstGeom>
            <a:noFill/>
          </p:spPr>
          <p:txBody>
            <a:bodyPr wrap="square" rtlCol="0">
              <a:spAutoFit/>
            </a:bodyPr>
            <a:lstStyle/>
            <a:p>
              <a:pPr defTabSz="685800">
                <a:defRPr/>
              </a:pPr>
              <a:r>
                <a:rPr lang="en-US" sz="788" b="1" dirty="0">
                  <a:solidFill>
                    <a:prstClr val="black"/>
                  </a:solidFill>
                  <a:latin typeface="Arial" panose="020B0604020202020204"/>
                </a:rPr>
                <a:t>Injector/</a:t>
              </a:r>
              <a:r>
                <a:rPr lang="en-US" sz="788" b="1" dirty="0" err="1">
                  <a:solidFill>
                    <a:prstClr val="black"/>
                  </a:solidFill>
                  <a:latin typeface="Arial" panose="020B0604020202020204"/>
                </a:rPr>
                <a:t>linac</a:t>
              </a:r>
              <a:endParaRPr lang="en-US" sz="788" b="1" dirty="0">
                <a:solidFill>
                  <a:prstClr val="black"/>
                </a:solidFill>
                <a:latin typeface="Arial" panose="020B0604020202020204"/>
              </a:endParaRPr>
            </a:p>
            <a:p>
              <a:pPr defTabSz="685800">
                <a:defRPr/>
              </a:pPr>
              <a:r>
                <a:rPr lang="en-US" sz="788" b="1" dirty="0">
                  <a:solidFill>
                    <a:prstClr val="black"/>
                  </a:solidFill>
                  <a:latin typeface="Arial" panose="020B0604020202020204"/>
                </a:rPr>
                <a:t>Test line</a:t>
              </a:r>
            </a:p>
          </p:txBody>
        </p:sp>
        <p:cxnSp>
          <p:nvCxnSpPr>
            <p:cNvPr id="67" name="Straight Arrow Connector 66">
              <a:extLst>
                <a:ext uri="{FF2B5EF4-FFF2-40B4-BE49-F238E27FC236}">
                  <a16:creationId xmlns:a16="http://schemas.microsoft.com/office/drawing/2014/main" id="{9F75558B-C6A7-2C77-DC6B-FDF6E31CE1D6}"/>
                </a:ext>
              </a:extLst>
            </p:cNvPr>
            <p:cNvCxnSpPr>
              <a:cxnSpLocks/>
              <a:stCxn id="66" idx="0"/>
            </p:cNvCxnSpPr>
            <p:nvPr/>
          </p:nvCxnSpPr>
          <p:spPr>
            <a:xfrm flipH="1" flipV="1">
              <a:off x="6648245" y="2863398"/>
              <a:ext cx="414613" cy="1500503"/>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68" name="TextBox 67">
              <a:extLst>
                <a:ext uri="{FF2B5EF4-FFF2-40B4-BE49-F238E27FC236}">
                  <a16:creationId xmlns:a16="http://schemas.microsoft.com/office/drawing/2014/main" id="{62EFB6A2-E6F9-3BA2-7279-6D0764944D7C}"/>
                </a:ext>
              </a:extLst>
            </p:cNvPr>
            <p:cNvSpPr txBox="1"/>
            <p:nvPr/>
          </p:nvSpPr>
          <p:spPr>
            <a:xfrm>
              <a:off x="7990334" y="3631272"/>
              <a:ext cx="1121373" cy="254140"/>
            </a:xfrm>
            <a:prstGeom prst="rect">
              <a:avLst/>
            </a:prstGeom>
            <a:noFill/>
          </p:spPr>
          <p:txBody>
            <a:bodyPr wrap="square" rtlCol="0">
              <a:spAutoFit/>
            </a:bodyPr>
            <a:lstStyle/>
            <a:p>
              <a:pPr algn="ctr" defTabSz="685800">
                <a:defRPr/>
              </a:pPr>
              <a:r>
                <a:rPr lang="en-US" sz="788" b="1" dirty="0">
                  <a:solidFill>
                    <a:prstClr val="black"/>
                  </a:solidFill>
                  <a:latin typeface="Arial" panose="020B0604020202020204"/>
                </a:rPr>
                <a:t>Solenoids</a:t>
              </a:r>
            </a:p>
          </p:txBody>
        </p:sp>
        <p:sp>
          <p:nvSpPr>
            <p:cNvPr id="5" name="TextBox 4">
              <a:extLst>
                <a:ext uri="{FF2B5EF4-FFF2-40B4-BE49-F238E27FC236}">
                  <a16:creationId xmlns:a16="http://schemas.microsoft.com/office/drawing/2014/main" id="{4F84BD0E-4552-8CEC-7574-0DC06BC95B5B}"/>
                </a:ext>
              </a:extLst>
            </p:cNvPr>
            <p:cNvSpPr txBox="1"/>
            <p:nvPr/>
          </p:nvSpPr>
          <p:spPr>
            <a:xfrm>
              <a:off x="3093889" y="1125672"/>
              <a:ext cx="1393615" cy="398412"/>
            </a:xfrm>
            <a:prstGeom prst="rect">
              <a:avLst/>
            </a:prstGeom>
            <a:noFill/>
          </p:spPr>
          <p:txBody>
            <a:bodyPr wrap="square" rtlCol="0">
              <a:spAutoFit/>
            </a:bodyPr>
            <a:lstStyle/>
            <a:p>
              <a:pPr algn="ctr" defTabSz="685800">
                <a:defRPr/>
              </a:pPr>
              <a:r>
                <a:rPr lang="en-US" sz="788" b="1" dirty="0" err="1">
                  <a:solidFill>
                    <a:prstClr val="black"/>
                  </a:solidFill>
                  <a:latin typeface="Arial" panose="020B0604020202020204"/>
                </a:rPr>
                <a:t>LEReC</a:t>
              </a:r>
              <a:br>
                <a:rPr lang="en-US" sz="788" b="1" dirty="0">
                  <a:solidFill>
                    <a:prstClr val="black"/>
                  </a:solidFill>
                  <a:latin typeface="Arial" panose="020B0604020202020204"/>
                </a:rPr>
              </a:br>
              <a:r>
                <a:rPr lang="en-US" sz="788" b="1" dirty="0">
                  <a:solidFill>
                    <a:prstClr val="black"/>
                  </a:solidFill>
                  <a:latin typeface="Arial" panose="020B0604020202020204"/>
                </a:rPr>
                <a:t>Cooling Solenoids</a:t>
              </a:r>
            </a:p>
          </p:txBody>
        </p:sp>
        <p:cxnSp>
          <p:nvCxnSpPr>
            <p:cNvPr id="73" name="Straight Arrow Connector 72">
              <a:extLst>
                <a:ext uri="{FF2B5EF4-FFF2-40B4-BE49-F238E27FC236}">
                  <a16:creationId xmlns:a16="http://schemas.microsoft.com/office/drawing/2014/main" id="{8DDD2C64-50F1-D808-CD99-22F05F3871CE}"/>
                </a:ext>
              </a:extLst>
            </p:cNvPr>
            <p:cNvCxnSpPr>
              <a:cxnSpLocks/>
              <a:stCxn id="5" idx="2"/>
            </p:cNvCxnSpPr>
            <p:nvPr/>
          </p:nvCxnSpPr>
          <p:spPr>
            <a:xfrm flipH="1">
              <a:off x="3501257" y="1524085"/>
              <a:ext cx="289441" cy="832762"/>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76" name="Rectangle: Rounded Corners 75">
              <a:extLst>
                <a:ext uri="{FF2B5EF4-FFF2-40B4-BE49-F238E27FC236}">
                  <a16:creationId xmlns:a16="http://schemas.microsoft.com/office/drawing/2014/main" id="{5A8F937B-12EF-6749-130D-698438BC210B}"/>
                </a:ext>
              </a:extLst>
            </p:cNvPr>
            <p:cNvSpPr/>
            <p:nvPr/>
          </p:nvSpPr>
          <p:spPr>
            <a:xfrm rot="967573">
              <a:off x="7399385" y="2159621"/>
              <a:ext cx="972446" cy="210425"/>
            </a:xfrm>
            <a:prstGeom prst="roundRect">
              <a:avLst/>
            </a:prstGeom>
            <a:noFill/>
            <a:ln w="1270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83" name="Arrow: Circular 82">
              <a:extLst>
                <a:ext uri="{FF2B5EF4-FFF2-40B4-BE49-F238E27FC236}">
                  <a16:creationId xmlns:a16="http://schemas.microsoft.com/office/drawing/2014/main" id="{BB052299-0F65-9EC5-3C68-FBF4468FC00A}"/>
                </a:ext>
              </a:extLst>
            </p:cNvPr>
            <p:cNvSpPr/>
            <p:nvPr/>
          </p:nvSpPr>
          <p:spPr>
            <a:xfrm rot="16200000" flipH="1">
              <a:off x="704137" y="2343197"/>
              <a:ext cx="231006" cy="258310"/>
            </a:xfrm>
            <a:prstGeom prst="circularArrow">
              <a:avLst/>
            </a:prstGeom>
            <a:solidFill>
              <a:srgbClr val="FF000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dirty="0">
                <a:ln>
                  <a:solidFill>
                    <a:prstClr val="black"/>
                  </a:solidFill>
                </a:ln>
                <a:solidFill>
                  <a:srgbClr val="FF0000"/>
                </a:solidFill>
                <a:latin typeface="Calibri" panose="020F0502020204030204"/>
              </a:endParaRPr>
            </a:p>
          </p:txBody>
        </p:sp>
        <p:sp>
          <p:nvSpPr>
            <p:cNvPr id="93" name="TextBox 92">
              <a:extLst>
                <a:ext uri="{FF2B5EF4-FFF2-40B4-BE49-F238E27FC236}">
                  <a16:creationId xmlns:a16="http://schemas.microsoft.com/office/drawing/2014/main" id="{80EDC0E3-077A-C21A-0052-81EBA198EBD8}"/>
                </a:ext>
              </a:extLst>
            </p:cNvPr>
            <p:cNvSpPr txBox="1"/>
            <p:nvPr/>
          </p:nvSpPr>
          <p:spPr>
            <a:xfrm>
              <a:off x="-13563" y="1019407"/>
              <a:ext cx="1058588" cy="398412"/>
            </a:xfrm>
            <a:prstGeom prst="rect">
              <a:avLst/>
            </a:prstGeom>
            <a:noFill/>
          </p:spPr>
          <p:txBody>
            <a:bodyPr wrap="square" rtlCol="0">
              <a:spAutoFit/>
            </a:bodyPr>
            <a:lstStyle/>
            <a:p>
              <a:pPr algn="ctr" defTabSz="685800">
                <a:defRPr/>
              </a:pPr>
              <a:r>
                <a:rPr lang="en-US" sz="788" b="1" dirty="0">
                  <a:solidFill>
                    <a:prstClr val="black"/>
                  </a:solidFill>
                  <a:latin typeface="Arial" panose="020B0604020202020204"/>
                </a:rPr>
                <a:t>180°Dipole</a:t>
              </a:r>
            </a:p>
            <a:p>
              <a:pPr algn="ctr" defTabSz="685800">
                <a:defRPr/>
              </a:pPr>
              <a:r>
                <a:rPr lang="en-US" sz="788" b="1" dirty="0">
                  <a:solidFill>
                    <a:prstClr val="black"/>
                  </a:solidFill>
                  <a:latin typeface="Arial" panose="020B0604020202020204"/>
                </a:rPr>
                <a:t>(U-turn)</a:t>
              </a:r>
            </a:p>
          </p:txBody>
        </p:sp>
        <p:cxnSp>
          <p:nvCxnSpPr>
            <p:cNvPr id="94" name="Straight Arrow Connector 93">
              <a:extLst>
                <a:ext uri="{FF2B5EF4-FFF2-40B4-BE49-F238E27FC236}">
                  <a16:creationId xmlns:a16="http://schemas.microsoft.com/office/drawing/2014/main" id="{0B67E6BA-7CF8-C1B7-EDAF-1BB7F754EA27}"/>
                </a:ext>
              </a:extLst>
            </p:cNvPr>
            <p:cNvCxnSpPr>
              <a:cxnSpLocks/>
              <a:stCxn id="93" idx="2"/>
            </p:cNvCxnSpPr>
            <p:nvPr/>
          </p:nvCxnSpPr>
          <p:spPr>
            <a:xfrm>
              <a:off x="515731" y="1417819"/>
              <a:ext cx="234822" cy="91496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29" name="Rectangle: Rounded Corners 28">
              <a:extLst>
                <a:ext uri="{FF2B5EF4-FFF2-40B4-BE49-F238E27FC236}">
                  <a16:creationId xmlns:a16="http://schemas.microsoft.com/office/drawing/2014/main" id="{22CD6A30-F083-9BDC-51EA-64A530E51202}"/>
                </a:ext>
              </a:extLst>
            </p:cNvPr>
            <p:cNvSpPr/>
            <p:nvPr/>
          </p:nvSpPr>
          <p:spPr>
            <a:xfrm>
              <a:off x="7577897" y="2876752"/>
              <a:ext cx="782174" cy="121612"/>
            </a:xfrm>
            <a:prstGeom prst="roundRect">
              <a:avLst/>
            </a:prstGeom>
            <a:solidFill>
              <a:schemeClr val="accent1">
                <a:lumMod val="20000"/>
                <a:lumOff val="80000"/>
              </a:schemeClr>
            </a:solidFill>
            <a:ln>
              <a:no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en-US" sz="600" i="1" dirty="0">
                  <a:solidFill>
                    <a:prstClr val="black"/>
                  </a:solidFill>
                  <a:latin typeface="Arial" panose="020B0604020202020204"/>
                </a:rPr>
                <a:t>transport</a:t>
              </a:r>
            </a:p>
          </p:txBody>
        </p:sp>
        <p:sp>
          <p:nvSpPr>
            <p:cNvPr id="103" name="TextBox 102">
              <a:extLst>
                <a:ext uri="{FF2B5EF4-FFF2-40B4-BE49-F238E27FC236}">
                  <a16:creationId xmlns:a16="http://schemas.microsoft.com/office/drawing/2014/main" id="{1F844CFC-ECC7-AAF6-0FD7-8F1760EDEA44}"/>
                </a:ext>
              </a:extLst>
            </p:cNvPr>
            <p:cNvSpPr txBox="1"/>
            <p:nvPr/>
          </p:nvSpPr>
          <p:spPr>
            <a:xfrm>
              <a:off x="3989942" y="3414106"/>
              <a:ext cx="429496" cy="254140"/>
            </a:xfrm>
            <a:prstGeom prst="rect">
              <a:avLst/>
            </a:prstGeom>
            <a:noFill/>
          </p:spPr>
          <p:txBody>
            <a:bodyPr wrap="square" rtlCol="0">
              <a:spAutoFit/>
            </a:bodyPr>
            <a:lstStyle/>
            <a:p>
              <a:pPr algn="ctr" defTabSz="685800">
                <a:defRPr/>
              </a:pPr>
              <a:r>
                <a:rPr lang="en-US" sz="788" b="1" dirty="0">
                  <a:solidFill>
                    <a:prstClr val="black"/>
                  </a:solidFill>
                  <a:latin typeface="Arial" panose="020B0604020202020204"/>
                </a:rPr>
                <a:t>PM</a:t>
              </a:r>
            </a:p>
          </p:txBody>
        </p:sp>
        <p:cxnSp>
          <p:nvCxnSpPr>
            <p:cNvPr id="104" name="Straight Arrow Connector 103">
              <a:extLst>
                <a:ext uri="{FF2B5EF4-FFF2-40B4-BE49-F238E27FC236}">
                  <a16:creationId xmlns:a16="http://schemas.microsoft.com/office/drawing/2014/main" id="{2A6B6A82-B8E6-E399-BB31-A6FBB49DEB65}"/>
                </a:ext>
              </a:extLst>
            </p:cNvPr>
            <p:cNvCxnSpPr>
              <a:cxnSpLocks/>
              <a:stCxn id="103" idx="0"/>
            </p:cNvCxnSpPr>
            <p:nvPr/>
          </p:nvCxnSpPr>
          <p:spPr>
            <a:xfrm flipV="1">
              <a:off x="4204690" y="2792843"/>
              <a:ext cx="282814" cy="621263"/>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108" name="TextBox 107">
              <a:extLst>
                <a:ext uri="{FF2B5EF4-FFF2-40B4-BE49-F238E27FC236}">
                  <a16:creationId xmlns:a16="http://schemas.microsoft.com/office/drawing/2014/main" id="{3C68054E-19A6-0ABB-E0E7-52946812B6A4}"/>
                </a:ext>
              </a:extLst>
            </p:cNvPr>
            <p:cNvSpPr txBox="1"/>
            <p:nvPr/>
          </p:nvSpPr>
          <p:spPr>
            <a:xfrm>
              <a:off x="5096413" y="3597732"/>
              <a:ext cx="429496" cy="254140"/>
            </a:xfrm>
            <a:prstGeom prst="rect">
              <a:avLst/>
            </a:prstGeom>
            <a:noFill/>
          </p:spPr>
          <p:txBody>
            <a:bodyPr wrap="square" rtlCol="0">
              <a:spAutoFit/>
            </a:bodyPr>
            <a:lstStyle/>
            <a:p>
              <a:pPr algn="ctr" defTabSz="685800">
                <a:defRPr/>
              </a:pPr>
              <a:r>
                <a:rPr lang="en-US" sz="788" b="1" dirty="0">
                  <a:solidFill>
                    <a:prstClr val="black"/>
                  </a:solidFill>
                  <a:latin typeface="Arial" panose="020B0604020202020204"/>
                </a:rPr>
                <a:t>PM</a:t>
              </a:r>
            </a:p>
          </p:txBody>
        </p:sp>
        <p:cxnSp>
          <p:nvCxnSpPr>
            <p:cNvPr id="109" name="Straight Arrow Connector 108">
              <a:extLst>
                <a:ext uri="{FF2B5EF4-FFF2-40B4-BE49-F238E27FC236}">
                  <a16:creationId xmlns:a16="http://schemas.microsoft.com/office/drawing/2014/main" id="{97AD1FED-DD1E-7B1B-F698-E01FEAD69D7F}"/>
                </a:ext>
              </a:extLst>
            </p:cNvPr>
            <p:cNvCxnSpPr>
              <a:cxnSpLocks/>
              <a:stCxn id="108" idx="0"/>
            </p:cNvCxnSpPr>
            <p:nvPr/>
          </p:nvCxnSpPr>
          <p:spPr>
            <a:xfrm flipV="1">
              <a:off x="5311161" y="2796425"/>
              <a:ext cx="497701" cy="801307"/>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117" name="TextBox 116">
              <a:extLst>
                <a:ext uri="{FF2B5EF4-FFF2-40B4-BE49-F238E27FC236}">
                  <a16:creationId xmlns:a16="http://schemas.microsoft.com/office/drawing/2014/main" id="{428D87A9-A66A-DE62-06E6-D22EDE983D87}"/>
                </a:ext>
              </a:extLst>
            </p:cNvPr>
            <p:cNvSpPr txBox="1"/>
            <p:nvPr/>
          </p:nvSpPr>
          <p:spPr>
            <a:xfrm>
              <a:off x="5795706" y="3627055"/>
              <a:ext cx="429496" cy="254140"/>
            </a:xfrm>
            <a:prstGeom prst="rect">
              <a:avLst/>
            </a:prstGeom>
            <a:noFill/>
          </p:spPr>
          <p:txBody>
            <a:bodyPr wrap="square" rtlCol="0">
              <a:spAutoFit/>
            </a:bodyPr>
            <a:lstStyle/>
            <a:p>
              <a:pPr algn="ctr" defTabSz="685800">
                <a:defRPr/>
              </a:pPr>
              <a:r>
                <a:rPr lang="en-US" sz="788" b="1" dirty="0">
                  <a:solidFill>
                    <a:prstClr val="black"/>
                  </a:solidFill>
                  <a:latin typeface="Arial" panose="020B0604020202020204"/>
                </a:rPr>
                <a:t>PM</a:t>
              </a:r>
            </a:p>
          </p:txBody>
        </p:sp>
        <p:cxnSp>
          <p:nvCxnSpPr>
            <p:cNvPr id="118" name="Straight Arrow Connector 117">
              <a:extLst>
                <a:ext uri="{FF2B5EF4-FFF2-40B4-BE49-F238E27FC236}">
                  <a16:creationId xmlns:a16="http://schemas.microsoft.com/office/drawing/2014/main" id="{7565AD1F-15FA-5190-66EE-1A6AFBB378F1}"/>
                </a:ext>
              </a:extLst>
            </p:cNvPr>
            <p:cNvCxnSpPr>
              <a:cxnSpLocks/>
              <a:stCxn id="117" idx="0"/>
            </p:cNvCxnSpPr>
            <p:nvPr/>
          </p:nvCxnSpPr>
          <p:spPr>
            <a:xfrm flipV="1">
              <a:off x="6010454" y="2791562"/>
              <a:ext cx="384944" cy="835493"/>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125" name="TextBox 124">
              <a:extLst>
                <a:ext uri="{FF2B5EF4-FFF2-40B4-BE49-F238E27FC236}">
                  <a16:creationId xmlns:a16="http://schemas.microsoft.com/office/drawing/2014/main" id="{06A78F42-BC46-5492-80A5-53B1E427B18A}"/>
                </a:ext>
              </a:extLst>
            </p:cNvPr>
            <p:cNvSpPr txBox="1"/>
            <p:nvPr/>
          </p:nvSpPr>
          <p:spPr>
            <a:xfrm>
              <a:off x="6277342" y="890140"/>
              <a:ext cx="1550835" cy="542687"/>
            </a:xfrm>
            <a:prstGeom prst="rect">
              <a:avLst/>
            </a:prstGeom>
            <a:noFill/>
          </p:spPr>
          <p:txBody>
            <a:bodyPr wrap="square" rtlCol="0">
              <a:spAutoFit/>
            </a:bodyPr>
            <a:lstStyle/>
            <a:p>
              <a:pPr algn="ctr" defTabSz="685800">
                <a:defRPr/>
              </a:pPr>
              <a:r>
                <a:rPr lang="en-US" sz="788" b="1" dirty="0">
                  <a:solidFill>
                    <a:prstClr val="black"/>
                  </a:solidFill>
                  <a:latin typeface="Arial" panose="020B0604020202020204"/>
                </a:rPr>
                <a:t>RF diagnostics line with Deflecting cavity</a:t>
              </a:r>
            </a:p>
            <a:p>
              <a:pPr algn="ctr" defTabSz="685800">
                <a:defRPr/>
              </a:pPr>
              <a:endParaRPr lang="en-US" sz="788" b="1" dirty="0">
                <a:solidFill>
                  <a:prstClr val="black"/>
                </a:solidFill>
                <a:latin typeface="Arial" panose="020B0604020202020204"/>
              </a:endParaRPr>
            </a:p>
          </p:txBody>
        </p:sp>
        <p:cxnSp>
          <p:nvCxnSpPr>
            <p:cNvPr id="126" name="Straight Arrow Connector 125">
              <a:extLst>
                <a:ext uri="{FF2B5EF4-FFF2-40B4-BE49-F238E27FC236}">
                  <a16:creationId xmlns:a16="http://schemas.microsoft.com/office/drawing/2014/main" id="{94B248E0-5474-9E30-5653-FDAE91119B7A}"/>
                </a:ext>
              </a:extLst>
            </p:cNvPr>
            <p:cNvCxnSpPr>
              <a:cxnSpLocks/>
            </p:cNvCxnSpPr>
            <p:nvPr/>
          </p:nvCxnSpPr>
          <p:spPr>
            <a:xfrm>
              <a:off x="7258914" y="1457697"/>
              <a:ext cx="692692" cy="821908"/>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31" name="Rectangle: Rounded Corners 30">
              <a:extLst>
                <a:ext uri="{FF2B5EF4-FFF2-40B4-BE49-F238E27FC236}">
                  <a16:creationId xmlns:a16="http://schemas.microsoft.com/office/drawing/2014/main" id="{D4E11B16-5546-7976-04BA-0B177EDD9B27}"/>
                </a:ext>
              </a:extLst>
            </p:cNvPr>
            <p:cNvSpPr/>
            <p:nvPr/>
          </p:nvSpPr>
          <p:spPr>
            <a:xfrm rot="1021393">
              <a:off x="6429763" y="3076364"/>
              <a:ext cx="885789" cy="121612"/>
            </a:xfrm>
            <a:prstGeom prst="roundRect">
              <a:avLst/>
            </a:prstGeom>
            <a:solidFill>
              <a:schemeClr val="accent1">
                <a:lumMod val="20000"/>
                <a:lumOff val="80000"/>
              </a:schemeClr>
            </a:solidFill>
            <a:ln>
              <a:no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en-US" sz="600" i="1" dirty="0">
                  <a:solidFill>
                    <a:prstClr val="black"/>
                  </a:solidFill>
                  <a:latin typeface="Arial" panose="020B0604020202020204"/>
                </a:rPr>
                <a:t>Injector test</a:t>
              </a:r>
            </a:p>
          </p:txBody>
        </p:sp>
        <p:sp>
          <p:nvSpPr>
            <p:cNvPr id="144" name="Rectangle 143">
              <a:extLst>
                <a:ext uri="{FF2B5EF4-FFF2-40B4-BE49-F238E27FC236}">
                  <a16:creationId xmlns:a16="http://schemas.microsoft.com/office/drawing/2014/main" id="{D94C4664-3205-626A-093C-95DB3C47FC36}"/>
                </a:ext>
              </a:extLst>
            </p:cNvPr>
            <p:cNvSpPr/>
            <p:nvPr/>
          </p:nvSpPr>
          <p:spPr>
            <a:xfrm>
              <a:off x="866954" y="2516739"/>
              <a:ext cx="245326" cy="247196"/>
            </a:xfrm>
            <a:prstGeom prst="rect">
              <a:avLst/>
            </a:prstGeom>
            <a:noFill/>
          </p:spPr>
          <p:txBody>
            <a:bodyPr wrap="non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685800">
                <a:defRPr/>
              </a:pPr>
              <a:r>
                <a:rPr lang="en-US" sz="900" b="1" dirty="0">
                  <a:ln w="11430"/>
                  <a:solidFill>
                    <a:srgbClr val="FF0000"/>
                  </a:solidFill>
                  <a:effectLst>
                    <a:outerShdw blurRad="50800" dist="39000" dir="5460000" algn="tl">
                      <a:srgbClr val="000000">
                        <a:alpha val="38000"/>
                      </a:srgbClr>
                    </a:outerShdw>
                  </a:effectLst>
                  <a:latin typeface="Adobe Thai" panose="02040503050201020203" pitchFamily="18" charset="-34"/>
                  <a:cs typeface="Adobe Thai" panose="02040503050201020203" pitchFamily="18" charset="-34"/>
                </a:rPr>
                <a:t>e</a:t>
              </a:r>
              <a:r>
                <a:rPr lang="en-US" sz="900" b="1" baseline="30000" dirty="0">
                  <a:ln w="11430"/>
                  <a:solidFill>
                    <a:srgbClr val="FF0000"/>
                  </a:solidFill>
                  <a:effectLst>
                    <a:outerShdw blurRad="50800" dist="39000" dir="5460000" algn="tl">
                      <a:srgbClr val="000000">
                        <a:alpha val="38000"/>
                      </a:srgbClr>
                    </a:outerShdw>
                  </a:effectLst>
                  <a:latin typeface="Adobe Thai" panose="02040503050201020203" pitchFamily="18" charset="-34"/>
                  <a:cs typeface="Adobe Thai" panose="02040503050201020203" pitchFamily="18" charset="-34"/>
                </a:rPr>
                <a:t>-</a:t>
              </a:r>
            </a:p>
          </p:txBody>
        </p:sp>
        <p:sp>
          <p:nvSpPr>
            <p:cNvPr id="145" name="Right Arrow 63">
              <a:extLst>
                <a:ext uri="{FF2B5EF4-FFF2-40B4-BE49-F238E27FC236}">
                  <a16:creationId xmlns:a16="http://schemas.microsoft.com/office/drawing/2014/main" id="{BFFFBA1D-EF0F-FEA6-AF84-BCBAC9CC915B}"/>
                </a:ext>
              </a:extLst>
            </p:cNvPr>
            <p:cNvSpPr/>
            <p:nvPr/>
          </p:nvSpPr>
          <p:spPr>
            <a:xfrm flipV="1">
              <a:off x="1063451" y="2639425"/>
              <a:ext cx="193488" cy="82563"/>
            </a:xfrm>
            <a:prstGeom prst="rightArrow">
              <a:avLst>
                <a:gd name="adj1" fmla="val 50000"/>
                <a:gd name="adj2" fmla="val 88400"/>
              </a:avLst>
            </a:prstGeom>
            <a:solidFill>
              <a:srgbClr val="FF0000"/>
            </a:solidFill>
            <a:ln w="12700">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147" name="Rectangle: Rounded Corners 146">
              <a:extLst>
                <a:ext uri="{FF2B5EF4-FFF2-40B4-BE49-F238E27FC236}">
                  <a16:creationId xmlns:a16="http://schemas.microsoft.com/office/drawing/2014/main" id="{9B169C78-21DF-DB74-BE2D-C688C8F56EBB}"/>
                </a:ext>
              </a:extLst>
            </p:cNvPr>
            <p:cNvSpPr/>
            <p:nvPr/>
          </p:nvSpPr>
          <p:spPr>
            <a:xfrm>
              <a:off x="3126729" y="3779043"/>
              <a:ext cx="157407" cy="250021"/>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5" name="Rectangle: Rounded Corners 34">
              <a:extLst>
                <a:ext uri="{FF2B5EF4-FFF2-40B4-BE49-F238E27FC236}">
                  <a16:creationId xmlns:a16="http://schemas.microsoft.com/office/drawing/2014/main" id="{4EE81FE3-3AB8-9F78-EA6B-6C21ABB8B23B}"/>
                </a:ext>
              </a:extLst>
            </p:cNvPr>
            <p:cNvSpPr/>
            <p:nvPr/>
          </p:nvSpPr>
          <p:spPr>
            <a:xfrm>
              <a:off x="118511" y="2437687"/>
              <a:ext cx="502014" cy="105851"/>
            </a:xfrm>
            <a:prstGeom prst="roundRect">
              <a:avLst/>
            </a:prstGeom>
            <a:solidFill>
              <a:schemeClr val="accent1">
                <a:lumMod val="20000"/>
                <a:lumOff val="80000"/>
              </a:schemeClr>
            </a:solidFill>
            <a:ln>
              <a:no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en-US" sz="600" i="1" dirty="0">
                  <a:solidFill>
                    <a:prstClr val="black"/>
                  </a:solidFill>
                  <a:latin typeface="Arial" panose="020B0604020202020204"/>
                </a:rPr>
                <a:t>HSR</a:t>
              </a:r>
            </a:p>
          </p:txBody>
        </p:sp>
        <p:sp>
          <p:nvSpPr>
            <p:cNvPr id="151" name="Rectangle 150">
              <a:extLst>
                <a:ext uri="{FF2B5EF4-FFF2-40B4-BE49-F238E27FC236}">
                  <a16:creationId xmlns:a16="http://schemas.microsoft.com/office/drawing/2014/main" id="{71A2E0E7-DBB6-16FA-7857-9253B8B795A9}"/>
                </a:ext>
              </a:extLst>
            </p:cNvPr>
            <p:cNvSpPr/>
            <p:nvPr/>
          </p:nvSpPr>
          <p:spPr>
            <a:xfrm>
              <a:off x="4576876" y="2041671"/>
              <a:ext cx="539957" cy="205996"/>
            </a:xfrm>
            <a:prstGeom prst="rect">
              <a:avLst/>
            </a:prstGeom>
            <a:noFill/>
            <a:ln>
              <a:noFill/>
            </a:ln>
          </p:spPr>
          <p:txBody>
            <a:bodyPr wrap="non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685800">
                <a:defRPr/>
              </a:pPr>
              <a:r>
                <a:rPr lang="en-US" sz="675" b="1" i="1" dirty="0">
                  <a:ln w="11430"/>
                  <a:solidFill>
                    <a:srgbClr val="66FFFF"/>
                  </a:solidFill>
                  <a:effectLst>
                    <a:outerShdw blurRad="50800" dist="39000" dir="5460000" algn="tl">
                      <a:srgbClr val="000000">
                        <a:alpha val="38000"/>
                      </a:srgbClr>
                    </a:outerShdw>
                  </a:effectLst>
                  <a:latin typeface="Arial" panose="020B0604020202020204"/>
                  <a:cs typeface="Adobe Thai" panose="02040503050201020203" pitchFamily="18" charset="-34"/>
                </a:rPr>
                <a:t>hadron</a:t>
              </a:r>
              <a:endParaRPr lang="en-US" sz="900" b="1" i="1" baseline="30000" dirty="0">
                <a:ln w="11430"/>
                <a:solidFill>
                  <a:srgbClr val="66FFFF"/>
                </a:solidFill>
                <a:effectLst>
                  <a:outerShdw blurRad="50800" dist="39000" dir="5460000" algn="tl">
                    <a:srgbClr val="000000">
                      <a:alpha val="38000"/>
                    </a:srgbClr>
                  </a:outerShdw>
                </a:effectLst>
                <a:latin typeface="Arial" panose="020B0604020202020204"/>
                <a:cs typeface="Adobe Thai" panose="02040503050201020203" pitchFamily="18" charset="-34"/>
              </a:endParaRPr>
            </a:p>
          </p:txBody>
        </p:sp>
        <p:sp>
          <p:nvSpPr>
            <p:cNvPr id="152" name="Rectangle 151">
              <a:extLst>
                <a:ext uri="{FF2B5EF4-FFF2-40B4-BE49-F238E27FC236}">
                  <a16:creationId xmlns:a16="http://schemas.microsoft.com/office/drawing/2014/main" id="{122A6EE2-2980-824B-A10D-7D2D69872E2F}"/>
                </a:ext>
              </a:extLst>
            </p:cNvPr>
            <p:cNvSpPr/>
            <p:nvPr/>
          </p:nvSpPr>
          <p:spPr>
            <a:xfrm>
              <a:off x="8640136" y="2055780"/>
              <a:ext cx="539957" cy="205996"/>
            </a:xfrm>
            <a:prstGeom prst="rect">
              <a:avLst/>
            </a:prstGeom>
            <a:noFill/>
            <a:ln>
              <a:noFill/>
            </a:ln>
          </p:spPr>
          <p:txBody>
            <a:bodyPr wrap="non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685800">
                <a:defRPr/>
              </a:pPr>
              <a:r>
                <a:rPr lang="en-US" sz="675" b="1" i="1" dirty="0">
                  <a:ln w="11430"/>
                  <a:solidFill>
                    <a:srgbClr val="66FFFF"/>
                  </a:solidFill>
                  <a:effectLst>
                    <a:outerShdw blurRad="50800" dist="39000" dir="5460000" algn="tl">
                      <a:srgbClr val="000000">
                        <a:alpha val="38000"/>
                      </a:srgbClr>
                    </a:outerShdw>
                  </a:effectLst>
                  <a:latin typeface="Arial" panose="020B0604020202020204"/>
                  <a:cs typeface="Adobe Thai" panose="02040503050201020203" pitchFamily="18" charset="-34"/>
                </a:rPr>
                <a:t>hadron</a:t>
              </a:r>
              <a:endParaRPr lang="en-US" sz="675" b="1" i="1" baseline="30000" dirty="0">
                <a:ln w="11430"/>
                <a:solidFill>
                  <a:srgbClr val="66FFFF"/>
                </a:solidFill>
                <a:effectLst>
                  <a:outerShdw blurRad="50800" dist="39000" dir="5460000" algn="tl">
                    <a:srgbClr val="000000">
                      <a:alpha val="38000"/>
                    </a:srgbClr>
                  </a:outerShdw>
                </a:effectLst>
                <a:latin typeface="Arial" panose="020B0604020202020204"/>
                <a:cs typeface="Adobe Thai" panose="02040503050201020203" pitchFamily="18" charset="-34"/>
              </a:endParaRPr>
            </a:p>
          </p:txBody>
        </p:sp>
        <p:sp>
          <p:nvSpPr>
            <p:cNvPr id="153" name="Rectangle 152">
              <a:extLst>
                <a:ext uri="{FF2B5EF4-FFF2-40B4-BE49-F238E27FC236}">
                  <a16:creationId xmlns:a16="http://schemas.microsoft.com/office/drawing/2014/main" id="{DB977FAE-59E9-CECB-C973-DB972D09BE43}"/>
                </a:ext>
              </a:extLst>
            </p:cNvPr>
            <p:cNvSpPr/>
            <p:nvPr/>
          </p:nvSpPr>
          <p:spPr>
            <a:xfrm>
              <a:off x="194278" y="2056730"/>
              <a:ext cx="539957" cy="205996"/>
            </a:xfrm>
            <a:prstGeom prst="rect">
              <a:avLst/>
            </a:prstGeom>
            <a:noFill/>
            <a:ln>
              <a:noFill/>
            </a:ln>
          </p:spPr>
          <p:txBody>
            <a:bodyPr wrap="non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685800">
                <a:defRPr/>
              </a:pPr>
              <a:r>
                <a:rPr lang="en-US" sz="675" b="1" i="1" dirty="0">
                  <a:ln w="11430"/>
                  <a:solidFill>
                    <a:srgbClr val="66FFFF"/>
                  </a:solidFill>
                  <a:effectLst>
                    <a:outerShdw blurRad="50800" dist="39000" dir="5460000" algn="tl">
                      <a:srgbClr val="000000">
                        <a:alpha val="38000"/>
                      </a:srgbClr>
                    </a:outerShdw>
                  </a:effectLst>
                  <a:latin typeface="Arial" panose="020B0604020202020204"/>
                  <a:cs typeface="Adobe Thai" panose="02040503050201020203" pitchFamily="18" charset="-34"/>
                </a:rPr>
                <a:t>hadron</a:t>
              </a:r>
              <a:endParaRPr lang="en-US" sz="675" b="1" i="1" baseline="30000" dirty="0">
                <a:ln w="11430"/>
                <a:solidFill>
                  <a:srgbClr val="66FFFF"/>
                </a:solidFill>
                <a:effectLst>
                  <a:outerShdw blurRad="50800" dist="39000" dir="5460000" algn="tl">
                    <a:srgbClr val="000000">
                      <a:alpha val="38000"/>
                    </a:srgbClr>
                  </a:outerShdw>
                </a:effectLst>
                <a:latin typeface="Arial" panose="020B0604020202020204"/>
                <a:cs typeface="Adobe Thai" panose="02040503050201020203" pitchFamily="18" charset="-34"/>
              </a:endParaRPr>
            </a:p>
          </p:txBody>
        </p:sp>
        <p:sp>
          <p:nvSpPr>
            <p:cNvPr id="154" name="Right Arrow 63">
              <a:extLst>
                <a:ext uri="{FF2B5EF4-FFF2-40B4-BE49-F238E27FC236}">
                  <a16:creationId xmlns:a16="http://schemas.microsoft.com/office/drawing/2014/main" id="{481EEB6D-F197-5876-EA93-47C73E47D3EF}"/>
                </a:ext>
              </a:extLst>
            </p:cNvPr>
            <p:cNvSpPr/>
            <p:nvPr/>
          </p:nvSpPr>
          <p:spPr>
            <a:xfrm rot="10800000" flipV="1">
              <a:off x="4449821" y="2266747"/>
              <a:ext cx="193488" cy="82563"/>
            </a:xfrm>
            <a:prstGeom prst="rightArrow">
              <a:avLst>
                <a:gd name="adj1" fmla="val 50000"/>
                <a:gd name="adj2" fmla="val 88400"/>
              </a:avLst>
            </a:prstGeom>
            <a:solidFill>
              <a:srgbClr val="FF0000"/>
            </a:solidFill>
            <a:ln w="12700">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55" name="Rectangle 154">
              <a:extLst>
                <a:ext uri="{FF2B5EF4-FFF2-40B4-BE49-F238E27FC236}">
                  <a16:creationId xmlns:a16="http://schemas.microsoft.com/office/drawing/2014/main" id="{B2675818-5A54-D61E-C7D6-971C549C6EDA}"/>
                </a:ext>
              </a:extLst>
            </p:cNvPr>
            <p:cNvSpPr/>
            <p:nvPr/>
          </p:nvSpPr>
          <p:spPr>
            <a:xfrm>
              <a:off x="4587109" y="2141848"/>
              <a:ext cx="245326" cy="247196"/>
            </a:xfrm>
            <a:prstGeom prst="rect">
              <a:avLst/>
            </a:prstGeom>
            <a:noFill/>
          </p:spPr>
          <p:txBody>
            <a:bodyPr wrap="non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685800">
                <a:defRPr/>
              </a:pPr>
              <a:r>
                <a:rPr lang="en-US" sz="900" b="1" dirty="0">
                  <a:ln w="11430"/>
                  <a:solidFill>
                    <a:srgbClr val="FF0000"/>
                  </a:solidFill>
                  <a:effectLst>
                    <a:outerShdw blurRad="50800" dist="39000" dir="5460000" algn="tl">
                      <a:srgbClr val="000000">
                        <a:alpha val="38000"/>
                      </a:srgbClr>
                    </a:outerShdw>
                  </a:effectLst>
                  <a:latin typeface="Adobe Thai" panose="02040503050201020203" pitchFamily="18" charset="-34"/>
                  <a:cs typeface="Adobe Thai" panose="02040503050201020203" pitchFamily="18" charset="-34"/>
                </a:rPr>
                <a:t>e</a:t>
              </a:r>
              <a:r>
                <a:rPr lang="en-US" sz="900" b="1" baseline="30000" dirty="0">
                  <a:ln w="11430"/>
                  <a:solidFill>
                    <a:srgbClr val="FF0000"/>
                  </a:solidFill>
                  <a:effectLst>
                    <a:outerShdw blurRad="50800" dist="39000" dir="5460000" algn="tl">
                      <a:srgbClr val="000000">
                        <a:alpha val="38000"/>
                      </a:srgbClr>
                    </a:outerShdw>
                  </a:effectLst>
                  <a:latin typeface="Adobe Thai" panose="02040503050201020203" pitchFamily="18" charset="-34"/>
                  <a:cs typeface="Adobe Thai" panose="02040503050201020203" pitchFamily="18" charset="-34"/>
                </a:rPr>
                <a:t>-</a:t>
              </a:r>
            </a:p>
          </p:txBody>
        </p:sp>
        <p:sp>
          <p:nvSpPr>
            <p:cNvPr id="32" name="Rectangle: Rounded Corners 31">
              <a:extLst>
                <a:ext uri="{FF2B5EF4-FFF2-40B4-BE49-F238E27FC236}">
                  <a16:creationId xmlns:a16="http://schemas.microsoft.com/office/drawing/2014/main" id="{BE24DC4F-29EE-5231-7041-A1B777AF59CC}"/>
                </a:ext>
              </a:extLst>
            </p:cNvPr>
            <p:cNvSpPr/>
            <p:nvPr/>
          </p:nvSpPr>
          <p:spPr>
            <a:xfrm rot="943377">
              <a:off x="7449105" y="2022212"/>
              <a:ext cx="921111" cy="136668"/>
            </a:xfrm>
            <a:prstGeom prst="roundRect">
              <a:avLst/>
            </a:prstGeom>
            <a:solidFill>
              <a:schemeClr val="accent1">
                <a:lumMod val="20000"/>
                <a:lumOff val="80000"/>
              </a:schemeClr>
            </a:solidFill>
            <a:ln>
              <a:no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en-US" sz="600" i="1" dirty="0">
                  <a:solidFill>
                    <a:prstClr val="black"/>
                  </a:solidFill>
                  <a:latin typeface="Arial" panose="020B0604020202020204"/>
                </a:rPr>
                <a:t>RF diagnostic</a:t>
              </a:r>
            </a:p>
          </p:txBody>
        </p:sp>
      </p:grpSp>
      <p:sp>
        <p:nvSpPr>
          <p:cNvPr id="2" name="TextBox 1">
            <a:extLst>
              <a:ext uri="{FF2B5EF4-FFF2-40B4-BE49-F238E27FC236}">
                <a16:creationId xmlns:a16="http://schemas.microsoft.com/office/drawing/2014/main" id="{55C9C6F7-326E-643C-0A1F-B485265A346A}"/>
              </a:ext>
            </a:extLst>
          </p:cNvPr>
          <p:cNvSpPr txBox="1"/>
          <p:nvPr/>
        </p:nvSpPr>
        <p:spPr>
          <a:xfrm>
            <a:off x="6432571" y="5048541"/>
            <a:ext cx="1098378" cy="300082"/>
          </a:xfrm>
          <a:prstGeom prst="rect">
            <a:avLst/>
          </a:prstGeom>
          <a:noFill/>
        </p:spPr>
        <p:txBody>
          <a:bodyPr wrap="none" rtlCol="0">
            <a:spAutoFit/>
          </a:bodyPr>
          <a:lstStyle/>
          <a:p>
            <a:pPr defTabSz="685800">
              <a:defRPr/>
            </a:pPr>
            <a:r>
              <a:rPr lang="en-US" sz="1350" dirty="0">
                <a:solidFill>
                  <a:srgbClr val="FF0000"/>
                </a:solidFill>
                <a:latin typeface="Arial" panose="020B0604020202020204" pitchFamily="34" charset="0"/>
                <a:cs typeface="Arial" panose="020B0604020202020204" pitchFamily="34" charset="0"/>
              </a:rPr>
              <a:t>Not to scale</a:t>
            </a:r>
          </a:p>
        </p:txBody>
      </p:sp>
      <p:sp>
        <p:nvSpPr>
          <p:cNvPr id="20" name="TextBox 19">
            <a:extLst>
              <a:ext uri="{FF2B5EF4-FFF2-40B4-BE49-F238E27FC236}">
                <a16:creationId xmlns:a16="http://schemas.microsoft.com/office/drawing/2014/main" id="{8DE60416-5BD1-7F1C-31C3-EAA44F46173B}"/>
              </a:ext>
            </a:extLst>
          </p:cNvPr>
          <p:cNvSpPr txBox="1"/>
          <p:nvPr/>
        </p:nvSpPr>
        <p:spPr>
          <a:xfrm>
            <a:off x="246442" y="123344"/>
            <a:ext cx="8859623" cy="523220"/>
          </a:xfrm>
          <a:prstGeom prst="rect">
            <a:avLst/>
          </a:prstGeom>
          <a:noFill/>
        </p:spPr>
        <p:txBody>
          <a:bodyPr wrap="square">
            <a:spAutoFit/>
          </a:bodyPr>
          <a:lstStyle/>
          <a:p>
            <a:pPr defTabSz="685800"/>
            <a:r>
              <a:rPr lang="en-US" sz="2800" b="1" dirty="0">
                <a:solidFill>
                  <a:srgbClr val="000000"/>
                </a:solidFill>
                <a:latin typeface="Arial" panose="020B0604020202020204"/>
              </a:rPr>
              <a:t>EIC Low-Energy Cooler (LEC) layout @IR2</a:t>
            </a:r>
          </a:p>
        </p:txBody>
      </p:sp>
      <p:sp>
        <p:nvSpPr>
          <p:cNvPr id="26" name="TextBox 25">
            <a:extLst>
              <a:ext uri="{FF2B5EF4-FFF2-40B4-BE49-F238E27FC236}">
                <a16:creationId xmlns:a16="http://schemas.microsoft.com/office/drawing/2014/main" id="{32904AD2-05AD-A672-48CC-0A6E4F0DF399}"/>
              </a:ext>
            </a:extLst>
          </p:cNvPr>
          <p:cNvSpPr txBox="1"/>
          <p:nvPr/>
        </p:nvSpPr>
        <p:spPr>
          <a:xfrm>
            <a:off x="493604" y="5661875"/>
            <a:ext cx="8637523" cy="369332"/>
          </a:xfrm>
          <a:prstGeom prst="rect">
            <a:avLst/>
          </a:prstGeom>
          <a:noFill/>
        </p:spPr>
        <p:txBody>
          <a:bodyPr wrap="square">
            <a:spAutoFit/>
          </a:bodyPr>
          <a:lstStyle/>
          <a:p>
            <a:r>
              <a:rPr lang="en-US" b="1" dirty="0">
                <a:solidFill>
                  <a:srgbClr val="00B050"/>
                </a:solidFill>
                <a:latin typeface="Arial" panose="020B0604020202020204" pitchFamily="34" charset="0"/>
                <a:cs typeface="Arial" panose="020B0604020202020204" pitchFamily="34" charset="0"/>
              </a:rPr>
              <a:t>EIC LEC is </a:t>
            </a:r>
            <a:r>
              <a:rPr lang="en-US" b="1" dirty="0" err="1">
                <a:solidFill>
                  <a:srgbClr val="00B050"/>
                </a:solidFill>
                <a:latin typeface="Arial" panose="020B0604020202020204" pitchFamily="34" charset="0"/>
                <a:cs typeface="Arial" panose="020B0604020202020204" pitchFamily="34" charset="0"/>
              </a:rPr>
              <a:t>LEReC</a:t>
            </a:r>
            <a:r>
              <a:rPr lang="en-US" b="1" dirty="0">
                <a:solidFill>
                  <a:srgbClr val="00B050"/>
                </a:solidFill>
                <a:latin typeface="Arial" panose="020B0604020202020204" pitchFamily="34" charset="0"/>
                <a:cs typeface="Arial" panose="020B0604020202020204" pitchFamily="34" charset="0"/>
              </a:rPr>
              <a:t> scaled to higher energy (12.5 MeV electron kinetic energy).</a:t>
            </a:r>
          </a:p>
        </p:txBody>
      </p:sp>
      <p:sp>
        <p:nvSpPr>
          <p:cNvPr id="38" name="Slide Number Placeholder 2">
            <a:extLst>
              <a:ext uri="{FF2B5EF4-FFF2-40B4-BE49-F238E27FC236}">
                <a16:creationId xmlns:a16="http://schemas.microsoft.com/office/drawing/2014/main" id="{495B2B57-F621-D53F-F975-841342C89CFF}"/>
              </a:ext>
            </a:extLst>
          </p:cNvPr>
          <p:cNvSpPr txBox="1">
            <a:spLocks/>
          </p:cNvSpPr>
          <p:nvPr/>
        </p:nvSpPr>
        <p:spPr>
          <a:xfrm>
            <a:off x="8562752" y="6510022"/>
            <a:ext cx="58124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5</a:t>
            </a:r>
          </a:p>
        </p:txBody>
      </p:sp>
    </p:spTree>
    <p:extLst>
      <p:ext uri="{BB962C8B-B14F-4D97-AF65-F5344CB8AC3E}">
        <p14:creationId xmlns:p14="http://schemas.microsoft.com/office/powerpoint/2010/main" val="2414914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95F5D-9405-87C1-4E93-C2766AB5FE3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0379B8-4B05-327E-08DE-881D8BCBE020}"/>
              </a:ext>
            </a:extLst>
          </p:cNvPr>
          <p:cNvSpPr>
            <a:spLocks noGrp="1"/>
          </p:cNvSpPr>
          <p:nvPr>
            <p:ph idx="1"/>
          </p:nvPr>
        </p:nvSpPr>
        <p:spPr/>
        <p:txBody>
          <a:bodyPr>
            <a:normAutofit/>
          </a:bodyPr>
          <a:lstStyle/>
          <a:p>
            <a:pPr marL="0" indent="0">
              <a:buNone/>
            </a:pPr>
            <a:endParaRPr lang="en-US" sz="1013" dirty="0">
              <a:solidFill>
                <a:srgbClr val="FF0000"/>
              </a:solidFill>
            </a:endParaRPr>
          </a:p>
          <a:p>
            <a:pPr marL="0" indent="0">
              <a:buNone/>
            </a:pPr>
            <a:endParaRPr lang="en-US" sz="1013" dirty="0"/>
          </a:p>
          <a:p>
            <a:pPr marL="0" indent="0">
              <a:buNone/>
            </a:pPr>
            <a:r>
              <a:rPr lang="en-US" sz="1013" dirty="0"/>
              <a:t>   </a:t>
            </a:r>
          </a:p>
        </p:txBody>
      </p:sp>
      <p:sp>
        <p:nvSpPr>
          <p:cNvPr id="4" name="Title 3">
            <a:extLst>
              <a:ext uri="{FF2B5EF4-FFF2-40B4-BE49-F238E27FC236}">
                <a16:creationId xmlns:a16="http://schemas.microsoft.com/office/drawing/2014/main" id="{CA08C395-03D9-7E5E-197D-B5116802676A}"/>
              </a:ext>
            </a:extLst>
          </p:cNvPr>
          <p:cNvSpPr>
            <a:spLocks noGrp="1"/>
          </p:cNvSpPr>
          <p:nvPr>
            <p:ph type="title"/>
          </p:nvPr>
        </p:nvSpPr>
        <p:spPr>
          <a:xfrm>
            <a:off x="522968" y="107830"/>
            <a:ext cx="8286750" cy="524803"/>
          </a:xfrm>
        </p:spPr>
        <p:txBody>
          <a:bodyPr>
            <a:noAutofit/>
          </a:bodyPr>
          <a:lstStyle/>
          <a:p>
            <a:r>
              <a:rPr lang="en-US" sz="2800" dirty="0"/>
              <a:t>EIC LEC beam structure in cooling section</a:t>
            </a:r>
          </a:p>
        </p:txBody>
      </p:sp>
      <p:sp>
        <p:nvSpPr>
          <p:cNvPr id="11" name="Slide Number Placeholder 2">
            <a:extLst>
              <a:ext uri="{FF2B5EF4-FFF2-40B4-BE49-F238E27FC236}">
                <a16:creationId xmlns:a16="http://schemas.microsoft.com/office/drawing/2014/main" id="{35F40627-0FC1-F259-AA54-BF67D62EA560}"/>
              </a:ext>
            </a:extLst>
          </p:cNvPr>
          <p:cNvSpPr txBox="1">
            <a:spLocks/>
          </p:cNvSpPr>
          <p:nvPr/>
        </p:nvSpPr>
        <p:spPr>
          <a:xfrm>
            <a:off x="6054370" y="4664577"/>
            <a:ext cx="446444" cy="208942"/>
          </a:xfrm>
          <a:prstGeom prst="rect">
            <a:avLst/>
          </a:prstGeom>
        </p:spPr>
        <p:txBody>
          <a:bodyPr vert="horz" lIns="38576" tIns="19289" rIns="38576" bIns="19289"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endParaRPr lang="en-US" sz="760" dirty="0">
              <a:solidFill>
                <a:prstClr val="black">
                  <a:tint val="75000"/>
                </a:prstClr>
              </a:solidFill>
              <a:latin typeface="Calibri" panose="020F0502020204030204"/>
            </a:endParaRPr>
          </a:p>
        </p:txBody>
      </p:sp>
      <p:sp>
        <p:nvSpPr>
          <p:cNvPr id="9" name="TextBox 8">
            <a:extLst>
              <a:ext uri="{FF2B5EF4-FFF2-40B4-BE49-F238E27FC236}">
                <a16:creationId xmlns:a16="http://schemas.microsoft.com/office/drawing/2014/main" id="{7048173D-F2E6-9B16-F1D7-069452C95627}"/>
              </a:ext>
            </a:extLst>
          </p:cNvPr>
          <p:cNvSpPr txBox="1"/>
          <p:nvPr/>
        </p:nvSpPr>
        <p:spPr>
          <a:xfrm>
            <a:off x="5154410" y="3498734"/>
            <a:ext cx="1839942" cy="196208"/>
          </a:xfrm>
          <a:prstGeom prst="rect">
            <a:avLst/>
          </a:prstGeom>
          <a:solidFill>
            <a:schemeClr val="bg1"/>
          </a:solidFill>
        </p:spPr>
        <p:txBody>
          <a:bodyPr wrap="square" rtlCol="0">
            <a:spAutoFit/>
          </a:bodyPr>
          <a:lstStyle/>
          <a:p>
            <a:pPr defTabSz="685800"/>
            <a:endParaRPr lang="en-US" sz="675" dirty="0">
              <a:solidFill>
                <a:prstClr val="black"/>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EFD7C20F-B347-2338-0739-B97E54C1A3CF}"/>
              </a:ext>
            </a:extLst>
          </p:cNvPr>
          <p:cNvPicPr>
            <a:picLocks noChangeAspect="1"/>
          </p:cNvPicPr>
          <p:nvPr/>
        </p:nvPicPr>
        <p:blipFill>
          <a:blip r:embed="rId2"/>
          <a:stretch>
            <a:fillRect/>
          </a:stretch>
        </p:blipFill>
        <p:spPr>
          <a:xfrm>
            <a:off x="388909" y="2953723"/>
            <a:ext cx="3537878" cy="2425649"/>
          </a:xfrm>
          <a:prstGeom prst="rect">
            <a:avLst/>
          </a:prstGeom>
        </p:spPr>
      </p:pic>
      <p:sp>
        <p:nvSpPr>
          <p:cNvPr id="3" name="TextBox 2">
            <a:extLst>
              <a:ext uri="{FF2B5EF4-FFF2-40B4-BE49-F238E27FC236}">
                <a16:creationId xmlns:a16="http://schemas.microsoft.com/office/drawing/2014/main" id="{8C8A157C-37B3-DA7A-84B9-E3E2067AC4C2}"/>
              </a:ext>
            </a:extLst>
          </p:cNvPr>
          <p:cNvSpPr txBox="1"/>
          <p:nvPr/>
        </p:nvSpPr>
        <p:spPr>
          <a:xfrm>
            <a:off x="3552971" y="3315664"/>
            <a:ext cx="1975256" cy="646331"/>
          </a:xfrm>
          <a:prstGeom prst="rect">
            <a:avLst/>
          </a:prstGeom>
          <a:noFill/>
          <a:ln>
            <a:solidFill>
              <a:srgbClr val="00B050"/>
            </a:solidFill>
          </a:ln>
        </p:spPr>
        <p:txBody>
          <a:bodyPr wrap="square" rtlCol="0">
            <a:spAutoFit/>
          </a:bodyPr>
          <a:lstStyle/>
          <a:p>
            <a:pPr defTabSz="685800"/>
            <a:r>
              <a:rPr lang="en-US" sz="1200" dirty="0">
                <a:solidFill>
                  <a:srgbClr val="000000"/>
                </a:solidFill>
                <a:latin typeface="Arial" panose="020B0604020202020204"/>
              </a:rPr>
              <a:t>“Flat” longitudinal profile of a proton bunch using  2</a:t>
            </a:r>
            <a:r>
              <a:rPr lang="en-US" sz="1200" baseline="30000" dirty="0">
                <a:solidFill>
                  <a:srgbClr val="000000"/>
                </a:solidFill>
                <a:latin typeface="Arial" panose="020B0604020202020204"/>
              </a:rPr>
              <a:t>nd</a:t>
            </a:r>
            <a:r>
              <a:rPr lang="en-US" sz="1200" dirty="0">
                <a:solidFill>
                  <a:srgbClr val="000000"/>
                </a:solidFill>
                <a:latin typeface="Arial" panose="020B0604020202020204"/>
              </a:rPr>
              <a:t> harmonic RF</a:t>
            </a:r>
          </a:p>
        </p:txBody>
      </p:sp>
      <p:cxnSp>
        <p:nvCxnSpPr>
          <p:cNvPr id="12" name="Straight Arrow Connector 11">
            <a:extLst>
              <a:ext uri="{FF2B5EF4-FFF2-40B4-BE49-F238E27FC236}">
                <a16:creationId xmlns:a16="http://schemas.microsoft.com/office/drawing/2014/main" id="{EAA82EEC-D484-CDC9-F9EF-3C28E48CC984}"/>
              </a:ext>
            </a:extLst>
          </p:cNvPr>
          <p:cNvCxnSpPr>
            <a:cxnSpLocks/>
          </p:cNvCxnSpPr>
          <p:nvPr/>
        </p:nvCxnSpPr>
        <p:spPr>
          <a:xfrm flipH="1">
            <a:off x="3133230" y="3768823"/>
            <a:ext cx="410171" cy="49340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8">
            <a:extLst>
              <a:ext uri="{FF2B5EF4-FFF2-40B4-BE49-F238E27FC236}">
                <a16:creationId xmlns:a16="http://schemas.microsoft.com/office/drawing/2014/main" id="{8161F568-0333-D4F3-2312-F4ED45853664}"/>
              </a:ext>
            </a:extLst>
          </p:cNvPr>
          <p:cNvSpPr txBox="1">
            <a:spLocks noChangeArrowheads="1"/>
          </p:cNvSpPr>
          <p:nvPr/>
        </p:nvSpPr>
        <p:spPr bwMode="auto">
          <a:xfrm>
            <a:off x="663071" y="939669"/>
            <a:ext cx="2777987" cy="1461939"/>
          </a:xfrm>
          <a:prstGeom prst="rect">
            <a:avLst/>
          </a:prstGeom>
          <a:noFill/>
          <a:ln w="9525">
            <a:noFill/>
            <a:miter lim="800000"/>
            <a:headEnd/>
            <a:tailEnd/>
          </a:ln>
        </p:spPr>
        <p:txBody>
          <a:bodyPr wrap="square">
            <a:spAutoFit/>
          </a:bodyPr>
          <a:lstStyle/>
          <a:p>
            <a:pPr defTabSz="685800"/>
            <a:r>
              <a:rPr lang="en-US" altLang="en-US" sz="1600" b="1" dirty="0">
                <a:latin typeface="Arial" panose="020B0604020202020204"/>
              </a:rPr>
              <a:t>Protons bunch structure:</a:t>
            </a:r>
          </a:p>
          <a:p>
            <a:pPr defTabSz="685800"/>
            <a:r>
              <a:rPr lang="en-US" altLang="en-US" sz="1600" dirty="0" err="1">
                <a:latin typeface="Arial" panose="020B0604020202020204"/>
              </a:rPr>
              <a:t>f_rep</a:t>
            </a:r>
            <a:r>
              <a:rPr lang="en-US" altLang="en-US" sz="1600" dirty="0">
                <a:latin typeface="Arial" panose="020B0604020202020204"/>
              </a:rPr>
              <a:t>=24.6 MHz</a:t>
            </a:r>
          </a:p>
          <a:p>
            <a:pPr defTabSz="685800"/>
            <a:r>
              <a:rPr lang="en-US" altLang="en-US" sz="1600" dirty="0" err="1">
                <a:latin typeface="Arial" panose="020B0604020202020204"/>
              </a:rPr>
              <a:t>N_p</a:t>
            </a:r>
            <a:r>
              <a:rPr lang="en-US" altLang="en-US" sz="1600" dirty="0">
                <a:latin typeface="Arial" panose="020B0604020202020204"/>
              </a:rPr>
              <a:t>=2.8e11, </a:t>
            </a:r>
            <a:r>
              <a:rPr lang="en-US" altLang="en-US" sz="1600" dirty="0" err="1">
                <a:latin typeface="Arial" panose="020B0604020202020204"/>
              </a:rPr>
              <a:t>I_peak</a:t>
            </a:r>
            <a:r>
              <a:rPr lang="en-US" altLang="en-US" sz="1600" dirty="0">
                <a:latin typeface="Arial" panose="020B0604020202020204"/>
              </a:rPr>
              <a:t>=3 A (with 2</a:t>
            </a:r>
            <a:r>
              <a:rPr lang="en-US" altLang="en-US" sz="1600" baseline="30000" dirty="0">
                <a:latin typeface="Arial" panose="020B0604020202020204"/>
              </a:rPr>
              <a:t>nd</a:t>
            </a:r>
            <a:r>
              <a:rPr lang="en-US" altLang="en-US" sz="1600" dirty="0">
                <a:latin typeface="Arial" panose="020B0604020202020204"/>
              </a:rPr>
              <a:t> harmonic)</a:t>
            </a:r>
          </a:p>
          <a:p>
            <a:pPr defTabSz="685800"/>
            <a:r>
              <a:rPr lang="en-US" altLang="en-US" sz="1600" dirty="0">
                <a:latin typeface="Arial" panose="020B0604020202020204"/>
              </a:rPr>
              <a:t>Rms length=1m</a:t>
            </a:r>
          </a:p>
          <a:p>
            <a:pPr defTabSz="685800"/>
            <a:endParaRPr lang="en-US" altLang="en-US" sz="900" dirty="0">
              <a:solidFill>
                <a:srgbClr val="000000"/>
              </a:solidFill>
              <a:latin typeface="Arial" panose="020B0604020202020204"/>
            </a:endParaRPr>
          </a:p>
        </p:txBody>
      </p:sp>
      <p:sp>
        <p:nvSpPr>
          <p:cNvPr id="15" name="TextBox 14">
            <a:extLst>
              <a:ext uri="{FF2B5EF4-FFF2-40B4-BE49-F238E27FC236}">
                <a16:creationId xmlns:a16="http://schemas.microsoft.com/office/drawing/2014/main" id="{D01B3DF2-AD18-03EB-8659-6D3BD73398D7}"/>
              </a:ext>
            </a:extLst>
          </p:cNvPr>
          <p:cNvSpPr txBox="1"/>
          <p:nvPr/>
        </p:nvSpPr>
        <p:spPr>
          <a:xfrm>
            <a:off x="3675504" y="988450"/>
            <a:ext cx="3472208" cy="1169551"/>
          </a:xfrm>
          <a:prstGeom prst="rect">
            <a:avLst/>
          </a:prstGeom>
          <a:noFill/>
        </p:spPr>
        <p:txBody>
          <a:bodyPr wrap="square">
            <a:spAutoFit/>
          </a:bodyPr>
          <a:lstStyle/>
          <a:p>
            <a:pPr defTabSz="685800"/>
            <a:r>
              <a:rPr lang="en-US" altLang="en-US" sz="1400" b="1" dirty="0">
                <a:latin typeface="Arial" panose="020B0604020202020204"/>
              </a:rPr>
              <a:t>Electrons bunch structure:</a:t>
            </a:r>
          </a:p>
          <a:p>
            <a:pPr defTabSz="685800"/>
            <a:r>
              <a:rPr lang="en-US" altLang="en-US" sz="1400" dirty="0" err="1">
                <a:latin typeface="Arial" panose="020B0604020202020204"/>
              </a:rPr>
              <a:t>f_RF</a:t>
            </a:r>
            <a:r>
              <a:rPr lang="en-US" altLang="en-US" sz="1400" dirty="0">
                <a:latin typeface="Arial" panose="020B0604020202020204"/>
              </a:rPr>
              <a:t>=197 MHz</a:t>
            </a:r>
          </a:p>
          <a:p>
            <a:pPr defTabSz="685800"/>
            <a:r>
              <a:rPr lang="en-US" altLang="en-US" sz="1400" dirty="0">
                <a:latin typeface="Arial" panose="020B0604020202020204"/>
              </a:rPr>
              <a:t>Single bunch: </a:t>
            </a:r>
            <a:r>
              <a:rPr lang="en-US" altLang="en-US" sz="1400" dirty="0" err="1">
                <a:latin typeface="Arial" panose="020B0604020202020204"/>
              </a:rPr>
              <a:t>Q_e</a:t>
            </a:r>
            <a:r>
              <a:rPr lang="en-US" altLang="en-US" sz="1400" dirty="0">
                <a:latin typeface="Arial" panose="020B0604020202020204"/>
              </a:rPr>
              <a:t>=1 </a:t>
            </a:r>
            <a:r>
              <a:rPr lang="en-US" altLang="en-US" sz="1400" dirty="0" err="1">
                <a:latin typeface="Arial" panose="020B0604020202020204"/>
              </a:rPr>
              <a:t>nC</a:t>
            </a:r>
            <a:endParaRPr lang="en-US" altLang="en-US" sz="1400" dirty="0">
              <a:latin typeface="Arial" panose="020B0604020202020204"/>
            </a:endParaRPr>
          </a:p>
          <a:p>
            <a:pPr defTabSz="685800"/>
            <a:r>
              <a:rPr lang="en-US" altLang="en-US" sz="1400" dirty="0">
                <a:latin typeface="Arial" panose="020B0604020202020204"/>
              </a:rPr>
              <a:t>Number of bunches in macro-bunch: 3</a:t>
            </a:r>
          </a:p>
          <a:p>
            <a:pPr defTabSz="685800"/>
            <a:r>
              <a:rPr lang="en-US" altLang="en-US" sz="1400" dirty="0">
                <a:latin typeface="Arial" panose="020B0604020202020204"/>
              </a:rPr>
              <a:t>Rms length=0.04m</a:t>
            </a:r>
          </a:p>
        </p:txBody>
      </p:sp>
      <p:sp>
        <p:nvSpPr>
          <p:cNvPr id="16" name="TextBox 15">
            <a:extLst>
              <a:ext uri="{FF2B5EF4-FFF2-40B4-BE49-F238E27FC236}">
                <a16:creationId xmlns:a16="http://schemas.microsoft.com/office/drawing/2014/main" id="{5645BCEB-3476-D38A-7C07-11B166985507}"/>
              </a:ext>
            </a:extLst>
          </p:cNvPr>
          <p:cNvSpPr txBox="1"/>
          <p:nvPr/>
        </p:nvSpPr>
        <p:spPr>
          <a:xfrm>
            <a:off x="4141647" y="4229049"/>
            <a:ext cx="4934955" cy="1977464"/>
          </a:xfrm>
          <a:prstGeom prst="rect">
            <a:avLst/>
          </a:prstGeom>
          <a:noFill/>
        </p:spPr>
        <p:txBody>
          <a:bodyPr wrap="square" rtlCol="0">
            <a:spAutoFit/>
          </a:bodyPr>
          <a:lstStyle/>
          <a:p>
            <a:pPr defTabSz="685800"/>
            <a:r>
              <a:rPr lang="en-US" sz="1400" u="sng" dirty="0">
                <a:solidFill>
                  <a:srgbClr val="000000"/>
                </a:solidFill>
                <a:latin typeface="Arial" panose="020B0604020202020204" pitchFamily="34" charset="0"/>
                <a:cs typeface="Arial" panose="020B0604020202020204" pitchFamily="34" charset="0"/>
              </a:rPr>
              <a:t>Proton bunches during cooling:</a:t>
            </a:r>
          </a:p>
          <a:p>
            <a:pPr defTabSz="685800"/>
            <a:r>
              <a:rPr lang="en-US" sz="1400" dirty="0">
                <a:solidFill>
                  <a:srgbClr val="0066FF"/>
                </a:solidFill>
                <a:latin typeface="Arial" panose="020B0604020202020204" pitchFamily="34" charset="0"/>
                <a:cs typeface="Arial" panose="020B0604020202020204" pitchFamily="34" charset="0"/>
              </a:rPr>
              <a:t>2</a:t>
            </a:r>
            <a:r>
              <a:rPr lang="en-US" sz="1400" baseline="30000" dirty="0">
                <a:solidFill>
                  <a:srgbClr val="0066FF"/>
                </a:solidFill>
                <a:latin typeface="Arial" panose="020B0604020202020204" pitchFamily="34" charset="0"/>
                <a:cs typeface="Arial" panose="020B0604020202020204" pitchFamily="34" charset="0"/>
              </a:rPr>
              <a:t>nd</a:t>
            </a:r>
            <a:r>
              <a:rPr lang="en-US" sz="1400" dirty="0">
                <a:solidFill>
                  <a:srgbClr val="0066FF"/>
                </a:solidFill>
                <a:latin typeface="Arial" panose="020B0604020202020204" pitchFamily="34" charset="0"/>
                <a:cs typeface="Arial" panose="020B0604020202020204" pitchFamily="34" charset="0"/>
              </a:rPr>
              <a:t> harmonic RF alleviates space-charge effects reducing peak current of protons </a:t>
            </a:r>
            <a:r>
              <a:rPr lang="en-US" sz="1400" dirty="0">
                <a:solidFill>
                  <a:prstClr val="black"/>
                </a:solidFill>
                <a:latin typeface="Arial" panose="020B0604020202020204" pitchFamily="34" charset="0"/>
                <a:cs typeface="Arial" panose="020B0604020202020204" pitchFamily="34" charset="0"/>
              </a:rPr>
              <a:t>to about 3A so the space charge tune shifts are </a:t>
            </a:r>
            <a:r>
              <a:rPr lang="en-US" sz="1400" b="1" dirty="0" err="1">
                <a:solidFill>
                  <a:srgbClr val="000000"/>
                </a:solidFill>
                <a:latin typeface="Symbol" panose="05050102010706020507" pitchFamily="18" charset="2"/>
                <a:cs typeface="Arial" panose="020B0604020202020204" pitchFamily="34" charset="0"/>
              </a:rPr>
              <a:t>D</a:t>
            </a:r>
            <a:r>
              <a:rPr lang="en-US" sz="1400" b="1" dirty="0" err="1">
                <a:solidFill>
                  <a:srgbClr val="000000"/>
                </a:solidFill>
                <a:latin typeface="Arial" panose="020B0604020202020204" pitchFamily="34" charset="0"/>
                <a:cs typeface="Arial" panose="020B0604020202020204" pitchFamily="34" charset="0"/>
              </a:rPr>
              <a:t>Q</a:t>
            </a:r>
            <a:r>
              <a:rPr lang="en-US" sz="1400" b="1" baseline="-25000" dirty="0" err="1">
                <a:solidFill>
                  <a:srgbClr val="000000"/>
                </a:solidFill>
                <a:latin typeface="Arial" panose="020B0604020202020204" pitchFamily="34" charset="0"/>
                <a:cs typeface="Arial" panose="020B0604020202020204" pitchFamily="34" charset="0"/>
              </a:rPr>
              <a:t>sc,x,y</a:t>
            </a:r>
            <a:r>
              <a:rPr lang="en-US" sz="1400" b="1" dirty="0">
                <a:solidFill>
                  <a:srgbClr val="000000"/>
                </a:solidFill>
                <a:latin typeface="Arial" panose="020B0604020202020204" pitchFamily="34" charset="0"/>
                <a:cs typeface="Arial" panose="020B0604020202020204" pitchFamily="34" charset="0"/>
              </a:rPr>
              <a:t>=0.07, 0.13</a:t>
            </a:r>
            <a:r>
              <a:rPr lang="en-US" sz="1400" dirty="0">
                <a:solidFill>
                  <a:srgbClr val="00B050"/>
                </a:solidFill>
                <a:latin typeface="Arial" panose="020B0604020202020204" pitchFamily="34" charset="0"/>
                <a:cs typeface="Arial" panose="020B0604020202020204" pitchFamily="34" charset="0"/>
              </a:rPr>
              <a:t> </a:t>
            </a:r>
          </a:p>
          <a:p>
            <a:pPr defTabSz="685800"/>
            <a:endParaRPr lang="en-US" sz="1400" dirty="0">
              <a:solidFill>
                <a:prstClr val="black"/>
              </a:solidFill>
              <a:latin typeface="Arial" panose="020B0604020202020204" pitchFamily="34" charset="0"/>
              <a:cs typeface="Arial" panose="020B0604020202020204" pitchFamily="34" charset="0"/>
            </a:endParaRPr>
          </a:p>
          <a:p>
            <a:pPr defTabSz="685800"/>
            <a:r>
              <a:rPr lang="en-US" sz="1400" dirty="0">
                <a:solidFill>
                  <a:srgbClr val="00B050"/>
                </a:solidFill>
                <a:latin typeface="Arial" panose="020B0604020202020204" pitchFamily="34" charset="0"/>
                <a:cs typeface="Arial" panose="020B0604020202020204" pitchFamily="34" charset="0"/>
              </a:rPr>
              <a:t>Use of </a:t>
            </a:r>
            <a:r>
              <a:rPr lang="en-US" sz="1400" b="1" dirty="0">
                <a:solidFill>
                  <a:srgbClr val="00B050"/>
                </a:solidFill>
                <a:latin typeface="Arial" panose="020B0604020202020204" pitchFamily="34" charset="0"/>
                <a:cs typeface="Arial" panose="020B0604020202020204" pitchFamily="34" charset="0"/>
              </a:rPr>
              <a:t>double RF system and making flattened bunch profiles </a:t>
            </a:r>
            <a:r>
              <a:rPr lang="en-US" sz="1400" dirty="0">
                <a:solidFill>
                  <a:srgbClr val="00B050"/>
                </a:solidFill>
                <a:latin typeface="Arial" panose="020B0604020202020204" pitchFamily="34" charset="0"/>
                <a:cs typeface="Arial" panose="020B0604020202020204" pitchFamily="34" charset="0"/>
              </a:rPr>
              <a:t>was recently demonstrated at proton injection energy in RHIC (</a:t>
            </a:r>
            <a:r>
              <a:rPr lang="en-US" sz="1400" b="1" dirty="0">
                <a:solidFill>
                  <a:srgbClr val="00B050"/>
                </a:solidFill>
                <a:latin typeface="Arial" panose="020B0604020202020204" pitchFamily="34" charset="0"/>
                <a:cs typeface="Arial" panose="020B0604020202020204" pitchFamily="34" charset="0"/>
              </a:rPr>
              <a:t>APEX May 8, 2024</a:t>
            </a:r>
            <a:r>
              <a:rPr lang="en-US" sz="1400" dirty="0">
                <a:solidFill>
                  <a:srgbClr val="00B050"/>
                </a:solidFill>
                <a:latin typeface="Arial" panose="020B0604020202020204" pitchFamily="34" charset="0"/>
                <a:cs typeface="Arial" panose="020B0604020202020204" pitchFamily="34" charset="0"/>
              </a:rPr>
              <a:t>).</a:t>
            </a:r>
          </a:p>
          <a:p>
            <a:pPr defTabSz="685800"/>
            <a:endParaRPr lang="en-US" sz="1050" dirty="0">
              <a:solidFill>
                <a:prstClr val="black"/>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7D589CB-4942-6B8A-01DE-871A3C9749BB}"/>
              </a:ext>
            </a:extLst>
          </p:cNvPr>
          <p:cNvSpPr txBox="1"/>
          <p:nvPr/>
        </p:nvSpPr>
        <p:spPr>
          <a:xfrm>
            <a:off x="2571142" y="2634407"/>
            <a:ext cx="1975256" cy="646331"/>
          </a:xfrm>
          <a:prstGeom prst="rect">
            <a:avLst/>
          </a:prstGeom>
          <a:noFill/>
          <a:ln>
            <a:solidFill>
              <a:srgbClr val="00B050"/>
            </a:solidFill>
          </a:ln>
        </p:spPr>
        <p:txBody>
          <a:bodyPr wrap="square" rtlCol="0">
            <a:spAutoFit/>
          </a:bodyPr>
          <a:lstStyle/>
          <a:p>
            <a:pPr defTabSz="685800"/>
            <a:r>
              <a:rPr lang="en-US" sz="1200" dirty="0">
                <a:solidFill>
                  <a:srgbClr val="000000"/>
                </a:solidFill>
                <a:latin typeface="Arial" panose="020B0604020202020204"/>
              </a:rPr>
              <a:t>Longitudinal profile of a proton bunch using  1</a:t>
            </a:r>
            <a:r>
              <a:rPr lang="en-US" sz="1200" baseline="30000" dirty="0">
                <a:solidFill>
                  <a:srgbClr val="000000"/>
                </a:solidFill>
                <a:latin typeface="Arial" panose="020B0604020202020204"/>
              </a:rPr>
              <a:t>st</a:t>
            </a:r>
            <a:r>
              <a:rPr lang="en-US" sz="1200" dirty="0">
                <a:solidFill>
                  <a:srgbClr val="000000"/>
                </a:solidFill>
                <a:latin typeface="Arial" panose="020B0604020202020204"/>
              </a:rPr>
              <a:t> harmonic RF only</a:t>
            </a:r>
          </a:p>
        </p:txBody>
      </p:sp>
      <p:cxnSp>
        <p:nvCxnSpPr>
          <p:cNvPr id="18" name="Straight Arrow Connector 17">
            <a:extLst>
              <a:ext uri="{FF2B5EF4-FFF2-40B4-BE49-F238E27FC236}">
                <a16:creationId xmlns:a16="http://schemas.microsoft.com/office/drawing/2014/main" id="{B66AE600-BC8B-E724-289A-0FED3C98DBE7}"/>
              </a:ext>
            </a:extLst>
          </p:cNvPr>
          <p:cNvCxnSpPr>
            <a:cxnSpLocks/>
          </p:cNvCxnSpPr>
          <p:nvPr/>
        </p:nvCxnSpPr>
        <p:spPr>
          <a:xfrm flipH="1">
            <a:off x="2535178" y="3244243"/>
            <a:ext cx="350897" cy="4969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91B63DB-BB55-1399-D418-4EFCA41CA4DF}"/>
              </a:ext>
            </a:extLst>
          </p:cNvPr>
          <p:cNvSpPr txBox="1"/>
          <p:nvPr/>
        </p:nvSpPr>
        <p:spPr>
          <a:xfrm>
            <a:off x="829642" y="2742648"/>
            <a:ext cx="1027753" cy="461665"/>
          </a:xfrm>
          <a:prstGeom prst="rect">
            <a:avLst/>
          </a:prstGeom>
          <a:noFill/>
          <a:ln>
            <a:solidFill>
              <a:srgbClr val="00B050"/>
            </a:solidFill>
          </a:ln>
        </p:spPr>
        <p:txBody>
          <a:bodyPr wrap="square" rtlCol="0">
            <a:spAutoFit/>
          </a:bodyPr>
          <a:lstStyle/>
          <a:p>
            <a:pPr defTabSz="685800"/>
            <a:r>
              <a:rPr lang="en-US" sz="1200" dirty="0">
                <a:solidFill>
                  <a:srgbClr val="000000"/>
                </a:solidFill>
                <a:latin typeface="Arial" panose="020B0604020202020204"/>
              </a:rPr>
              <a:t>Electron bunches</a:t>
            </a:r>
          </a:p>
        </p:txBody>
      </p:sp>
      <p:cxnSp>
        <p:nvCxnSpPr>
          <p:cNvPr id="24" name="Straight Arrow Connector 23">
            <a:extLst>
              <a:ext uri="{FF2B5EF4-FFF2-40B4-BE49-F238E27FC236}">
                <a16:creationId xmlns:a16="http://schemas.microsoft.com/office/drawing/2014/main" id="{8D8259B5-791D-A7C6-3BDD-16EF67D80748}"/>
              </a:ext>
            </a:extLst>
          </p:cNvPr>
          <p:cNvCxnSpPr>
            <a:cxnSpLocks/>
          </p:cNvCxnSpPr>
          <p:nvPr/>
        </p:nvCxnSpPr>
        <p:spPr>
          <a:xfrm>
            <a:off x="1224515" y="3196851"/>
            <a:ext cx="240075" cy="6128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2">
            <a:extLst>
              <a:ext uri="{FF2B5EF4-FFF2-40B4-BE49-F238E27FC236}">
                <a16:creationId xmlns:a16="http://schemas.microsoft.com/office/drawing/2014/main" id="{B5238431-5895-F2B8-E41B-19C8C259BF0B}"/>
              </a:ext>
            </a:extLst>
          </p:cNvPr>
          <p:cNvSpPr txBox="1">
            <a:spLocks/>
          </p:cNvSpPr>
          <p:nvPr/>
        </p:nvSpPr>
        <p:spPr>
          <a:xfrm>
            <a:off x="8562752" y="6510022"/>
            <a:ext cx="58124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6</a:t>
            </a:r>
          </a:p>
        </p:txBody>
      </p:sp>
    </p:spTree>
    <p:extLst>
      <p:ext uri="{BB962C8B-B14F-4D97-AF65-F5344CB8AC3E}">
        <p14:creationId xmlns:p14="http://schemas.microsoft.com/office/powerpoint/2010/main" val="4229974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EE7994-90E4-44AE-BD60-86658E22679E}"/>
              </a:ext>
            </a:extLst>
          </p:cNvPr>
          <p:cNvSpPr>
            <a:spLocks noGrp="1"/>
          </p:cNvSpPr>
          <p:nvPr>
            <p:ph idx="1"/>
          </p:nvPr>
        </p:nvSpPr>
        <p:spPr>
          <a:xfrm>
            <a:off x="356289" y="1084645"/>
            <a:ext cx="8713620" cy="5282988"/>
          </a:xfrm>
        </p:spPr>
        <p:txBody>
          <a:bodyPr>
            <a:normAutofit fontScale="70000" lnSpcReduction="20000"/>
          </a:bodyPr>
          <a:lstStyle/>
          <a:p>
            <a:pPr marL="0" marR="0" lvl="0" indent="0" fontAlgn="base">
              <a:lnSpc>
                <a:spcPct val="107000"/>
              </a:lnSpc>
              <a:spcBef>
                <a:spcPts val="0"/>
              </a:spcBef>
              <a:spcAft>
                <a:spcPts val="0"/>
              </a:spcAft>
            </a:pPr>
            <a:endParaRPr lang="en-US" sz="200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Font typeface="+mj-lt"/>
              <a:buAutoNum type="arabicParenR"/>
            </a:pPr>
            <a:r>
              <a:rPr lang="en-US" sz="26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APEX 24-07: </a:t>
            </a:r>
            <a:r>
              <a:rPr lang="en-US" sz="2600" b="1" dirty="0">
                <a:solidFill>
                  <a:srgbClr val="000000"/>
                </a:solidFill>
                <a:latin typeface="Arial" panose="020B0604020202020204" pitchFamily="34" charset="0"/>
                <a:ea typeface="Times New Roman" panose="02020603050405020304" pitchFamily="18" charset="0"/>
                <a:cs typeface="Arial" panose="020B0604020202020204" pitchFamily="34" charset="0"/>
              </a:rPr>
              <a:t>Injection studies for the EIC </a:t>
            </a:r>
            <a:r>
              <a:rPr lang="en-US" sz="2600" dirty="0">
                <a:solidFill>
                  <a:srgbClr val="000000"/>
                </a:solidFill>
                <a:latin typeface="Arial" panose="020B0604020202020204" pitchFamily="34" charset="0"/>
                <a:ea typeface="Times New Roman" panose="02020603050405020304" pitchFamily="18" charset="0"/>
                <a:cs typeface="Arial" panose="020B0604020202020204" pitchFamily="34" charset="0"/>
              </a:rPr>
              <a:t>(A. Fedotov et al.)</a:t>
            </a:r>
            <a:r>
              <a:rPr lang="en-US" sz="2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en-US" sz="26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completed</a:t>
            </a:r>
            <a:endParaRPr lang="en-US" sz="2600" b="1"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Font typeface="+mj-lt"/>
              <a:buAutoNum type="arabicParenR"/>
            </a:pPr>
            <a:r>
              <a:rPr lang="en-US" sz="26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APEX 24-06: </a:t>
            </a:r>
            <a:r>
              <a:rPr lang="en-US" sz="2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a:t>
            </a:r>
            <a:r>
              <a:rPr lang="en-US" sz="2600" b="1" dirty="0">
                <a:solidFill>
                  <a:srgbClr val="000000"/>
                </a:solidFill>
                <a:latin typeface="Arial" panose="020B0604020202020204" pitchFamily="34" charset="0"/>
                <a:ea typeface="Times New Roman" panose="02020603050405020304" pitchFamily="18" charset="0"/>
                <a:cs typeface="Arial" panose="020B0604020202020204" pitchFamily="34" charset="0"/>
              </a:rPr>
              <a:t>njection studies for the EIC with dual RF system </a:t>
            </a:r>
            <a:r>
              <a:rPr lang="en-US" sz="2600" dirty="0">
                <a:solidFill>
                  <a:srgbClr val="000000"/>
                </a:solidFill>
                <a:latin typeface="Arial" panose="020B0604020202020204" pitchFamily="34" charset="0"/>
                <a:ea typeface="Times New Roman" panose="02020603050405020304" pitchFamily="18" charset="0"/>
                <a:cs typeface="Arial" panose="020B0604020202020204" pitchFamily="34" charset="0"/>
              </a:rPr>
              <a:t>(D. Kayran et al.)</a:t>
            </a:r>
            <a:r>
              <a:rPr lang="en-US" sz="2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en-US" sz="26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completed</a:t>
            </a:r>
            <a:endParaRPr lang="en-US" sz="2600" b="1" dirty="0">
              <a:solidFill>
                <a:srgbClr val="00B050"/>
              </a:solidFill>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Font typeface="+mj-lt"/>
              <a:buAutoNum type="arabicParenR"/>
            </a:pPr>
            <a:endParaRPr lang="en-US" sz="2600" dirty="0">
              <a:solidFill>
                <a:srgbClr val="00B050"/>
              </a:solidFill>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Font typeface="+mj-lt"/>
              <a:buAutoNum type="arabicParenR"/>
            </a:pPr>
            <a:endParaRPr lang="en-US" sz="2600" dirty="0">
              <a:solidFill>
                <a:srgbClr val="00B050"/>
              </a:solidFill>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Font typeface="+mj-lt"/>
              <a:buAutoNum type="arabicParenR"/>
            </a:pPr>
            <a:endParaRPr lang="en-US" sz="2600" dirty="0">
              <a:solidFill>
                <a:srgbClr val="00B050"/>
              </a:solidFill>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Font typeface="+mj-lt"/>
              <a:buAutoNum type="arabicParenR"/>
            </a:pPr>
            <a:endParaRPr lang="en-US" sz="2600" dirty="0">
              <a:solidFill>
                <a:srgbClr val="00B050"/>
              </a:solidFill>
              <a:latin typeface="Arial" panose="020B0604020202020204" pitchFamily="34" charset="0"/>
              <a:ea typeface="Calibri" panose="020F0502020204030204" pitchFamily="34" charset="0"/>
              <a:cs typeface="Arial" panose="020B0604020202020204" pitchFamily="34" charset="0"/>
            </a:endParaRPr>
          </a:p>
          <a:p>
            <a:pPr marL="342900" indent="-342900" fontAlgn="base">
              <a:lnSpc>
                <a:spcPct val="107000"/>
              </a:lnSpc>
              <a:spcBef>
                <a:spcPts val="0"/>
              </a:spcBef>
              <a:buFont typeface="+mj-lt"/>
              <a:buAutoNum type="arabicParenR"/>
            </a:pPr>
            <a:r>
              <a:rPr lang="en-US" sz="2600" dirty="0">
                <a:solidFill>
                  <a:srgbClr val="0000FF"/>
                </a:solidFill>
                <a:latin typeface="Arial" panose="020B0604020202020204" pitchFamily="34" charset="0"/>
                <a:ea typeface="Times New Roman" panose="02020603050405020304" pitchFamily="18" charset="0"/>
                <a:cs typeface="Arial" panose="020B0604020202020204" pitchFamily="34" charset="0"/>
              </a:rPr>
              <a:t>APEX 22-05: </a:t>
            </a:r>
            <a:r>
              <a:rPr lang="en-US" sz="2600" b="1" dirty="0">
                <a:latin typeface="Arial" panose="020B0604020202020204" pitchFamily="34" charset="0"/>
                <a:ea typeface="Times New Roman" panose="02020603050405020304" pitchFamily="18" charset="0"/>
                <a:cs typeface="Arial" panose="020B0604020202020204" pitchFamily="34" charset="0"/>
              </a:rPr>
              <a:t>Emittance growth</a:t>
            </a:r>
            <a:r>
              <a:rPr lang="en-US" sz="2600" b="1" dirty="0">
                <a:effectLst/>
                <a:latin typeface="Arial" panose="020B0604020202020204" pitchFamily="34" charset="0"/>
                <a:ea typeface="Times New Roman" panose="02020603050405020304" pitchFamily="18" charset="0"/>
                <a:cs typeface="Arial" panose="020B0604020202020204" pitchFamily="34" charset="0"/>
              </a:rPr>
              <a:t> </a:t>
            </a:r>
            <a:r>
              <a:rPr lang="en-US" sz="2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of ion beam </a:t>
            </a:r>
            <a:r>
              <a:rPr lang="en-US" sz="2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due to interaction with bunched electron beam (S. Seletskiy et al.) – </a:t>
            </a:r>
            <a:r>
              <a:rPr lang="en-US" sz="26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in process</a:t>
            </a:r>
          </a:p>
          <a:p>
            <a:pPr marL="342900" indent="-342900" fontAlgn="base">
              <a:lnSpc>
                <a:spcPct val="107000"/>
              </a:lnSpc>
              <a:spcBef>
                <a:spcPts val="0"/>
              </a:spcBef>
              <a:buFont typeface="+mj-lt"/>
              <a:buAutoNum type="arabicParenR"/>
            </a:pPr>
            <a:r>
              <a:rPr lang="en-US" sz="2600" dirty="0">
                <a:solidFill>
                  <a:srgbClr val="0000FF"/>
                </a:solidFill>
              </a:rPr>
              <a:t>APEX 22-06: </a:t>
            </a:r>
            <a:r>
              <a:rPr lang="en-US" sz="2600" b="1" dirty="0"/>
              <a:t>Ion beam lifetime </a:t>
            </a:r>
            <a:r>
              <a:rPr lang="en-US" sz="2600" dirty="0"/>
              <a:t>in the presence of the electron beam              </a:t>
            </a:r>
            <a:r>
              <a:rPr lang="en-US" sz="2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 Seletskiy et al.)</a:t>
            </a:r>
            <a:r>
              <a:rPr lang="en-US" sz="2600" dirty="0"/>
              <a:t>:  - </a:t>
            </a:r>
            <a:r>
              <a:rPr lang="en-US" sz="2600" dirty="0">
                <a:solidFill>
                  <a:srgbClr val="0000FF"/>
                </a:solidFill>
              </a:rPr>
              <a:t>to be performed</a:t>
            </a:r>
          </a:p>
          <a:p>
            <a:pPr marL="0" indent="0" fontAlgn="base">
              <a:lnSpc>
                <a:spcPct val="107000"/>
              </a:lnSpc>
              <a:spcBef>
                <a:spcPts val="0"/>
              </a:spcBef>
            </a:pPr>
            <a:endParaRPr lang="en-US" sz="2600" dirty="0">
              <a:solidFill>
                <a:srgbClr val="FF0000"/>
              </a:solidFill>
            </a:endParaRPr>
          </a:p>
          <a:p>
            <a:pPr marL="0" indent="0" fontAlgn="base">
              <a:lnSpc>
                <a:spcPct val="107000"/>
              </a:lnSpc>
              <a:spcBef>
                <a:spcPts val="0"/>
              </a:spcBef>
            </a:pPr>
            <a:endParaRPr lang="en-US" sz="2600" dirty="0">
              <a:solidFill>
                <a:srgbClr val="FF0000"/>
              </a:solidFill>
            </a:endParaRPr>
          </a:p>
          <a:p>
            <a:pPr marL="0" indent="0" fontAlgn="base">
              <a:lnSpc>
                <a:spcPct val="107000"/>
              </a:lnSpc>
              <a:spcBef>
                <a:spcPts val="0"/>
              </a:spcBef>
            </a:pPr>
            <a:r>
              <a:rPr lang="en-US" sz="2600" u="sng" dirty="0">
                <a:solidFill>
                  <a:srgbClr val="FF0000"/>
                </a:solidFill>
                <a:latin typeface="Arial" panose="020B0604020202020204" pitchFamily="34" charset="0"/>
                <a:ea typeface="Times New Roman" panose="02020603050405020304" pitchFamily="18" charset="0"/>
                <a:cs typeface="Arial" panose="020B0604020202020204" pitchFamily="34" charset="0"/>
              </a:rPr>
              <a:t>Withdrawn:</a:t>
            </a:r>
          </a:p>
          <a:p>
            <a:pPr marL="0" indent="0" fontAlgn="base">
              <a:lnSpc>
                <a:spcPct val="107000"/>
              </a:lnSpc>
              <a:spcBef>
                <a:spcPts val="0"/>
              </a:spcBef>
            </a:pPr>
            <a:r>
              <a:rPr lang="en-US" sz="2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APEX 22-07: </a:t>
            </a:r>
            <a:r>
              <a:rPr lang="en-US" sz="2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Dispersive cooling </a:t>
            </a:r>
            <a:r>
              <a:rPr lang="en-US" sz="2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Fedotov et al.) </a:t>
            </a:r>
            <a:r>
              <a:rPr lang="en-US" sz="2600" dirty="0">
                <a:effectLst/>
                <a:latin typeface="Arial" panose="020B0604020202020204" pitchFamily="34" charset="0"/>
                <a:ea typeface="Times New Roman" panose="02020603050405020304" pitchFamily="18" charset="0"/>
                <a:cs typeface="Arial" panose="020B0604020202020204" pitchFamily="34" charset="0"/>
              </a:rPr>
              <a:t>– </a:t>
            </a:r>
            <a:r>
              <a:rPr lang="en-US" sz="2600" dirty="0">
                <a:solidFill>
                  <a:srgbClr val="FF0000"/>
                </a:solidFill>
                <a:latin typeface="Arial" panose="020B0604020202020204" pitchFamily="34" charset="0"/>
                <a:ea typeface="Times New Roman" panose="02020603050405020304" pitchFamily="18" charset="0"/>
                <a:cs typeface="Arial" panose="020B0604020202020204" pitchFamily="34" charset="0"/>
              </a:rPr>
              <a:t>not directly relevant for LEC, and limited performance range with present 28MHz RF.</a:t>
            </a:r>
          </a:p>
          <a:p>
            <a:pPr marL="0" indent="0" fontAlgn="base">
              <a:lnSpc>
                <a:spcPct val="107000"/>
              </a:lnSpc>
              <a:spcBef>
                <a:spcPts val="0"/>
              </a:spcBef>
            </a:pPr>
            <a:r>
              <a:rPr lang="en-US" sz="2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APEX 24-15: </a:t>
            </a:r>
            <a:r>
              <a:rPr lang="en-US" sz="2600" b="1" dirty="0">
                <a:solidFill>
                  <a:srgbClr val="000000"/>
                </a:solidFill>
                <a:latin typeface="Arial" panose="020B0604020202020204" pitchFamily="34" charset="0"/>
                <a:ea typeface="Times New Roman" panose="02020603050405020304" pitchFamily="18" charset="0"/>
                <a:cs typeface="Arial" panose="020B0604020202020204" pitchFamily="34" charset="0"/>
              </a:rPr>
              <a:t>Recombination rate for proton beam</a:t>
            </a:r>
            <a:r>
              <a:rPr lang="en-US" sz="2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 Wang et al.)</a:t>
            </a:r>
            <a:r>
              <a:rPr lang="en-US" sz="2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00" dirty="0">
                <a:solidFill>
                  <a:srgbClr val="FF0000"/>
                </a:solidFill>
                <a:effectLst/>
                <a:latin typeface="Aptos" panose="020B0004020202020204" pitchFamily="34" charset="0"/>
                <a:ea typeface="Aptos" panose="020B0004020202020204" pitchFamily="34" charset="0"/>
                <a:cs typeface="Aptos" panose="020B0004020202020204" pitchFamily="34" charset="0"/>
              </a:rPr>
              <a:t>due to ASE limitation on the proton bunch intensity for </a:t>
            </a:r>
            <a:r>
              <a:rPr lang="en-US" sz="2600" dirty="0" err="1">
                <a:solidFill>
                  <a:srgbClr val="FF0000"/>
                </a:solidFill>
                <a:effectLst/>
                <a:latin typeface="Aptos" panose="020B0004020202020204" pitchFamily="34" charset="0"/>
                <a:ea typeface="Aptos" panose="020B0004020202020204" pitchFamily="34" charset="0"/>
                <a:cs typeface="Aptos" panose="020B0004020202020204" pitchFamily="34" charset="0"/>
              </a:rPr>
              <a:t>CeC</a:t>
            </a:r>
            <a:r>
              <a:rPr lang="en-US" sz="2600" dirty="0">
                <a:solidFill>
                  <a:srgbClr val="FF0000"/>
                </a:solidFill>
                <a:effectLst/>
                <a:latin typeface="Aptos" panose="020B0004020202020204" pitchFamily="34" charset="0"/>
                <a:ea typeface="Aptos" panose="020B0004020202020204" pitchFamily="34" charset="0"/>
                <a:cs typeface="Aptos" panose="020B0004020202020204" pitchFamily="34" charset="0"/>
              </a:rPr>
              <a:t> experiment.</a:t>
            </a:r>
            <a:endParaRPr lang="en-US" sz="26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0" indent="0" fontAlgn="base">
              <a:lnSpc>
                <a:spcPct val="107000"/>
              </a:lnSpc>
              <a:spcBef>
                <a:spcPts val="0"/>
              </a:spcBef>
            </a:pPr>
            <a:endParaRPr lang="en-US" sz="2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0" indent="0" fontAlgn="base">
              <a:lnSpc>
                <a:spcPct val="107000"/>
              </a:lnSpc>
              <a:spcBef>
                <a:spcPts val="0"/>
              </a:spcBef>
            </a:pPr>
            <a:endParaRPr lang="en-US" sz="2000" dirty="0">
              <a:solidFill>
                <a:srgbClr val="0000FF"/>
              </a:solidFill>
            </a:endParaRPr>
          </a:p>
          <a:p>
            <a:pPr marL="342900" indent="-342900" fontAlgn="base">
              <a:lnSpc>
                <a:spcPct val="107000"/>
              </a:lnSpc>
              <a:spcBef>
                <a:spcPts val="0"/>
              </a:spcBef>
              <a:buFont typeface="+mj-lt"/>
              <a:buAutoNum type="arabicParenR"/>
            </a:pPr>
            <a:endParaRPr lang="en-US" sz="2000" dirty="0">
              <a:solidFill>
                <a:srgbClr val="FF0000"/>
              </a:solidFill>
            </a:endParaRPr>
          </a:p>
          <a:p>
            <a:pPr marL="0" indent="0" fontAlgn="base">
              <a:lnSpc>
                <a:spcPct val="107000"/>
              </a:lnSpc>
              <a:spcBef>
                <a:spcPts val="0"/>
              </a:spcBef>
            </a:pPr>
            <a:endParaRPr lang="en-US" sz="2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lvl="0" indent="0" fontAlgn="base">
              <a:lnSpc>
                <a:spcPct val="107000"/>
              </a:lnSpc>
              <a:spcBef>
                <a:spcPts val="0"/>
              </a:spcBef>
              <a:spcAft>
                <a:spcPts val="0"/>
              </a:spcAft>
              <a:buNone/>
            </a:pP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25651BCD-7A33-4220-A130-77FAEFE460B1}"/>
              </a:ext>
            </a:extLst>
          </p:cNvPr>
          <p:cNvSpPr>
            <a:spLocks noGrp="1"/>
          </p:cNvSpPr>
          <p:nvPr>
            <p:ph type="sldNum" sz="quarter" idx="12"/>
          </p:nvPr>
        </p:nvSpPr>
        <p:spPr>
          <a:xfrm>
            <a:off x="8562752" y="6510022"/>
            <a:ext cx="58124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7</a:t>
            </a:r>
          </a:p>
        </p:txBody>
      </p:sp>
      <p:sp>
        <p:nvSpPr>
          <p:cNvPr id="4" name="Title 3">
            <a:extLst>
              <a:ext uri="{FF2B5EF4-FFF2-40B4-BE49-F238E27FC236}">
                <a16:creationId xmlns:a16="http://schemas.microsoft.com/office/drawing/2014/main" id="{45C3799E-3AF5-448E-BEA7-94198A3D9B0F}"/>
              </a:ext>
            </a:extLst>
          </p:cNvPr>
          <p:cNvSpPr>
            <a:spLocks noGrp="1"/>
          </p:cNvSpPr>
          <p:nvPr>
            <p:ph type="title"/>
          </p:nvPr>
        </p:nvSpPr>
        <p:spPr>
          <a:xfrm>
            <a:off x="336037" y="318864"/>
            <a:ext cx="8328991" cy="379598"/>
          </a:xfrm>
        </p:spPr>
        <p:txBody>
          <a:bodyPr>
            <a:noAutofit/>
          </a:bodyPr>
          <a:lstStyle/>
          <a:p>
            <a:r>
              <a:rPr lang="en-US" sz="2800" dirty="0">
                <a:solidFill>
                  <a:srgbClr val="000000"/>
                </a:solidFill>
                <a:ea typeface="Times New Roman" panose="02020603050405020304" pitchFamily="18" charset="0"/>
                <a:cs typeface="Calibri" panose="020F0502020204030204" pitchFamily="34" charset="0"/>
              </a:rPr>
              <a:t>Experiments</a:t>
            </a:r>
            <a:r>
              <a:rPr lang="en-US" sz="2800" dirty="0">
                <a:solidFill>
                  <a:srgbClr val="000000"/>
                </a:solidFill>
                <a:effectLst/>
                <a:ea typeface="Times New Roman" panose="02020603050405020304" pitchFamily="18" charset="0"/>
                <a:cs typeface="Calibri" panose="020F0502020204030204" pitchFamily="34" charset="0"/>
              </a:rPr>
              <a:t> for EIC </a:t>
            </a:r>
            <a:r>
              <a:rPr lang="en-US" sz="2800" dirty="0">
                <a:solidFill>
                  <a:srgbClr val="000000"/>
                </a:solidFill>
                <a:ea typeface="Times New Roman" panose="02020603050405020304" pitchFamily="18" charset="0"/>
                <a:cs typeface="Calibri" panose="020F0502020204030204" pitchFamily="34" charset="0"/>
              </a:rPr>
              <a:t>LEC</a:t>
            </a:r>
            <a:br>
              <a:rPr lang="en-US" dirty="0">
                <a:effectLst/>
                <a:ea typeface="Calibri" panose="020F0502020204030204" pitchFamily="34" charset="0"/>
                <a:cs typeface="Times New Roman" panose="02020603050405020304" pitchFamily="18" charset="0"/>
              </a:rPr>
            </a:br>
            <a:endParaRPr lang="en-US" dirty="0"/>
          </a:p>
        </p:txBody>
      </p:sp>
      <p:sp>
        <p:nvSpPr>
          <p:cNvPr id="5" name="TextBox 4">
            <a:extLst>
              <a:ext uri="{FF2B5EF4-FFF2-40B4-BE49-F238E27FC236}">
                <a16:creationId xmlns:a16="http://schemas.microsoft.com/office/drawing/2014/main" id="{856F13A4-A033-0972-04B7-8E6377E1A9D3}"/>
              </a:ext>
            </a:extLst>
          </p:cNvPr>
          <p:cNvSpPr txBox="1"/>
          <p:nvPr/>
        </p:nvSpPr>
        <p:spPr>
          <a:xfrm>
            <a:off x="512905" y="698462"/>
            <a:ext cx="2300630" cy="369332"/>
          </a:xfrm>
          <a:prstGeom prst="rect">
            <a:avLst/>
          </a:prstGeom>
          <a:noFill/>
        </p:spPr>
        <p:txBody>
          <a:bodyPr wrap="none" rtlCol="0">
            <a:spAutoFit/>
          </a:bodyPr>
          <a:lstStyle/>
          <a:p>
            <a:r>
              <a:rPr lang="en-US" b="1" u="sng" dirty="0">
                <a:solidFill>
                  <a:srgbClr val="00B050"/>
                </a:solidFill>
              </a:rPr>
              <a:t>Completed in 2024:</a:t>
            </a:r>
          </a:p>
        </p:txBody>
      </p:sp>
      <p:sp>
        <p:nvSpPr>
          <p:cNvPr id="6" name="TextBox 5">
            <a:extLst>
              <a:ext uri="{FF2B5EF4-FFF2-40B4-BE49-F238E27FC236}">
                <a16:creationId xmlns:a16="http://schemas.microsoft.com/office/drawing/2014/main" id="{04729951-C26B-D266-32AB-A8C0E53DFE47}"/>
              </a:ext>
            </a:extLst>
          </p:cNvPr>
          <p:cNvSpPr txBox="1"/>
          <p:nvPr/>
        </p:nvSpPr>
        <p:spPr>
          <a:xfrm>
            <a:off x="512905" y="2628960"/>
            <a:ext cx="2796352" cy="369332"/>
          </a:xfrm>
          <a:prstGeom prst="rect">
            <a:avLst/>
          </a:prstGeom>
          <a:noFill/>
        </p:spPr>
        <p:txBody>
          <a:bodyPr wrap="square" rtlCol="0">
            <a:spAutoFit/>
          </a:bodyPr>
          <a:lstStyle/>
          <a:p>
            <a:r>
              <a:rPr lang="en-US" u="sng" dirty="0">
                <a:solidFill>
                  <a:srgbClr val="0000FF"/>
                </a:solidFill>
              </a:rPr>
              <a:t>Planned for Run-25:</a:t>
            </a:r>
          </a:p>
        </p:txBody>
      </p:sp>
    </p:spTree>
    <p:extLst>
      <p:ext uri="{BB962C8B-B14F-4D97-AF65-F5344CB8AC3E}">
        <p14:creationId xmlns:p14="http://schemas.microsoft.com/office/powerpoint/2010/main" val="97275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B68A9-B5EB-314F-849D-FB440A7B37AA}"/>
              </a:ext>
            </a:extLst>
          </p:cNvPr>
          <p:cNvSpPr>
            <a:spLocks noGrp="1"/>
          </p:cNvSpPr>
          <p:nvPr>
            <p:ph type="ctrTitle"/>
          </p:nvPr>
        </p:nvSpPr>
        <p:spPr>
          <a:xfrm>
            <a:off x="1138034" y="2541806"/>
            <a:ext cx="7750969" cy="1947460"/>
          </a:xfrm>
        </p:spPr>
        <p:txBody>
          <a:bodyPr>
            <a:normAutofit/>
          </a:bodyPr>
          <a:lstStyle/>
          <a:p>
            <a:r>
              <a:rPr lang="en-US" sz="4400" dirty="0"/>
              <a:t>Recently completed experiments</a:t>
            </a:r>
          </a:p>
        </p:txBody>
      </p:sp>
      <p:sp>
        <p:nvSpPr>
          <p:cNvPr id="3" name="Slide Number Placeholder 2">
            <a:extLst>
              <a:ext uri="{FF2B5EF4-FFF2-40B4-BE49-F238E27FC236}">
                <a16:creationId xmlns:a16="http://schemas.microsoft.com/office/drawing/2014/main" id="{EAE95C71-22CC-50A3-2F57-F4F37FE8C486}"/>
              </a:ext>
            </a:extLst>
          </p:cNvPr>
          <p:cNvSpPr txBox="1">
            <a:spLocks/>
          </p:cNvSpPr>
          <p:nvPr/>
        </p:nvSpPr>
        <p:spPr>
          <a:xfrm>
            <a:off x="8562752" y="6510022"/>
            <a:ext cx="58124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8</a:t>
            </a:r>
          </a:p>
        </p:txBody>
      </p:sp>
    </p:spTree>
    <p:extLst>
      <p:ext uri="{BB962C8B-B14F-4D97-AF65-F5344CB8AC3E}">
        <p14:creationId xmlns:p14="http://schemas.microsoft.com/office/powerpoint/2010/main" val="3051646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01BA9C-5201-4998-A05C-8FAA3D51CF2E}"/>
              </a:ext>
            </a:extLst>
          </p:cNvPr>
          <p:cNvSpPr>
            <a:spLocks noGrp="1"/>
          </p:cNvSpPr>
          <p:nvPr>
            <p:ph idx="1"/>
          </p:nvPr>
        </p:nvSpPr>
        <p:spPr>
          <a:xfrm>
            <a:off x="317729" y="607905"/>
            <a:ext cx="8328991" cy="4834518"/>
          </a:xfrm>
        </p:spPr>
        <p:txBody>
          <a:bodyPr>
            <a:normAutofit/>
          </a:bodyPr>
          <a:lstStyle/>
          <a:p>
            <a:pPr marL="0" marR="0" lvl="0" indent="0" algn="just">
              <a:spcBef>
                <a:spcPts val="0"/>
              </a:spcBef>
              <a:spcAft>
                <a:spcPts val="0"/>
              </a:spcAft>
              <a:buNone/>
              <a:tabLst>
                <a:tab pos="457200" algn="l"/>
              </a:tabLst>
            </a:pPr>
            <a:endParaRPr lang="en-US" sz="1800" b="1" dirty="0">
              <a:effectLst/>
              <a:latin typeface="Times New Roman" panose="02020603050405020304" pitchFamily="18" charset="0"/>
              <a:ea typeface="Times New Roman" panose="02020603050405020304" pitchFamily="18" charset="0"/>
            </a:endParaRPr>
          </a:p>
          <a:p>
            <a:pPr marL="0" indent="0">
              <a:buNone/>
            </a:pPr>
            <a:r>
              <a:rPr lang="en-US" sz="1800" dirty="0">
                <a:effectLst/>
                <a:latin typeface="Times New Roman" panose="02020603050405020304" pitchFamily="18" charset="0"/>
                <a:ea typeface="Times New Roman" panose="02020603050405020304" pitchFamily="18" charset="0"/>
              </a:rPr>
              <a:t>In the EIC, high-intensity protons will be injected in modified 28MHz RF system, while presently in RHIC they are injected in 9MHz RF. </a:t>
            </a:r>
          </a:p>
          <a:p>
            <a:pPr marL="0" indent="0">
              <a:buNone/>
            </a:pPr>
            <a:r>
              <a:rPr lang="en-US" sz="1800" b="1" dirty="0">
                <a:effectLst/>
                <a:latin typeface="Times New Roman" panose="02020603050405020304" pitchFamily="18" charset="0"/>
                <a:ea typeface="Times New Roman" panose="02020603050405020304" pitchFamily="18" charset="0"/>
              </a:rPr>
              <a:t>The goal of this experiment: </a:t>
            </a:r>
            <a:r>
              <a:rPr lang="en-US" sz="1800" dirty="0">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xplore and </a:t>
            </a:r>
            <a:r>
              <a:rPr lang="en-US" sz="1800" dirty="0">
                <a:latin typeface="Times New Roman" panose="02020603050405020304" pitchFamily="18" charset="0"/>
                <a:ea typeface="Times New Roman" panose="02020603050405020304" pitchFamily="18" charset="0"/>
              </a:rPr>
              <a:t>establish</a:t>
            </a:r>
            <a:r>
              <a:rPr lang="en-US" sz="1800" dirty="0">
                <a:effectLst/>
                <a:latin typeface="Times New Roman" panose="02020603050405020304" pitchFamily="18" charset="0"/>
                <a:ea typeface="Times New Roman" panose="02020603050405020304" pitchFamily="18" charset="0"/>
              </a:rPr>
              <a:t> proper beam parameters of high intensity protons at injection </a:t>
            </a:r>
            <a:r>
              <a:rPr lang="en-US" sz="1800" b="1" dirty="0">
                <a:solidFill>
                  <a:srgbClr val="0000FF"/>
                </a:solidFill>
                <a:effectLst/>
                <a:latin typeface="Times New Roman" panose="02020603050405020304" pitchFamily="18" charset="0"/>
                <a:ea typeface="Times New Roman" panose="02020603050405020304" pitchFamily="18" charset="0"/>
              </a:rPr>
              <a:t>with 28MHz RF system</a:t>
            </a:r>
            <a:endParaRPr lang="en-US" sz="1800" dirty="0">
              <a:effectLst/>
              <a:latin typeface="Times New Roman" panose="02020603050405020304" pitchFamily="18" charset="0"/>
              <a:ea typeface="Times New Roman" panose="02020603050405020304" pitchFamily="18" charset="0"/>
            </a:endParaRPr>
          </a:p>
          <a:p>
            <a:pPr algn="just">
              <a:spcBef>
                <a:spcPts val="0"/>
              </a:spcBef>
            </a:pPr>
            <a:endParaRPr lang="en-US" sz="1800" dirty="0">
              <a:latin typeface="Times New Roman" panose="02020603050405020304" pitchFamily="18" charset="0"/>
              <a:ea typeface="Times New Roman" panose="02020603050405020304" pitchFamily="18" charset="0"/>
            </a:endParaRPr>
          </a:p>
          <a:p>
            <a:pPr marL="0" marR="0" lvl="0" indent="0" algn="just">
              <a:spcBef>
                <a:spcPts val="0"/>
              </a:spcBef>
              <a:spcAft>
                <a:spcPts val="0"/>
              </a:spcAft>
              <a:buNone/>
            </a:pPr>
            <a:endParaRPr lang="en-US" sz="1800" dirty="0">
              <a:latin typeface="Times New Roman" panose="02020603050405020304" pitchFamily="18" charset="0"/>
              <a:ea typeface="Times New Roman" panose="02020603050405020304" pitchFamily="18" charset="0"/>
            </a:endParaRPr>
          </a:p>
          <a:p>
            <a:pPr marL="0" indent="0" algn="just">
              <a:spcBef>
                <a:spcPts val="0"/>
              </a:spcBef>
              <a:buNone/>
            </a:pPr>
            <a:r>
              <a:rPr lang="en-US" sz="1800" b="1" dirty="0">
                <a:solidFill>
                  <a:srgbClr val="0000FF"/>
                </a:solidFill>
                <a:effectLst/>
                <a:latin typeface="Times New Roman" panose="02020603050405020304" pitchFamily="18" charset="0"/>
                <a:ea typeface="Times New Roman" panose="02020603050405020304" pitchFamily="18" charset="0"/>
              </a:rPr>
              <a:t>Two settings </a:t>
            </a:r>
            <a:r>
              <a:rPr lang="en-US" sz="1800" dirty="0">
                <a:solidFill>
                  <a:srgbClr val="0000FF"/>
                </a:solidFill>
                <a:effectLst/>
                <a:latin typeface="Times New Roman" panose="02020603050405020304" pitchFamily="18" charset="0"/>
                <a:ea typeface="Times New Roman" panose="02020603050405020304" pitchFamily="18" charset="0"/>
              </a:rPr>
              <a:t>of quad pumping in AGS were tried:</a:t>
            </a:r>
          </a:p>
          <a:p>
            <a:pPr algn="just">
              <a:spcBef>
                <a:spcPts val="0"/>
              </a:spcBef>
            </a:pPr>
            <a:r>
              <a:rPr lang="en-US" sz="1800" dirty="0">
                <a:solidFill>
                  <a:srgbClr val="0000FF"/>
                </a:solidFill>
                <a:effectLst/>
                <a:latin typeface="Times New Roman" panose="02020603050405020304" pitchFamily="18" charset="0"/>
                <a:ea typeface="Times New Roman" panose="02020603050405020304" pitchFamily="18" charset="0"/>
              </a:rPr>
              <a:t>Stable conditions in 28MHz RF were established. </a:t>
            </a:r>
          </a:p>
          <a:p>
            <a:pPr algn="just">
              <a:spcBef>
                <a:spcPts val="0"/>
              </a:spcBef>
            </a:pPr>
            <a:r>
              <a:rPr lang="en-US" sz="1800" dirty="0">
                <a:solidFill>
                  <a:srgbClr val="0000FF"/>
                </a:solidFill>
                <a:effectLst/>
                <a:latin typeface="Times New Roman" panose="02020603050405020304" pitchFamily="18" charset="0"/>
                <a:ea typeface="Times New Roman" panose="02020603050405020304" pitchFamily="18" charset="0"/>
              </a:rPr>
              <a:t>Resulting beam parameters measured.</a:t>
            </a:r>
          </a:p>
          <a:p>
            <a:pPr marL="0" marR="0" lvl="0" indent="0" algn="just">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p:txBody>
      </p:sp>
      <p:sp>
        <p:nvSpPr>
          <p:cNvPr id="3" name="Slide Number Placeholder 2">
            <a:extLst>
              <a:ext uri="{FF2B5EF4-FFF2-40B4-BE49-F238E27FC236}">
                <a16:creationId xmlns:a16="http://schemas.microsoft.com/office/drawing/2014/main" id="{1034FBBA-F90E-4B07-A177-DCE9E32F575A}"/>
              </a:ext>
            </a:extLst>
          </p:cNvPr>
          <p:cNvSpPr>
            <a:spLocks noGrp="1"/>
          </p:cNvSpPr>
          <p:nvPr>
            <p:ph type="sldNum" sz="quarter" idx="12"/>
          </p:nvPr>
        </p:nvSpPr>
        <p:spPr>
          <a:xfrm>
            <a:off x="8469086" y="6510022"/>
            <a:ext cx="674914"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9</a:t>
            </a:r>
          </a:p>
        </p:txBody>
      </p:sp>
      <p:sp>
        <p:nvSpPr>
          <p:cNvPr id="4" name="Title 3">
            <a:extLst>
              <a:ext uri="{FF2B5EF4-FFF2-40B4-BE49-F238E27FC236}">
                <a16:creationId xmlns:a16="http://schemas.microsoft.com/office/drawing/2014/main" id="{17E867A6-4CCD-4538-8223-DC8EFF7236DF}"/>
              </a:ext>
            </a:extLst>
          </p:cNvPr>
          <p:cNvSpPr>
            <a:spLocks noGrp="1"/>
          </p:cNvSpPr>
          <p:nvPr>
            <p:ph type="title"/>
          </p:nvPr>
        </p:nvSpPr>
        <p:spPr>
          <a:xfrm>
            <a:off x="241428" y="166011"/>
            <a:ext cx="8328991" cy="436501"/>
          </a:xfrm>
        </p:spPr>
        <p:txBody>
          <a:bodyPr>
            <a:noAutofit/>
          </a:bodyPr>
          <a:lstStyle/>
          <a:p>
            <a:r>
              <a:rPr lang="en-US" sz="2800" b="1" dirty="0">
                <a:solidFill>
                  <a:srgbClr val="0000FF"/>
                </a:solidFill>
              </a:rPr>
              <a:t>APEX #24-07</a:t>
            </a:r>
            <a:r>
              <a:rPr lang="en-US" sz="2800" dirty="0">
                <a:solidFill>
                  <a:srgbClr val="0000FF"/>
                </a:solidFill>
              </a:rPr>
              <a:t> </a:t>
            </a:r>
            <a:r>
              <a:rPr lang="en-US" sz="2800" b="0" dirty="0"/>
              <a:t>(A. Fedotov et al.), May 2024</a:t>
            </a:r>
            <a:endParaRPr lang="en-US" sz="2800" dirty="0"/>
          </a:p>
        </p:txBody>
      </p:sp>
      <p:pic>
        <p:nvPicPr>
          <p:cNvPr id="6" name="Picture 5" descr="Graphical user interface&#10;&#10;Description automatically generated">
            <a:extLst>
              <a:ext uri="{FF2B5EF4-FFF2-40B4-BE49-F238E27FC236}">
                <a16:creationId xmlns:a16="http://schemas.microsoft.com/office/drawing/2014/main" id="{B59C5737-8D75-9270-1E9D-3D30EFD3AC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53663" y="2207594"/>
            <a:ext cx="3879111" cy="3448927"/>
          </a:xfrm>
          <a:prstGeom prst="rect">
            <a:avLst/>
          </a:prstGeom>
          <a:noFill/>
          <a:ln>
            <a:noFill/>
          </a:ln>
        </p:spPr>
      </p:pic>
      <p:pic>
        <p:nvPicPr>
          <p:cNvPr id="5" name="Picture 4" descr="Graphical user interface, chart&#10;&#10;Description automatically generated">
            <a:extLst>
              <a:ext uri="{FF2B5EF4-FFF2-40B4-BE49-F238E27FC236}">
                <a16:creationId xmlns:a16="http://schemas.microsoft.com/office/drawing/2014/main" id="{5EE787A5-0A68-AAA8-FFD7-A94B75629D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7280" y="3560765"/>
            <a:ext cx="4392158" cy="3020547"/>
          </a:xfrm>
          <a:prstGeom prst="rect">
            <a:avLst/>
          </a:prstGeom>
          <a:noFill/>
          <a:ln>
            <a:noFill/>
          </a:ln>
        </p:spPr>
      </p:pic>
    </p:spTree>
    <p:extLst>
      <p:ext uri="{BB962C8B-B14F-4D97-AF65-F5344CB8AC3E}">
        <p14:creationId xmlns:p14="http://schemas.microsoft.com/office/powerpoint/2010/main" val="1135398526"/>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_060121" id="{81931DB4-BE11-AC4C-8733-C612231D0574}" vid="{9DFA2559-1B1D-A844-9731-917E9F0BD700}"/>
    </a:ext>
  </a:extLst>
</a:theme>
</file>

<file path=ppt/theme/theme2.xml><?xml version="1.0" encoding="utf-8"?>
<a:theme xmlns:a="http://schemas.openxmlformats.org/drawingml/2006/main" name="1_RHIC operations review templat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Felix Titling"/>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ea typeface="ＭＳ Ｐゴシック" pitchFamily="34" charset="-128"/>
          </a:defRPr>
        </a:defPPr>
      </a:lstStyle>
    </a:lnDef>
    <a:txDef>
      <a:spPr bwMode="auto">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a:spPr>
      <a:bodyPr>
        <a:spAutoFit/>
      </a:bodyPr>
      <a:lstStyle>
        <a:defPPr algn="l">
          <a:spcBef>
            <a:spcPct val="50000"/>
          </a:spcBef>
          <a:defRPr sz="2800" b="0" dirty="0" smtClean="0">
            <a:solidFill>
              <a:srgbClr val="FFFFFF"/>
            </a:solidFill>
            <a:latin typeface="Helvetica"/>
            <a:cs typeface="Helvetica"/>
          </a:defRPr>
        </a:defPPr>
      </a:lstStyle>
    </a:tx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BNL_PPT_Template_2021_Standard_Compressed</Template>
  <TotalTime>5756</TotalTime>
  <Words>2402</Words>
  <Application>Microsoft Office PowerPoint</Application>
  <PresentationFormat>On-screen Show (4:3)</PresentationFormat>
  <Paragraphs>302</Paragraphs>
  <Slides>21</Slides>
  <Notes>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21</vt:i4>
      </vt:variant>
    </vt:vector>
  </HeadingPairs>
  <TitlesOfParts>
    <vt:vector size="35" baseType="lpstr">
      <vt:lpstr>Adobe Thai</vt:lpstr>
      <vt:lpstr>Aptos</vt:lpstr>
      <vt:lpstr>Arial</vt:lpstr>
      <vt:lpstr>Book Antiqua</vt:lpstr>
      <vt:lpstr>Calibri</vt:lpstr>
      <vt:lpstr>Cambria Math</vt:lpstr>
      <vt:lpstr>Felix Titling</vt:lpstr>
      <vt:lpstr>Helvetica</vt:lpstr>
      <vt:lpstr>Symbol</vt:lpstr>
      <vt:lpstr>Times</vt:lpstr>
      <vt:lpstr>Times New Roman</vt:lpstr>
      <vt:lpstr>Wingdings</vt:lpstr>
      <vt:lpstr>BNL</vt:lpstr>
      <vt:lpstr>1_RHIC operations review template</vt:lpstr>
      <vt:lpstr>Low-energy Electron Cooling Experiments </vt:lpstr>
      <vt:lpstr>Outline</vt:lpstr>
      <vt:lpstr>Motivation for Low-Energy Cooler experiments  </vt:lpstr>
      <vt:lpstr>PowerPoint Presentation</vt:lpstr>
      <vt:lpstr>PowerPoint Presentation</vt:lpstr>
      <vt:lpstr>EIC LEC beam structure in cooling section</vt:lpstr>
      <vt:lpstr>Experiments for EIC LEC </vt:lpstr>
      <vt:lpstr>Recently completed experiments</vt:lpstr>
      <vt:lpstr>APEX #24-07 (A. Fedotov et al.), May 2024</vt:lpstr>
      <vt:lpstr>Summary of APEX #24-07</vt:lpstr>
      <vt:lpstr>PowerPoint Presentation</vt:lpstr>
      <vt:lpstr>Summary of APEX #24-06</vt:lpstr>
      <vt:lpstr>Ongoing Studies</vt:lpstr>
      <vt:lpstr>APEX 22-05: (S. Seletskiy et al.) Electron-ion heating experiment</vt:lpstr>
      <vt:lpstr>Example from 2022 heating studies</vt:lpstr>
      <vt:lpstr>PowerPoint Presentation</vt:lpstr>
      <vt:lpstr>RHIC setup for APEX #22-05 and 22-06</vt:lpstr>
      <vt:lpstr>PowerPoint Presentation</vt:lpstr>
      <vt:lpstr>PowerPoint Presentation</vt:lpstr>
      <vt:lpstr>PowerPoint Presentation</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Fedotov, Alexei</dc:creator>
  <cp:keywords/>
  <dc:description/>
  <cp:lastModifiedBy>Fedotov, Alexei</cp:lastModifiedBy>
  <cp:revision>376</cp:revision>
  <dcterms:created xsi:type="dcterms:W3CDTF">2021-06-08T17:40:41Z</dcterms:created>
  <dcterms:modified xsi:type="dcterms:W3CDTF">2025-01-21T19:23:52Z</dcterms:modified>
  <cp:category/>
</cp:coreProperties>
</file>