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9" r:id="rId4"/>
    <p:sldId id="282" r:id="rId5"/>
    <p:sldId id="292" r:id="rId6"/>
    <p:sldId id="283" r:id="rId7"/>
    <p:sldId id="284" r:id="rId8"/>
    <p:sldId id="293" r:id="rId9"/>
    <p:sldId id="294" r:id="rId10"/>
    <p:sldId id="263" r:id="rId11"/>
    <p:sldId id="286" r:id="rId12"/>
    <p:sldId id="285" r:id="rId13"/>
    <p:sldId id="287" r:id="rId14"/>
    <p:sldId id="265" r:id="rId15"/>
    <p:sldId id="288" r:id="rId16"/>
    <p:sldId id="295" r:id="rId17"/>
    <p:sldId id="289" r:id="rId18"/>
    <p:sldId id="296" r:id="rId19"/>
    <p:sldId id="290" r:id="rId20"/>
    <p:sldId id="291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1" autoAdjust="0"/>
    <p:restoredTop sz="94980" autoAdjust="0"/>
  </p:normalViewPr>
  <p:slideViewPr>
    <p:cSldViewPr snapToGrid="0" snapToObjects="1">
      <p:cViewPr varScale="1">
        <p:scale>
          <a:sx n="79" d="100"/>
          <a:sy n="79" d="100"/>
        </p:scale>
        <p:origin x="31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0"/>
          </a:blip>
          <a:srcRect/>
          <a:stretch/>
        </p:blipFill>
        <p:spPr>
          <a:xfrm>
            <a:off x="8418740" y="5755088"/>
            <a:ext cx="317318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418740" y="5742910"/>
            <a:ext cx="317318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458" y="2365449"/>
            <a:ext cx="10334625" cy="1947460"/>
          </a:xfrm>
        </p:spPr>
        <p:txBody>
          <a:bodyPr>
            <a:normAutofit/>
          </a:bodyPr>
          <a:lstStyle/>
          <a:p>
            <a:r>
              <a:rPr lang="en-US" dirty="0"/>
              <a:t>Flat Beam Experiments: Acceleration &amp; Collision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312909"/>
            <a:ext cx="10334625" cy="1259607"/>
          </a:xfrm>
        </p:spPr>
        <p:txBody>
          <a:bodyPr/>
          <a:lstStyle/>
          <a:p>
            <a:r>
              <a:rPr lang="en-US" dirty="0"/>
              <a:t>Yun Luo</a:t>
            </a:r>
          </a:p>
          <a:p>
            <a:r>
              <a:rPr lang="en-US" dirty="0"/>
              <a:t>2025 RHIC APEX Workshop</a:t>
            </a:r>
          </a:p>
          <a:p>
            <a:r>
              <a:rPr lang="en-US" dirty="0"/>
              <a:t>Snyder Seminar Hall, Building 911, BNL</a:t>
            </a:r>
          </a:p>
          <a:p>
            <a:r>
              <a:rPr lang="en-US" dirty="0"/>
              <a:t>Jan 22, 2025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AD64657-3496-55D2-5839-5B9C78501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169" y="143124"/>
            <a:ext cx="11049000" cy="1325563"/>
          </a:xfrm>
        </p:spPr>
        <p:txBody>
          <a:bodyPr/>
          <a:lstStyle/>
          <a:p>
            <a:r>
              <a:rPr lang="en-US" dirty="0"/>
              <a:t>Concerns (I): 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D380B314-3EF7-8F13-316B-663B3A8ADC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</p:spPr>
        <p:txBody>
          <a:bodyPr/>
          <a:lstStyle/>
          <a:p>
            <a:fld id="{933A556B-7C63-244D-9B7C-B0EA8042B330}" type="slidenum">
              <a:rPr lang="en-US" smtClean="0"/>
              <a:pPr/>
              <a:t>10</a:t>
            </a:fld>
            <a:endParaRPr lang="en-US" sz="1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0F0726-9395-CCB5-5577-6A2046D11328}"/>
              </a:ext>
            </a:extLst>
          </p:cNvPr>
          <p:cNvSpPr/>
          <p:nvPr/>
        </p:nvSpPr>
        <p:spPr>
          <a:xfrm>
            <a:off x="9577633" y="5976594"/>
            <a:ext cx="867266" cy="516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F317C77A-EDFD-F9C9-FA09-9FA2C82694C7}"/>
              </a:ext>
            </a:extLst>
          </p:cNvPr>
          <p:cNvSpPr txBox="1">
            <a:spLocks/>
          </p:cNvSpPr>
          <p:nvPr/>
        </p:nvSpPr>
        <p:spPr>
          <a:xfrm>
            <a:off x="761169" y="1840020"/>
            <a:ext cx="10571049" cy="44765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We had a  team meeting on Jan 13 and had a broad discussions on the experiment conditions and preparations.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400" b="1" dirty="0"/>
              <a:t>Major concerns</a:t>
            </a:r>
            <a:r>
              <a:rPr lang="en-US" sz="2400" dirty="0"/>
              <a:t>:</a:t>
            </a:r>
          </a:p>
          <a:p>
            <a:pPr>
              <a:buFontTx/>
              <a:buChar char="-"/>
            </a:pPr>
            <a:r>
              <a:rPr lang="en-US" sz="2000" dirty="0"/>
              <a:t>Only Yellow ring:  ( normally Blue ring as a master ring )</a:t>
            </a:r>
          </a:p>
          <a:p>
            <a:pPr>
              <a:buFontTx/>
              <a:buChar char="-"/>
            </a:pPr>
            <a:r>
              <a:rPr lang="en-US" sz="2000" dirty="0"/>
              <a:t>Two ramps</a:t>
            </a:r>
            <a:r>
              <a:rPr lang="en-US" sz="2000" b="1" dirty="0"/>
              <a:t>:   both ramp files / tape sequences needed to be ready for session 1 </a:t>
            </a:r>
          </a:p>
          <a:p>
            <a:pPr>
              <a:buFontTx/>
              <a:buChar char="-"/>
            </a:pPr>
            <a:r>
              <a:rPr lang="en-US" sz="2000" b="1" dirty="0"/>
              <a:t>RF cavities </a:t>
            </a:r>
            <a:r>
              <a:rPr lang="en-US" sz="2000" dirty="0"/>
              <a:t>:  mainly 28MHz  ( even for cooling at 31 GeV ),   </a:t>
            </a:r>
          </a:p>
          <a:p>
            <a:pPr marL="0" indent="0">
              <a:buNone/>
            </a:pPr>
            <a:r>
              <a:rPr lang="en-US" sz="2000" dirty="0"/>
              <a:t>                         197MHz may be used for long. compressing   </a:t>
            </a:r>
          </a:p>
          <a:p>
            <a:pPr>
              <a:buFontTx/>
              <a:buChar char="-"/>
            </a:pPr>
            <a:r>
              <a:rPr lang="en-US" sz="2000" dirty="0"/>
              <a:t>Cooling setup:  longitudinal +  vertical, may take a few hours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0009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BCB42-E85C-2BA2-0F74-4C4E26A99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Concerns (II):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3A334E-E02E-1AF0-37BE-0E16775D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11</a:t>
            </a:fld>
            <a:endParaRPr lang="en-US" sz="1000" dirty="0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3EE56BF2-5FA2-C31E-3C4F-4D3A9D011795}"/>
              </a:ext>
            </a:extLst>
          </p:cNvPr>
          <p:cNvSpPr txBox="1">
            <a:spLocks/>
          </p:cNvSpPr>
          <p:nvPr/>
        </p:nvSpPr>
        <p:spPr>
          <a:xfrm>
            <a:off x="761169" y="1311002"/>
            <a:ext cx="10571049" cy="50055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  <a:p>
            <a:pPr>
              <a:buFontTx/>
              <a:buChar char="-"/>
            </a:pPr>
            <a:r>
              <a:rPr lang="en-US" sz="2000" dirty="0"/>
              <a:t>Emittance ratio: </a:t>
            </a:r>
            <a:r>
              <a:rPr lang="en-US" sz="2000" b="1" dirty="0"/>
              <a:t>projected 11:1(depending on cooling), </a:t>
            </a:r>
            <a:r>
              <a:rPr lang="en-US" sz="2000" dirty="0"/>
              <a:t>smaller acceptable</a:t>
            </a:r>
          </a:p>
          <a:p>
            <a:pPr>
              <a:buFontTx/>
              <a:buChar char="-"/>
            </a:pPr>
            <a:r>
              <a:rPr lang="en-US" sz="2000" dirty="0"/>
              <a:t>Ramp control: orbit, </a:t>
            </a:r>
            <a:r>
              <a:rPr lang="en-US" sz="2000" b="1" dirty="0"/>
              <a:t>possible tunes( 0.235, 0.215)</a:t>
            </a:r>
            <a:r>
              <a:rPr lang="en-US" sz="2000" dirty="0"/>
              <a:t>, coupling feedback. </a:t>
            </a:r>
          </a:p>
          <a:p>
            <a:pPr marL="0" indent="0">
              <a:buNone/>
            </a:pPr>
            <a:r>
              <a:rPr lang="en-US" sz="2000" dirty="0"/>
              <a:t>                           </a:t>
            </a:r>
            <a:r>
              <a:rPr lang="en-US" sz="2000" b="1" dirty="0"/>
              <a:t>may interpolate or upload coupling angles at various ramp stones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Tx/>
              <a:buChar char="-"/>
            </a:pPr>
            <a:r>
              <a:rPr lang="en-US" sz="2000" dirty="0"/>
              <a:t>IPM calibration: beta measurement at 31GeV and 100GeV, ramp optics measurement may be done  if time permits </a:t>
            </a:r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r>
              <a:rPr lang="en-US" sz="2000" dirty="0"/>
              <a:t>Decoupling after ramp will help find back eigen emittances and maximize emittance ratio</a:t>
            </a:r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r>
              <a:rPr lang="en-US" sz="2000" dirty="0"/>
              <a:t> Involved many parties, many experts, should avoid Ian’s overnight shift.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71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56A30-FCD8-D86C-35AB-FD7B1EA57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 Checklist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7DB324-F069-F404-58D4-C859ACC480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12</a:t>
            </a:fld>
            <a:endParaRPr lang="en-US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A2E02A-FFFF-7D0C-C1ED-807BC9CFC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690688"/>
            <a:ext cx="4981575" cy="41465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493C6D-BEEE-5ECB-D507-8BB9FB6E0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012" y="1690687"/>
            <a:ext cx="5638800" cy="41465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54D543-DCFE-A2CC-90ED-2A2699AB5426}"/>
              </a:ext>
            </a:extLst>
          </p:cNvPr>
          <p:cNvSpPr txBox="1"/>
          <p:nvPr/>
        </p:nvSpPr>
        <p:spPr>
          <a:xfrm>
            <a:off x="8527311" y="852665"/>
            <a:ext cx="2456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OC:  Travis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A19F44-DA21-A1D8-D362-05D9CCBC7936}"/>
              </a:ext>
            </a:extLst>
          </p:cNvPr>
          <p:cNvSpPr txBox="1"/>
          <p:nvPr/>
        </p:nvSpPr>
        <p:spPr>
          <a:xfrm>
            <a:off x="5025751" y="6131929"/>
            <a:ext cx="4338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 submitted, ready to go  )</a:t>
            </a:r>
          </a:p>
        </p:txBody>
      </p:sp>
    </p:spTree>
    <p:extLst>
      <p:ext uri="{BB962C8B-B14F-4D97-AF65-F5344CB8AC3E}">
        <p14:creationId xmlns:p14="http://schemas.microsoft.com/office/powerpoint/2010/main" val="2023720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60523-E5E1-9DB1-5468-46DF6B352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80508"/>
            <a:ext cx="11049000" cy="1325563"/>
          </a:xfrm>
        </p:spPr>
        <p:txBody>
          <a:bodyPr/>
          <a:lstStyle/>
          <a:p>
            <a:r>
              <a:rPr lang="en-US" dirty="0"/>
              <a:t>Readiness Check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DB1C05-AF53-6880-BFC6-7CC4F51B0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13</a:t>
            </a:fld>
            <a:endParaRPr lang="en-US" sz="1000" dirty="0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3F57E20A-F909-762A-8791-0BF8D6BDB39C}"/>
              </a:ext>
            </a:extLst>
          </p:cNvPr>
          <p:cNvSpPr txBox="1">
            <a:spLocks/>
          </p:cNvSpPr>
          <p:nvPr/>
        </p:nvSpPr>
        <p:spPr>
          <a:xfrm>
            <a:off x="761169" y="1506071"/>
            <a:ext cx="10571049" cy="50055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This experiment likely be done in the beginning of operation ( ~1 month after physics declaration ).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Two ramp files : Guillaume   </a:t>
            </a:r>
          </a:p>
          <a:p>
            <a:pPr>
              <a:buFontTx/>
              <a:buChar char="-"/>
            </a:pPr>
            <a:r>
              <a:rPr lang="en-US" sz="2400" dirty="0"/>
              <a:t>Ramp Tapes:    Ian   </a:t>
            </a:r>
          </a:p>
          <a:p>
            <a:pPr>
              <a:buFontTx/>
              <a:buChar char="-"/>
            </a:pPr>
            <a:r>
              <a:rPr lang="en-US" sz="2400" dirty="0"/>
              <a:t>Cooling setup: Kevin ( recall cooling settings in previous run ) </a:t>
            </a:r>
          </a:p>
          <a:p>
            <a:pPr>
              <a:buFontTx/>
              <a:buChar char="-"/>
            </a:pPr>
            <a:r>
              <a:rPr lang="en-US" sz="2400" dirty="0"/>
              <a:t>Overall ramp development coordination:  Travis  </a:t>
            </a:r>
          </a:p>
          <a:p>
            <a:pPr>
              <a:buFontTx/>
              <a:buChar char="-"/>
            </a:pPr>
            <a:r>
              <a:rPr lang="en-US" sz="2400" dirty="0"/>
              <a:t>Ramp feedbacks:  Chuyu  ( orbit, tune, coupling )  </a:t>
            </a:r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We will have another discussion meeting before Run 25 start-up to check experiment readiness.</a:t>
            </a:r>
          </a:p>
          <a:p>
            <a:pPr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6346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9196D-594D-CE5B-4435-F87CC4B16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25-01: Maximize beam-beam parameter with flat beam collision in RHIC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AB7FD0-8FC0-EC71-3178-7A3DD03003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14</a:t>
            </a:fld>
            <a:endParaRPr lang="en-US" sz="1000" dirty="0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F68782F0-8F54-532A-4942-90487781EA20}"/>
              </a:ext>
            </a:extLst>
          </p:cNvPr>
          <p:cNvSpPr txBox="1">
            <a:spLocks/>
          </p:cNvSpPr>
          <p:nvPr/>
        </p:nvSpPr>
        <p:spPr>
          <a:xfrm>
            <a:off x="571500" y="1822450"/>
            <a:ext cx="11049000" cy="46672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/>
              <a:t>Goal</a:t>
            </a:r>
            <a:r>
              <a:rPr lang="en-US" sz="2200" dirty="0"/>
              <a:t>:</a:t>
            </a:r>
          </a:p>
          <a:p>
            <a:pPr marL="0" indent="0">
              <a:buNone/>
            </a:pPr>
            <a:r>
              <a:rPr lang="en-US" sz="2200" dirty="0"/>
              <a:t>    1) to demonstrate beam-beam parameter 0.015 with flat Au ion beam collision </a:t>
            </a:r>
          </a:p>
          <a:p>
            <a:pPr marL="0" indent="0">
              <a:buNone/>
            </a:pPr>
            <a:r>
              <a:rPr lang="en-US" sz="2200" dirty="0"/>
              <a:t>    2) take data of collision at store and model the luminosity and emittance evolution with flat beam collision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b="1" dirty="0"/>
              <a:t>Team Members</a:t>
            </a:r>
            <a:r>
              <a:rPr lang="en-US" sz="2200" dirty="0"/>
              <a:t>:</a:t>
            </a:r>
          </a:p>
          <a:p>
            <a:pPr marL="0" indent="0">
              <a:buNone/>
            </a:pPr>
            <a:r>
              <a:rPr lang="en-US" sz="2200" dirty="0"/>
              <a:t>Travis Shrey, Kevin Mernick, Guillaume Robert-Demolaize, Ian Blackler, Vincent Schoefer, Chuyu Liu, Derong Xu, Will Bergan, Christoph Montag, Mike Blaskiewicz </a:t>
            </a:r>
          </a:p>
          <a:p>
            <a:r>
              <a:rPr lang="en-US" sz="2200" b="1" dirty="0"/>
              <a:t>OC in the team</a:t>
            </a:r>
            <a:r>
              <a:rPr lang="en-US" sz="2200" dirty="0"/>
              <a:t>: Ian</a:t>
            </a:r>
          </a:p>
          <a:p>
            <a:endParaRPr lang="en-US" sz="2200" dirty="0"/>
          </a:p>
          <a:p>
            <a:r>
              <a:rPr lang="en-US" sz="2200" dirty="0"/>
              <a:t>Experiment Grade: 0A</a:t>
            </a:r>
          </a:p>
          <a:p>
            <a:endParaRPr lang="en-US" dirty="0"/>
          </a:p>
          <a:p>
            <a:pPr marL="457200" indent="-45720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157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7C62A-6FF4-0B11-251C-FD695BE7E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Conditions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8852F0-101B-7831-F6EE-FBE9AD046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15</a:t>
            </a:fld>
            <a:endParaRPr lang="en-US" sz="1000" dirty="0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0EF26300-071C-5EB8-3206-F17711A6EB9A}"/>
              </a:ext>
            </a:extLst>
          </p:cNvPr>
          <p:cNvSpPr txBox="1">
            <a:spLocks/>
          </p:cNvSpPr>
          <p:nvPr/>
        </p:nvSpPr>
        <p:spPr>
          <a:xfrm>
            <a:off x="571500" y="1690687"/>
            <a:ext cx="10820400" cy="31956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    -  Au ion 100GeV beams, 1-2e9 ions/bunch, 28*28 bunches </a:t>
            </a:r>
          </a:p>
          <a:p>
            <a:pPr marL="0" indent="0">
              <a:buNone/>
            </a:pPr>
            <a:r>
              <a:rPr lang="en-US" sz="2400" dirty="0"/>
              <a:t>    -  Stochastic cooling at 100GeV to generate 11:1 beams</a:t>
            </a:r>
          </a:p>
          <a:p>
            <a:pPr marL="0" indent="0">
              <a:buNone/>
            </a:pPr>
            <a:r>
              <a:rPr lang="en-US" sz="2400" dirty="0"/>
              <a:t>    -  </a:t>
            </a:r>
            <a:r>
              <a:rPr lang="en-US" sz="2400" b="1" dirty="0"/>
              <a:t>Head-on collisions at IP6 and IP8 </a:t>
            </a:r>
          </a:p>
          <a:p>
            <a:pPr marL="0" indent="0">
              <a:buNone/>
            </a:pPr>
            <a:r>
              <a:rPr lang="en-US" sz="2400" dirty="0"/>
              <a:t>    -  WCM to measure intensities, </a:t>
            </a:r>
          </a:p>
          <a:p>
            <a:pPr marL="0" indent="0">
              <a:buNone/>
            </a:pPr>
            <a:r>
              <a:rPr lang="en-US" sz="2400" dirty="0"/>
              <a:t>       IPM to measure emittances, luminosity monitor, etc.</a:t>
            </a:r>
          </a:p>
          <a:p>
            <a:pPr marL="0" indent="0">
              <a:buNone/>
            </a:pPr>
            <a:endParaRPr lang="en-US" sz="1600" dirty="0"/>
          </a:p>
          <a:p>
            <a:pPr marL="457200" indent="-45720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685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388E32-206B-1BBD-71FE-9877E1257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16</a:t>
            </a:fld>
            <a:endParaRPr lang="en-US" sz="1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0C45668-0192-2B7D-F1A9-D8D79675C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</p:spPr>
        <p:txBody>
          <a:bodyPr/>
          <a:lstStyle/>
          <a:p>
            <a:r>
              <a:rPr lang="en-US" dirty="0"/>
              <a:t>Experiment Procedure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9F23B29C-391D-9948-C353-E55BB545D0C0}"/>
              </a:ext>
            </a:extLst>
          </p:cNvPr>
          <p:cNvSpPr txBox="1">
            <a:spLocks/>
          </p:cNvSpPr>
          <p:nvPr/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20DFDB6C-732B-FE40-9D6B-B810DCA780CB}"/>
              </a:ext>
            </a:extLst>
          </p:cNvPr>
          <p:cNvSpPr txBox="1">
            <a:spLocks/>
          </p:cNvSpPr>
          <p:nvPr/>
        </p:nvSpPr>
        <p:spPr>
          <a:xfrm>
            <a:off x="571500" y="1690688"/>
            <a:ext cx="11049000" cy="46672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   -   accelerator both Au beams in both RHIC rings from injection to 100GeV </a:t>
            </a:r>
          </a:p>
          <a:p>
            <a:pPr marL="0" indent="0">
              <a:buNone/>
            </a:pPr>
            <a:r>
              <a:rPr lang="en-US" sz="2000" dirty="0"/>
              <a:t>   -   adjust coupling correction and cool both beams to emittance ratio about 11:1 </a:t>
            </a:r>
          </a:p>
          <a:p>
            <a:pPr marL="0" indent="0">
              <a:buNone/>
            </a:pPr>
            <a:r>
              <a:rPr lang="en-US" sz="2000" dirty="0"/>
              <a:t>   -   collide both beams first at IP6 with head-on, if needed, collide beams also at IP8 too to reach beam-beam parameter to 0.015 at least in vertical plane. </a:t>
            </a:r>
          </a:p>
          <a:p>
            <a:pPr marL="0" indent="0">
              <a:buNone/>
            </a:pPr>
            <a:r>
              <a:rPr lang="en-US" sz="2000" dirty="0"/>
              <a:t>   - keep beam in collision for 2-3 hours at store and take data of luminosity, beam intensities, emittances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Beam Time Request:</a:t>
            </a:r>
          </a:p>
          <a:p>
            <a:pPr marL="0" indent="0">
              <a:buNone/>
            </a:pPr>
            <a:r>
              <a:rPr lang="en-US" sz="2000" dirty="0"/>
              <a:t>       2* 6 = 12 hours</a:t>
            </a:r>
          </a:p>
          <a:p>
            <a:pPr marL="457200" indent="-45720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426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0E922-33FF-E4B7-B9A9-C9218B4B7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Concerns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16DB6A-671F-4E4A-6D41-D560F0325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17</a:t>
            </a:fld>
            <a:endParaRPr lang="en-US" sz="1000" dirty="0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9573E20-63D2-3239-789B-BD9BBF889958}"/>
              </a:ext>
            </a:extLst>
          </p:cNvPr>
          <p:cNvSpPr txBox="1">
            <a:spLocks/>
          </p:cNvSpPr>
          <p:nvPr/>
        </p:nvSpPr>
        <p:spPr>
          <a:xfrm>
            <a:off x="571500" y="1690688"/>
            <a:ext cx="11049000" cy="46672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No special requirements for this experiment.</a:t>
            </a:r>
          </a:p>
          <a:p>
            <a:endParaRPr lang="en-US" sz="2000" dirty="0"/>
          </a:p>
          <a:p>
            <a:r>
              <a:rPr lang="en-US" sz="2000" b="1" dirty="0"/>
              <a:t>Main points from the team discussion meeting</a:t>
            </a:r>
            <a:r>
              <a:rPr lang="en-US" sz="2000" dirty="0"/>
              <a:t>:</a:t>
            </a:r>
          </a:p>
          <a:p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- run 25 will focus on crossing angle collision for </a:t>
            </a:r>
            <a:r>
              <a:rPr lang="en-US" sz="2000" dirty="0" err="1"/>
              <a:t>sPHENIX</a:t>
            </a:r>
            <a:r>
              <a:rPr lang="en-US" sz="2000" dirty="0"/>
              <a:t>, </a:t>
            </a:r>
            <a:r>
              <a:rPr lang="en-US" sz="2000" b="1" dirty="0"/>
              <a:t>how to switch to head-on collision condition</a:t>
            </a:r>
            <a:r>
              <a:rPr lang="en-US" sz="2000" dirty="0"/>
              <a:t>? 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- with a large beam-beam parameter, </a:t>
            </a:r>
            <a:r>
              <a:rPr lang="en-US" sz="2000" b="1" dirty="0"/>
              <a:t>how do we collide the beams</a:t>
            </a:r>
            <a:r>
              <a:rPr lang="en-US" sz="2000" dirty="0"/>
              <a:t>, transversely or longitudinally. During collision, the tune feedback doesn’t work  well because of large tune spread.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- Since we will keep beams in collision for 3 hours, we need to fine tune store: tunes, </a:t>
            </a:r>
            <a:r>
              <a:rPr lang="en-US" sz="2000" dirty="0" err="1"/>
              <a:t>chromaticities</a:t>
            </a:r>
            <a:r>
              <a:rPr lang="en-US" sz="2000" dirty="0"/>
              <a:t>, orbit,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135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93CAD-05FC-0C33-9910-09C54EE39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 of Beam-Beam Parameter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94FC77-06AD-B2F6-4766-682544ED7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18</a:t>
            </a:fld>
            <a:endParaRPr lang="en-US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0DF780-EFCA-F69F-E140-88ABF8AFB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2886075"/>
            <a:ext cx="4343400" cy="30400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045FF4-F9C7-7356-47E6-A4AC0D2FC095}"/>
              </a:ext>
            </a:extLst>
          </p:cNvPr>
          <p:cNvSpPr txBox="1"/>
          <p:nvPr/>
        </p:nvSpPr>
        <p:spPr>
          <a:xfrm>
            <a:off x="666750" y="1562101"/>
            <a:ext cx="9344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Assume 11:1 flat beams have RMS normalized emittances  (2.2um, 0.21um) . If ion bunch intensity 1.0e9,  head-on collision at one IP, we likely have a beam-beam parameter </a:t>
            </a:r>
            <a:r>
              <a:rPr lang="en-US" b="1" dirty="0"/>
              <a:t>(0.0269, 0.0087).   </a:t>
            </a:r>
            <a:r>
              <a:rPr lang="en-US" dirty="0"/>
              <a:t>Vertical BB parameter is larger than horizontal 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With higher bunch intensity or 2 IPs, we can reach 0.015 BB parameter in vertical plan 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F4B9AD-E6DF-E359-17D4-7566C2F50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775" y="3058699"/>
            <a:ext cx="5186362" cy="269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39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9EEA6-A0E7-A54B-91C0-12735AD57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 Checklist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D32DE3-EC0A-5681-4FC1-747ED45AD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19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115E1F-7224-69C0-C487-ED71A55C3AD7}"/>
              </a:ext>
            </a:extLst>
          </p:cNvPr>
          <p:cNvSpPr txBox="1"/>
          <p:nvPr/>
        </p:nvSpPr>
        <p:spPr>
          <a:xfrm>
            <a:off x="8606118" y="762000"/>
            <a:ext cx="2456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OC: Ian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B76913-1A21-9CB1-94B4-6C6E57A00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935126"/>
            <a:ext cx="5721424" cy="41086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7AF5D0-C932-E665-AF45-867F0F602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274" y="2304866"/>
            <a:ext cx="5410865" cy="37389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F1DC5C-9BBC-FADB-95EC-1DB27CB805BA}"/>
              </a:ext>
            </a:extLst>
          </p:cNvPr>
          <p:cNvSpPr txBox="1"/>
          <p:nvPr/>
        </p:nvSpPr>
        <p:spPr>
          <a:xfrm>
            <a:off x="4156142" y="6148022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 submitted, ready to go  )</a:t>
            </a:r>
          </a:p>
        </p:txBody>
      </p:sp>
    </p:spTree>
    <p:extLst>
      <p:ext uri="{BB962C8B-B14F-4D97-AF65-F5344CB8AC3E}">
        <p14:creationId xmlns:p14="http://schemas.microsoft.com/office/powerpoint/2010/main" val="1710797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690688"/>
            <a:ext cx="11049000" cy="420718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Introduction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24-03: Accelerating Flat Beam from 31GeV to 100GeV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25-01: Maximize Beam-Beam Parameter for Flat Beam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Summary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56D1D-3B27-E5B7-EB9E-82C9232B5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Readiness Check: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7FED00-C851-6494-47A5-B73F7DF3F7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20</a:t>
            </a:fld>
            <a:endParaRPr lang="en-US" sz="1000" dirty="0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752EA970-135C-A7DA-0575-453C2F16AE27}"/>
              </a:ext>
            </a:extLst>
          </p:cNvPr>
          <p:cNvSpPr txBox="1">
            <a:spLocks/>
          </p:cNvSpPr>
          <p:nvPr/>
        </p:nvSpPr>
        <p:spPr>
          <a:xfrm>
            <a:off x="571500" y="1690688"/>
            <a:ext cx="11049000" cy="46672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Switching from crossing-angle collision to head-on collision.</a:t>
            </a:r>
          </a:p>
          <a:p>
            <a:endParaRPr lang="en-US" dirty="0"/>
          </a:p>
          <a:p>
            <a:r>
              <a:rPr lang="en-US" dirty="0"/>
              <a:t>Make decision how to collide the beams: transversely or longitudinally, and plan ahead. </a:t>
            </a:r>
          </a:p>
        </p:txBody>
      </p:sp>
    </p:spTree>
    <p:extLst>
      <p:ext uri="{BB962C8B-B14F-4D97-AF65-F5344CB8AC3E}">
        <p14:creationId xmlns:p14="http://schemas.microsoft.com/office/powerpoint/2010/main" val="1048257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4F6F1-B29B-B38F-0C84-3052E1027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81E4D0-2384-DAB8-769E-0A9AB967F6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21</a:t>
            </a:fld>
            <a:endParaRPr lang="en-US" sz="1000" dirty="0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1AE970C-08C7-E3C1-33B2-D41C2BCB7250}"/>
              </a:ext>
            </a:extLst>
          </p:cNvPr>
          <p:cNvSpPr txBox="1">
            <a:spLocks/>
          </p:cNvSpPr>
          <p:nvPr/>
        </p:nvSpPr>
        <p:spPr>
          <a:xfrm>
            <a:off x="571500" y="1690688"/>
            <a:ext cx="11049000" cy="42071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2400" dirty="0"/>
              <a:t>Both experiments 24-03: accelerator large emittance ratio Au ion beam from 31 GeV and  25-01:  Maximize beam-beam parameter with flat beam collision in RHIC are important to inform EIC design.</a:t>
            </a:r>
          </a:p>
          <a:p>
            <a:pPr marL="457200" indent="-457200"/>
            <a:r>
              <a:rPr lang="en-US" sz="2400" dirty="0"/>
              <a:t>We had a team discussion meeting and went over experiment conditions and procedures. Some concerns had been raised up. In the following we will work on them. </a:t>
            </a:r>
          </a:p>
          <a:p>
            <a:pPr marL="457200" indent="-457200"/>
            <a:r>
              <a:rPr lang="en-US" sz="2400" dirty="0"/>
              <a:t>We will do another round of readiness check before Run25’ start-up to make sure these experiments are ready to go.</a:t>
            </a:r>
          </a:p>
          <a:p>
            <a:pPr marL="457200" indent="-45720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247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2AE46-B3D2-054A-9F92-273948CEE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Need Flat Beams at IP for EIC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0D2EBA-591D-0D41-9C46-2E17C4922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1000" dirty="0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D78D9304-886E-DE60-7296-9D1EA33E49B0}"/>
              </a:ext>
            </a:extLst>
          </p:cNvPr>
          <p:cNvSpPr txBox="1">
            <a:spLocks/>
          </p:cNvSpPr>
          <p:nvPr/>
        </p:nvSpPr>
        <p:spPr>
          <a:xfrm>
            <a:off x="571500" y="1706367"/>
            <a:ext cx="11049000" cy="15388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dirty="0"/>
              <a:t>Flat beams at IP is the key to reach high luminosity for EIC</a:t>
            </a:r>
          </a:p>
          <a:p>
            <a:pPr marL="457200" indent="-457200"/>
            <a:r>
              <a:rPr lang="en-US" dirty="0"/>
              <a:t>For current design, transverse beam size ratio </a:t>
            </a:r>
            <a:r>
              <a:rPr lang="el-GR" dirty="0"/>
              <a:t>σ</a:t>
            </a:r>
            <a:r>
              <a:rPr lang="en-US" dirty="0"/>
              <a:t>*</a:t>
            </a:r>
            <a:r>
              <a:rPr lang="en-US" baseline="-25000" dirty="0"/>
              <a:t>y </a:t>
            </a:r>
            <a:r>
              <a:rPr lang="en-US" dirty="0"/>
              <a:t>/ </a:t>
            </a:r>
            <a:r>
              <a:rPr lang="el-GR" dirty="0"/>
              <a:t>σ</a:t>
            </a:r>
            <a:r>
              <a:rPr lang="en-US" dirty="0"/>
              <a:t>*</a:t>
            </a:r>
            <a:r>
              <a:rPr lang="en-US" baseline="-25000" dirty="0"/>
              <a:t>x</a:t>
            </a:r>
            <a:r>
              <a:rPr lang="en-US" dirty="0"/>
              <a:t> ~ 1:11</a:t>
            </a:r>
          </a:p>
          <a:p>
            <a:pPr marL="457200" indent="-457200"/>
            <a:r>
              <a:rPr lang="en-US" dirty="0"/>
              <a:t>By design, we have </a:t>
            </a:r>
            <a:r>
              <a:rPr lang="en-US" dirty="0" err="1"/>
              <a:t>ε</a:t>
            </a:r>
            <a:r>
              <a:rPr lang="en-US" baseline="-25000" dirty="0" err="1"/>
              <a:t>y</a:t>
            </a:r>
            <a:r>
              <a:rPr lang="en-US" dirty="0"/>
              <a:t> / </a:t>
            </a:r>
            <a:r>
              <a:rPr lang="en-US" dirty="0" err="1"/>
              <a:t>ε</a:t>
            </a:r>
            <a:r>
              <a:rPr lang="en-US" baseline="-25000" dirty="0" err="1"/>
              <a:t>x</a:t>
            </a:r>
            <a:r>
              <a:rPr lang="en-US" baseline="-25000" dirty="0"/>
              <a:t> </a:t>
            </a:r>
            <a:r>
              <a:rPr lang="en-US" dirty="0"/>
              <a:t>~1:11 and β*</a:t>
            </a:r>
            <a:r>
              <a:rPr lang="en-US" baseline="-25000" dirty="0"/>
              <a:t>y </a:t>
            </a:r>
            <a:r>
              <a:rPr lang="en-US" dirty="0"/>
              <a:t>/ β*</a:t>
            </a:r>
            <a:r>
              <a:rPr lang="en-US" baseline="-25000" dirty="0"/>
              <a:t>x </a:t>
            </a:r>
            <a:r>
              <a:rPr lang="en-US" dirty="0"/>
              <a:t>~ 1:11.</a:t>
            </a:r>
          </a:p>
          <a:p>
            <a:pPr marL="457200" indent="-457200"/>
            <a:endParaRPr lang="en-US" b="1" dirty="0"/>
          </a:p>
          <a:p>
            <a:pPr marL="457200" indent="-457200"/>
            <a:endParaRPr lang="en-US" b="1" dirty="0"/>
          </a:p>
          <a:p>
            <a:pPr marL="457200" indent="-457200"/>
            <a:endParaRPr lang="en-US" b="1" dirty="0"/>
          </a:p>
          <a:p>
            <a:pPr marL="457200" indent="-457200"/>
            <a:endParaRPr lang="en-US" b="1" dirty="0"/>
          </a:p>
          <a:p>
            <a:pPr marL="457200" indent="-457200"/>
            <a:endParaRPr lang="en-US" b="1" dirty="0"/>
          </a:p>
          <a:p>
            <a:pPr marL="457200" indent="-457200"/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E98EDB-E9FE-C3D2-C235-07F4E49EA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429000"/>
            <a:ext cx="4767923" cy="31548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16BFCB-16FE-EBDA-EBF9-BF284AE15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962" y="3429000"/>
            <a:ext cx="4507947" cy="315487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4D11A75-12A2-F979-9BC9-A1669FBDB479}"/>
              </a:ext>
            </a:extLst>
          </p:cNvPr>
          <p:cNvCxnSpPr>
            <a:cxnSpLocks/>
          </p:cNvCxnSpPr>
          <p:nvPr/>
        </p:nvCxnSpPr>
        <p:spPr>
          <a:xfrm>
            <a:off x="6176682" y="5069191"/>
            <a:ext cx="444649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98BF23-6E31-8B33-3960-0EF260B2D93A}"/>
              </a:ext>
            </a:extLst>
          </p:cNvPr>
          <p:cNvCxnSpPr>
            <a:cxnSpLocks/>
          </p:cNvCxnSpPr>
          <p:nvPr/>
        </p:nvCxnSpPr>
        <p:spPr>
          <a:xfrm>
            <a:off x="8937812" y="4719568"/>
            <a:ext cx="74407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988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92FB03-8F47-5026-861A-B8130C109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1000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FB61CA0E-AB33-3903-C7BC-688CA21A4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256" y="39329"/>
            <a:ext cx="11499925" cy="825178"/>
          </a:xfrm>
        </p:spPr>
        <p:txBody>
          <a:bodyPr/>
          <a:lstStyle/>
          <a:p>
            <a:r>
              <a:rPr lang="en-US" dirty="0"/>
              <a:t>Demonstration of Flat Beams in RHIC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85954BA-FADF-713E-6EBF-FF2387B41DBA}"/>
              </a:ext>
            </a:extLst>
          </p:cNvPr>
          <p:cNvSpPr>
            <a:spLocks noGrp="1"/>
          </p:cNvSpPr>
          <p:nvPr/>
        </p:nvSpPr>
        <p:spPr>
          <a:xfrm>
            <a:off x="564256" y="1002060"/>
            <a:ext cx="11257473" cy="143934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We experimentally demonstrated 11:1 transverse ratio in RHIC with gold ion beam at 100 GeV/nucleon </a:t>
            </a:r>
            <a:r>
              <a:rPr lang="en-US" sz="2200" b="1" dirty="0"/>
              <a:t>with vertical stochastic cooling and fine decoupling</a:t>
            </a:r>
            <a:r>
              <a:rPr lang="en-US" sz="2200" dirty="0"/>
              <a:t>.  </a:t>
            </a:r>
          </a:p>
          <a:p>
            <a:r>
              <a:rPr lang="en-US" sz="2200" dirty="0">
                <a:latin typeface="Arial"/>
                <a:cs typeface="Arial"/>
              </a:rPr>
              <a:t>We also collided flat beams with transverse beam size ratio about 3:1. The beam-beam parameter is about 0.004.</a:t>
            </a:r>
            <a:endParaRPr lang="en-US" sz="22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DDACDB-1252-187F-33EF-0529421F5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248" y="2662416"/>
            <a:ext cx="4682305" cy="36541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7D37F8-E462-C2EC-AB1B-C8628BE0A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449" y="2662416"/>
            <a:ext cx="5055932" cy="365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90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36E88-C479-0719-3E64-4327D3967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EIC/HSR Cooling Scheme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0BEF35-314B-134D-FBAD-EB5530C692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1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D64A461-F631-D8F2-746B-7BF1C3E39E55}"/>
              </a:ext>
            </a:extLst>
          </p:cNvPr>
          <p:cNvSpPr>
            <a:spLocks noGrp="1"/>
          </p:cNvSpPr>
          <p:nvPr/>
        </p:nvSpPr>
        <p:spPr>
          <a:xfrm>
            <a:off x="564256" y="1667587"/>
            <a:ext cx="11257473" cy="159328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Protons  are to be cooled at injection energy ~ 24 GeV. When the transverse emittance ratio reaches its design value, then we accelerate the large emittance ratio beam to store energies. </a:t>
            </a:r>
          </a:p>
          <a:p>
            <a:r>
              <a:rPr lang="en-US" sz="1800" dirty="0">
                <a:latin typeface="Arial"/>
                <a:cs typeface="Arial"/>
              </a:rPr>
              <a:t>We are also considering cool both transverse emittances at low energy with a much smaller emittance ratio say ~ 2:1. Then accelerate this beam to store energies, where we blow up the horizontal emittance to achieve the design emittance ratio. </a:t>
            </a: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F13BDB-D209-3F9F-03E6-F2B74082D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473" y="3429000"/>
            <a:ext cx="4943871" cy="3100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9354FF-321A-849E-11D4-C8FF4E52E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30" y="3504887"/>
            <a:ext cx="5155619" cy="29879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7B3979-92E9-DA21-853C-D0193B1E8C31}"/>
              </a:ext>
            </a:extLst>
          </p:cNvPr>
          <p:cNvSpPr txBox="1"/>
          <p:nvPr/>
        </p:nvSpPr>
        <p:spPr>
          <a:xfrm>
            <a:off x="5611033" y="6236417"/>
            <a:ext cx="1948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@Alexei Fedotov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C89B65-7638-8373-5979-5E7543CCCA91}"/>
              </a:ext>
            </a:extLst>
          </p:cNvPr>
          <p:cNvSpPr txBox="1"/>
          <p:nvPr/>
        </p:nvSpPr>
        <p:spPr>
          <a:xfrm>
            <a:off x="9665186" y="4419075"/>
            <a:ext cx="1565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24GeV</a:t>
            </a:r>
          </a:p>
        </p:txBody>
      </p:sp>
    </p:spTree>
    <p:extLst>
      <p:ext uri="{BB962C8B-B14F-4D97-AF65-F5344CB8AC3E}">
        <p14:creationId xmlns:p14="http://schemas.microsoft.com/office/powerpoint/2010/main" val="313701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DD994-2BDE-0E7B-81D9-50512DFFB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24-03: Accelerate a flat gold ion beam from 31 GeV to 100 GeV in the RHIC Yellow Ring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AC678B-B4FA-225A-052F-385836CE0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1000" dirty="0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07655C1A-2842-0834-568C-200EE2F5C25F}"/>
              </a:ext>
            </a:extLst>
          </p:cNvPr>
          <p:cNvSpPr txBox="1">
            <a:spLocks/>
          </p:cNvSpPr>
          <p:nvPr/>
        </p:nvSpPr>
        <p:spPr>
          <a:xfrm>
            <a:off x="571500" y="1690688"/>
            <a:ext cx="11049000" cy="48021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Goal </a:t>
            </a:r>
            <a:r>
              <a:rPr lang="en-US" sz="2000" dirty="0"/>
              <a:t>: 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To demonstrate accelerating `flat` gold beam with a large transverse emittance ratio 11:1 from 31 GeV to 100 GeV </a:t>
            </a:r>
          </a:p>
          <a:p>
            <a:pPr marL="0" indent="0">
              <a:buNone/>
            </a:pPr>
            <a:r>
              <a:rPr lang="en-US" sz="2000" dirty="0"/>
              <a:t>  -  We choose 31GeV to pre-cool Au ion beam  </a:t>
            </a:r>
          </a:p>
          <a:p>
            <a:pPr marL="0" indent="0">
              <a:buNone/>
            </a:pPr>
            <a:r>
              <a:rPr lang="en-US" sz="2000" dirty="0"/>
              <a:t>  -  Only cool vertical emittance, but need longitudinal cooling</a:t>
            </a:r>
          </a:p>
          <a:p>
            <a:pPr marL="0" indent="0">
              <a:buNone/>
            </a:pPr>
            <a:r>
              <a:rPr lang="en-US" sz="2000" dirty="0"/>
              <a:t>  -  Beam only in Yellow ring</a:t>
            </a:r>
          </a:p>
          <a:p>
            <a:r>
              <a:rPr lang="en-US" sz="2000" b="1" dirty="0"/>
              <a:t>Team members</a:t>
            </a:r>
            <a:r>
              <a:rPr lang="en-US" sz="2000" dirty="0"/>
              <a:t>: </a:t>
            </a:r>
          </a:p>
          <a:p>
            <a:pPr marL="0" indent="0">
              <a:buNone/>
            </a:pPr>
            <a:r>
              <a:rPr lang="en-US" sz="2000" dirty="0"/>
              <a:t>    K. Mernick, G. Robert-Demolaize, T. Shrey, V. Schoefer, I. Blackler, </a:t>
            </a:r>
          </a:p>
          <a:p>
            <a:pPr marL="0" indent="0">
              <a:buNone/>
            </a:pPr>
            <a:r>
              <a:rPr lang="en-US" sz="2000" dirty="0"/>
              <a:t>    Y. Luo, D. Xu, C, Liu, C. Montag, M. Blaskiewicz</a:t>
            </a:r>
          </a:p>
          <a:p>
            <a:r>
              <a:rPr lang="en-US" sz="2000" b="1" dirty="0"/>
              <a:t>OC in this team</a:t>
            </a:r>
            <a:r>
              <a:rPr lang="en-US" sz="2000" dirty="0"/>
              <a:t>:   T. Shrey</a:t>
            </a:r>
          </a:p>
          <a:p>
            <a:r>
              <a:rPr lang="en-US" sz="2000" b="1" dirty="0"/>
              <a:t>Experiment rating</a:t>
            </a:r>
            <a:r>
              <a:rPr lang="en-US" sz="2000" dirty="0"/>
              <a:t>:  0A</a:t>
            </a:r>
          </a:p>
          <a:p>
            <a:pPr marL="457200" indent="-45720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464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F030A-2C08-B98B-5D0C-13648C2B6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Condition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26F56A-2373-25CA-4554-4ADE38694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sz="1000" dirty="0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9DF301B-4880-9E50-5AC8-0B89B4D93244}"/>
              </a:ext>
            </a:extLst>
          </p:cNvPr>
          <p:cNvSpPr txBox="1">
            <a:spLocks/>
          </p:cNvSpPr>
          <p:nvPr/>
        </p:nvSpPr>
        <p:spPr>
          <a:xfrm>
            <a:off x="571500" y="1627935"/>
            <a:ext cx="11049000" cy="42071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Experiment Conditions</a:t>
            </a:r>
            <a:r>
              <a:rPr lang="en-US" sz="2000" dirty="0"/>
              <a:t>:  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200" dirty="0"/>
              <a:t>  -  1-2e9 ions/bunch, 28 bunches in Yellow ring ( emittance measurement )</a:t>
            </a:r>
          </a:p>
          <a:p>
            <a:pPr marL="0" indent="0">
              <a:buNone/>
            </a:pPr>
            <a:r>
              <a:rPr lang="en-US" sz="2200" dirty="0"/>
              <a:t>  -  </a:t>
            </a:r>
            <a:r>
              <a:rPr lang="en-US" sz="2200" b="1" dirty="0"/>
              <a:t>need two new ramps</a:t>
            </a:r>
            <a:r>
              <a:rPr lang="en-US" sz="2200" dirty="0"/>
              <a:t>:  9.8GeV-&gt;31GeV, 31 GeV-&gt; 100GeV  </a:t>
            </a:r>
          </a:p>
          <a:p>
            <a:pPr marL="0" indent="0">
              <a:buNone/>
            </a:pPr>
            <a:r>
              <a:rPr lang="en-US" sz="2200" dirty="0"/>
              <a:t>  -  </a:t>
            </a:r>
            <a:r>
              <a:rPr lang="en-US" sz="2200" b="1" dirty="0"/>
              <a:t>need stochastic cooling at 31 GeV  </a:t>
            </a:r>
            <a:r>
              <a:rPr lang="en-US" sz="2200" dirty="0"/>
              <a:t>( used in previous  d-Au run )</a:t>
            </a:r>
          </a:p>
          <a:p>
            <a:pPr marL="0" indent="0">
              <a:buNone/>
            </a:pPr>
            <a:r>
              <a:rPr lang="en-US" sz="2200" dirty="0"/>
              <a:t>  -  </a:t>
            </a:r>
            <a:r>
              <a:rPr lang="en-US" sz="2200" b="1" dirty="0"/>
              <a:t>need fine beam control on ramp  </a:t>
            </a:r>
            <a:r>
              <a:rPr lang="en-US" sz="2200" dirty="0"/>
              <a:t>( particularly  coupling correction ) </a:t>
            </a:r>
          </a:p>
          <a:p>
            <a:pPr marL="0" indent="0">
              <a:buNone/>
            </a:pPr>
            <a:r>
              <a:rPr lang="en-US" sz="2200" dirty="0"/>
              <a:t>     orbit/tune/decoupling feedback, BBQ, IPM, etc.  </a:t>
            </a:r>
          </a:p>
          <a:p>
            <a:pPr marL="0" indent="0">
              <a:buNone/>
            </a:pPr>
            <a:r>
              <a:rPr lang="en-US" sz="16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739288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B90095-1EFD-1EF5-20AA-194C177B8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sz="1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DC3D7EE-5B88-75F8-A3EE-CA5FD3050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</p:spPr>
        <p:txBody>
          <a:bodyPr/>
          <a:lstStyle/>
          <a:p>
            <a:r>
              <a:rPr lang="en-US" dirty="0"/>
              <a:t>Experiment Procedure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FECABE07-1752-92E7-BCFC-11E0E5007A5C}"/>
              </a:ext>
            </a:extLst>
          </p:cNvPr>
          <p:cNvSpPr txBox="1">
            <a:spLocks/>
          </p:cNvSpPr>
          <p:nvPr/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6472FEE6-7746-24A4-FB3C-591D495B7DDB}"/>
              </a:ext>
            </a:extLst>
          </p:cNvPr>
          <p:cNvSpPr txBox="1">
            <a:spLocks/>
          </p:cNvSpPr>
          <p:nvPr/>
        </p:nvSpPr>
        <p:spPr>
          <a:xfrm>
            <a:off x="571500" y="1627935"/>
            <a:ext cx="11049000" cy="33631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/>
              <a:t> 1</a:t>
            </a:r>
            <a:r>
              <a:rPr lang="en-US" sz="2200" b="1" baseline="30000" dirty="0"/>
              <a:t>st</a:t>
            </a:r>
            <a:r>
              <a:rPr lang="en-US" sz="2200" b="1" dirty="0"/>
              <a:t> session:    </a:t>
            </a:r>
          </a:p>
          <a:p>
            <a:pPr marL="0" indent="0">
              <a:buNone/>
            </a:pPr>
            <a:r>
              <a:rPr lang="en-US" sz="2200" dirty="0"/>
              <a:t>    16 hours, set up 31 GeV ramp , vertical and longitudinal cooling set up at 31GeV in Yellow ring.</a:t>
            </a:r>
          </a:p>
          <a:p>
            <a:r>
              <a:rPr lang="en-US" sz="2200" b="1" dirty="0"/>
              <a:t> 2</a:t>
            </a:r>
            <a:r>
              <a:rPr lang="en-US" sz="2200" b="1" baseline="30000" dirty="0"/>
              <a:t>nd</a:t>
            </a:r>
            <a:r>
              <a:rPr lang="en-US" sz="2200" b="1" dirty="0"/>
              <a:t>  session</a:t>
            </a:r>
            <a:r>
              <a:rPr lang="en-US" sz="2200" dirty="0"/>
              <a:t>: </a:t>
            </a:r>
          </a:p>
          <a:p>
            <a:pPr marL="0" indent="0">
              <a:buNone/>
            </a:pPr>
            <a:r>
              <a:rPr lang="en-US" sz="2200" dirty="0"/>
              <a:t>   16 hours, (continue cooling setup if needed ), ramp development 31-&gt;100GeV  </a:t>
            </a:r>
          </a:p>
          <a:p>
            <a:r>
              <a:rPr lang="en-US" sz="2200" b="1" dirty="0"/>
              <a:t>  3</a:t>
            </a:r>
            <a:r>
              <a:rPr lang="en-US" sz="2200" b="1" baseline="30000" dirty="0"/>
              <a:t>rd</a:t>
            </a:r>
            <a:r>
              <a:rPr lang="en-US" sz="2200" b="1" dirty="0"/>
              <a:t> session </a:t>
            </a:r>
            <a:r>
              <a:rPr lang="en-US" sz="2200" dirty="0"/>
              <a:t>:  </a:t>
            </a:r>
          </a:p>
          <a:p>
            <a:pPr marL="0" indent="0">
              <a:buNone/>
            </a:pPr>
            <a:r>
              <a:rPr lang="en-US" sz="2200" dirty="0"/>
              <a:t>   16 hours, physics experiments, get flat beam at 31GeV in the Yellow ring and ramp up to 100GeV.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000" dirty="0"/>
              <a:t>Totally beam time requested: 3*16 = </a:t>
            </a:r>
            <a:r>
              <a:rPr lang="en-US" sz="2000" b="1" dirty="0"/>
              <a:t>48 hours</a:t>
            </a:r>
          </a:p>
          <a:p>
            <a:pPr marL="0" indent="0">
              <a:buNone/>
            </a:pPr>
            <a:r>
              <a:rPr lang="en-US" sz="16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201083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42F08-55AB-0C70-49C6-36708DC28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57" y="365125"/>
            <a:ext cx="11049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2016 d-Au Run with Cooling at 31.3GeV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5B89DB-5D30-D620-D489-7F25017FA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9</a:t>
            </a:fld>
            <a:endParaRPr lang="en-US" sz="1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C3ADC1-8146-CE31-DB4F-DA7134B0A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62" y="1608105"/>
            <a:ext cx="7362259" cy="47910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45B3A4-263C-4DEF-0C79-94309C7E3CAF}"/>
              </a:ext>
            </a:extLst>
          </p:cNvPr>
          <p:cNvSpPr txBox="1"/>
          <p:nvPr/>
        </p:nvSpPr>
        <p:spPr>
          <a:xfrm>
            <a:off x="3495674" y="3038475"/>
            <a:ext cx="3971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Emittance ratio for Au in Yellow ring</a:t>
            </a:r>
          </a:p>
        </p:txBody>
      </p:sp>
    </p:spTree>
    <p:extLst>
      <p:ext uri="{BB962C8B-B14F-4D97-AF65-F5344CB8AC3E}">
        <p14:creationId xmlns:p14="http://schemas.microsoft.com/office/powerpoint/2010/main" val="253304992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EA740E63-8231-234F-9059-7F6E415520C6}" vid="{315AC291-A142-F24B-B412-7E021522D5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bnl-ppt-template-widescreen</Template>
  <TotalTime>895</TotalTime>
  <Words>1357</Words>
  <Application>Microsoft Office PowerPoint</Application>
  <PresentationFormat>Widescreen</PresentationFormat>
  <Paragraphs>166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BNL</vt:lpstr>
      <vt:lpstr>Flat Beam Experiments: Acceleration &amp; Collision</vt:lpstr>
      <vt:lpstr>Content</vt:lpstr>
      <vt:lpstr>Why We Need Flat Beams at IP for EIC</vt:lpstr>
      <vt:lpstr>Demonstration of Flat Beams in RHIC</vt:lpstr>
      <vt:lpstr>EIC/HSR Cooling Scheme</vt:lpstr>
      <vt:lpstr>24-03: Accelerate a flat gold ion beam from 31 GeV to 100 GeV in the RHIC Yellow Ring </vt:lpstr>
      <vt:lpstr>Experiment Condition</vt:lpstr>
      <vt:lpstr>Experiment Procedure</vt:lpstr>
      <vt:lpstr>2016 d-Au Run with Cooling at 31.3GeV</vt:lpstr>
      <vt:lpstr>Concerns (I): </vt:lpstr>
      <vt:lpstr>Concerns (II):</vt:lpstr>
      <vt:lpstr>Operation Checklist</vt:lpstr>
      <vt:lpstr>Readiness Check</vt:lpstr>
      <vt:lpstr>25-01: Maximize beam-beam parameter with flat beam collision in RHIC</vt:lpstr>
      <vt:lpstr>Experiment Conditions</vt:lpstr>
      <vt:lpstr>Experiment Procedure</vt:lpstr>
      <vt:lpstr>Concerns</vt:lpstr>
      <vt:lpstr>Estimate of Beam-Beam Parameter</vt:lpstr>
      <vt:lpstr>Operation Checklist</vt:lpstr>
      <vt:lpstr>Readiness Check: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Luo, Yun</dc:creator>
  <cp:keywords/>
  <dc:description/>
  <cp:lastModifiedBy>Luo, Yun</cp:lastModifiedBy>
  <cp:revision>39</cp:revision>
  <dcterms:created xsi:type="dcterms:W3CDTF">2024-02-28T16:33:36Z</dcterms:created>
  <dcterms:modified xsi:type="dcterms:W3CDTF">2025-01-21T17:13:03Z</dcterms:modified>
  <cp:category/>
</cp:coreProperties>
</file>