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789" r:id="rId2"/>
    <p:sldId id="794" r:id="rId3"/>
    <p:sldId id="798" r:id="rId4"/>
    <p:sldId id="387" r:id="rId5"/>
    <p:sldId id="797" r:id="rId6"/>
    <p:sldId id="7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EE7"/>
    <a:srgbClr val="322FEA"/>
    <a:srgbClr val="F873F2"/>
    <a:srgbClr val="F81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4694"/>
  </p:normalViewPr>
  <p:slideViewPr>
    <p:cSldViewPr snapToGrid="0">
      <p:cViewPr varScale="1">
        <p:scale>
          <a:sx n="121" d="100"/>
          <a:sy n="121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51C1-0EB5-3F45-8B07-DFEDF24804AD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7BB0D-69C1-824A-9582-FBEB35268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D8B4-4669-1747-BC64-625E2C27B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DB94-52D8-5490-C6AF-CEED64026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50EE2-F4B2-524A-A198-FD7941BB3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46A67-FABE-6F14-B359-78791EF0E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58BB-7222-81A4-3C88-C2FA09A289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D8B4-4669-1747-BC64-625E2C27B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4E47-B8E9-E1DC-61F0-C76BB292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04DE6-76C3-0CD3-D583-687A2FC06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ABB12-9EB9-F211-C5F6-14D65C8D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715CF-8F14-1D06-87BC-588DECD7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6871F-ECAF-B067-3358-D4EF9F90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9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EA96-5F0D-F016-BA3C-2536FDE5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4C5CB-6D77-E33E-8A2C-A3A0EA978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3B0A-B17D-6977-2355-D55B3DCD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4E7EC-C491-AD8D-8BF8-2BB1A1E0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B11B-AAFA-92CC-41E0-CDD449F9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339CA-E6E0-18F4-5A1F-AA389A7B9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38D68-4A49-2F48-F2AC-0C48B0D7E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1944-148F-8744-74AF-2DFB1FD2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D4767-A390-35C4-0CB0-53EE151B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AB8CF-7A65-2EAD-FFDC-DE1D08F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9A63-9225-805E-542A-4427A840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7AFF8-5D23-84C4-D0F4-CA4E8DD5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4F17E-E89E-E377-6652-2EB1640D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3A2C3-CAC6-26B5-F647-B247C8E1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59F9-CF88-4554-DB97-9F4FDBAF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2CE2-3FD8-E8C2-12D7-72C9AD10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6FB7-9DFF-7E86-CC05-4B3BB5344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B629-E92D-F5A0-9B99-84DDBD37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C004F-7793-3C04-40F8-FC1EF442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EBA9-52B4-D592-902C-D8080F68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2B36-4BE2-2914-50A5-832C7B23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94C7-449B-023A-4087-455AFDFBE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36076-56E6-B0EE-390E-B3E4FFA7E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B517-5798-997A-85B5-20E408EE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4DF39-8ADC-4EE6-DEA7-9DC00D0D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192A8-5ACD-E708-ADC1-6A14045D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16B9-0218-2EAA-A488-5EBD4F6B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F7A38-8A01-D94E-AB93-8893D15B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EB81-D09C-4A48-5428-6130A59B6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3C39D-B73C-D2BD-463A-DD5CE0337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68189-74D0-961E-4BE0-7C1970CE2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46C4F-58FA-A31D-9BF9-D987D3A5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14BA4-82FC-C97B-0B38-77FAA1B2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B516A-6B90-E140-BEB8-54E4B471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8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3121-1E1D-7DC7-B05B-080D4F70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55CE8-E1A1-B612-9E4B-80B0FAD4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20EF9-CB7C-8EB0-744A-4E94D82E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1E201-9473-976C-B433-61568AB2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9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29E3F-514B-CAC4-A050-A6C49C97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C29E3-9568-2287-6BEE-12867811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2CF0C-1DB3-1103-3282-7E88723D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2A2C-4233-8D18-1AD9-1816FFCE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2F3D-9FDB-DA1E-EEEF-F25E013D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5B56C-B808-8C2F-DE9C-C863460DB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45520-73B7-6D08-6249-08BA933D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F02BC-4040-8BF3-AED4-82BDE54D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AB2F4-9782-3F64-39DA-21DCA742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5BAA-21F3-B306-B1A4-0599901A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2AC1B-E184-459C-4201-7BA63C536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E98B9-7201-D3A9-C583-52C0A5B06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192D2-0D2D-DEEE-6D4D-E389D12C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9F9FD-7E6C-1B10-7D75-1A022EC0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B76E8-B2F6-6277-1570-58093AAF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96028-B336-28E6-689E-81D046AF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B8E8-76D9-668F-E443-57C66C336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15475-1B53-B196-449A-44F2FDCA4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F293E-7F10-2449-BE1C-9473BFE86F5B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081A-CB4E-77E9-CE4C-CAA5C99A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54510-C8F7-172B-CB26-DB3015AC6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967D7-1944-ED4A-8CC6-735C723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0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F3BF7-EF1D-0C45-AC27-4626E03F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DE5DAB-67E9-FFBD-5FF1-ABD5BD75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910742"/>
            <a:ext cx="962679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Developments of Common Interest: Aerogel </a:t>
            </a:r>
          </a:p>
        </p:txBody>
      </p:sp>
      <p:pic>
        <p:nvPicPr>
          <p:cNvPr id="11" name="Picture 10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4BDE843E-5B9A-6E9E-673A-3D0A7AA0A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4" y="187569"/>
            <a:ext cx="1814943" cy="1291273"/>
          </a:xfrm>
          <a:prstGeom prst="rect">
            <a:avLst/>
          </a:prstGeom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0C4249EF-3C84-8775-E94C-F8EEA6803895}"/>
              </a:ext>
            </a:extLst>
          </p:cNvPr>
          <p:cNvSpPr txBox="1">
            <a:spLocks/>
          </p:cNvSpPr>
          <p:nvPr/>
        </p:nvSpPr>
        <p:spPr>
          <a:xfrm>
            <a:off x="2776766" y="4059355"/>
            <a:ext cx="6011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Matt Posik &amp; Bernd Surrow</a:t>
            </a:r>
          </a:p>
          <a:p>
            <a:pPr algn="ctr"/>
            <a:r>
              <a:rPr lang="en-US" dirty="0"/>
              <a:t>Temple University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9C2EB51-6580-31B2-BF68-58F3033D7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649" y="26753"/>
            <a:ext cx="3092602" cy="110955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7D445-28B3-255F-7F66-B866BBDD0AAF}"/>
              </a:ext>
            </a:extLst>
          </p:cNvPr>
          <p:cNvCxnSpPr>
            <a:cxnSpLocks/>
          </p:cNvCxnSpPr>
          <p:nvPr/>
        </p:nvCxnSpPr>
        <p:spPr>
          <a:xfrm>
            <a:off x="3144981" y="3384685"/>
            <a:ext cx="5902037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B62CFC-D022-8C20-F550-5ABE493B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82" y="6480048"/>
            <a:ext cx="4719102" cy="365125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Meeting, January 20-24,  2025</a:t>
            </a:r>
          </a:p>
        </p:txBody>
      </p:sp>
    </p:spTree>
    <p:extLst>
      <p:ext uri="{BB962C8B-B14F-4D97-AF65-F5344CB8AC3E}">
        <p14:creationId xmlns:p14="http://schemas.microsoft.com/office/powerpoint/2010/main" val="229408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2C458-7376-5545-6F87-2255B11B5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1587-8035-EC6C-6A3A-5EA7F788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0" y="51326"/>
            <a:ext cx="10515600" cy="448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Aerogel QA Station</a:t>
            </a:r>
            <a:endParaRPr lang="en-GB" sz="24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62F2DB-2835-6A7A-B233-7294E9FCE1BC}"/>
              </a:ext>
            </a:extLst>
          </p:cNvPr>
          <p:cNvCxnSpPr>
            <a:cxnSpLocks/>
          </p:cNvCxnSpPr>
          <p:nvPr/>
        </p:nvCxnSpPr>
        <p:spPr>
          <a:xfrm>
            <a:off x="218108" y="526938"/>
            <a:ext cx="11755783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95719-B3F8-E2E4-EE85-9ABA9D30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0C01ED59-D42C-AA5F-2B35-B74011BE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74" y="38353"/>
            <a:ext cx="630126" cy="44831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EAC055-06E6-921F-08C1-8245DCBB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82" y="6480048"/>
            <a:ext cx="3840808" cy="365125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Meeting, January 20-24, 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BF420-2A02-35C6-B8AB-63A962F04FB2}"/>
              </a:ext>
            </a:extLst>
          </p:cNvPr>
          <p:cNvSpPr txBox="1"/>
          <p:nvPr/>
        </p:nvSpPr>
        <p:spPr>
          <a:xfrm>
            <a:off x="218108" y="894500"/>
            <a:ext cx="1180874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Two critical QA assessments for aerogel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Index of refraction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Transmittance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Temple contributed available infrastructure and invested ~$25k in components/materials towards aerogel QA for the </a:t>
            </a:r>
            <a:r>
              <a:rPr lang="en-US" dirty="0" err="1"/>
              <a:t>ePIC</a:t>
            </a:r>
            <a:r>
              <a:rPr lang="en-US" dirty="0"/>
              <a:t> collaboration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Build and commission LED system to measure light transmittance through aerogel tiles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Validate Temple’s LED system using UV/VIS monochromator/spectrometer at BNL 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Measure index of refraction and validate Temple results with Aerogel Factory results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Recently expanded number of LEDs used (3</a:t>
            </a:r>
            <a:r>
              <a:rPr lang="en-US" dirty="0">
                <a:sym typeface="Wingdings" pitchFamily="2" charset="2"/>
              </a:rPr>
              <a:t>4)</a:t>
            </a:r>
            <a:r>
              <a:rPr lang="en-US" dirty="0"/>
              <a:t> with financial support from the </a:t>
            </a:r>
            <a:r>
              <a:rPr lang="en-US" dirty="0" err="1"/>
              <a:t>ePIC</a:t>
            </a:r>
            <a:r>
              <a:rPr lang="en-US" dirty="0"/>
              <a:t> project/ </a:t>
            </a:r>
            <a:r>
              <a:rPr lang="en-US" dirty="0" err="1"/>
              <a:t>pfRICH</a:t>
            </a:r>
            <a:r>
              <a:rPr lang="en-US" dirty="0"/>
              <a:t> DSC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QA station can be used for general aerogel QA (e.g. </a:t>
            </a:r>
            <a:r>
              <a:rPr lang="en-US" dirty="0" err="1"/>
              <a:t>pfRICH</a:t>
            </a:r>
            <a:r>
              <a:rPr lang="en-US" dirty="0"/>
              <a:t> and </a:t>
            </a:r>
            <a:r>
              <a:rPr lang="en-US" dirty="0" err="1"/>
              <a:t>dRICH</a:t>
            </a:r>
            <a:r>
              <a:rPr lang="en-US" dirty="0"/>
              <a:t>)</a:t>
            </a:r>
          </a:p>
          <a:p>
            <a:pPr marL="800100" lvl="1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/>
              <a:t>Temple in discussion to join </a:t>
            </a:r>
            <a:r>
              <a:rPr lang="en-US" dirty="0" err="1"/>
              <a:t>dRICH</a:t>
            </a:r>
            <a:r>
              <a:rPr lang="en-US" dirty="0"/>
              <a:t> DSC with focus on aerogel QA</a:t>
            </a:r>
          </a:p>
          <a:p>
            <a:pPr marL="342900" indent="-342900">
              <a:buClr>
                <a:srgbClr val="1C2CFF"/>
              </a:buClr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49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E692-64A8-4BAA-450A-821EEA562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C627-F515-87E3-8FD1-DE00E8C0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0" y="51326"/>
            <a:ext cx="10515600" cy="448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Aerogel QA Facility</a:t>
            </a:r>
            <a:endParaRPr lang="en-GB" sz="24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0250AF-36FB-6EFE-D47D-2B8AA0AD251D}"/>
              </a:ext>
            </a:extLst>
          </p:cNvPr>
          <p:cNvCxnSpPr>
            <a:cxnSpLocks/>
          </p:cNvCxnSpPr>
          <p:nvPr/>
        </p:nvCxnSpPr>
        <p:spPr>
          <a:xfrm>
            <a:off x="218108" y="526938"/>
            <a:ext cx="11755783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8CECD-6F83-A40C-EDBA-6D66E2E6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FE8AA3BF-8894-CD6B-8772-BD892B74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74" y="38353"/>
            <a:ext cx="630126" cy="44831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4B7FE7-ACD4-96AD-D7D6-F8E66F2F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82" y="6480048"/>
            <a:ext cx="3840808" cy="365125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Meeting, January 20-24, 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E109C-B706-FC29-E51B-48321C8ABA98}"/>
              </a:ext>
            </a:extLst>
          </p:cNvPr>
          <p:cNvSpPr txBox="1"/>
          <p:nvPr/>
        </p:nvSpPr>
        <p:spPr>
          <a:xfrm>
            <a:off x="111082" y="644382"/>
            <a:ext cx="6373411" cy="46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LED based UV/VIS transmittance setup at Temple University</a:t>
            </a:r>
          </a:p>
        </p:txBody>
      </p:sp>
      <p:pic>
        <p:nvPicPr>
          <p:cNvPr id="8" name="Picture 7" descr="A machin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224543E4-9067-C618-4CD3-A4430515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52" y="1229710"/>
            <a:ext cx="4700732" cy="2787644"/>
          </a:xfrm>
          <a:prstGeom prst="rect">
            <a:avLst/>
          </a:prstGeom>
        </p:spPr>
      </p:pic>
      <p:pic>
        <p:nvPicPr>
          <p:cNvPr id="11" name="Picture 10" descr="A diagram of a light source&#10;&#10;Description automatically generated">
            <a:extLst>
              <a:ext uri="{FF2B5EF4-FFF2-40B4-BE49-F238E27FC236}">
                <a16:creationId xmlns:a16="http://schemas.microsoft.com/office/drawing/2014/main" id="{835D0E8F-422C-3899-0DAF-D1379EDEF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9" y="1229710"/>
            <a:ext cx="5440404" cy="2677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4EEB2B-6B62-9A83-3413-7E065DC550AA}"/>
              </a:ext>
            </a:extLst>
          </p:cNvPr>
          <p:cNvSpPr txBox="1"/>
          <p:nvPr/>
        </p:nvSpPr>
        <p:spPr>
          <a:xfrm>
            <a:off x="111082" y="4024685"/>
            <a:ext cx="3996540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Refractive Index measurements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Measure deflection of light passing through the corner of the aerogel</a:t>
            </a:r>
          </a:p>
        </p:txBody>
      </p:sp>
      <p:pic>
        <p:nvPicPr>
          <p:cNvPr id="14" name="Picture 13" descr="A blue square with a black circle and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02E32F0-EB29-091F-189C-975E337C3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956" y="4123470"/>
            <a:ext cx="4628844" cy="2212848"/>
          </a:xfrm>
          <a:prstGeom prst="rect">
            <a:avLst/>
          </a:prstGeom>
        </p:spPr>
      </p:pic>
      <p:pic>
        <p:nvPicPr>
          <p:cNvPr id="15" name="Picture 14" descr="A clear plastic box with holes&#10;&#10;Description automatically generated with medium confidence">
            <a:extLst>
              <a:ext uri="{FF2B5EF4-FFF2-40B4-BE49-F238E27FC236}">
                <a16:creationId xmlns:a16="http://schemas.microsoft.com/office/drawing/2014/main" id="{4CFA6ED9-CE15-7167-8D78-F3993E73ED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90" t="4016" r="17463" b="7715"/>
          <a:stretch/>
        </p:blipFill>
        <p:spPr>
          <a:xfrm>
            <a:off x="4131097" y="4517858"/>
            <a:ext cx="2293783" cy="18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EBF4C-1569-9E3F-9804-FEEE0801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BE2B-F899-51B1-4001-B5411CDF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0" y="51326"/>
            <a:ext cx="10515600" cy="448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QA Validation</a:t>
            </a:r>
            <a:endParaRPr lang="en-GB" sz="24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4C31D5-33B3-BA8A-8047-229039320582}"/>
              </a:ext>
            </a:extLst>
          </p:cNvPr>
          <p:cNvCxnSpPr>
            <a:cxnSpLocks/>
          </p:cNvCxnSpPr>
          <p:nvPr/>
        </p:nvCxnSpPr>
        <p:spPr>
          <a:xfrm>
            <a:off x="218108" y="526938"/>
            <a:ext cx="11755783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62BAA-DCB4-75CE-F5B9-2797A7E9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1DF38DFA-9B76-2B2F-FFA8-40B87222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247" y="38036"/>
            <a:ext cx="640644" cy="4557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50E555BD-9173-06C2-AED4-1F6B8F444B3B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6783604"/>
                  </p:ext>
                </p:extLst>
              </p:nvPr>
            </p:nvGraphicFramePr>
            <p:xfrm>
              <a:off x="2600699" y="1186612"/>
              <a:ext cx="6381997" cy="1928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0364">
                      <a:extLst>
                        <a:ext uri="{9D8B030D-6E8A-4147-A177-3AD203B41FA5}">
                          <a16:colId xmlns:a16="http://schemas.microsoft.com/office/drawing/2014/main" val="1507887741"/>
                        </a:ext>
                      </a:extLst>
                    </a:gridCol>
                    <a:gridCol w="2160059">
                      <a:extLst>
                        <a:ext uri="{9D8B030D-6E8A-4147-A177-3AD203B41FA5}">
                          <a16:colId xmlns:a16="http://schemas.microsoft.com/office/drawing/2014/main" val="3638723180"/>
                        </a:ext>
                      </a:extLst>
                    </a:gridCol>
                    <a:gridCol w="1535250">
                      <a:extLst>
                        <a:ext uri="{9D8B030D-6E8A-4147-A177-3AD203B41FA5}">
                          <a16:colId xmlns:a16="http://schemas.microsoft.com/office/drawing/2014/main" val="644369199"/>
                        </a:ext>
                      </a:extLst>
                    </a:gridCol>
                    <a:gridCol w="1526324">
                      <a:extLst>
                        <a:ext uri="{9D8B030D-6E8A-4147-A177-3AD203B41FA5}">
                          <a16:colId xmlns:a16="http://schemas.microsoft.com/office/drawing/2014/main" val="749312156"/>
                        </a:ext>
                      </a:extLst>
                    </a:gridCol>
                  </a:tblGrid>
                  <a:tr h="66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Tile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Temple (TU)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𝟒𝟎𝟑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𝒏𝒎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Aerogel Factory (AF) </a:t>
                          </a:r>
                          <a:endParaRPr lang="en-US" sz="1600" b="1" i="0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𝟒𝟎𝟓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𝒏𝒎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(TU-AF)/AF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136300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TSA120-1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1.0413 +/- 0.0011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0.087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820960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TSA120-2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 1.0401 +/- 0.0025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849354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TSA114-3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1.0383 +/- 0.0026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11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50E555BD-9173-06C2-AED4-1F6B8F444B3B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6783604"/>
                  </p:ext>
                </p:extLst>
              </p:nvPr>
            </p:nvGraphicFramePr>
            <p:xfrm>
              <a:off x="2600699" y="1186612"/>
              <a:ext cx="6381997" cy="19285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0364">
                      <a:extLst>
                        <a:ext uri="{9D8B030D-6E8A-4147-A177-3AD203B41FA5}">
                          <a16:colId xmlns:a16="http://schemas.microsoft.com/office/drawing/2014/main" val="1507887741"/>
                        </a:ext>
                      </a:extLst>
                    </a:gridCol>
                    <a:gridCol w="2160059">
                      <a:extLst>
                        <a:ext uri="{9D8B030D-6E8A-4147-A177-3AD203B41FA5}">
                          <a16:colId xmlns:a16="http://schemas.microsoft.com/office/drawing/2014/main" val="3638723180"/>
                        </a:ext>
                      </a:extLst>
                    </a:gridCol>
                    <a:gridCol w="1535250">
                      <a:extLst>
                        <a:ext uri="{9D8B030D-6E8A-4147-A177-3AD203B41FA5}">
                          <a16:colId xmlns:a16="http://schemas.microsoft.com/office/drawing/2014/main" val="644369199"/>
                        </a:ext>
                      </a:extLst>
                    </a:gridCol>
                    <a:gridCol w="1526324">
                      <a:extLst>
                        <a:ext uri="{9D8B030D-6E8A-4147-A177-3AD203B41FA5}">
                          <a16:colId xmlns:a16="http://schemas.microsoft.com/office/drawing/2014/main" val="749312156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Tile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4118" t="-1538" r="-143529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6529" t="-1538" r="-101653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(TU-AF)/AF 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3136300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TSA120-1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1.0413 +/- 0.0011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0.087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1820960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TSA120-2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 1.0401 +/- 0.0025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1.0401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849354"/>
                      </a:ext>
                    </a:extLst>
                  </a:tr>
                  <a:tr h="368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TSA114-3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1.0383 +/- 0.0026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1.0377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0.062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11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845710-1912-0359-FF71-60EF8D4C6C42}"/>
              </a:ext>
            </a:extLst>
          </p:cNvPr>
          <p:cNvSpPr txBox="1"/>
          <p:nvPr/>
        </p:nvSpPr>
        <p:spPr>
          <a:xfrm>
            <a:off x="9044820" y="1036867"/>
            <a:ext cx="3124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Temple measurements consistent with Aerogel Factory and BNL measurements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/>
              <a:t>Index of refraction and transmittance measurements validated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5398ED-65BB-CB42-709E-8C3AA7B90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35038"/>
            <a:ext cx="1249561" cy="4483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5B64E28-F852-3C62-DEBA-F355DA235FC4}"/>
              </a:ext>
            </a:extLst>
          </p:cNvPr>
          <p:cNvSpPr txBox="1"/>
          <p:nvPr/>
        </p:nvSpPr>
        <p:spPr>
          <a:xfrm>
            <a:off x="1326969" y="574315"/>
            <a:ext cx="95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4EE7"/>
                </a:solidFill>
              </a:rPr>
              <a:t>Index of refraction measurement comparison (Temple/Aerogel Factory)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D73F8D-FF04-A19B-1D7E-2609BEF41727}"/>
              </a:ext>
            </a:extLst>
          </p:cNvPr>
          <p:cNvGrpSpPr/>
          <p:nvPr/>
        </p:nvGrpSpPr>
        <p:grpSpPr>
          <a:xfrm>
            <a:off x="29178" y="3580184"/>
            <a:ext cx="11856303" cy="3141291"/>
            <a:chOff x="29178" y="3580184"/>
            <a:chExt cx="11856303" cy="31412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D86FA88-F987-347E-B243-7262F13155EB}"/>
                </a:ext>
              </a:extLst>
            </p:cNvPr>
            <p:cNvGrpSpPr/>
            <p:nvPr/>
          </p:nvGrpSpPr>
          <p:grpSpPr>
            <a:xfrm>
              <a:off x="7910889" y="3613660"/>
              <a:ext cx="3974592" cy="3107815"/>
              <a:chOff x="7910889" y="3613660"/>
              <a:chExt cx="3974592" cy="3107815"/>
            </a:xfrm>
          </p:grpSpPr>
          <p:pic>
            <p:nvPicPr>
              <p:cNvPr id="6" name="Picture 5" descr="A graph with a line and a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2F162368-A3AD-54AF-3853-107BBF39D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0889" y="3613660"/>
                <a:ext cx="3974592" cy="29809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DF1DD69-5A4C-C56E-E3C8-9E39574B6B74}"/>
                      </a:ext>
                    </a:extLst>
                  </p:cNvPr>
                  <p:cNvSpPr txBox="1"/>
                  <p:nvPr/>
                </p:nvSpPr>
                <p:spPr>
                  <a:xfrm>
                    <a:off x="9805901" y="6444476"/>
                    <a:ext cx="71968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DF1DD69-5A4C-C56E-E3C8-9E39574B6B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05901" y="6444476"/>
                    <a:ext cx="71968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772" t="-8696" r="-12281" b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3D7FC9-6B42-E9D9-F558-A0B9C07A379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7823521" y="4822074"/>
                    <a:ext cx="61260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[%]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43D7FC9-6B42-E9D9-F558-A0B9C07A37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7823521" y="4822074"/>
                    <a:ext cx="61260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091" t="-12245" r="-40909"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CA320-36B3-846E-13B3-7663D6A02D51}"/>
                  </a:ext>
                </a:extLst>
              </p:cNvPr>
              <p:cNvSpPr txBox="1"/>
              <p:nvPr/>
            </p:nvSpPr>
            <p:spPr>
              <a:xfrm>
                <a:off x="10125139" y="5070656"/>
                <a:ext cx="1071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TSA120-2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29E02AA-0F60-5DE9-8D7E-4AE2A112141C}"/>
                </a:ext>
              </a:extLst>
            </p:cNvPr>
            <p:cNvGrpSpPr/>
            <p:nvPr/>
          </p:nvGrpSpPr>
          <p:grpSpPr>
            <a:xfrm>
              <a:off x="3962156" y="3585416"/>
              <a:ext cx="3974592" cy="3078684"/>
              <a:chOff x="3962156" y="3585416"/>
              <a:chExt cx="3974592" cy="3078684"/>
            </a:xfrm>
          </p:grpSpPr>
          <p:pic>
            <p:nvPicPr>
              <p:cNvPr id="11" name="Picture 10" descr="A graph with a line and a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FEBFF276-325C-2A70-0134-75E6E38A3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2156" y="3585416"/>
                <a:ext cx="3974592" cy="29809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01AAFF7-AEEE-BD9D-BBDA-C6A8ED44E3BD}"/>
                      </a:ext>
                    </a:extLst>
                  </p:cNvPr>
                  <p:cNvSpPr txBox="1"/>
                  <p:nvPr/>
                </p:nvSpPr>
                <p:spPr>
                  <a:xfrm>
                    <a:off x="5843501" y="6387101"/>
                    <a:ext cx="71968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01AAFF7-AEEE-BD9D-BBDA-C6A8ED44E3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3501" y="6387101"/>
                    <a:ext cx="71968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772" t="-9091" r="-12281" b="-4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930DBA4-0DD0-BD14-D760-FB50695A117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60297" y="4822075"/>
                    <a:ext cx="61260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[%]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9930DBA4-0DD0-BD14-D760-FB50695A11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60297" y="4822075"/>
                    <a:ext cx="61260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9091" t="-12245" r="-40909" b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240349-DE37-FA34-A814-90922D8B8138}"/>
                  </a:ext>
                </a:extLst>
              </p:cNvPr>
              <p:cNvSpPr txBox="1"/>
              <p:nvPr/>
            </p:nvSpPr>
            <p:spPr>
              <a:xfrm>
                <a:off x="6150315" y="5020760"/>
                <a:ext cx="1071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TSA120-1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F594066-553A-FF68-C743-10C9679AC165}"/>
                </a:ext>
              </a:extLst>
            </p:cNvPr>
            <p:cNvGrpSpPr/>
            <p:nvPr/>
          </p:nvGrpSpPr>
          <p:grpSpPr>
            <a:xfrm>
              <a:off x="29178" y="3580184"/>
              <a:ext cx="3974592" cy="3097655"/>
              <a:chOff x="29178" y="3580184"/>
              <a:chExt cx="3974592" cy="3097655"/>
            </a:xfrm>
          </p:grpSpPr>
          <p:pic>
            <p:nvPicPr>
              <p:cNvPr id="15" name="Picture 14" descr="A graph with a line and a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883F4D91-94DD-5942-9BC8-2EB0C0B07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78" y="3580184"/>
                <a:ext cx="3974592" cy="298094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8E68EF-6F7E-9FD2-5D7A-DAB92E6B2AC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33860" y="4886748"/>
                    <a:ext cx="61260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[%]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18E68EF-6F7E-9FD2-5D7A-DAB92E6B2A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33860" y="4886748"/>
                    <a:ext cx="61260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8696" t="-12000" r="-34783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437141D-4A6A-7CAA-BA7A-5475F44D5066}"/>
                      </a:ext>
                    </a:extLst>
                  </p:cNvPr>
                  <p:cNvSpPr txBox="1"/>
                  <p:nvPr/>
                </p:nvSpPr>
                <p:spPr>
                  <a:xfrm>
                    <a:off x="1799419" y="6400840"/>
                    <a:ext cx="719684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437141D-4A6A-7CAA-BA7A-5475F44D50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419" y="6400840"/>
                    <a:ext cx="71968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897" t="-9091" r="-10345" b="-4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AC093-1722-8C52-F248-582BC6DF8386}"/>
                  </a:ext>
                </a:extLst>
              </p:cNvPr>
              <p:cNvSpPr txBox="1"/>
              <p:nvPr/>
            </p:nvSpPr>
            <p:spPr>
              <a:xfrm>
                <a:off x="2243196" y="5020760"/>
                <a:ext cx="1071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TSA114-3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D2E089-54D8-8C8E-CF12-2D119D07C4A3}"/>
              </a:ext>
            </a:extLst>
          </p:cNvPr>
          <p:cNvSpPr txBox="1"/>
          <p:nvPr/>
        </p:nvSpPr>
        <p:spPr>
          <a:xfrm>
            <a:off x="1633310" y="3396039"/>
            <a:ext cx="968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4EE7"/>
                </a:solidFill>
              </a:rPr>
              <a:t>Transmittance measurement comparison (Temple/BNL/Aerogel Factory)</a:t>
            </a:r>
          </a:p>
        </p:txBody>
      </p:sp>
      <p:pic>
        <p:nvPicPr>
          <p:cNvPr id="23" name="Picture 22" descr="A clear plastic box with holes&#10;&#10;Description automatically generated with medium confidence">
            <a:extLst>
              <a:ext uri="{FF2B5EF4-FFF2-40B4-BE49-F238E27FC236}">
                <a16:creationId xmlns:a16="http://schemas.microsoft.com/office/drawing/2014/main" id="{7A4074AD-85C2-C2B7-1A0F-107431B70F4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590" t="4016" r="17463" b="7715"/>
          <a:stretch/>
        </p:blipFill>
        <p:spPr>
          <a:xfrm>
            <a:off x="32382" y="1148383"/>
            <a:ext cx="2502058" cy="20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5E0B-DA8C-EE32-AC00-3A8B7D2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5EBC1-047C-65D7-1F64-A169FD90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0" y="51326"/>
            <a:ext cx="10515600" cy="448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Aerogel QA Facility: Next Steps</a:t>
            </a:r>
            <a:endParaRPr lang="en-GB" sz="24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BE78C-A81F-F0ED-D163-1B71C15EF9F3}"/>
              </a:ext>
            </a:extLst>
          </p:cNvPr>
          <p:cNvCxnSpPr>
            <a:cxnSpLocks/>
          </p:cNvCxnSpPr>
          <p:nvPr/>
        </p:nvCxnSpPr>
        <p:spPr>
          <a:xfrm>
            <a:off x="218108" y="526938"/>
            <a:ext cx="11755783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1A139-B0C4-F509-C58D-C3F0F5D5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1803921C-5EE7-E060-A2CA-6BE22EDF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74" y="38353"/>
            <a:ext cx="630126" cy="44831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49AFCF-ABBC-8156-CA00-296E0DC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82" y="6480048"/>
            <a:ext cx="3840808" cy="365125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Meeting, January 20-24, 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0D4E0-7754-5485-4F98-66815112C41A}"/>
              </a:ext>
            </a:extLst>
          </p:cNvPr>
          <p:cNvSpPr txBox="1"/>
          <p:nvPr/>
        </p:nvSpPr>
        <p:spPr>
          <a:xfrm>
            <a:off x="336900" y="836045"/>
            <a:ext cx="10658367" cy="1714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Local refractive index measurements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Measure change in light polarization to extract refractive index (via Brewster’s angle or ellipsometry)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Equipment in hand as part of </a:t>
            </a:r>
            <a:r>
              <a:rPr lang="en-US" dirty="0" err="1"/>
              <a:t>pfRICH</a:t>
            </a:r>
            <a:r>
              <a:rPr lang="en-US" dirty="0"/>
              <a:t> PED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Main effort to start in  summer 2025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3EDA2-9668-C4B4-9BC8-DB1CA9A00290}"/>
              </a:ext>
            </a:extLst>
          </p:cNvPr>
          <p:cNvGrpSpPr/>
          <p:nvPr/>
        </p:nvGrpSpPr>
        <p:grpSpPr>
          <a:xfrm>
            <a:off x="3316897" y="2548016"/>
            <a:ext cx="7241314" cy="3419826"/>
            <a:chOff x="2192195" y="3386848"/>
            <a:chExt cx="7241314" cy="34198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54BF7C-F05D-28CA-2F92-3652676AD6A7}"/>
                </a:ext>
              </a:extLst>
            </p:cNvPr>
            <p:cNvGrpSpPr/>
            <p:nvPr/>
          </p:nvGrpSpPr>
          <p:grpSpPr>
            <a:xfrm>
              <a:off x="2192195" y="3386848"/>
              <a:ext cx="7241314" cy="3419826"/>
              <a:chOff x="1712151" y="2609865"/>
              <a:chExt cx="7241314" cy="341982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161A79-38D1-BABB-D82B-65930E9AFBAF}"/>
                  </a:ext>
                </a:extLst>
              </p:cNvPr>
              <p:cNvSpPr/>
              <p:nvPr/>
            </p:nvSpPr>
            <p:spPr>
              <a:xfrm>
                <a:off x="5376264" y="3300478"/>
                <a:ext cx="3577201" cy="2729213"/>
              </a:xfrm>
              <a:prstGeom prst="ellipse">
                <a:avLst/>
              </a:prstGeom>
              <a:noFill/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0660ED6-2E49-8EF3-2E78-02F5E803BA6F}"/>
                  </a:ext>
                </a:extLst>
              </p:cNvPr>
              <p:cNvGrpSpPr/>
              <p:nvPr/>
            </p:nvGrpSpPr>
            <p:grpSpPr>
              <a:xfrm>
                <a:off x="1712151" y="4339898"/>
                <a:ext cx="1466192" cy="294289"/>
                <a:chOff x="746235" y="3914895"/>
                <a:chExt cx="1466192" cy="29428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F35FEC6-0B50-6463-765E-DD7481526486}"/>
                    </a:ext>
                  </a:extLst>
                </p:cNvPr>
                <p:cNvSpPr/>
                <p:nvPr/>
              </p:nvSpPr>
              <p:spPr>
                <a:xfrm>
                  <a:off x="746235" y="3914895"/>
                  <a:ext cx="1240220" cy="29428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702E2F4-89D5-0610-5264-2B1360AFD341}"/>
                    </a:ext>
                  </a:extLst>
                </p:cNvPr>
                <p:cNvSpPr/>
                <p:nvPr/>
              </p:nvSpPr>
              <p:spPr>
                <a:xfrm>
                  <a:off x="1986455" y="3965926"/>
                  <a:ext cx="225972" cy="19222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0CF723-3B5D-9A22-F0E9-A2B39D277645}"/>
                  </a:ext>
                </a:extLst>
              </p:cNvPr>
              <p:cNvSpPr txBox="1"/>
              <p:nvPr/>
            </p:nvSpPr>
            <p:spPr>
              <a:xfrm>
                <a:off x="1993065" y="4285633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Laser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85ECC5-9142-A02D-7DB1-FC6D6E663F7A}"/>
                  </a:ext>
                </a:extLst>
              </p:cNvPr>
              <p:cNvSpPr txBox="1"/>
              <p:nvPr/>
            </p:nvSpPr>
            <p:spPr>
              <a:xfrm>
                <a:off x="3213498" y="3300478"/>
                <a:ext cx="1716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Polarizers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54AA25C-4BFE-E22E-BB87-3C187D7383F2}"/>
                      </a:ext>
                    </a:extLst>
                  </p:cNvPr>
                  <p:cNvSpPr txBox="1"/>
                  <p:nvPr/>
                </p:nvSpPr>
                <p:spPr>
                  <a:xfrm>
                    <a:off x="3482066" y="5316197"/>
                    <a:ext cx="117904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  <a:p>
                    <a:pPr algn="ctr"/>
                    <a:r>
                      <a:rPr lang="en-US" dirty="0"/>
                      <a:t>Waveplate</a:t>
                    </a: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42D0294-7510-ACB2-CF6B-D3B481420C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066" y="5316197"/>
                    <a:ext cx="1179041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158" r="-3158" b="-134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109CE4B-2CE0-C02C-8745-C6965674B4FA}"/>
                  </a:ext>
                </a:extLst>
              </p:cNvPr>
              <p:cNvSpPr/>
              <p:nvPr/>
            </p:nvSpPr>
            <p:spPr>
              <a:xfrm>
                <a:off x="3398962" y="4013234"/>
                <a:ext cx="141667" cy="90072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4DB5B32-0911-FB62-797D-79168B2CB865}"/>
                  </a:ext>
                </a:extLst>
              </p:cNvPr>
              <p:cNvSpPr/>
              <p:nvPr/>
            </p:nvSpPr>
            <p:spPr>
              <a:xfrm>
                <a:off x="3965206" y="4012843"/>
                <a:ext cx="218940" cy="87879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6C20720-8061-D92C-7D88-0D9D4314E4F4}"/>
                  </a:ext>
                </a:extLst>
              </p:cNvPr>
              <p:cNvSpPr/>
              <p:nvPr/>
            </p:nvSpPr>
            <p:spPr>
              <a:xfrm>
                <a:off x="6389310" y="3955468"/>
                <a:ext cx="1558344" cy="11914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F03FA3-B440-65EF-6C76-FFE2B18FA510}"/>
                  </a:ext>
                </a:extLst>
              </p:cNvPr>
              <p:cNvSpPr txBox="1"/>
              <p:nvPr/>
            </p:nvSpPr>
            <p:spPr>
              <a:xfrm>
                <a:off x="6501045" y="5188826"/>
                <a:ext cx="1548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Rotation Stage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5C9EFC9-1621-E10D-85DA-62D50F92E579}"/>
                  </a:ext>
                </a:extLst>
              </p:cNvPr>
              <p:cNvGrpSpPr/>
              <p:nvPr/>
            </p:nvGrpSpPr>
            <p:grpSpPr>
              <a:xfrm>
                <a:off x="6680763" y="3913532"/>
                <a:ext cx="965916" cy="788777"/>
                <a:chOff x="6671256" y="2188341"/>
                <a:chExt cx="965916" cy="788777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A2BEE78-DFA3-A958-55A9-D1BEB07C70D9}"/>
                    </a:ext>
                  </a:extLst>
                </p:cNvPr>
                <p:cNvSpPr/>
                <p:nvPr/>
              </p:nvSpPr>
              <p:spPr>
                <a:xfrm>
                  <a:off x="6671256" y="2188341"/>
                  <a:ext cx="965916" cy="788777"/>
                </a:xfrm>
                <a:prstGeom prst="rect">
                  <a:avLst/>
                </a:prstGeom>
                <a:solidFill>
                  <a:srgbClr val="87F8F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219199A-4B4E-E94A-6F23-8C540BE6D5D4}"/>
                    </a:ext>
                  </a:extLst>
                </p:cNvPr>
                <p:cNvSpPr txBox="1"/>
                <p:nvPr/>
              </p:nvSpPr>
              <p:spPr>
                <a:xfrm>
                  <a:off x="6700820" y="2372682"/>
                  <a:ext cx="9067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Aerogel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233E70A-4D6C-B282-5287-9301CE7CBD44}"/>
                  </a:ext>
                </a:extLst>
              </p:cNvPr>
              <p:cNvGrpSpPr/>
              <p:nvPr/>
            </p:nvGrpSpPr>
            <p:grpSpPr>
              <a:xfrm rot="4895150">
                <a:off x="6022090" y="2850448"/>
                <a:ext cx="1040018" cy="558852"/>
                <a:chOff x="9648617" y="3545319"/>
                <a:chExt cx="1057218" cy="369332"/>
              </a:xfrm>
              <a:solidFill>
                <a:schemeClr val="bg1"/>
              </a:solidFill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857C1D5-B2A5-034B-285F-3DF78F94F8FE}"/>
                    </a:ext>
                  </a:extLst>
                </p:cNvPr>
                <p:cNvSpPr/>
                <p:nvPr/>
              </p:nvSpPr>
              <p:spPr>
                <a:xfrm>
                  <a:off x="9648617" y="3545319"/>
                  <a:ext cx="1057218" cy="36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82B2496-32E9-1695-D74C-C5149262E997}"/>
                    </a:ext>
                  </a:extLst>
                </p:cNvPr>
                <p:cNvSpPr txBox="1"/>
                <p:nvPr/>
              </p:nvSpPr>
              <p:spPr>
                <a:xfrm>
                  <a:off x="9751588" y="3607065"/>
                  <a:ext cx="833007" cy="2440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Sensor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3DE6C10-092A-1553-1C76-8C1BF931CC3D}"/>
                  </a:ext>
                </a:extLst>
              </p:cNvPr>
              <p:cNvSpPr/>
              <p:nvPr/>
            </p:nvSpPr>
            <p:spPr>
              <a:xfrm>
                <a:off x="4537889" y="4038196"/>
                <a:ext cx="141667" cy="87576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1508C35-DE0D-DE5F-AB11-7A4377D78D3A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V="1">
                <a:off x="3178343" y="4477575"/>
                <a:ext cx="3469022" cy="946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24F39F3-A871-951B-9979-C0379E25D2AF}"/>
                  </a:ext>
                </a:extLst>
              </p:cNvPr>
              <p:cNvCxnSpPr>
                <a:cxnSpLocks/>
                <a:endCxn id="28" idx="3"/>
              </p:cNvCxnSpPr>
              <p:nvPr/>
            </p:nvCxnSpPr>
            <p:spPr>
              <a:xfrm flipH="1" flipV="1">
                <a:off x="6602054" y="3526107"/>
                <a:ext cx="78708" cy="92613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940B910-CED4-B9D1-0F26-01FCF2DE1FD0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 flipH="1">
                <a:off x="3540629" y="3669810"/>
                <a:ext cx="530957" cy="2437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62FE584-0494-867B-E086-FE0D0E3757E5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4071586" y="3669810"/>
                <a:ext cx="466303" cy="2927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0122500-5EDD-589B-261C-3DE35F52BDA1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4551631" y="5817698"/>
              <a:ext cx="0" cy="275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1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0294A-554C-F43F-A31F-2C5703249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63C7-1492-56D1-85FB-7EA8083F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0" y="51326"/>
            <a:ext cx="10515600" cy="4483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itchFamily="2" charset="0"/>
              </a:rPr>
              <a:t>Aerogel Inventory as of Jan. 24, 2025</a:t>
            </a:r>
            <a:endParaRPr lang="en-GB" sz="2400" dirty="0">
              <a:latin typeface="Helvetica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AD2860-4A01-9195-81C9-585C0F4AC323}"/>
              </a:ext>
            </a:extLst>
          </p:cNvPr>
          <p:cNvCxnSpPr>
            <a:cxnSpLocks/>
          </p:cNvCxnSpPr>
          <p:nvPr/>
        </p:nvCxnSpPr>
        <p:spPr>
          <a:xfrm>
            <a:off x="218108" y="526938"/>
            <a:ext cx="11755783" cy="0"/>
          </a:xfrm>
          <a:prstGeom prst="line">
            <a:avLst/>
          </a:prstGeom>
          <a:ln w="317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4CBEAB-049E-7825-FAD2-54D70ACE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D1CF-CC2F-7645-A0A8-BF653FD2F6B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logo with a red arrow and black letters&#10;&#10;Description automatically generated">
            <a:extLst>
              <a:ext uri="{FF2B5EF4-FFF2-40B4-BE49-F238E27FC236}">
                <a16:creationId xmlns:a16="http://schemas.microsoft.com/office/drawing/2014/main" id="{05FE558E-F928-833D-5F26-1294A6DE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74" y="38353"/>
            <a:ext cx="630126" cy="44831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210B46-3839-66B4-04F9-BEE03004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082" y="6480048"/>
            <a:ext cx="3840808" cy="365125"/>
          </a:xfrm>
        </p:spPr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Collaboration Meeting, January 20-24, 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AF74B-4E3D-BCAE-9DD5-6C04A69A1969}"/>
              </a:ext>
            </a:extLst>
          </p:cNvPr>
          <p:cNvSpPr txBox="1"/>
          <p:nvPr/>
        </p:nvSpPr>
        <p:spPr>
          <a:xfrm>
            <a:off x="218108" y="805521"/>
            <a:ext cx="5520614" cy="883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Tiles from Aerogel Factory (Chiba University, Japan)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Values in table provided by Aerogel Factory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40DF9C-E97E-2A07-03C5-1EA360528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68551"/>
              </p:ext>
            </p:extLst>
          </p:nvPr>
        </p:nvGraphicFramePr>
        <p:xfrm>
          <a:off x="336900" y="1818750"/>
          <a:ext cx="114063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995">
                  <a:extLst>
                    <a:ext uri="{9D8B030D-6E8A-4147-A177-3AD203B41FA5}">
                      <a16:colId xmlns:a16="http://schemas.microsoft.com/office/drawing/2014/main" val="503347939"/>
                    </a:ext>
                  </a:extLst>
                </a:gridCol>
                <a:gridCol w="2028497">
                  <a:extLst>
                    <a:ext uri="{9D8B030D-6E8A-4147-A177-3AD203B41FA5}">
                      <a16:colId xmlns:a16="http://schemas.microsoft.com/office/drawing/2014/main" val="279214590"/>
                    </a:ext>
                  </a:extLst>
                </a:gridCol>
                <a:gridCol w="3216166">
                  <a:extLst>
                    <a:ext uri="{9D8B030D-6E8A-4147-A177-3AD203B41FA5}">
                      <a16:colId xmlns:a16="http://schemas.microsoft.com/office/drawing/2014/main" val="805268916"/>
                    </a:ext>
                  </a:extLst>
                </a:gridCol>
                <a:gridCol w="3226675">
                  <a:extLst>
                    <a:ext uri="{9D8B030D-6E8A-4147-A177-3AD203B41FA5}">
                      <a16:colId xmlns:a16="http://schemas.microsoft.com/office/drawing/2014/main" val="1959397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(405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Lateral Size [cm]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Thickness [cm]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1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TSA88-1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3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TSA114-3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TSA120-1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7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TSA120-2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2740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0FEC9C-F90E-B5F3-9625-8356B8516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6998"/>
              </p:ext>
            </p:extLst>
          </p:nvPr>
        </p:nvGraphicFramePr>
        <p:xfrm>
          <a:off x="336899" y="3963979"/>
          <a:ext cx="1140633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995">
                  <a:extLst>
                    <a:ext uri="{9D8B030D-6E8A-4147-A177-3AD203B41FA5}">
                      <a16:colId xmlns:a16="http://schemas.microsoft.com/office/drawing/2014/main" val="503347939"/>
                    </a:ext>
                  </a:extLst>
                </a:gridCol>
                <a:gridCol w="2028497">
                  <a:extLst>
                    <a:ext uri="{9D8B030D-6E8A-4147-A177-3AD203B41FA5}">
                      <a16:colId xmlns:a16="http://schemas.microsoft.com/office/drawing/2014/main" val="279214590"/>
                    </a:ext>
                  </a:extLst>
                </a:gridCol>
                <a:gridCol w="3216166">
                  <a:extLst>
                    <a:ext uri="{9D8B030D-6E8A-4147-A177-3AD203B41FA5}">
                      <a16:colId xmlns:a16="http://schemas.microsoft.com/office/drawing/2014/main" val="805268916"/>
                    </a:ext>
                  </a:extLst>
                </a:gridCol>
                <a:gridCol w="3226675">
                  <a:extLst>
                    <a:ext uri="{9D8B030D-6E8A-4147-A177-3AD203B41FA5}">
                      <a16:colId xmlns:a16="http://schemas.microsoft.com/office/drawing/2014/main" val="1959397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Serial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(405 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Lateral Size [cm]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Thickness [cm]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1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TSA122-1a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3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TSA122-2a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7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TSA122-2b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7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TSA153-2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274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TSA153-3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4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17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20162</TotalTime>
  <Words>458</Words>
  <Application>Microsoft Office PowerPoint</Application>
  <PresentationFormat>Widescreen</PresentationFormat>
  <Paragraphs>123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Developments of Common Interest: Aerogel </vt:lpstr>
      <vt:lpstr>Aerogel QA Station</vt:lpstr>
      <vt:lpstr>Aerogel QA Facility</vt:lpstr>
      <vt:lpstr>QA Validation</vt:lpstr>
      <vt:lpstr>Aerogel QA Facility: Next Steps</vt:lpstr>
      <vt:lpstr>Aerogel Inventory as of Jan. 24,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Posik</dc:creator>
  <cp:lastModifiedBy>Bernd Surrow</cp:lastModifiedBy>
  <cp:revision>156</cp:revision>
  <dcterms:created xsi:type="dcterms:W3CDTF">2024-06-14T20:49:12Z</dcterms:created>
  <dcterms:modified xsi:type="dcterms:W3CDTF">2025-01-22T08:15:30Z</dcterms:modified>
</cp:coreProperties>
</file>