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5909" r:id="rId3"/>
    <p:sldId id="5910" r:id="rId4"/>
    <p:sldId id="5911" r:id="rId5"/>
    <p:sldId id="5912" r:id="rId6"/>
    <p:sldId id="5913" r:id="rId7"/>
    <p:sldId id="4770" r:id="rId8"/>
    <p:sldId id="5821" r:id="rId9"/>
    <p:sldId id="57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03" autoAdjust="0"/>
    <p:restoredTop sz="94632" autoAdjust="0"/>
  </p:normalViewPr>
  <p:slideViewPr>
    <p:cSldViewPr snapToGrid="0">
      <p:cViewPr varScale="1">
        <p:scale>
          <a:sx n="107" d="100"/>
          <a:sy n="107" d="100"/>
        </p:scale>
        <p:origin x="2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57B3B-ED67-469A-B307-86F7A39C9689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6A0A4-0EE3-4D82-BAB3-ED3AA258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934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3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6B845-9551-8488-0E95-7AF95F728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D57D4D-66DD-A196-D0A8-8805CE505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0ADDD-5152-73DD-11CC-AFBE08298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1/14/2025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9CBD8-7511-A28A-2586-7ABB5F707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Analysis Coordination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0AD182-9F01-4238-3E61-32F245760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28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8EAA9-FD5C-FB10-5E29-583D9563D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2E0C21-CAF2-8240-D002-C94BB8AD4A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8ADFB-0727-ACB3-0B41-39AEC1F32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1/14/2025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1AE20-ACDE-5B8A-6842-D0FD18AA2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Analysis Coordination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6B906-77A9-191C-0750-487D682D1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16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70B496-BCD1-C439-2F1B-3F41C2831F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ECC6F7-725F-20A8-3417-6C523576E0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0F375-C9CC-DEF1-A546-790055B0B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1/14/2025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C2972-7336-1AFA-EC13-399387419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Analysis Coordination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88EB3-F852-190D-3BEB-C3CCF3CC0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78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BE01F-402B-896B-075E-8B52C03B8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BD732-D622-D697-7848-0C60AE57E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CEBB6-0851-0996-41E2-CD4C2019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1/14/2025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A2124-1FF5-0D00-9D1D-75F1B6E5E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Analysis Coordination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A1524-79FD-873B-B8AB-264A11B39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89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397D3-26E5-3B41-5D7F-5E9416CBC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4A382-22CC-D083-9CD5-3AB354029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C9DF4-3875-85D0-B28E-94494689C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1/14/2025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3D6A2-64B4-C0E6-A47B-5E668C463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Analysis Coordination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AB46D-86E4-4FA0-0887-108854F98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23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991E8-7E58-9C8E-1D32-516EC26D8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2D4AF-133D-18E9-CF22-2098E9C07D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F322A9-3784-C2C4-38FB-C81DBCD294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B25AEC-0412-98AB-FD28-7EFA77527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1/14/2025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CD1176-F8FD-2CB4-4AD9-9C103A665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Analysis Coordination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CB3C3D-1318-EFDB-C2F7-549844E5C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33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2FC24-176B-5708-56AB-20547320A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5511F-C5BC-D4A0-5CDB-7008E780C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67D202-A3AD-C87E-E899-06F554BA2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DCB123-703D-2800-97F4-A2467204A5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AFE6E-4586-3040-72DD-058A028F8F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855D26-1F68-200C-91E8-DD30A7C85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1/14/2025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EC0213-F391-E86F-E0D7-F9080ACDB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Analysis Coordination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01F6C0-C02E-41F7-7624-1F211EE10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00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CC3C1-03E4-626B-6509-5FCF89371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54602D-309E-D848-B30A-670F020C3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1/14/2025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0CDDC2-FA23-DA00-4444-2D07EAF24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Analysis Coordination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966360-FD7F-85A3-F579-AA3338FE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39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4B827B-B882-EF08-B94B-BC4EC3D6F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1/14/2025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B89B48-3C65-1306-B9D4-327B80F52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Analysis Coordination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D6E66-4D34-308B-F928-8D840B0E3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42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FB975-3C76-A5B6-03AA-7AC63BB7B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08828-AC71-580F-80EF-6A433FFFF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97CEB2-9E6E-C5BF-873F-165920CCA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534356-4E42-BF9D-CB81-6773A644B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1/14/2025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2E8D09-8B4B-D8F3-D8D7-4F1FCA329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Analysis Coordination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522E60-46A7-473C-0F1F-79037FED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049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90046-A409-B36B-0483-B5070C3D9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34E26B-AE0F-8A59-618E-10CEDDB264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06652A-0F6C-C445-0475-70FA071341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3A17E3-2E60-0D8A-A502-DE4F23B45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1/14/2025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EAC12B-5593-0FAE-01CA-06B9DBCE8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Analysis Coordination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03083A-0444-8F96-5D17-8A51D0FF2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346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EC1EDF-F53A-8614-E2FA-B871C3053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05D3D-7C3F-7375-EC7E-52A2761C9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25882-7DBE-EFFF-5353-4511D27DB6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1/14/2025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90A07-1EA6-5554-A455-D032D0D07E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ePIC Analysis Coordination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6ABC7-A4A4-DA95-22A1-6A8E3308C4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64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europeanstrategy.cern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765096/contributions/3295690/" TargetMode="External"/><Relationship Id="rId2" Type="http://schemas.openxmlformats.org/officeDocument/2006/relationships/hyperlink" Target="https://indico.cern.ch/event/765096/contribution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dico.cern.ch/event/765096/contributions/3295735/" TargetMode="External"/><Relationship Id="rId4" Type="http://schemas.openxmlformats.org/officeDocument/2006/relationships/hyperlink" Target="https://indico.cern.ch/event/765096/contributions/3296015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eic.github.io/documentation/tutorials.html" TargetMode="External"/><Relationship Id="rId3" Type="http://schemas.openxmlformats.org/officeDocument/2006/relationships/hyperlink" Target="https://lists.bnl.gov/mailman/listinfo" TargetMode="External"/><Relationship Id="rId7" Type="http://schemas.openxmlformats.org/officeDocument/2006/relationships/hyperlink" Target="https://eic.github.io/documentation/landingpage.html" TargetMode="External"/><Relationship Id="rId2" Type="http://schemas.openxmlformats.org/officeDocument/2006/relationships/hyperlink" Target="https://www.bnl.gov/eic/epic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iki.bnl.gov/EPIC/index.php?title=Early-Career_Election" TargetMode="External"/><Relationship Id="rId11" Type="http://schemas.openxmlformats.org/officeDocument/2006/relationships/image" Target="../media/image6.png"/><Relationship Id="rId5" Type="http://schemas.openxmlformats.org/officeDocument/2006/relationships/hyperlink" Target="https://indico.bnl.gov/category/435/" TargetMode="External"/><Relationship Id="rId10" Type="http://schemas.openxmlformats.org/officeDocument/2006/relationships/hyperlink" Target="https://zenodo.org/communities/epic" TargetMode="External"/><Relationship Id="rId4" Type="http://schemas.openxmlformats.org/officeDocument/2006/relationships/hyperlink" Target="https://indico.bnl.gov/category/402/" TargetMode="External"/><Relationship Id="rId9" Type="http://schemas.openxmlformats.org/officeDocument/2006/relationships/hyperlink" Target="https://chat.epic-eic.org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icug.org/content/join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2874D-5DB9-9CBE-A8C4-555A50D6B8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53802"/>
            <a:ext cx="9144000" cy="180683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European Strategy for Particle Physics Update and </a:t>
            </a:r>
            <a:r>
              <a:rPr lang="en-US" b="1" dirty="0" err="1">
                <a:solidFill>
                  <a:schemeClr val="accent1"/>
                </a:solidFill>
              </a:rPr>
              <a:t>ePIC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09A3C8-9C9D-F634-EB04-A0FF3ED0F8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07770"/>
            <a:ext cx="9144000" cy="1113282"/>
          </a:xfrm>
        </p:spPr>
        <p:txBody>
          <a:bodyPr/>
          <a:lstStyle/>
          <a:p>
            <a:r>
              <a:rPr lang="en-US" i="1" u="sng" dirty="0"/>
              <a:t>J. Lajoie</a:t>
            </a:r>
            <a:r>
              <a:rPr lang="en-US" i="1" dirty="0"/>
              <a:t>, S. Dalla Torre</a:t>
            </a:r>
          </a:p>
          <a:p>
            <a:r>
              <a:rPr lang="en-US" dirty="0"/>
              <a:t>January 14, 2025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B087EBD-E9C1-E830-144E-E69D7556F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443" y="4715320"/>
            <a:ext cx="2411128" cy="173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476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D4CD7-9894-75B0-5B11-6162DDF09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European Strategy for Particle Physics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8B20D-E5F8-77CC-16AB-87E235669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1929"/>
            <a:ext cx="10515600" cy="4635034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https://europeanstrategy.cern/</a:t>
            </a:r>
            <a:endParaRPr lang="en-US" dirty="0"/>
          </a:p>
          <a:p>
            <a:r>
              <a:rPr lang="en-US" dirty="0"/>
              <a:t>Mandated and organized by the CERN council</a:t>
            </a:r>
          </a:p>
          <a:p>
            <a:r>
              <a:rPr lang="en-US" dirty="0"/>
              <a:t>Seeks broad consultation with the grass-roots European community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5036B-DD2F-8CC1-4B4B-081E204EA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1/14/2025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C95E0-A9B6-A0F1-88DD-642E53F20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Analysis Coordination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FB0A0-E5D4-D28C-2A91-AF0DD1060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4D84395D-7A4C-D0B4-6A58-D7E7DD3D7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303536"/>
            <a:ext cx="10374173" cy="208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833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AC8D9-42AD-967C-E138-250F13FCB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5110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Timeline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82C45-7793-EF3A-D2DD-69C4B2B03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1/14/2025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435C4-D54A-4109-8486-E8473B7E4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Analysis Coordination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82C47-C75A-2090-4CDC-F1F3AD39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 descr="Timeline&#10;&#10;Description automatically generated">
            <a:extLst>
              <a:ext uri="{FF2B5EF4-FFF2-40B4-BE49-F238E27FC236}">
                <a16:creationId xmlns:a16="http://schemas.microsoft.com/office/drawing/2014/main" id="{B0136521-E87C-78BB-78C1-46DA9543B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344" y="1763711"/>
            <a:ext cx="10488489" cy="40391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C125F2A-49FA-08F9-A94D-F14E781696C7}"/>
              </a:ext>
            </a:extLst>
          </p:cNvPr>
          <p:cNvSpPr txBox="1"/>
          <p:nvPr/>
        </p:nvSpPr>
        <p:spPr>
          <a:xfrm>
            <a:off x="4447309" y="1028700"/>
            <a:ext cx="3706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Contributions emphasizing the EIC/</a:t>
            </a:r>
            <a:r>
              <a:rPr lang="en-US" dirty="0" err="1"/>
              <a:t>ePIC</a:t>
            </a:r>
            <a:r>
              <a:rPr lang="en-US" dirty="0"/>
              <a:t> are due here.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3DAD4EE-227E-2820-A09D-9C2D7D000F38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3688773" y="1351866"/>
            <a:ext cx="758536" cy="521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203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3A849-8112-FA53-E506-8E3129876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What has the EIC/EICUG done in the past?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7E4EE-7A85-7982-8E83-7ADFF9471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en-US" dirty="0"/>
              <a:t>During the 2018 Update there were several papers submitted in support of the EIC: </a:t>
            </a:r>
          </a:p>
          <a:p>
            <a:pPr lvl="1"/>
            <a:r>
              <a:rPr lang="en-US" dirty="0">
                <a:hlinkClick r:id="rId2"/>
              </a:rPr>
              <a:t>https://indico.cern.ch/event/765096/contributions/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EIC Accelerator Science - </a:t>
            </a:r>
            <a:r>
              <a:rPr lang="en-US" dirty="0">
                <a:hlinkClick r:id="rId3"/>
              </a:rPr>
              <a:t>https://indico.cern.ch/event/765096/contributions/3295690/</a:t>
            </a:r>
            <a:endParaRPr lang="en-US" dirty="0"/>
          </a:p>
          <a:p>
            <a:pPr lvl="1"/>
            <a:r>
              <a:rPr lang="en-US" dirty="0"/>
              <a:t>DIS Paper – </a:t>
            </a:r>
            <a:br>
              <a:rPr lang="en-US" dirty="0"/>
            </a:br>
            <a:r>
              <a:rPr lang="en-US" dirty="0">
                <a:hlinkClick r:id="rId4"/>
              </a:rPr>
              <a:t>https://indico.cern.ch/event/765096/contributions/3296015/</a:t>
            </a:r>
            <a:endParaRPr lang="en-US" dirty="0"/>
          </a:p>
          <a:p>
            <a:pPr lvl="1"/>
            <a:r>
              <a:rPr lang="en-US" dirty="0"/>
              <a:t>Synergies with the EIC – </a:t>
            </a:r>
            <a:r>
              <a:rPr lang="en-US" dirty="0">
                <a:hlinkClick r:id="rId5"/>
              </a:rPr>
              <a:t>https://indico.cern.ch/event/765096/contributions/3295735/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8CF24-36A2-135C-B801-C9B83CD0B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1/14/2025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F6592-B6FF-58C4-0A1E-A9C517A51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Analysis Coordination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81432-8A1C-E4B8-601A-33784FD3C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04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14855-EE36-E7E0-DD1E-38D0E7E3A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Planning for this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D2BCE-79E5-CCBF-862F-9B83C10A5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EIC project is working on an updated document on accelerator science and R&amp;D</a:t>
            </a:r>
          </a:p>
          <a:p>
            <a:r>
              <a:rPr lang="en-US" dirty="0"/>
              <a:t>Paul Newman (Birmingham) is organizing a paper on DIS</a:t>
            </a:r>
          </a:p>
          <a:p>
            <a:r>
              <a:rPr lang="en-US" dirty="0"/>
              <a:t>Sylvia is working on a white paper on detector technologies and R&amp;D</a:t>
            </a:r>
          </a:p>
          <a:p>
            <a:endParaRPr lang="en-US" dirty="0"/>
          </a:p>
          <a:p>
            <a:r>
              <a:rPr lang="en-US" dirty="0"/>
              <a:t>In the EICUG SC we have discussed if submitting an update to the “Synergies” paper would be useful: </a:t>
            </a:r>
          </a:p>
          <a:p>
            <a:pPr lvl="1"/>
            <a:r>
              <a:rPr lang="en-US" dirty="0"/>
              <a:t>It would seem to be conspicuous in its absence </a:t>
            </a:r>
          </a:p>
          <a:p>
            <a:pPr lvl="1"/>
            <a:r>
              <a:rPr lang="en-US" dirty="0"/>
              <a:t>Everyone is busy – need to be efficient, update 2018 paper (Radici and Boer)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A018C5-F56F-3A50-7B57-7C20EB0B5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1/14/2025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B8677-1BC6-E911-0299-6AF8F4286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Analysis Coordination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89891-8BCC-41C0-3564-90CA13427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6E5E3-924B-806C-4FA0-967595363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Input from </a:t>
            </a:r>
            <a:r>
              <a:rPr lang="en-US" b="1" dirty="0" err="1">
                <a:solidFill>
                  <a:schemeClr val="accent1"/>
                </a:solidFill>
              </a:rPr>
              <a:t>ePIC</a:t>
            </a:r>
            <a:r>
              <a:rPr lang="en-US" b="1" dirty="0">
                <a:solidFill>
                  <a:schemeClr val="accent1"/>
                </a:solidFill>
              </a:rPr>
              <a:t> Physics PWG’s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6A174-6370-5F66-E7D5-7E7418F44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5718"/>
            <a:ext cx="10515600" cy="476063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Suggestion is to start from the 2018 input to the EPPSU and </a:t>
            </a:r>
            <a:r>
              <a:rPr lang="en-US" u="sng" dirty="0"/>
              <a:t>update</a:t>
            </a:r>
            <a:r>
              <a:rPr lang="en-US" dirty="0"/>
              <a:t> it as necessary.  </a:t>
            </a:r>
          </a:p>
          <a:p>
            <a:pPr lvl="1"/>
            <a:r>
              <a:rPr lang="en-US" dirty="0"/>
              <a:t>2018 document (and addendum) is attached to the Indico for this meeting </a:t>
            </a:r>
          </a:p>
          <a:p>
            <a:pPr lvl="1"/>
            <a:r>
              <a:rPr lang="en-US" dirty="0"/>
              <a:t>A lot has changed – for example, jets and HF were not such a strong component of the EIC physics program in 2018</a:t>
            </a:r>
          </a:p>
          <a:p>
            <a:r>
              <a:rPr lang="en-US" dirty="0"/>
              <a:t>Asking PWG conveners to do the following: </a:t>
            </a:r>
          </a:p>
          <a:p>
            <a:pPr lvl="1"/>
            <a:r>
              <a:rPr lang="en-US" dirty="0"/>
              <a:t>Look through the document, suggest changes</a:t>
            </a:r>
          </a:p>
          <a:p>
            <a:pPr lvl="2"/>
            <a:r>
              <a:rPr lang="en-US" dirty="0"/>
              <a:t>Marco will give access to the Overleaf for the 2018 document</a:t>
            </a:r>
          </a:p>
          <a:p>
            <a:pPr lvl="2"/>
            <a:r>
              <a:rPr lang="en-US" dirty="0"/>
              <a:t>Develop a specific, limited plan for changes – </a:t>
            </a:r>
            <a:r>
              <a:rPr lang="en-US"/>
              <a:t>writing assignments </a:t>
            </a:r>
            <a:r>
              <a:rPr lang="en-US" dirty="0"/>
              <a:t>by February</a:t>
            </a:r>
          </a:p>
          <a:p>
            <a:pPr lvl="1"/>
            <a:r>
              <a:rPr lang="en-US" dirty="0"/>
              <a:t>Submit a joint update on behalf of both the EICUG SC and </a:t>
            </a:r>
            <a:r>
              <a:rPr lang="en-US" dirty="0" err="1"/>
              <a:t>ePIC</a:t>
            </a:r>
            <a:endParaRPr lang="en-US" dirty="0"/>
          </a:p>
          <a:p>
            <a:pPr lvl="2"/>
            <a:r>
              <a:rPr lang="en-US" dirty="0"/>
              <a:t>Authors to include PWG conveners</a:t>
            </a:r>
          </a:p>
          <a:p>
            <a:pPr lvl="2"/>
            <a:r>
              <a:rPr lang="en-US" dirty="0"/>
              <a:t>Internal review by </a:t>
            </a:r>
            <a:r>
              <a:rPr lang="en-US" dirty="0" err="1"/>
              <a:t>ePIC</a:t>
            </a:r>
            <a:r>
              <a:rPr lang="en-US" dirty="0"/>
              <a:t> PWG’s in early March? </a:t>
            </a:r>
          </a:p>
          <a:p>
            <a:pPr lvl="2"/>
            <a:r>
              <a:rPr lang="en-US" dirty="0"/>
              <a:t>Due March 31</a:t>
            </a:r>
            <a:r>
              <a:rPr lang="en-US" baseline="30000" dirty="0"/>
              <a:t>st</a:t>
            </a:r>
            <a:r>
              <a:rPr lang="en-US" dirty="0"/>
              <a:t>	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B116A-14C7-7E1F-BEF6-1453541A3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1/14/2025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2DB38-E6E2-2D6A-14A5-A9DD57FC7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Analysis Coordination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11E11-2D7F-707D-10A8-76E88A1FD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616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435FE5CE-15BE-8B4A-54CC-D52C7DCC0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327" y="2112150"/>
            <a:ext cx="9053345" cy="26337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C7A3F4-3753-8E74-B80F-E4A0CDA88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1/14/2025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BD81DA-5D9A-F679-21B5-3F001B09C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Analysis Coordination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7D2E3C-5F8A-E914-EF79-8697EABC6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306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380FF-8559-07BE-9E4B-F52B57D2E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1"/>
                </a:solidFill>
              </a:rPr>
              <a:t>ePIC</a:t>
            </a:r>
            <a:r>
              <a:rPr lang="en-US" b="1" dirty="0">
                <a:solidFill>
                  <a:schemeClr val="accent1"/>
                </a:solidFill>
              </a:rPr>
              <a:t> Resources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6AA10-4DDA-80D2-7247-44004DAC3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1/14/2025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8EB6EB9-D306-E817-1A32-A2FC3A44F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785" y="1542820"/>
            <a:ext cx="10515600" cy="473618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Public Website - </a:t>
            </a:r>
            <a:r>
              <a:rPr lang="en-US" dirty="0">
                <a:hlinkClick r:id="rId2"/>
              </a:rPr>
              <a:t>https://www.bnl.gov/eic/epic.php</a:t>
            </a:r>
            <a:endParaRPr lang="en-US" dirty="0"/>
          </a:p>
          <a:p>
            <a:r>
              <a:rPr lang="en-US" dirty="0"/>
              <a:t>Mailing Lists – </a:t>
            </a:r>
            <a:r>
              <a:rPr lang="en-US" dirty="0">
                <a:hlinkClick r:id="rId3"/>
              </a:rPr>
              <a:t>https://lists.bnl.gov/mailman/listinfo</a:t>
            </a:r>
            <a:endParaRPr lang="en-US" dirty="0"/>
          </a:p>
          <a:p>
            <a:r>
              <a:rPr lang="en-US" dirty="0"/>
              <a:t>Indico Agenda - </a:t>
            </a:r>
            <a:r>
              <a:rPr lang="en-US" dirty="0">
                <a:hlinkClick r:id="rId4"/>
              </a:rPr>
              <a:t>https://indico.bnl.gov/category/402/</a:t>
            </a:r>
            <a:endParaRPr lang="en-US" dirty="0"/>
          </a:p>
          <a:p>
            <a:pPr lvl="1"/>
            <a:r>
              <a:rPr lang="en-US" dirty="0" err="1"/>
              <a:t>ePIC</a:t>
            </a:r>
            <a:r>
              <a:rPr lang="en-US" dirty="0"/>
              <a:t> Software and Computing: </a:t>
            </a:r>
            <a:r>
              <a:rPr lang="en-US" dirty="0">
                <a:hlinkClick r:id="rId5"/>
              </a:rPr>
              <a:t>https://indico.bnl.gov/category/435/</a:t>
            </a:r>
            <a:endParaRPr lang="en-US" dirty="0"/>
          </a:p>
          <a:p>
            <a:r>
              <a:rPr lang="en-US" dirty="0"/>
              <a:t>Wiki - </a:t>
            </a:r>
            <a:r>
              <a:rPr lang="en-US" dirty="0">
                <a:hlinkClick r:id="rId6"/>
              </a:rPr>
              <a:t>https://wiki.bnl.gov/EPIC</a:t>
            </a:r>
            <a:endParaRPr lang="en-US" dirty="0"/>
          </a:p>
          <a:p>
            <a:r>
              <a:rPr lang="en-US" dirty="0"/>
              <a:t>ePIC Software Training: </a:t>
            </a:r>
          </a:p>
          <a:p>
            <a:pPr lvl="1"/>
            <a:r>
              <a:rPr lang="en-US" dirty="0"/>
              <a:t>Landing Page: </a:t>
            </a:r>
            <a:r>
              <a:rPr lang="en-US" dirty="0">
                <a:hlinkClick r:id="rId7"/>
              </a:rPr>
              <a:t>https://eic.github.io/documentation/landingpage.html</a:t>
            </a:r>
            <a:endParaRPr lang="en-US" sz="2800" dirty="0"/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Tutorials: </a:t>
            </a:r>
            <a:r>
              <a:rPr lang="en-US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8"/>
              </a:rPr>
              <a:t>https://eic.github.io/documentation/tutorials.html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8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>
              <a:spcBef>
                <a:spcPts val="0"/>
              </a:spcBef>
            </a:pP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Mattermost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 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9"/>
              </a:rPr>
              <a:t>https://</a:t>
            </a:r>
            <a:r>
              <a:rPr lang="en-US" dirty="0">
                <a:hlinkClick r:id="rId9"/>
              </a:rPr>
              <a:t>chat.epic-eic.org</a:t>
            </a:r>
            <a:endParaRPr lang="en-US" dirty="0"/>
          </a:p>
          <a:p>
            <a:pPr marL="0">
              <a:spcBef>
                <a:spcPts val="0"/>
              </a:spcBef>
            </a:pP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ePIC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Zenodo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Community: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10"/>
              </a:rPr>
              <a:t>https://zenodo.org/communities/epic</a:t>
            </a:r>
            <a:endParaRPr lang="en-US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77754AE-841A-0ABD-B108-FCBDDA48D89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70437" y="314334"/>
            <a:ext cx="1804597" cy="129901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FE3D9-B3F2-39F4-1B72-AF0B64A5B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Analysis Coordination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1E84BD-BD1C-C201-3156-A3A876146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275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circle with an arrow and waves&#10;&#10;Description automatically generated">
            <a:extLst>
              <a:ext uri="{FF2B5EF4-FFF2-40B4-BE49-F238E27FC236}">
                <a16:creationId xmlns:a16="http://schemas.microsoft.com/office/drawing/2014/main" id="{45E19F64-D7CC-3A46-AE5A-90461E1CC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495" y="2707363"/>
            <a:ext cx="3480044" cy="30426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BFA4F9-5649-0168-6C84-176E3B20F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7331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EICUG Membership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F0A71-F146-499F-F3E2-55D9C6D02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4752"/>
            <a:ext cx="5080462" cy="473221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EICUG is a vital organization to promote the interests of the EIC community! </a:t>
            </a:r>
          </a:p>
          <a:p>
            <a:pPr lvl="1"/>
            <a:r>
              <a:rPr lang="en-US" dirty="0"/>
              <a:t>Without the EICUG we would never have gotten far enough to form ePIC!</a:t>
            </a:r>
          </a:p>
          <a:p>
            <a:endParaRPr lang="en-US" dirty="0"/>
          </a:p>
          <a:p>
            <a:r>
              <a:rPr lang="en-US" dirty="0"/>
              <a:t>Please register your institution!</a:t>
            </a:r>
          </a:p>
          <a:p>
            <a:r>
              <a:rPr lang="en-US" dirty="0"/>
              <a:t>Check with your EICUG IB representative to get registered as a member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000" dirty="0">
                <a:hlinkClick r:id="rId3"/>
              </a:rPr>
              <a:t>https://www.eicug.org/content/join.html</a:t>
            </a:r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FBAFB3-EA53-8EC0-5C8F-7BE1EEA28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1/14/2025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566A896-3E41-F7FC-CBB1-3F0CDF77C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918" y="1807178"/>
            <a:ext cx="4899513" cy="90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8FDB4-5DAA-99C8-8AF5-3846F8727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Analysis Coordination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534B80-BB04-3CBD-93A7-992D65281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241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5238</TotalTime>
  <Words>613</Words>
  <Application>Microsoft Office PowerPoint</Application>
  <PresentationFormat>Widescreen</PresentationFormat>
  <Paragraphs>80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European Strategy for Particle Physics Update and ePIC</vt:lpstr>
      <vt:lpstr>European Strategy for Particle Physics</vt:lpstr>
      <vt:lpstr>Timeline</vt:lpstr>
      <vt:lpstr>What has the EIC/EICUG done in the past? </vt:lpstr>
      <vt:lpstr>Planning for this cycle</vt:lpstr>
      <vt:lpstr>Input from ePIC Physics PWG’s</vt:lpstr>
      <vt:lpstr>PowerPoint Presentation</vt:lpstr>
      <vt:lpstr>ePIC Resources</vt:lpstr>
      <vt:lpstr>EICUG Membership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ePIC Collaboration Status</dc:title>
  <dc:creator>Lajoie, John G [PHYSA]</dc:creator>
  <cp:lastModifiedBy>Lajoie, John</cp:lastModifiedBy>
  <cp:revision>1754</cp:revision>
  <dcterms:created xsi:type="dcterms:W3CDTF">2023-04-13T13:35:08Z</dcterms:created>
  <dcterms:modified xsi:type="dcterms:W3CDTF">2025-01-14T13:13:24Z</dcterms:modified>
</cp:coreProperties>
</file>