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sldIdLst>
    <p:sldId id="257" r:id="rId2"/>
    <p:sldId id="273" r:id="rId3"/>
    <p:sldId id="272" r:id="rId4"/>
    <p:sldId id="258" r:id="rId5"/>
    <p:sldId id="274" r:id="rId6"/>
    <p:sldId id="275" r:id="rId7"/>
    <p:sldId id="276" r:id="rId8"/>
    <p:sldId id="260" r:id="rId9"/>
    <p:sldId id="270" r:id="rId10"/>
    <p:sldId id="271" r:id="rId11"/>
    <p:sldId id="259" r:id="rId12"/>
    <p:sldId id="261" r:id="rId13"/>
    <p:sldId id="262" r:id="rId14"/>
    <p:sldId id="267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6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5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1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7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623"/>
            <a:ext cx="9144000" cy="64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8FF8-DC00-AF4F-9B9F-D288854F3A1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1"/>
            <a:ext cx="9144000" cy="3921016"/>
          </a:xfrm>
          <a:prstGeom prst="frame">
            <a:avLst>
              <a:gd name="adj1" fmla="val 170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BNL_Logo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59" y="5641096"/>
            <a:ext cx="3300640" cy="1216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0592"/>
            <a:ext cx="7772400" cy="1470025"/>
          </a:xfrm>
        </p:spPr>
        <p:txBody>
          <a:bodyPr>
            <a:noAutofit/>
          </a:bodyPr>
          <a:lstStyle/>
          <a:p>
            <a:r>
              <a:rPr lang="en-US" sz="8000" dirty="0" smtClean="0"/>
              <a:t>10 </a:t>
            </a:r>
            <a:r>
              <a:rPr lang="en-US" sz="8000" dirty="0" err="1" smtClean="0"/>
              <a:t>psTOF</a:t>
            </a:r>
            <a:r>
              <a:rPr lang="en-US" sz="8000" dirty="0" smtClean="0"/>
              <a:t> (</a:t>
            </a:r>
            <a:r>
              <a:rPr lang="en-US" sz="8000" dirty="0" err="1" smtClean="0"/>
              <a:t>mRPC</a:t>
            </a:r>
            <a:r>
              <a:rPr lang="en-US" sz="8000" dirty="0" smtClean="0"/>
              <a:t>) Update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3441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Mickey Chiu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6" name="Picture 5" descr="Howard_University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0984"/>
            <a:ext cx="4217250" cy="1677016"/>
          </a:xfrm>
          <a:prstGeom prst="rect">
            <a:avLst/>
          </a:prstGeom>
        </p:spPr>
      </p:pic>
      <p:pic>
        <p:nvPicPr>
          <p:cNvPr id="7" name="Picture 6" descr="Abilene_Christian_University_wordma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52" y="3961075"/>
            <a:ext cx="4175147" cy="1509931"/>
          </a:xfrm>
          <a:prstGeom prst="rect">
            <a:avLst/>
          </a:prstGeom>
        </p:spPr>
      </p:pic>
      <p:pic>
        <p:nvPicPr>
          <p:cNvPr id="8" name="Picture 7" descr="uiu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075"/>
            <a:ext cx="4718485" cy="12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8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46"/>
            <a:ext cx="9143999" cy="65885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Paper Draft:  Eff. and Time Resolution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Screen Shot 2015-09-08 at 12.24.5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944" y="645358"/>
            <a:ext cx="3157113" cy="2643943"/>
          </a:xfrm>
          <a:prstGeom prst="rect">
            <a:avLst/>
          </a:prstGeom>
        </p:spPr>
      </p:pic>
      <p:pic>
        <p:nvPicPr>
          <p:cNvPr id="9" name="Picture 8" descr="Screen Shot 2015-09-08 at 12.24.1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4116"/>
            <a:ext cx="3881493" cy="3249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8322" y="4486508"/>
            <a:ext cx="1215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25.4ps / √2 </a:t>
            </a:r>
          </a:p>
        </p:txBody>
      </p:sp>
      <p:pic>
        <p:nvPicPr>
          <p:cNvPr id="22" name="Picture 21" descr="Screen Shot 2015-07-07 at 11.57.45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2" y="785970"/>
            <a:ext cx="3752838" cy="2490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332" y="3849469"/>
            <a:ext cx="12047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Cosmic rays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22kV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23" name="Picture 22" descr="Screen Shot 2016-01-04 at 7.46.31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762" y="3489217"/>
            <a:ext cx="2948342" cy="2285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40600" y="3625959"/>
            <a:ext cx="151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C. Williams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CERN, 2010</a:t>
            </a:r>
          </a:p>
        </p:txBody>
      </p:sp>
      <p:pic>
        <p:nvPicPr>
          <p:cNvPr id="24" name="Picture 23" descr="Screen Shot 2016-01-04 at 7.46.45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101" y="4485476"/>
            <a:ext cx="3009900" cy="23471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49329" y="6405597"/>
            <a:ext cx="54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[ns]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4093" y="785970"/>
            <a:ext cx="54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[ns]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3954992" y="1889148"/>
            <a:ext cx="1466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MRPC1- MRPC2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6392" y="6456301"/>
            <a:ext cx="1466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MRPC1- MRPC2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832136"/>
            <a:ext cx="1204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Cosmic rays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22kV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Efficiency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936570" y="3387902"/>
            <a:ext cx="5207430" cy="3470098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36570" y="5886170"/>
            <a:ext cx="1991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Preamp : NINO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10 GHz, Oscilloscope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26200" y="4199979"/>
            <a:ext cx="469900" cy="3373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356600" y="5437258"/>
            <a:ext cx="469900" cy="3373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8D2D-2DEC-F741-9E5A-02A075592C57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322" y="4895640"/>
            <a:ext cx="1284526" cy="58477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~ 18ps </a:t>
            </a:r>
          </a:p>
        </p:txBody>
      </p:sp>
    </p:spTree>
    <p:extLst>
      <p:ext uri="{BB962C8B-B14F-4D97-AF65-F5344CB8AC3E}">
        <p14:creationId xmlns:p14="http://schemas.microsoft.com/office/powerpoint/2010/main" val="412966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5C16-0803-409A-810B-CC0E2CCFCAB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37454"/>
            <a:ext cx="4508500" cy="3674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8148"/>
            <a:ext cx="2446969" cy="2089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69" y="945448"/>
            <a:ext cx="2112860" cy="21128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134" y="4991083"/>
            <a:ext cx="4228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 stacks, 10 gas gaps, 0.3mm gas gap width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(No need to wire fishing lines)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922" y="37458"/>
            <a:ext cx="813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+mj-lt"/>
                <a:cs typeface="Times New Roman"/>
              </a:rPr>
              <a:t>First Signals from the 3D Printed 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/>
              </a:rPr>
              <a:t>M</a:t>
            </a:r>
            <a:r>
              <a:rPr lang="en-US" sz="3600" dirty="0" smtClean="0">
                <a:solidFill>
                  <a:srgbClr val="0000FF"/>
                </a:solidFill>
                <a:latin typeface="+mj-lt"/>
                <a:cs typeface="Times New Roman"/>
              </a:rPr>
              <a:t>RPCs</a:t>
            </a:r>
            <a:endParaRPr lang="en-US" sz="3600" dirty="0">
              <a:solidFill>
                <a:srgbClr val="0000FF"/>
              </a:solidFill>
              <a:latin typeface="+mj-lt"/>
              <a:cs typeface="Times New Roman"/>
            </a:endParaRPr>
          </a:p>
        </p:txBody>
      </p:sp>
      <p:pic>
        <p:nvPicPr>
          <p:cNvPr id="3" name="Picture 2" descr="Screen Shot 2016-01-06 at 12.53.54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1" y="945448"/>
            <a:ext cx="4635499" cy="2515005"/>
          </a:xfrm>
          <a:prstGeom prst="rect">
            <a:avLst/>
          </a:prstGeom>
        </p:spPr>
      </p:pic>
      <p:pic>
        <p:nvPicPr>
          <p:cNvPr id="13" name="Picture 12" descr="Screen Shot 2016-01-06 at 12.56.11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1" y="3444399"/>
            <a:ext cx="4635499" cy="20502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92700" y="5505914"/>
            <a:ext cx="345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Signals captured at COMPASS hall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837146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ot </a:t>
            </a:r>
            <a:r>
              <a:rPr lang="en-US" dirty="0">
                <a:latin typeface="Times New Roman"/>
                <a:cs typeface="Times New Roman"/>
              </a:rPr>
              <a:t>enough time to setup </a:t>
            </a:r>
            <a:r>
              <a:rPr lang="en-US" dirty="0" smtClean="0">
                <a:latin typeface="Times New Roman"/>
                <a:cs typeface="Times New Roman"/>
              </a:rPr>
              <a:t>3D MRPC properly for </a:t>
            </a:r>
            <a:r>
              <a:rPr lang="en-US" dirty="0">
                <a:latin typeface="Times New Roman"/>
                <a:cs typeface="Times New Roman"/>
              </a:rPr>
              <a:t>data </a:t>
            </a:r>
            <a:r>
              <a:rPr lang="en-US" dirty="0" smtClean="0">
                <a:latin typeface="Times New Roman"/>
                <a:cs typeface="Times New Roman"/>
              </a:rPr>
              <a:t>taking </a:t>
            </a:r>
            <a:r>
              <a:rPr lang="en-US" dirty="0">
                <a:latin typeface="Times New Roman"/>
                <a:cs typeface="Times New Roman"/>
              </a:rPr>
              <a:t>before the COMPSS beam was </a:t>
            </a:r>
            <a:r>
              <a:rPr lang="en-US" dirty="0" smtClean="0">
                <a:latin typeface="Times New Roman"/>
                <a:cs typeface="Times New Roman"/>
              </a:rPr>
              <a:t>end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Expected the first time resolution results in the beam test at </a:t>
            </a:r>
            <a:r>
              <a:rPr lang="en-US" dirty="0" err="1" smtClean="0">
                <a:latin typeface="Times New Roman"/>
                <a:cs typeface="Times New Roman"/>
              </a:rPr>
              <a:t>Fermilab</a:t>
            </a:r>
            <a:r>
              <a:rPr lang="en-US" dirty="0" smtClean="0">
                <a:latin typeface="Times New Roman"/>
                <a:cs typeface="Times New Roman"/>
              </a:rPr>
              <a:t> 2016!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6601" y="798089"/>
            <a:ext cx="4121641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Two 3D printed gas gap MRPC assembled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553200" y="1167421"/>
            <a:ext cx="88900" cy="712179"/>
          </a:xfrm>
          <a:prstGeom prst="straightConnector1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642100" y="1167421"/>
            <a:ext cx="152400" cy="1118579"/>
          </a:xfrm>
          <a:prstGeom prst="straightConnector1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965700" y="3829785"/>
            <a:ext cx="457200" cy="347102"/>
          </a:xfrm>
          <a:prstGeom prst="straightConnector1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22900" y="3460453"/>
            <a:ext cx="864427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Signals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197600" y="4991083"/>
            <a:ext cx="596900" cy="114317"/>
          </a:xfrm>
          <a:prstGeom prst="straightConnector1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89075" y="5105400"/>
            <a:ext cx="1298252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Trigger bias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330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5262" y="860804"/>
            <a:ext cx="7710298" cy="2740575"/>
            <a:chOff x="5335" y="483801"/>
            <a:chExt cx="4392675" cy="1925722"/>
          </a:xfrm>
        </p:grpSpPr>
        <p:sp>
          <p:nvSpPr>
            <p:cNvPr id="3" name="Straight Connector 2"/>
            <p:cNvSpPr/>
            <p:nvPr/>
          </p:nvSpPr>
          <p:spPr>
            <a:xfrm>
              <a:off x="5335" y="483801"/>
              <a:ext cx="3320923" cy="0"/>
            </a:xfrm>
            <a:prstGeom prst="line">
              <a:avLst/>
            </a:prstGeom>
            <a:noFill/>
            <a:ln w="0">
              <a:solidFill>
                <a:srgbClr val="B3B3B3"/>
              </a:solidFill>
              <a:prstDash val="solid"/>
            </a:ln>
          </p:spPr>
          <p:txBody>
            <a:bodyPr lIns="100785" tIns="50391" rIns="100785" bIns="50391" anchor="ctr" anchorCtr="1" compatLnSpc="0"/>
            <a:lstStyle/>
            <a:p>
              <a:pPr defTabSz="870754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11">
                <a:solidFill>
                  <a:prstClr val="black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pic>
          <p:nvPicPr>
            <p:cNvPr id="4" name="Picture 1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40" b="4811"/>
            <a:stretch/>
          </p:blipFill>
          <p:spPr bwMode="auto">
            <a:xfrm>
              <a:off x="477520" y="619761"/>
              <a:ext cx="3920490" cy="178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960880" y="711200"/>
              <a:ext cx="50800" cy="1473200"/>
            </a:xfrm>
            <a:prstGeom prst="rect">
              <a:avLst/>
            </a:prstGeom>
            <a:solidFill>
              <a:schemeClr val="accent6">
                <a:lumMod val="75000"/>
                <a:alpha val="21000"/>
              </a:schemeClr>
            </a:solidFill>
            <a:ln>
              <a:solidFill>
                <a:schemeClr val="accent6">
                  <a:lumMod val="20000"/>
                  <a:lumOff val="80000"/>
                  <a:alpha val="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52320" y="711200"/>
              <a:ext cx="50800" cy="1473200"/>
            </a:xfrm>
            <a:prstGeom prst="rect">
              <a:avLst/>
            </a:prstGeom>
            <a:solidFill>
              <a:schemeClr val="accent6">
                <a:lumMod val="75000"/>
                <a:alpha val="21000"/>
              </a:schemeClr>
            </a:solidFill>
            <a:ln>
              <a:solidFill>
                <a:schemeClr val="accent6">
                  <a:lumMod val="20000"/>
                  <a:lumOff val="80000"/>
                  <a:alpha val="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6320" y="711200"/>
              <a:ext cx="50800" cy="1473200"/>
            </a:xfrm>
            <a:prstGeom prst="rect">
              <a:avLst/>
            </a:prstGeom>
            <a:solidFill>
              <a:schemeClr val="accent6">
                <a:lumMod val="75000"/>
                <a:alpha val="21000"/>
              </a:schemeClr>
            </a:solidFill>
            <a:ln>
              <a:solidFill>
                <a:schemeClr val="accent6">
                  <a:lumMod val="20000"/>
                  <a:lumOff val="80000"/>
                  <a:alpha val="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41600" y="711200"/>
              <a:ext cx="50800" cy="1473200"/>
            </a:xfrm>
            <a:prstGeom prst="rect">
              <a:avLst/>
            </a:prstGeom>
            <a:solidFill>
              <a:schemeClr val="accent6">
                <a:lumMod val="75000"/>
                <a:alpha val="21000"/>
              </a:schemeClr>
            </a:solidFill>
            <a:ln>
              <a:solidFill>
                <a:schemeClr val="accent6">
                  <a:lumMod val="20000"/>
                  <a:lumOff val="80000"/>
                  <a:alpha val="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55138" y="711200"/>
              <a:ext cx="50800" cy="1473200"/>
            </a:xfrm>
            <a:prstGeom prst="rect">
              <a:avLst/>
            </a:prstGeom>
            <a:solidFill>
              <a:schemeClr val="accent6">
                <a:lumMod val="75000"/>
                <a:alpha val="21000"/>
              </a:schemeClr>
            </a:solidFill>
            <a:ln>
              <a:solidFill>
                <a:schemeClr val="accent6">
                  <a:lumMod val="20000"/>
                  <a:lumOff val="80000"/>
                  <a:alpha val="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10738" y="711200"/>
              <a:ext cx="50800" cy="1473200"/>
            </a:xfrm>
            <a:prstGeom prst="rect">
              <a:avLst/>
            </a:prstGeom>
            <a:solidFill>
              <a:schemeClr val="accent6">
                <a:lumMod val="75000"/>
                <a:alpha val="21000"/>
              </a:schemeClr>
            </a:solidFill>
            <a:ln>
              <a:solidFill>
                <a:schemeClr val="accent6">
                  <a:lumMod val="20000"/>
                  <a:lumOff val="80000"/>
                  <a:alpha val="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55658"/>
            <a:ext cx="9144000" cy="6450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 of Interest (Windowed) Readout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469" y="3716788"/>
            <a:ext cx="89178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DRS4 running at 5 GSPS takes 200 ns to fill 1024 SCA buffer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Collider trigger signals require at least a few </a:t>
            </a:r>
            <a:r>
              <a:rPr lang="en-US" dirty="0" err="1" smtClean="0"/>
              <a:t>μs</a:t>
            </a:r>
            <a:r>
              <a:rPr lang="en-US" dirty="0"/>
              <a:t> </a:t>
            </a:r>
            <a:r>
              <a:rPr lang="en-US" dirty="0" smtClean="0"/>
              <a:t>to be sent to FEM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 PHENIX trigger latency is 4 </a:t>
            </a:r>
            <a:r>
              <a:rPr lang="en-US" dirty="0" err="1" smtClean="0"/>
              <a:t>μs</a:t>
            </a:r>
            <a:r>
              <a:rPr lang="en-US" dirty="0" smtClean="0"/>
              <a:t> &gt;&gt; 200 ns.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solve this, we propose to use the ROI readout for the DRS4 – have a fast LOCAL threshold trigger on each channel, and digitize small window immediately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Need to generate accurate timestamp for ROI (my main worry right now)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Digitizing a 6 ns window with a 37.52 MHz ADC (4x RHIC clock), takes ~3 </a:t>
            </a:r>
            <a:r>
              <a:rPr lang="en-US" dirty="0" err="1" smtClean="0"/>
              <a:t>μs</a:t>
            </a:r>
            <a:r>
              <a:rPr lang="en-US" dirty="0" smtClean="0"/>
              <a:t> (1+2 overhead), where the DRS4 is dead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Q: What is </a:t>
            </a:r>
            <a:r>
              <a:rPr lang="en-US" dirty="0" err="1" smtClean="0"/>
              <a:t>deadtime</a:t>
            </a:r>
            <a:r>
              <a:rPr lang="en-US" dirty="0" smtClean="0"/>
              <a:t> effect?   At 100 kHz </a:t>
            </a:r>
            <a:r>
              <a:rPr lang="en-US" dirty="0" err="1" smtClean="0"/>
              <a:t>Au+Au</a:t>
            </a:r>
            <a:r>
              <a:rPr lang="en-US" dirty="0" smtClean="0"/>
              <a:t> rate, we expect about 500 tracks on average per event, over 10K channels, or 5 kHz hit rate on one channel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Poisson </a:t>
            </a:r>
            <a:r>
              <a:rPr lang="en-US" dirty="0" err="1" smtClean="0"/>
              <a:t>prob</a:t>
            </a:r>
            <a:r>
              <a:rPr lang="en-US" dirty="0" smtClean="0"/>
              <a:t>  P(N&gt;=2; 5 kHz hits and 3 us </a:t>
            </a:r>
            <a:r>
              <a:rPr lang="en-US" dirty="0" err="1" smtClean="0"/>
              <a:t>deadtime</a:t>
            </a:r>
            <a:r>
              <a:rPr lang="en-US" dirty="0" smtClean="0"/>
              <a:t>) ~ 1.5% lost events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12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5744611" y="6508280"/>
            <a:ext cx="2073614" cy="298224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2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_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08" y="1117255"/>
            <a:ext cx="8120613" cy="39205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DRS4 ROI Electronics Block Diagram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5060019" y="709290"/>
            <a:ext cx="3968641" cy="4429871"/>
          </a:xfrm>
          <a:prstGeom prst="frame">
            <a:avLst>
              <a:gd name="adj1" fmla="val 8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0818" y="747923"/>
            <a:ext cx="276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MPC-EX FEM Board</a:t>
            </a:r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896520" y="712875"/>
            <a:ext cx="3968641" cy="4429871"/>
          </a:xfrm>
          <a:prstGeom prst="frame">
            <a:avLst>
              <a:gd name="adj1" fmla="val 8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635" y="721744"/>
            <a:ext cx="276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en-US" dirty="0" err="1" smtClean="0"/>
              <a:t>psTOF</a:t>
            </a:r>
            <a:r>
              <a:rPr lang="en-US" dirty="0" smtClean="0"/>
              <a:t> DRS4 Board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576011"/>
            <a:ext cx="91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Preamp</a:t>
            </a:r>
          </a:p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150" y="5137023"/>
            <a:ext cx="82638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Block diagram for DRS4 prototype board using windowed readout for </a:t>
            </a:r>
            <a:r>
              <a:rPr lang="en-US" dirty="0" smtClean="0"/>
              <a:t>EIC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MPC-EX FEM Board exists and was used successfully with the </a:t>
            </a:r>
            <a:r>
              <a:rPr lang="en-US" dirty="0" err="1" smtClean="0"/>
              <a:t>sPHENIX</a:t>
            </a:r>
            <a:r>
              <a:rPr lang="en-US" dirty="0" smtClean="0"/>
              <a:t> DAQ (DCM2)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Capable of 15 kHz DAQ Rate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psTOF</a:t>
            </a:r>
            <a:r>
              <a:rPr lang="en-US" dirty="0" smtClean="0"/>
              <a:t> DRS4 Board needs to be laid out and built.  Includes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Fast comparator for self-triggering and timestamp (CMP)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DRS4 ASIC + TI 80 MSPS ADC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62968" y="2321988"/>
            <a:ext cx="345440" cy="228346"/>
          </a:xfrm>
          <a:custGeom>
            <a:avLst/>
            <a:gdLst>
              <a:gd name="connsiteX0" fmla="*/ 0 w 436880"/>
              <a:gd name="connsiteY0" fmla="*/ 406407 h 412051"/>
              <a:gd name="connsiteX1" fmla="*/ 152400 w 436880"/>
              <a:gd name="connsiteY1" fmla="*/ 355607 h 412051"/>
              <a:gd name="connsiteX2" fmla="*/ 203200 w 436880"/>
              <a:gd name="connsiteY2" fmla="*/ 7 h 412051"/>
              <a:gd name="connsiteX3" fmla="*/ 294640 w 436880"/>
              <a:gd name="connsiteY3" fmla="*/ 365767 h 412051"/>
              <a:gd name="connsiteX4" fmla="*/ 436880 w 436880"/>
              <a:gd name="connsiteY4" fmla="*/ 386087 h 41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80" h="412051">
                <a:moveTo>
                  <a:pt x="0" y="406407"/>
                </a:moveTo>
                <a:cubicBezTo>
                  <a:pt x="59266" y="414873"/>
                  <a:pt x="118533" y="423340"/>
                  <a:pt x="152400" y="355607"/>
                </a:cubicBezTo>
                <a:cubicBezTo>
                  <a:pt x="186267" y="287874"/>
                  <a:pt x="179493" y="-1686"/>
                  <a:pt x="203200" y="7"/>
                </a:cubicBezTo>
                <a:cubicBezTo>
                  <a:pt x="226907" y="1700"/>
                  <a:pt x="255693" y="301421"/>
                  <a:pt x="294640" y="365767"/>
                </a:cubicBezTo>
                <a:cubicBezTo>
                  <a:pt x="333587" y="430113"/>
                  <a:pt x="436880" y="386087"/>
                  <a:pt x="436880" y="386087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flipV="1">
            <a:off x="362968" y="2720696"/>
            <a:ext cx="345440" cy="256333"/>
          </a:xfrm>
          <a:custGeom>
            <a:avLst/>
            <a:gdLst>
              <a:gd name="connsiteX0" fmla="*/ 0 w 436880"/>
              <a:gd name="connsiteY0" fmla="*/ 406407 h 412051"/>
              <a:gd name="connsiteX1" fmla="*/ 152400 w 436880"/>
              <a:gd name="connsiteY1" fmla="*/ 355607 h 412051"/>
              <a:gd name="connsiteX2" fmla="*/ 203200 w 436880"/>
              <a:gd name="connsiteY2" fmla="*/ 7 h 412051"/>
              <a:gd name="connsiteX3" fmla="*/ 294640 w 436880"/>
              <a:gd name="connsiteY3" fmla="*/ 365767 h 412051"/>
              <a:gd name="connsiteX4" fmla="*/ 436880 w 436880"/>
              <a:gd name="connsiteY4" fmla="*/ 386087 h 41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80" h="412051">
                <a:moveTo>
                  <a:pt x="0" y="406407"/>
                </a:moveTo>
                <a:cubicBezTo>
                  <a:pt x="59266" y="414873"/>
                  <a:pt x="118533" y="423340"/>
                  <a:pt x="152400" y="355607"/>
                </a:cubicBezTo>
                <a:cubicBezTo>
                  <a:pt x="186267" y="287874"/>
                  <a:pt x="179493" y="-1686"/>
                  <a:pt x="203200" y="7"/>
                </a:cubicBezTo>
                <a:cubicBezTo>
                  <a:pt x="226907" y="1700"/>
                  <a:pt x="255693" y="301421"/>
                  <a:pt x="294640" y="365767"/>
                </a:cubicBezTo>
                <a:cubicBezTo>
                  <a:pt x="333587" y="430113"/>
                  <a:pt x="436880" y="386087"/>
                  <a:pt x="436880" y="38608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95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5658"/>
            <a:ext cx="9144000" cy="6450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</a:t>
            </a:r>
            <a:r>
              <a:rPr lang="en-US" dirty="0" err="1" smtClean="0">
                <a:solidFill>
                  <a:srgbClr val="0000FF"/>
                </a:solidFill>
              </a:rPr>
              <a:t>PHENIX</a:t>
            </a:r>
            <a:r>
              <a:rPr lang="en-US" dirty="0" smtClean="0">
                <a:solidFill>
                  <a:srgbClr val="0000FF"/>
                </a:solidFill>
              </a:rPr>
              <a:t> Barrel </a:t>
            </a:r>
            <a:r>
              <a:rPr lang="en-US" dirty="0" err="1" smtClean="0">
                <a:solidFill>
                  <a:srgbClr val="0000FF"/>
                </a:solidFill>
              </a:rPr>
              <a:t>mRPC</a:t>
            </a:r>
            <a:r>
              <a:rPr lang="en-US" dirty="0" smtClean="0">
                <a:solidFill>
                  <a:srgbClr val="0000FF"/>
                </a:solidFill>
              </a:rPr>
              <a:t> TOF Cost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80501"/>
            <a:ext cx="8877300" cy="268737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Barrel Area =  12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(R=85 cm, L=214 cm)</a:t>
            </a:r>
          </a:p>
          <a:p>
            <a:r>
              <a:rPr lang="en-US" sz="2400" dirty="0" smtClean="0"/>
              <a:t>1500 4-stack glass or alternative </a:t>
            </a:r>
            <a:r>
              <a:rPr lang="en-US" sz="2400" dirty="0" err="1" smtClean="0"/>
              <a:t>mRPC</a:t>
            </a:r>
            <a:r>
              <a:rPr lang="en-US" sz="2400" dirty="0" smtClean="0"/>
              <a:t> modules: $2.0M</a:t>
            </a:r>
          </a:p>
          <a:p>
            <a:pPr lvl="1"/>
            <a:r>
              <a:rPr lang="en-US" sz="2000" dirty="0" smtClean="0"/>
              <a:t>each 8 channels (one channel is a 1x10 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strip)</a:t>
            </a:r>
          </a:p>
          <a:p>
            <a:pPr lvl="1"/>
            <a:r>
              <a:rPr lang="en-US" sz="2000" dirty="0" smtClean="0"/>
              <a:t>Cost is fully loaded (materials + labor + overhead)</a:t>
            </a:r>
          </a:p>
          <a:p>
            <a:r>
              <a:rPr lang="en-US" sz="2400" dirty="0" smtClean="0"/>
              <a:t>25K total channels.  Assuming DRS5 based board @ $100/</a:t>
            </a:r>
            <a:r>
              <a:rPr lang="en-US" sz="2400" dirty="0" err="1" smtClean="0"/>
              <a:t>ch</a:t>
            </a:r>
            <a:r>
              <a:rPr lang="en-US" sz="2400" dirty="0" smtClean="0"/>
              <a:t>:</a:t>
            </a:r>
            <a:r>
              <a:rPr lang="en-US" sz="2400" dirty="0"/>
              <a:t> </a:t>
            </a:r>
            <a:r>
              <a:rPr lang="en-US" sz="2400" dirty="0" smtClean="0"/>
              <a:t>$2.5M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Project Cost excluding installation = $4.5M (fully loaded)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3434" y="4335546"/>
            <a:ext cx="8775700" cy="23716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STAR TOF Total Project Cost = $7.0M</a:t>
            </a:r>
          </a:p>
          <a:p>
            <a:pPr lvl="1"/>
            <a:r>
              <a:rPr lang="en-US" sz="1800" dirty="0" smtClean="0"/>
              <a:t>$2.3M from China for </a:t>
            </a:r>
            <a:r>
              <a:rPr lang="en-US" sz="1800" dirty="0" err="1" smtClean="0"/>
              <a:t>mRPC</a:t>
            </a:r>
            <a:r>
              <a:rPr lang="en-US" sz="1800" dirty="0" smtClean="0"/>
              <a:t> modules, $4.7M from US DOE for electronics/infrastructure</a:t>
            </a:r>
          </a:p>
          <a:p>
            <a:pPr lvl="1"/>
            <a:r>
              <a:rPr lang="en-US" sz="1800" dirty="0" smtClean="0"/>
              <a:t>STAR TOF Coverage = 50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</a:t>
            </a:r>
            <a:r>
              <a:rPr lang="en-US" sz="1800" dirty="0" err="1" smtClean="0"/>
              <a:t>ie</a:t>
            </a:r>
            <a:r>
              <a:rPr lang="en-US" sz="1800" dirty="0" smtClean="0"/>
              <a:t>, $46K/m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for their 6 gap, single stack glass </a:t>
            </a:r>
            <a:r>
              <a:rPr lang="en-US" sz="1800" dirty="0" err="1" smtClean="0"/>
              <a:t>mRPC</a:t>
            </a:r>
            <a:r>
              <a:rPr lang="en-US" sz="1800" dirty="0" smtClean="0"/>
              <a:t> modules</a:t>
            </a:r>
          </a:p>
          <a:p>
            <a:pPr lvl="1"/>
            <a:r>
              <a:rPr lang="en-US" sz="1800" dirty="0" smtClean="0"/>
              <a:t>I assume $200K/m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more than 4 times their cost, for our 4 stack </a:t>
            </a:r>
            <a:r>
              <a:rPr lang="en-US" sz="1800" dirty="0" err="1" smtClean="0"/>
              <a:t>mRPCs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All the above numbers are for the Total Project Cost, including labor and overhead, and are very realistic since it comes from a real world example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9607" y="3819647"/>
            <a:ext cx="1512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Cost Basis: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573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1125"/>
            <a:ext cx="9144000" cy="62168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had a setback with the last EIC R&amp;D proposal</a:t>
            </a:r>
          </a:p>
          <a:p>
            <a:r>
              <a:rPr lang="en-US" dirty="0" smtClean="0"/>
              <a:t>We’re reasonably confident we can get our request funded through other sources</a:t>
            </a:r>
          </a:p>
          <a:p>
            <a:pPr lvl="1"/>
            <a:r>
              <a:rPr lang="en-US" dirty="0" smtClean="0"/>
              <a:t>Will build DRS4 based digitizer,</a:t>
            </a:r>
          </a:p>
          <a:p>
            <a:pPr lvl="1"/>
            <a:r>
              <a:rPr lang="en-US" dirty="0" smtClean="0"/>
              <a:t>Important to increase number of channels we can read out, from 4 (both ends of 1 set of strips on two </a:t>
            </a:r>
            <a:r>
              <a:rPr lang="en-US" dirty="0" err="1" smtClean="0"/>
              <a:t>mRPC</a:t>
            </a:r>
            <a:r>
              <a:rPr lang="en-US" dirty="0" smtClean="0"/>
              <a:t>) to 32 (8 sets of strips, covers a full module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Have SULI student at BNL for spring semester to work on </a:t>
            </a:r>
            <a:r>
              <a:rPr lang="en-US" dirty="0" err="1" smtClean="0"/>
              <a:t>mRPC</a:t>
            </a:r>
            <a:r>
              <a:rPr lang="en-US" smtClean="0"/>
              <a:t> studies</a:t>
            </a:r>
            <a:endParaRPr lang="en-US" dirty="0" smtClean="0"/>
          </a:p>
          <a:p>
            <a:r>
              <a:rPr lang="en-US" dirty="0" smtClean="0"/>
              <a:t>Working on ~$4M project to install </a:t>
            </a:r>
            <a:r>
              <a:rPr lang="en-US" dirty="0" err="1" smtClean="0"/>
              <a:t>psTOF</a:t>
            </a:r>
            <a:r>
              <a:rPr lang="en-US" dirty="0" smtClean="0"/>
              <a:t> in </a:t>
            </a:r>
            <a:r>
              <a:rPr lang="en-US" dirty="0" err="1" smtClean="0"/>
              <a:t>sPHENIX</a:t>
            </a:r>
            <a:r>
              <a:rPr lang="en-US" dirty="0" smtClean="0"/>
              <a:t>, to be reused for </a:t>
            </a:r>
            <a:r>
              <a:rPr lang="en-US" dirty="0" err="1" smtClean="0"/>
              <a:t>ePHENIX</a:t>
            </a:r>
            <a:r>
              <a:rPr lang="en-US" dirty="0" smtClean="0"/>
              <a:t>. (Also for </a:t>
            </a:r>
            <a:r>
              <a:rPr lang="en-US" dirty="0" err="1" smtClean="0"/>
              <a:t>SoLID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Working on paper draft of 18 </a:t>
            </a:r>
            <a:r>
              <a:rPr lang="en-US" dirty="0" err="1" smtClean="0"/>
              <a:t>ps</a:t>
            </a:r>
            <a:r>
              <a:rPr lang="en-US" dirty="0" smtClean="0"/>
              <a:t> cosmic ray result</a:t>
            </a:r>
          </a:p>
          <a:p>
            <a:r>
              <a:rPr lang="en-US" dirty="0" smtClean="0"/>
              <a:t>Working on simulation of self-determined t0</a:t>
            </a:r>
          </a:p>
          <a:p>
            <a:r>
              <a:rPr lang="en-US" dirty="0" smtClean="0"/>
              <a:t>UV sensitive MCP-PMT work perhaps may not make it for mid-report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8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Response to Reviewer’s Report</a:t>
            </a:r>
            <a:endParaRPr lang="en-US" dirty="0"/>
          </a:p>
        </p:txBody>
      </p:sp>
      <p:pic>
        <p:nvPicPr>
          <p:cNvPr id="5" name="Picture 4" descr="Screen Shot 2016-11-30 at 8.2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1" y="603283"/>
            <a:ext cx="8022732" cy="4074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488867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ALICE </a:t>
            </a:r>
            <a:r>
              <a:rPr lang="en-US" sz="1600" dirty="0" err="1" smtClean="0"/>
              <a:t>mRPC</a:t>
            </a:r>
            <a:r>
              <a:rPr lang="en-US" sz="1600" dirty="0" smtClean="0"/>
              <a:t> was actually around 80 </a:t>
            </a:r>
            <a:r>
              <a:rPr lang="en-US" sz="1600" dirty="0" err="1" smtClean="0"/>
              <a:t>ps</a:t>
            </a:r>
            <a:r>
              <a:rPr lang="en-US" sz="1600" dirty="0" smtClean="0"/>
              <a:t> in the test beam.  The 22 </a:t>
            </a:r>
            <a:r>
              <a:rPr lang="en-US" sz="1600" dirty="0" err="1" smtClean="0"/>
              <a:t>ps</a:t>
            </a:r>
            <a:r>
              <a:rPr lang="en-US" sz="1600" dirty="0" smtClean="0"/>
              <a:t> version was the advanced one that C. Williams built </a:t>
            </a:r>
            <a:r>
              <a:rPr lang="en-US" sz="1600" u="sng" dirty="0" smtClean="0"/>
              <a:t>after</a:t>
            </a:r>
            <a:r>
              <a:rPr lang="en-US" sz="1600" dirty="0" smtClean="0"/>
              <a:t> ALICE </a:t>
            </a:r>
            <a:r>
              <a:rPr lang="en-US" sz="1600" dirty="0" err="1" smtClean="0"/>
              <a:t>mRPC</a:t>
            </a:r>
            <a:r>
              <a:rPr lang="en-US" sz="1600" dirty="0" smtClean="0"/>
              <a:t>.  Test was only a few channels</a:t>
            </a:r>
            <a:r>
              <a:rPr lang="is-IS" sz="1600" dirty="0" smtClean="0"/>
              <a:t>… </a:t>
            </a:r>
            <a:r>
              <a:rPr lang="en-US" sz="1600" dirty="0" smtClean="0"/>
              <a:t>didn’t have electronics that could scale for a full installation.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0 at Alice is </a:t>
            </a:r>
            <a:r>
              <a:rPr lang="en-US" sz="1600" u="sng" dirty="0" smtClean="0"/>
              <a:t>not</a:t>
            </a:r>
            <a:r>
              <a:rPr lang="en-US" sz="1600" dirty="0" smtClean="0"/>
              <a:t> sensitive to number of tracks, because they use a </a:t>
            </a:r>
            <a:r>
              <a:rPr lang="en-US" sz="1600" u="sng" dirty="0" smtClean="0"/>
              <a:t>separate</a:t>
            </a:r>
            <a:r>
              <a:rPr lang="en-US" sz="1600" dirty="0" smtClean="0"/>
              <a:t> t0 detector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Self-determined t0 already used successfully in STAR, and my toy MC seems to show it is promising.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We requested ~$45K to build prototype electronics.  We think we have good prospects for getting that funding from other sources (either China or Japan or both)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53719" y="2591431"/>
            <a:ext cx="20443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06119" y="2844629"/>
            <a:ext cx="45062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14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Next-Gen </a:t>
            </a:r>
            <a:r>
              <a:rPr lang="en-US" dirty="0" err="1" smtClean="0"/>
              <a:t>mRPC</a:t>
            </a:r>
            <a:r>
              <a:rPr lang="en-US" dirty="0"/>
              <a:t> </a:t>
            </a:r>
            <a:r>
              <a:rPr lang="en-US" dirty="0" smtClean="0"/>
              <a:t>(China)</a:t>
            </a:r>
            <a:endParaRPr lang="en-US" dirty="0"/>
          </a:p>
        </p:txBody>
      </p:sp>
      <p:pic>
        <p:nvPicPr>
          <p:cNvPr id="4" name="Picture 3" descr="Screen Shot 2016-11-30 at 8.16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4" y="784720"/>
            <a:ext cx="7259263" cy="229666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" y="3406949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We had an initial Next-gen </a:t>
            </a:r>
            <a:r>
              <a:rPr lang="en-US" dirty="0" err="1" smtClean="0"/>
              <a:t>mRPC</a:t>
            </a:r>
            <a:r>
              <a:rPr lang="en-US" dirty="0"/>
              <a:t> </a:t>
            </a:r>
            <a:r>
              <a:rPr lang="en-US" dirty="0" smtClean="0"/>
              <a:t>Meeting in China in Nov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Alexander </a:t>
            </a:r>
            <a:r>
              <a:rPr lang="en-US" dirty="0" err="1" smtClean="0"/>
              <a:t>Camsonne</a:t>
            </a:r>
            <a:r>
              <a:rPr lang="en-US" dirty="0" smtClean="0"/>
              <a:t> + MC (remotely), and Nu </a:t>
            </a:r>
            <a:r>
              <a:rPr lang="en-US" dirty="0" err="1" smtClean="0"/>
              <a:t>Xu</a:t>
            </a:r>
            <a:r>
              <a:rPr lang="en-US" dirty="0" smtClean="0"/>
              <a:t> (LBNL+CCNU), JP Chen (</a:t>
            </a:r>
            <a:r>
              <a:rPr lang="en-US" dirty="0" err="1" smtClean="0"/>
              <a:t>JLab</a:t>
            </a:r>
            <a:r>
              <a:rPr lang="en-US" dirty="0" smtClean="0"/>
              <a:t>), Yi Wang (THU), </a:t>
            </a:r>
            <a:r>
              <a:rPr lang="en-US" dirty="0" err="1" smtClean="0"/>
              <a:t>Xiangming</a:t>
            </a:r>
            <a:r>
              <a:rPr lang="en-US" dirty="0" smtClean="0"/>
              <a:t> Sun (CCNU), and Lei Zhao (USTC) in attendance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Develop high rate (10+ kHz/cm</a:t>
            </a:r>
            <a:r>
              <a:rPr lang="en-US" baseline="30000" dirty="0" smtClean="0"/>
              <a:t>2</a:t>
            </a:r>
            <a:r>
              <a:rPr lang="en-US" dirty="0" smtClean="0"/>
              <a:t>?), 10-20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err="1" smtClean="0"/>
              <a:t>mRPC</a:t>
            </a:r>
            <a:r>
              <a:rPr lang="en-US" dirty="0" smtClean="0"/>
              <a:t> for </a:t>
            </a:r>
            <a:r>
              <a:rPr lang="en-US" dirty="0" err="1" smtClean="0"/>
              <a:t>sPHENIX</a:t>
            </a:r>
            <a:r>
              <a:rPr lang="en-US" dirty="0" smtClean="0"/>
              <a:t>, </a:t>
            </a:r>
            <a:r>
              <a:rPr lang="en-US" dirty="0" err="1" smtClean="0"/>
              <a:t>SoLID</a:t>
            </a:r>
            <a:r>
              <a:rPr lang="en-US" dirty="0" smtClean="0"/>
              <a:t> and EIC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</a:t>
            </a:r>
            <a:r>
              <a:rPr lang="en-US" dirty="0" err="1" smtClean="0"/>
              <a:t>SoLID</a:t>
            </a:r>
            <a:r>
              <a:rPr lang="en-US" dirty="0" smtClean="0"/>
              <a:t>, main concern is rate capability, 20 </a:t>
            </a:r>
            <a:r>
              <a:rPr lang="en-US" dirty="0" err="1" smtClean="0"/>
              <a:t>ps</a:t>
            </a:r>
            <a:r>
              <a:rPr lang="en-US" dirty="0" smtClean="0"/>
              <a:t> is enough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</a:t>
            </a:r>
            <a:r>
              <a:rPr lang="en-US" dirty="0" err="1" smtClean="0"/>
              <a:t>sPHENIX</a:t>
            </a:r>
            <a:r>
              <a:rPr lang="en-US" dirty="0" smtClean="0"/>
              <a:t>: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500 Hz/cm</a:t>
            </a:r>
            <a:r>
              <a:rPr lang="en-US" baseline="30000" dirty="0" smtClean="0"/>
              <a:t>2</a:t>
            </a:r>
            <a:r>
              <a:rPr lang="en-US" dirty="0" smtClean="0"/>
              <a:t> would be good enough.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psTOF</a:t>
            </a:r>
            <a:r>
              <a:rPr lang="en-US" dirty="0" smtClean="0"/>
              <a:t> would stay and be reused for </a:t>
            </a:r>
            <a:r>
              <a:rPr lang="en-US" dirty="0" err="1" smtClean="0"/>
              <a:t>ePHENIX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ePHENIX</a:t>
            </a:r>
            <a:r>
              <a:rPr lang="en-US" dirty="0" smtClean="0"/>
              <a:t> could be transported to JLAB (I think)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Really want 10 </a:t>
            </a:r>
            <a:r>
              <a:rPr lang="en-US" dirty="0" err="1" smtClean="0"/>
              <a:t>ps</a:t>
            </a:r>
            <a:r>
              <a:rPr lang="en-US" dirty="0" smtClean="0"/>
              <a:t> for EIC to cover the necessary kinematics (but have 2 years of R&amp;D for this)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If not, </a:t>
            </a:r>
            <a:r>
              <a:rPr lang="en-US" dirty="0" err="1" smtClean="0"/>
              <a:t>DIRC+psTOF</a:t>
            </a:r>
            <a:r>
              <a:rPr lang="en-US" dirty="0" smtClean="0"/>
              <a:t> would need to be built</a:t>
            </a:r>
          </a:p>
        </p:txBody>
      </p:sp>
    </p:spTree>
    <p:extLst>
      <p:ext uri="{BB962C8B-B14F-4D97-AF65-F5344CB8AC3E}">
        <p14:creationId xmlns:p14="http://schemas.microsoft.com/office/powerpoint/2010/main" val="216898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TOF PID at RHIC/EIC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40" y="5198686"/>
            <a:ext cx="8934780" cy="16593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8000"/>
                </a:solidFill>
              </a:rPr>
              <a:t>TOF </a:t>
            </a:r>
            <a:r>
              <a:rPr lang="en-US" sz="1800" dirty="0">
                <a:solidFill>
                  <a:srgbClr val="008000"/>
                </a:solidFill>
              </a:rPr>
              <a:t>Positives</a:t>
            </a:r>
          </a:p>
          <a:p>
            <a:r>
              <a:rPr lang="en-US" sz="1800" dirty="0" smtClean="0"/>
              <a:t>Compact (only 10 cm of space needed), allowing more room for other detectors</a:t>
            </a:r>
          </a:p>
          <a:p>
            <a:r>
              <a:rPr lang="en-US" sz="1800" dirty="0" smtClean="0"/>
              <a:t>Can possibly contribute to electron identification using TPC </a:t>
            </a:r>
            <a:r>
              <a:rPr lang="en-US" sz="1800" dirty="0" err="1" smtClean="0"/>
              <a:t>dE</a:t>
            </a:r>
            <a:r>
              <a:rPr lang="en-US" sz="1800" dirty="0" smtClean="0"/>
              <a:t>/dx</a:t>
            </a:r>
          </a:p>
          <a:p>
            <a:r>
              <a:rPr lang="en-US" sz="1800" dirty="0" smtClean="0"/>
              <a:t>Only technology feasible in high multiplicity of heavy ion collisions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8000"/>
                </a:solidFill>
              </a:rPr>
              <a:t>TOF Negatives</a:t>
            </a:r>
            <a:endParaRPr lang="en-US" sz="1800" dirty="0"/>
          </a:p>
          <a:p>
            <a:r>
              <a:rPr lang="en-US" sz="1800" dirty="0"/>
              <a:t>S</a:t>
            </a:r>
            <a:r>
              <a:rPr lang="en-US" sz="1800" dirty="0" smtClean="0"/>
              <a:t>tart counter needed???  Probably not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057349"/>
              </p:ext>
            </p:extLst>
          </p:nvPr>
        </p:nvGraphicFramePr>
        <p:xfrm>
          <a:off x="457200" y="1125772"/>
          <a:ext cx="8284782" cy="391554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9434"/>
                <a:gridCol w="1619434"/>
                <a:gridCol w="2468647"/>
                <a:gridCol w="2577267"/>
              </a:tblGrid>
              <a:tr h="564736"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Pion-</a:t>
                      </a:r>
                      <a:r>
                        <a:rPr lang="en-US" dirty="0" err="1" smtClean="0"/>
                        <a:t>Kaon</a:t>
                      </a:r>
                      <a:r>
                        <a:rPr lang="en-US" dirty="0" smtClean="0"/>
                        <a:t> Separation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Kaon</a:t>
                      </a:r>
                      <a:r>
                        <a:rPr lang="en-US" dirty="0" smtClean="0"/>
                        <a:t>-Proton Separation</a:t>
                      </a:r>
                      <a:endParaRPr lang="en-US" dirty="0"/>
                    </a:p>
                  </a:txBody>
                  <a:tcPr/>
                </a:tc>
              </a:tr>
              <a:tr h="75242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σ</a:t>
                      </a:r>
                      <a:r>
                        <a:rPr lang="en-US" baseline="-25000" dirty="0" err="1" smtClean="0"/>
                        <a:t>tot</a:t>
                      </a:r>
                      <a:r>
                        <a:rPr lang="en-US" dirty="0" smtClean="0"/>
                        <a:t>=100 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19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σ</a:t>
                      </a:r>
                      <a:r>
                        <a:rPr lang="en-US" baseline="-25000" dirty="0" err="1" smtClean="0"/>
                        <a:t>tot</a:t>
                      </a:r>
                      <a:r>
                        <a:rPr lang="en-US" dirty="0" smtClean="0"/>
                        <a:t>=10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1995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σ</a:t>
                      </a:r>
                      <a:r>
                        <a:rPr lang="en-US" baseline="-25000" dirty="0" err="1" smtClean="0"/>
                        <a:t>tot</a:t>
                      </a:r>
                      <a:r>
                        <a:rPr lang="en-US" dirty="0" smtClean="0"/>
                        <a:t>=20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848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σ</a:t>
                      </a:r>
                      <a:r>
                        <a:rPr lang="en-US" baseline="-25000" dirty="0" err="1" smtClean="0"/>
                        <a:t>tot</a:t>
                      </a:r>
                      <a:r>
                        <a:rPr lang="en-US" dirty="0" smtClean="0"/>
                        <a:t>=10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ps</a:t>
                      </a: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Screen Shot 2015-07-08 at 4.5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01" y="2028580"/>
            <a:ext cx="2249820" cy="228526"/>
          </a:xfrm>
          <a:prstGeom prst="rect">
            <a:avLst/>
          </a:prstGeom>
        </p:spPr>
      </p:pic>
      <p:pic>
        <p:nvPicPr>
          <p:cNvPr id="14" name="Picture 13" descr="Screen Shot 2015-07-08 at 4.5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01" y="2814238"/>
            <a:ext cx="2249820" cy="228526"/>
          </a:xfrm>
          <a:prstGeom prst="rect">
            <a:avLst/>
          </a:prstGeom>
        </p:spPr>
      </p:pic>
      <p:pic>
        <p:nvPicPr>
          <p:cNvPr id="15" name="Picture 14" descr="Screen Shot 2015-07-08 at 4.5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01" y="3661418"/>
            <a:ext cx="2249820" cy="228526"/>
          </a:xfrm>
          <a:prstGeom prst="rect">
            <a:avLst/>
          </a:prstGeom>
        </p:spPr>
      </p:pic>
      <p:pic>
        <p:nvPicPr>
          <p:cNvPr id="16" name="Picture 15" descr="Screen Shot 2015-07-08 at 4.5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63" y="2026404"/>
            <a:ext cx="2249820" cy="228526"/>
          </a:xfrm>
          <a:prstGeom prst="rect">
            <a:avLst/>
          </a:prstGeom>
        </p:spPr>
      </p:pic>
      <p:pic>
        <p:nvPicPr>
          <p:cNvPr id="17" name="Picture 16" descr="Screen Shot 2015-07-08 at 4.5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63" y="2812062"/>
            <a:ext cx="2249820" cy="228526"/>
          </a:xfrm>
          <a:prstGeom prst="rect">
            <a:avLst/>
          </a:prstGeom>
        </p:spPr>
      </p:pic>
      <p:pic>
        <p:nvPicPr>
          <p:cNvPr id="18" name="Picture 17" descr="Screen Shot 2015-07-08 at 4.5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63" y="3659242"/>
            <a:ext cx="2249820" cy="22852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888401" y="2135156"/>
            <a:ext cx="145463" cy="0"/>
          </a:xfrm>
          <a:prstGeom prst="straightConnector1">
            <a:avLst/>
          </a:prstGeom>
          <a:ln>
            <a:solidFill>
              <a:srgbClr val="FF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88401" y="2919344"/>
            <a:ext cx="464040" cy="0"/>
          </a:xfrm>
          <a:prstGeom prst="straightConnector1">
            <a:avLst/>
          </a:prstGeom>
          <a:ln>
            <a:solidFill>
              <a:srgbClr val="FF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888401" y="3764463"/>
            <a:ext cx="308438" cy="0"/>
          </a:xfrm>
          <a:prstGeom prst="straightConnector1">
            <a:avLst/>
          </a:prstGeom>
          <a:ln>
            <a:solidFill>
              <a:srgbClr val="FF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383389" y="2126789"/>
            <a:ext cx="255052" cy="3367"/>
          </a:xfrm>
          <a:prstGeom prst="straightConnector1">
            <a:avLst/>
          </a:prstGeom>
          <a:ln>
            <a:solidFill>
              <a:srgbClr val="FF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87694" y="2921672"/>
            <a:ext cx="810408" cy="0"/>
          </a:xfrm>
          <a:prstGeom prst="straightConnector1">
            <a:avLst/>
          </a:prstGeom>
          <a:ln>
            <a:solidFill>
              <a:srgbClr val="FF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387694" y="3761096"/>
            <a:ext cx="616960" cy="0"/>
          </a:xfrm>
          <a:prstGeom prst="straightConnector1">
            <a:avLst/>
          </a:prstGeom>
          <a:ln>
            <a:solidFill>
              <a:srgbClr val="FF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-30858" y="664867"/>
            <a:ext cx="910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Momentum reach of TOF PID reaches interesting levels if one can achieve ~ 10 </a:t>
            </a:r>
            <a:r>
              <a:rPr lang="en-US" dirty="0" err="1"/>
              <a:t>ps</a:t>
            </a:r>
            <a:endParaRPr lang="en-US" dirty="0"/>
          </a:p>
        </p:txBody>
      </p:sp>
      <p:pic>
        <p:nvPicPr>
          <p:cNvPr id="23" name="Picture 22" descr="Screen Shot 2015-07-08 at 4.5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75" y="4488457"/>
            <a:ext cx="2249820" cy="228526"/>
          </a:xfrm>
          <a:prstGeom prst="rect">
            <a:avLst/>
          </a:prstGeom>
        </p:spPr>
      </p:pic>
      <p:pic>
        <p:nvPicPr>
          <p:cNvPr id="25" name="Picture 24" descr="Screen Shot 2015-07-08 at 4.5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37" y="4486281"/>
            <a:ext cx="2249820" cy="228526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3880975" y="4591502"/>
            <a:ext cx="885938" cy="0"/>
          </a:xfrm>
          <a:prstGeom prst="straightConnector1">
            <a:avLst/>
          </a:prstGeom>
          <a:ln>
            <a:solidFill>
              <a:srgbClr val="FF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380268" y="4588135"/>
            <a:ext cx="1503526" cy="3367"/>
          </a:xfrm>
          <a:prstGeom prst="straightConnector1">
            <a:avLst/>
          </a:prstGeom>
          <a:ln>
            <a:solidFill>
              <a:srgbClr val="FF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ame 9"/>
          <p:cNvSpPr/>
          <p:nvPr/>
        </p:nvSpPr>
        <p:spPr>
          <a:xfrm>
            <a:off x="277022" y="2328419"/>
            <a:ext cx="8631797" cy="2870267"/>
          </a:xfrm>
          <a:prstGeom prst="frame">
            <a:avLst>
              <a:gd name="adj1" fmla="val 20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Reference Design</a:t>
            </a:r>
            <a:endParaRPr lang="en-US" dirty="0"/>
          </a:p>
        </p:txBody>
      </p:sp>
      <p:pic>
        <p:nvPicPr>
          <p:cNvPr id="3" name="Picture 2" descr="Screen Shot 2016-11-12 at 4.5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718"/>
            <a:ext cx="9144000" cy="51720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4333" y="6480195"/>
            <a:ext cx="408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Recently received CD0 from the DOE ONP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5381312"/>
            <a:ext cx="914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Designed to do:</a:t>
            </a:r>
          </a:p>
          <a:p>
            <a:pPr marL="342900" indent="-342900">
              <a:buAutoNum type="arabicPeriod"/>
            </a:pPr>
            <a:r>
              <a:rPr lang="en-US" dirty="0" smtClean="0"/>
              <a:t>Calorimetrically measured jet physics</a:t>
            </a:r>
          </a:p>
          <a:p>
            <a:pPr marL="342900" indent="-342900">
              <a:buAutoNum type="arabicPeriod"/>
            </a:pPr>
            <a:r>
              <a:rPr lang="en-US" dirty="0" smtClean="0"/>
              <a:t>Identified b-jets             </a:t>
            </a:r>
          </a:p>
          <a:p>
            <a:pPr marL="342900" indent="-342900">
              <a:buAutoNum type="arabicPeriod"/>
            </a:pPr>
            <a:r>
              <a:rPr lang="en-US" dirty="0" smtClean="0"/>
              <a:t>High statistics, fully resolved Upsilon (1s, 2s, 3s well separated)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53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1804"/>
          </a:xfrm>
          <a:noFill/>
        </p:spPr>
        <p:txBody>
          <a:bodyPr>
            <a:norm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 sPHENIX Tracker 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3DC0-3BA4-C945-863A-EDE3A8BC7005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678063" y="3399777"/>
            <a:ext cx="4472050" cy="3377682"/>
            <a:chOff x="4205419" y="3386963"/>
            <a:chExt cx="4472050" cy="33776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6" t="6190" r="18163" b="3106"/>
            <a:stretch/>
          </p:blipFill>
          <p:spPr>
            <a:xfrm>
              <a:off x="4205419" y="3386963"/>
              <a:ext cx="4472050" cy="33776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22689" y="4132584"/>
              <a:ext cx="663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TPC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199" y="5132946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MAPS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5775649" y="5075805"/>
              <a:ext cx="665795" cy="2478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072606" y="4594249"/>
              <a:ext cx="678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INTT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3" idx="1"/>
            </p:cNvCxnSpPr>
            <p:nvPr/>
          </p:nvCxnSpPr>
          <p:spPr>
            <a:xfrm flipH="1">
              <a:off x="6609186" y="4794304"/>
              <a:ext cx="463420" cy="1042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18233" y="3888290"/>
            <a:ext cx="47359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 smtClean="0">
                <a:solidFill>
                  <a:srgbClr val="0080FF"/>
                </a:solidFill>
              </a:rPr>
              <a:t>MAPS</a:t>
            </a:r>
            <a:r>
              <a:rPr lang="en-US" dirty="0" smtClean="0"/>
              <a:t> was proposed for sPHENIX ~ 1 year ago. It is a direct copy of the Inner 3 layers of the ALICE ITS. It received a recent boost by the approval of a LANL LDRD in support of its development for sPHENIX.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80FF"/>
                </a:solidFill>
              </a:rPr>
              <a:t>INTT </a:t>
            </a:r>
            <a:r>
              <a:rPr lang="en-US" dirty="0" smtClean="0"/>
              <a:t>is a new concept in the past few months but is the outgrowth of an earlier all-Si tracker design for </a:t>
            </a:r>
            <a:r>
              <a:rPr lang="en-US" dirty="0" err="1" smtClean="0"/>
              <a:t>sPHENIX.</a:t>
            </a:r>
            <a:r>
              <a:rPr lang="en-US" b="1" dirty="0" err="1" smtClean="0"/>
              <a:t>It</a:t>
            </a:r>
            <a:r>
              <a:rPr lang="en-US" b="1" dirty="0" smtClean="0"/>
              <a:t> is funded by RIKEN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2579" y="556177"/>
            <a:ext cx="8720163" cy="261252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The Tracker system has three components: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/>
              <a:t>Monolithic Active Pixel Sensors (MAPS) Three-layers identical to Inner ALICE ITS ( r = 2.3cm, 3.1 cm, 3.9 cm)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/>
              <a:t>Intermediate Silicon Strip Tracker (INTT) Four layer Si strip detector. In kind contribution to sPHENIX from RIKEN. (r = 6 cm, 8 cm, 10 cm, 12 cm)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/>
              <a:t>Compact Time Projection Chamber (TPC) (20 cm &lt; r &lt; 78 cm)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All cover at minimum | </a:t>
            </a:r>
            <a:r>
              <a:rPr lang="en-US" sz="2000" dirty="0" smtClean="0">
                <a:latin typeface="Symbol" charset="2"/>
                <a:cs typeface="Symbol" charset="2"/>
              </a:rPr>
              <a:t>h</a:t>
            </a:r>
            <a:r>
              <a:rPr lang="en-US" sz="2000" dirty="0" smtClean="0"/>
              <a:t> | &lt; 1.1 and 2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/>
              <a:t> in azimuth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3605" y="3144824"/>
            <a:ext cx="6247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080FF"/>
                </a:solidFill>
              </a:rPr>
              <a:t>TPC</a:t>
            </a:r>
            <a:r>
              <a:rPr lang="en-US" dirty="0"/>
              <a:t> has been a  Tracker option in sPHENIX for &gt; 2 years. It is built on previous work  for the STAR, ALICE and ILC TPC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Possibly might have very poor </a:t>
            </a:r>
            <a:r>
              <a:rPr lang="en-US" u="sng" dirty="0" err="1" smtClean="0"/>
              <a:t>dE</a:t>
            </a:r>
            <a:r>
              <a:rPr lang="en-US" u="sng" dirty="0" smtClean="0"/>
              <a:t>/dx performance</a:t>
            </a:r>
            <a:endParaRPr lang="en-US" u="sng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945223" y="3303037"/>
            <a:ext cx="3241030" cy="942393"/>
          </a:xfrm>
          <a:prstGeom prst="straightConnector1">
            <a:avLst/>
          </a:prstGeom>
          <a:ln>
            <a:solidFill>
              <a:srgbClr val="008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20518052">
            <a:off x="6285162" y="3357397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FF"/>
                </a:solidFill>
              </a:rPr>
              <a:t>234 cm</a:t>
            </a:r>
            <a:endParaRPr lang="en-US" sz="1600" b="1" dirty="0">
              <a:solidFill>
                <a:srgbClr val="008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8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700753" y="4027991"/>
            <a:ext cx="1726363" cy="5243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5400000">
            <a:off x="4526785" y="194224"/>
            <a:ext cx="100343" cy="895548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6-11-13 at 2.30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527"/>
            <a:ext cx="9144000" cy="473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</a:t>
            </a:r>
            <a:r>
              <a:rPr lang="en-US" dirty="0" err="1" smtClean="0"/>
              <a:t>mRPC</a:t>
            </a:r>
            <a:r>
              <a:rPr lang="en-US" dirty="0" smtClean="0"/>
              <a:t> TOF FIT in </a:t>
            </a:r>
            <a:r>
              <a:rPr lang="en-US" dirty="0" err="1" smtClean="0"/>
              <a:t>sPHENIX</a:t>
            </a:r>
            <a:r>
              <a:rPr lang="en-US" dirty="0" smtClean="0"/>
              <a:t>???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63875" y="1190539"/>
            <a:ext cx="0" cy="34919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63875" y="1335751"/>
            <a:ext cx="4122925" cy="334670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80034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sPHENIX</a:t>
            </a:r>
            <a:r>
              <a:rPr lang="en-US" dirty="0" smtClean="0"/>
              <a:t> has allocated only r=80-90 cm for PID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Module is 10 cm x 12 cm x 2.5 cm thick, and needs to fit in 10 cm radial space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Signals are expected to be 1 x 10 cm</a:t>
            </a:r>
            <a:r>
              <a:rPr lang="en-US" baseline="30000" dirty="0" smtClean="0"/>
              <a:t>2</a:t>
            </a:r>
            <a:r>
              <a:rPr lang="en-US" dirty="0" smtClean="0"/>
              <a:t> strips, with long side running in phi (but also considering 1 x 5 cm</a:t>
            </a:r>
            <a:r>
              <a:rPr lang="en-US" baseline="30000" dirty="0" smtClean="0"/>
              <a:t>2</a:t>
            </a:r>
            <a:r>
              <a:rPr lang="en-US" dirty="0" smtClean="0"/>
              <a:t> strips)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Covers |</a:t>
            </a:r>
            <a:r>
              <a:rPr lang="en-US" dirty="0" err="1"/>
              <a:t>η</a:t>
            </a:r>
            <a:r>
              <a:rPr lang="en-US" dirty="0"/>
              <a:t>|&lt;1.1 </a:t>
            </a:r>
            <a:r>
              <a:rPr lang="en-US" dirty="0" smtClean="0"/>
              <a:t>or |</a:t>
            </a:r>
            <a:r>
              <a:rPr lang="en-US" dirty="0"/>
              <a:t>z|&lt;</a:t>
            </a:r>
            <a:r>
              <a:rPr lang="en-US" dirty="0" smtClean="0"/>
              <a:t>114 cm.  </a:t>
            </a:r>
            <a:r>
              <a:rPr lang="en-US" dirty="0"/>
              <a:t>Area = 2π(85cm)(</a:t>
            </a:r>
            <a:r>
              <a:rPr lang="en-US" dirty="0" smtClean="0"/>
              <a:t>228) </a:t>
            </a:r>
            <a:r>
              <a:rPr lang="en-US" dirty="0"/>
              <a:t>= </a:t>
            </a:r>
            <a:r>
              <a:rPr lang="en-US" dirty="0" smtClean="0"/>
              <a:t>12.2 </a:t>
            </a:r>
            <a:r>
              <a:rPr lang="en-US" dirty="0"/>
              <a:t>m</a:t>
            </a:r>
            <a:r>
              <a:rPr lang="en-US" baseline="30000" dirty="0"/>
              <a:t>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Occupancy: Expect ~1400 tracks in 0-5% central </a:t>
            </a:r>
            <a:r>
              <a:rPr lang="en-US" dirty="0" err="1" smtClean="0"/>
              <a:t>Au+Au</a:t>
            </a:r>
            <a:r>
              <a:rPr lang="en-US" dirty="0" smtClean="0"/>
              <a:t> events, so for  ~10% occupancy, we need about </a:t>
            </a:r>
            <a:r>
              <a:rPr lang="en-US" dirty="0" smtClean="0">
                <a:solidFill>
                  <a:srgbClr val="FF0000"/>
                </a:solidFill>
              </a:rPr>
              <a:t>12000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1x10 cm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strips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69064" y="634232"/>
            <a:ext cx="418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YES</a:t>
            </a:r>
            <a:r>
              <a:rPr lang="en-US" dirty="0"/>
              <a:t>, it’s trivially obvious that it will </a:t>
            </a:r>
            <a:r>
              <a:rPr lang="en-US" dirty="0" smtClean="0"/>
              <a:t>fit!!!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688" y="1466922"/>
            <a:ext cx="9054701" cy="2491620"/>
          </a:xfrm>
          <a:prstGeom prst="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88" y="355719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TPC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64738" y="1466922"/>
            <a:ext cx="0" cy="245960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5055" y="2480290"/>
            <a:ext cx="125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=20-78 cm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32361" y="4131037"/>
            <a:ext cx="139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MAPS + INTT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 different material than glass (</a:t>
            </a:r>
            <a:r>
              <a:rPr lang="en-US" sz="3600" dirty="0" err="1" smtClean="0"/>
              <a:t>eg</a:t>
            </a:r>
            <a:r>
              <a:rPr lang="en-US" sz="3600" dirty="0" smtClean="0"/>
              <a:t> Mylar)?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211041" y="1907373"/>
            <a:ext cx="3413609" cy="4571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5-01-22 at 8.30.4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60"/>
          <a:stretch/>
        </p:blipFill>
        <p:spPr>
          <a:xfrm>
            <a:off x="0" y="923645"/>
            <a:ext cx="4967665" cy="3619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11041" y="2227132"/>
            <a:ext cx="341360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11041" y="2552009"/>
            <a:ext cx="3413609" cy="4571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11041" y="2890135"/>
            <a:ext cx="341360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11041" y="3215012"/>
            <a:ext cx="3413609" cy="4571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211041" y="1998446"/>
            <a:ext cx="3413609" cy="98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15766" y="2062241"/>
            <a:ext cx="3413609" cy="98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210646" y="2126036"/>
            <a:ext cx="3413609" cy="98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15371" y="2189831"/>
            <a:ext cx="3413609" cy="98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215766" y="2308366"/>
            <a:ext cx="3413609" cy="98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20491" y="2372161"/>
            <a:ext cx="3413609" cy="98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215371" y="2435956"/>
            <a:ext cx="3413609" cy="98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220096" y="2499751"/>
            <a:ext cx="3413609" cy="98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220491" y="2637976"/>
            <a:ext cx="3413609" cy="98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225216" y="2701771"/>
            <a:ext cx="3413609" cy="98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20096" y="2765566"/>
            <a:ext cx="3413609" cy="98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224821" y="2829361"/>
            <a:ext cx="3413609" cy="98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215371" y="2967586"/>
            <a:ext cx="3413609" cy="98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220096" y="3031381"/>
            <a:ext cx="3413609" cy="98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214976" y="3095176"/>
            <a:ext cx="3413609" cy="98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219701" y="3158971"/>
            <a:ext cx="3413609" cy="98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59249" y="66021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Glass </a:t>
            </a:r>
            <a:r>
              <a:rPr lang="en-US" dirty="0" err="1" smtClean="0"/>
              <a:t>mRPC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089224" y="153804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Mylar </a:t>
            </a:r>
            <a:r>
              <a:rPr lang="en-US" dirty="0" err="1" smtClean="0"/>
              <a:t>mRPC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193" y="4491670"/>
            <a:ext cx="89887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One way to improve fast signal is to bring signal closer to pickup strips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Thinner glass gets very expensive (and starts to become flexible)</a:t>
            </a:r>
          </a:p>
          <a:p>
            <a:pPr marL="285750" lvl="1" indent="-285750">
              <a:buFont typeface="Arial"/>
              <a:buChar char="•"/>
            </a:pPr>
            <a:r>
              <a:rPr lang="en-US" sz="2000" dirty="0" smtClean="0"/>
              <a:t>Mylar has much higher volume </a:t>
            </a:r>
            <a:r>
              <a:rPr lang="en-US" sz="2000" dirty="0" err="1" smtClean="0"/>
              <a:t>resistivities</a:t>
            </a:r>
            <a:r>
              <a:rPr lang="en-US" sz="2000" dirty="0" smtClean="0"/>
              <a:t>, 10</a:t>
            </a:r>
            <a:r>
              <a:rPr lang="en-US" sz="2000" baseline="30000" dirty="0" smtClean="0"/>
              <a:t>19</a:t>
            </a:r>
            <a:r>
              <a:rPr lang="en-US" sz="2000" dirty="0" smtClean="0"/>
              <a:t> Ω-cm2 </a:t>
            </a:r>
          </a:p>
          <a:p>
            <a:pPr marL="742950" lvl="2" indent="-285750">
              <a:buFont typeface="Arial"/>
              <a:buChar char="•"/>
            </a:pPr>
            <a:r>
              <a:rPr lang="en-US" sz="2000" dirty="0" smtClean="0"/>
              <a:t>Replace 200 um glass with 100 um Mylar, keep gas gaps the same.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Rate capability should be bad?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Possible major technical challenge: create flat </a:t>
            </a:r>
            <a:r>
              <a:rPr lang="en-US" sz="2000" dirty="0" err="1" smtClean="0"/>
              <a:t>mylar</a:t>
            </a:r>
            <a:r>
              <a:rPr lang="en-US" sz="2000" dirty="0" smtClean="0"/>
              <a:t> layer separated from next by ~100 um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7556292" y="1378245"/>
            <a:ext cx="379174" cy="2628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32351" y="695599"/>
            <a:ext cx="7670025" cy="3648889"/>
            <a:chOff x="332351" y="695599"/>
            <a:chExt cx="7670025" cy="3648889"/>
          </a:xfrm>
        </p:grpSpPr>
        <p:pic>
          <p:nvPicPr>
            <p:cNvPr id="3" name="Picture 2" descr="IMG_3557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6" t="16789" r="9005" b="30419"/>
            <a:stretch/>
          </p:blipFill>
          <p:spPr>
            <a:xfrm>
              <a:off x="597928" y="695599"/>
              <a:ext cx="4011906" cy="1942377"/>
            </a:xfrm>
            <a:prstGeom prst="rect">
              <a:avLst/>
            </a:prstGeom>
          </p:spPr>
        </p:pic>
        <p:pic>
          <p:nvPicPr>
            <p:cNvPr id="8" name="Picture 7" descr="Photo on 3-11-16 at 3.43 PM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10" t="19325" r="1010" b="24246"/>
            <a:stretch/>
          </p:blipFill>
          <p:spPr>
            <a:xfrm>
              <a:off x="332351" y="2647821"/>
              <a:ext cx="4517131" cy="169666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53657" y="3496337"/>
              <a:ext cx="27487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48 gas gaps!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80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757416" y="3524250"/>
            <a:ext cx="703084" cy="165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16" y="5996"/>
            <a:ext cx="8229600" cy="6524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Paper Draft: MRPC Cosmic Ray Test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1600" y="2108200"/>
            <a:ext cx="21463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7017" y="2762250"/>
            <a:ext cx="1000484" cy="292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863600" y="2679700"/>
            <a:ext cx="212725" cy="825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5025" y="3524250"/>
            <a:ext cx="241300" cy="889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3100" y="1790700"/>
            <a:ext cx="848083" cy="203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6883" y="4876800"/>
            <a:ext cx="1066800" cy="203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76567" y="16753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Scintillator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186" y="2464196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reamp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23" name="Picture 22" descr="Screen Shot 2016-01-05 at 11.33.5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083" y="1970415"/>
            <a:ext cx="2224032" cy="199833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20" y="4229100"/>
            <a:ext cx="3544585" cy="2432561"/>
          </a:xfrm>
          <a:prstGeom prst="rect">
            <a:avLst/>
          </a:prstGeom>
        </p:spPr>
      </p:pic>
      <p:pic>
        <p:nvPicPr>
          <p:cNvPr id="25" name="Picture 24" descr="Screen Shot 2016-01-06 at 12.13.32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294" y="4092377"/>
            <a:ext cx="2665506" cy="232702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62000" y="4305300"/>
            <a:ext cx="812800" cy="419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164278" y="4146154"/>
            <a:ext cx="3544585" cy="244228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666750" y="2901950"/>
            <a:ext cx="158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76300" y="2901950"/>
            <a:ext cx="158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89025" y="2908300"/>
            <a:ext cx="158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301750" y="2908300"/>
            <a:ext cx="158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88783" y="3232150"/>
            <a:ext cx="1000484" cy="292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668516" y="3371850"/>
            <a:ext cx="158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78066" y="3371850"/>
            <a:ext cx="158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90791" y="3378200"/>
            <a:ext cx="158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303516" y="3378200"/>
            <a:ext cx="158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38467" y="2767111"/>
            <a:ext cx="689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MRPC1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38467" y="3232150"/>
            <a:ext cx="689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MRPC2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09412" y="3657599"/>
            <a:ext cx="940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DRS4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(4 channels)</a:t>
            </a:r>
            <a:endParaRPr lang="en-US" sz="1200" dirty="0">
              <a:latin typeface="Times New Roman"/>
              <a:cs typeface="Times New Roman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1841" y="1321832"/>
            <a:ext cx="436741" cy="467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397000" y="3644900"/>
            <a:ext cx="18640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Screen Shot 2016-01-06 at 3.19.22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00" y="1872854"/>
            <a:ext cx="2609494" cy="2095896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>
            <a:off x="4567773" y="1270396"/>
            <a:ext cx="17160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567773" y="1549796"/>
            <a:ext cx="17160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5447015" y="1041400"/>
            <a:ext cx="198348" cy="7005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136055" y="1079500"/>
            <a:ext cx="483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Ch1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36055" y="1372632"/>
            <a:ext cx="483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Ch2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96467" y="1060330"/>
            <a:ext cx="483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Ch3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308623" y="1363066"/>
            <a:ext cx="483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Ch4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48579" y="1000719"/>
            <a:ext cx="77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MRPC1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23179" y="1277995"/>
            <a:ext cx="77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MRPC2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42373" y="2108200"/>
            <a:ext cx="7090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Ch1 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Signal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56973" y="2070100"/>
            <a:ext cx="617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Ch1 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ADC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78" name="TextBox 77"/>
          <p:cNvSpPr txBox="1"/>
          <p:nvPr/>
        </p:nvSpPr>
        <p:spPr>
          <a:xfrm rot="16200000">
            <a:off x="5428858" y="5107756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MRPC1_T(ch1)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32275" y="6323107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MRPC2_T(ch2)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3661" y="4189967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Lead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brick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73963" y="1765300"/>
            <a:ext cx="160813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Pedestal </a:t>
            </a:r>
            <a:r>
              <a:rPr lang="en-US" sz="1400" dirty="0" err="1" smtClean="0">
                <a:latin typeface="Times New Roman"/>
                <a:cs typeface="Times New Roman"/>
              </a:rPr>
              <a:t>σ</a:t>
            </a:r>
            <a:r>
              <a:rPr lang="en-US" sz="1400" dirty="0" smtClean="0">
                <a:latin typeface="Times New Roman"/>
                <a:cs typeface="Times New Roman"/>
              </a:rPr>
              <a:t> &lt; 1.5mV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417905" y="6254229"/>
            <a:ext cx="54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[ns]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18943" y="3733284"/>
            <a:ext cx="68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[mV]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46271" y="43688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Time Correlation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528387" y="414466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Algorithm to find a ref. time 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97068" y="3713713"/>
            <a:ext cx="54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[ns]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762045" y="760058"/>
            <a:ext cx="3544585" cy="9984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4955863" y="708223"/>
            <a:ext cx="1156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Channel Map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407247" y="1778000"/>
            <a:ext cx="2037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Sampling interval ~200ps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93" name="Slide Number Placeholder 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8D2D-2DEC-F741-9E5A-02A075592C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2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60</TotalTime>
  <Words>1669</Words>
  <Application>Microsoft Macintosh PowerPoint</Application>
  <PresentationFormat>On-screen Show (4:3)</PresentationFormat>
  <Paragraphs>194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Theme</vt:lpstr>
      <vt:lpstr>10 psTOF (mRPC) Update</vt:lpstr>
      <vt:lpstr>Response to Reviewer’s Report</vt:lpstr>
      <vt:lpstr>Next-Gen mRPC (China)</vt:lpstr>
      <vt:lpstr>TOF PID at RHIC/EIC</vt:lpstr>
      <vt:lpstr>sPHENIX Reference Design</vt:lpstr>
      <vt:lpstr>The sPHENIX Tracker </vt:lpstr>
      <vt:lpstr>Does mRPC TOF FIT in sPHENIX???</vt:lpstr>
      <vt:lpstr>Use different material than glass (eg Mylar)?</vt:lpstr>
      <vt:lpstr>Paper Draft: MRPC Cosmic Ray Test</vt:lpstr>
      <vt:lpstr>Paper Draft:  Eff. and Time Resolution</vt:lpstr>
      <vt:lpstr>PowerPoint Presentation</vt:lpstr>
      <vt:lpstr>Region of Interest (Windowed) Readout</vt:lpstr>
      <vt:lpstr>DRS4 ROI Electronics Block Diagram</vt:lpstr>
      <vt:lpstr>sPHENIX Barrel mRPC TOF Cost 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Next-Gen mRPC R&amp;D at BNL</dc:title>
  <dc:creator>Mickey Chiu</dc:creator>
  <cp:lastModifiedBy>Mickey Chiu</cp:lastModifiedBy>
  <cp:revision>11</cp:revision>
  <dcterms:created xsi:type="dcterms:W3CDTF">2016-11-30T12:58:59Z</dcterms:created>
  <dcterms:modified xsi:type="dcterms:W3CDTF">2016-11-30T14:03:39Z</dcterms:modified>
</cp:coreProperties>
</file>