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8"/>
  </p:notesMasterIdLst>
  <p:handoutMasterIdLst>
    <p:handoutMasterId r:id="rId29"/>
  </p:handoutMasterIdLst>
  <p:sldIdLst>
    <p:sldId id="294" r:id="rId2"/>
    <p:sldId id="380" r:id="rId3"/>
    <p:sldId id="396" r:id="rId4"/>
    <p:sldId id="388" r:id="rId5"/>
    <p:sldId id="350" r:id="rId6"/>
    <p:sldId id="341" r:id="rId7"/>
    <p:sldId id="381" r:id="rId8"/>
    <p:sldId id="370" r:id="rId9"/>
    <p:sldId id="371" r:id="rId10"/>
    <p:sldId id="374" r:id="rId11"/>
    <p:sldId id="382" r:id="rId12"/>
    <p:sldId id="351" r:id="rId13"/>
    <p:sldId id="389" r:id="rId14"/>
    <p:sldId id="385" r:id="rId15"/>
    <p:sldId id="325" r:id="rId16"/>
    <p:sldId id="386" r:id="rId17"/>
    <p:sldId id="390" r:id="rId18"/>
    <p:sldId id="391" r:id="rId19"/>
    <p:sldId id="392" r:id="rId20"/>
    <p:sldId id="393" r:id="rId21"/>
    <p:sldId id="394" r:id="rId22"/>
    <p:sldId id="383" r:id="rId23"/>
    <p:sldId id="384" r:id="rId24"/>
    <p:sldId id="395" r:id="rId25"/>
    <p:sldId id="397" r:id="rId26"/>
    <p:sldId id="387" r:id="rId2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99D6EA"/>
    <a:srgbClr val="50504E"/>
    <a:srgbClr val="004C97"/>
    <a:srgbClr val="4E4E4E"/>
    <a:srgbClr val="404040"/>
    <a:srgbClr val="63666A"/>
    <a:srgbClr val="505050"/>
    <a:srgbClr val="A7A8AA"/>
    <a:srgbClr val="003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16" autoAdjust="0"/>
    <p:restoredTop sz="96208"/>
  </p:normalViewPr>
  <p:slideViewPr>
    <p:cSldViewPr snapToGrid="0" snapToObjects="1" showGuides="1">
      <p:cViewPr varScale="1">
        <p:scale>
          <a:sx n="119" d="100"/>
          <a:sy n="119" d="100"/>
        </p:scale>
        <p:origin x="1976" y="184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1/9/25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1/9/25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42F55E-5880-DFDC-1269-28EDE5F7EF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860" y="808129"/>
            <a:ext cx="9189720" cy="296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t>1/9/25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496DF85D-9E15-6943-AE30-0ED88E91D4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9D5FCF3-4E2F-704F-BE1D-3307737332FD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3C7E1B65-1920-CF40-87B8-818D6517E0EA}" type="datetime1">
              <a:rPr lang="en-US" smtClean="0"/>
              <a:t>1/9/25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7195FC8E-A302-604F-B566-3B477A1532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A2A4A72-F504-5545-BC7E-7E2B7738B172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1/9/25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B79370FC-E149-604A-B4F3-08DEA3D84B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36FF585D-DDCF-264A-ADC6-3B99862B509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9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ED135D-5C29-B729-A5F1-BCAB25D951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17011"/>
            <a:ext cx="9189720" cy="296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0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7C3AF8-3A11-7294-17A4-8CA21B169D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82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6D4CD9-E6FD-C338-F1B5-149A3CE7F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103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23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t>1/9/25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9CC9F3FA-594D-7948-B9BB-A349A58089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FED55EB-E5AE-1140-8A4A-A11133DEEC2F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t>1/9/25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1DA16756-E255-8B4F-A3A1-3BBDD1DB05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7E78866-2134-CA4E-800C-6577038C03A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t>1/9/25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A6277B28-07F0-1A40-A152-F179A1370D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CC5D535-9066-B247-8A94-392C689516EB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t>1/9/25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7" r:id="rId2"/>
    <p:sldLayoutId id="2147484129" r:id="rId3"/>
    <p:sldLayoutId id="2147484130" r:id="rId4"/>
    <p:sldLayoutId id="2147484132" r:id="rId5"/>
    <p:sldLayoutId id="2147484131" r:id="rId6"/>
    <p:sldLayoutId id="2147484104" r:id="rId7"/>
    <p:sldLayoutId id="2147484105" r:id="rId8"/>
    <p:sldLayoutId id="2147484120" r:id="rId9"/>
    <p:sldLayoutId id="2147484103" r:id="rId10"/>
    <p:sldLayoutId id="2147484122" r:id="rId11"/>
    <p:sldLayoutId id="2147484116" r:id="rId12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sz="1600" dirty="0"/>
              <a:t>Gray Putnam (they/them)</a:t>
            </a:r>
          </a:p>
          <a:p>
            <a:r>
              <a:rPr lang="en-US" sz="1600" dirty="0"/>
              <a:t>SBN WG</a:t>
            </a:r>
          </a:p>
          <a:p>
            <a:r>
              <a:rPr lang="en-US" sz="1600" dirty="0"/>
              <a:t>Jan 9, 2025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Signal Processing + DNN ROI in ICARUS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9D87D3-C553-E1DF-3268-2C8BA5477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BBCE006-08A5-CB0E-71B5-B853ED21B1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884041" y="3934204"/>
            <a:ext cx="3172842" cy="235104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83DC14B-808F-7E32-8315-B2DB3E3B8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Charge Filter Optimization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A461E-5F00-C706-2D3D-4DB3FA6A9DE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1/9/25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7C3FAF-312E-814A-FF4C-CA9640D1B8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Gray Putnam | SBN Signal Processing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921B7-3D8D-C91F-E9F4-EB4924106C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79CCC56-2D75-D571-80B1-548C3BD21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32296"/>
            <a:ext cx="8672513" cy="900281"/>
          </a:xfrm>
        </p:spPr>
        <p:txBody>
          <a:bodyPr/>
          <a:lstStyle/>
          <a:p>
            <a:r>
              <a:rPr lang="en-US" dirty="0"/>
              <a:t>Optimize for charge resolution, in space of wire filter width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A71027-23A2-2BEE-17BC-312672E60C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1281" y="1600071"/>
            <a:ext cx="3163455" cy="23440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044E86-D9FC-78DD-829D-B2B479C529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149953" y="1600071"/>
            <a:ext cx="3163456" cy="234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56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56FFB-C1C5-6847-AAD4-B4810D835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8AFB31E-BF3F-8DA7-A737-3DC11D3AB1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056334" y="3919913"/>
            <a:ext cx="2981537" cy="237963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BE55C-97E4-9CE4-FE3B-33896673733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1/9/25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677E06-AAA7-ECDA-CABE-A6D6C86FC5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Gray Putnam | SBN Signal Processing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B9F567-159A-E0FC-76A0-ED042C6E7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4488FD6-999E-B4BB-35CD-75DC96707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32296"/>
            <a:ext cx="8672513" cy="900281"/>
          </a:xfrm>
        </p:spPr>
        <p:txBody>
          <a:bodyPr/>
          <a:lstStyle/>
          <a:p>
            <a:r>
              <a:rPr lang="en-US" dirty="0"/>
              <a:t>Nominal 1D v Optimized 2D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20BB08-A949-1E71-CDD9-4ED07107D7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1957" y="1547324"/>
            <a:ext cx="2972714" cy="23725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B82630-27C9-1E94-A9C5-D01598BAC1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245322" y="1585822"/>
            <a:ext cx="2972718" cy="2372592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2FF9E59E-2927-CE5E-CDB7-3F17371F3F46}"/>
              </a:ext>
            </a:extLst>
          </p:cNvPr>
          <p:cNvSpPr txBox="1">
            <a:spLocks/>
          </p:cNvSpPr>
          <p:nvPr/>
        </p:nvSpPr>
        <p:spPr>
          <a:xfrm>
            <a:off x="222250" y="202084"/>
            <a:ext cx="91440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Improvement in Charge reconstruction</a:t>
            </a:r>
          </a:p>
        </p:txBody>
      </p:sp>
      <p:sp>
        <p:nvSpPr>
          <p:cNvPr id="2" name="Content Placeholder 11">
            <a:extLst>
              <a:ext uri="{FF2B5EF4-FFF2-40B4-BE49-F238E27FC236}">
                <a16:creationId xmlns:a16="http://schemas.microsoft.com/office/drawing/2014/main" id="{94969196-7AF7-BCBB-8207-0BF1A188D2F8}"/>
              </a:ext>
            </a:extLst>
          </p:cNvPr>
          <p:cNvSpPr txBox="1">
            <a:spLocks/>
          </p:cNvSpPr>
          <p:nvPr/>
        </p:nvSpPr>
        <p:spPr>
          <a:xfrm>
            <a:off x="222250" y="4283376"/>
            <a:ext cx="3394305" cy="2054600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The change in charge scale is due to a </a:t>
            </a:r>
            <a:r>
              <a:rPr lang="en-US" dirty="0" err="1"/>
              <a:t>WireCell</a:t>
            </a:r>
            <a:r>
              <a:rPr lang="en-US" dirty="0"/>
              <a:t> configuration parameter that we have since fixed</a:t>
            </a:r>
          </a:p>
        </p:txBody>
      </p:sp>
    </p:spTree>
    <p:extLst>
      <p:ext uri="{BB962C8B-B14F-4D97-AF65-F5344CB8AC3E}">
        <p14:creationId xmlns:p14="http://schemas.microsoft.com/office/powerpoint/2010/main" val="540651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283A3F8-F5FE-2BEC-1901-D916B6106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3503018"/>
            <a:ext cx="4540045" cy="2514859"/>
          </a:xfrm>
        </p:spPr>
        <p:txBody>
          <a:bodyPr/>
          <a:lstStyle/>
          <a:p>
            <a:r>
              <a:rPr lang="en-US" b="1" dirty="0"/>
              <a:t>S/N is much improved!</a:t>
            </a:r>
          </a:p>
          <a:p>
            <a:r>
              <a:rPr lang="en-US" dirty="0"/>
              <a:t>The low wire-frequency cutoff smears charge across wires on the induction planes</a:t>
            </a:r>
          </a:p>
          <a:p>
            <a:r>
              <a:rPr lang="en-US" dirty="0"/>
              <a:t>Is this bad? We’ll have to look at higher level variables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01D311-EE81-5B11-A133-0C5102537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4351"/>
            <a:ext cx="8686800" cy="427877"/>
          </a:xfrm>
        </p:spPr>
        <p:txBody>
          <a:bodyPr/>
          <a:lstStyle/>
          <a:p>
            <a:r>
              <a:rPr lang="en-US" dirty="0"/>
              <a:t>Event Displays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1F030A-0015-0221-F715-CE02D1F4538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1/9/25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48B112-A5E2-5A43-AE8D-250E882E16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Gray Putnam | SBN Signal Processing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CFDC5-FC06-EFF7-D8A2-0A58528E79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3784E3-3142-5236-B924-042002B7F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" y="463144"/>
            <a:ext cx="3905619" cy="29658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8514AC-FB79-B6B6-B1C6-9ACC29CB9754}"/>
              </a:ext>
            </a:extLst>
          </p:cNvPr>
          <p:cNvSpPr txBox="1"/>
          <p:nvPr/>
        </p:nvSpPr>
        <p:spPr>
          <a:xfrm>
            <a:off x="560439" y="700429"/>
            <a:ext cx="1101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Plane 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C1865F-AB09-1B23-F87B-205D8F26F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494" y="3775642"/>
            <a:ext cx="3905619" cy="29658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6BF54E-A1F3-4740-AB6B-E8023AE8A0CD}"/>
              </a:ext>
            </a:extLst>
          </p:cNvPr>
          <p:cNvSpPr txBox="1"/>
          <p:nvPr/>
        </p:nvSpPr>
        <p:spPr>
          <a:xfrm>
            <a:off x="7477432" y="6017877"/>
            <a:ext cx="1101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Plane 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D6F4C3-50AC-1370-5618-9C4E3CB6A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6926" y="560871"/>
            <a:ext cx="4004187" cy="30407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E942CE7-0B43-A599-7731-59EE357279C9}"/>
              </a:ext>
            </a:extLst>
          </p:cNvPr>
          <p:cNvSpPr txBox="1"/>
          <p:nvPr/>
        </p:nvSpPr>
        <p:spPr>
          <a:xfrm>
            <a:off x="7477432" y="757915"/>
            <a:ext cx="1101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Plane 1</a:t>
            </a:r>
          </a:p>
        </p:txBody>
      </p:sp>
    </p:spTree>
    <p:extLst>
      <p:ext uri="{BB962C8B-B14F-4D97-AF65-F5344CB8AC3E}">
        <p14:creationId xmlns:p14="http://schemas.microsoft.com/office/powerpoint/2010/main" val="114855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3397D-BA6E-97DA-8A79-4E9010747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885C78-95BA-7B5E-DBAB-4ADC2D23F5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DNN ROI Training</a:t>
            </a:r>
          </a:p>
        </p:txBody>
      </p:sp>
    </p:spTree>
    <p:extLst>
      <p:ext uri="{BB962C8B-B14F-4D97-AF65-F5344CB8AC3E}">
        <p14:creationId xmlns:p14="http://schemas.microsoft.com/office/powerpoint/2010/main" val="31086577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FF0F17-1137-55F6-258B-A24C70501D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are generating samples for training the DNN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(Today): </a:t>
            </a:r>
            <a:r>
              <a:rPr lang="en-US" dirty="0" err="1"/>
              <a:t>Corsika</a:t>
            </a:r>
            <a:r>
              <a:rPr lang="en-US" dirty="0"/>
              <a:t> cosmic-only MC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(Future): Cocktail of:</a:t>
            </a:r>
          </a:p>
          <a:p>
            <a:pPr lvl="1"/>
            <a:r>
              <a:rPr lang="en-US" dirty="0"/>
              <a:t>BNB neutrino + cosmic</a:t>
            </a:r>
          </a:p>
          <a:p>
            <a:pPr lvl="1"/>
            <a:r>
              <a:rPr lang="en-US" dirty="0" err="1"/>
              <a:t>NuMI</a:t>
            </a:r>
            <a:r>
              <a:rPr lang="en-US" dirty="0"/>
              <a:t> neutrino + cosmic</a:t>
            </a:r>
          </a:p>
          <a:p>
            <a:pPr lvl="1"/>
            <a:r>
              <a:rPr lang="en-US" dirty="0"/>
              <a:t>Extended muons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Validation tests with HPS -&gt; </a:t>
            </a:r>
            <a:r>
              <a:rPr lang="en-US" dirty="0" err="1"/>
              <a:t>e+e</a:t>
            </a:r>
            <a:r>
              <a:rPr lang="en-US" dirty="0"/>
              <a:t>- decays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B65CBD-3843-8B5F-690C-F26216037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Generation: Gen types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020642-368D-23A5-9C73-104C886770D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1/9/25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CB3250-885C-B4AC-B65D-61552BCBC9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Gray Putnam | SBN Signal Processing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AEB95F-9ACE-DA65-BB08-A944336131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592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9CCB3DA-5BE6-7A7F-18F6-1C2B21382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457200"/>
            <a:r>
              <a:rPr lang="en-US" dirty="0"/>
              <a:t>Nominal detector simulation</a:t>
            </a:r>
          </a:p>
          <a:p>
            <a:pPr marL="514350" indent="-457200"/>
            <a:r>
              <a:rPr lang="en-US" dirty="0"/>
              <a:t>“Opaque” detector simulation (middle induction signal shape with largest intransparency)</a:t>
            </a:r>
          </a:p>
          <a:p>
            <a:pPr marL="514350" indent="-457200"/>
            <a:r>
              <a:rPr lang="en-US" dirty="0"/>
              <a:t>“Rand” detector simulation (</a:t>
            </a:r>
            <a:r>
              <a:rPr lang="en-US" dirty="0" err="1"/>
              <a:t>Omnidetector</a:t>
            </a:r>
            <a:r>
              <a:rPr lang="en-US" dirty="0"/>
              <a:t>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DA7EC8-86CC-9F76-7BD7-F78EDD0EC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Generation: Detector Simulation Types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48D63B-A53E-E331-75EA-DC07AA1BCAC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1/9/25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FE96D-21DB-C1E2-C54B-8E1780D48F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Gray Putnam | SBN Signal Processing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C2CE3-2772-61B0-95E0-F0A990773D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4AEBE3-AFB4-F2F8-9734-3AE4EA51F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9031" y="3429000"/>
            <a:ext cx="2971353" cy="1927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A9BE35-C0F5-F12B-AD7E-19FC95533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04" y="3404412"/>
            <a:ext cx="2971352" cy="19741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56DDBF-6863-82F0-5FDD-0D917738B3AE}"/>
              </a:ext>
            </a:extLst>
          </p:cNvPr>
          <p:cNvSpPr txBox="1"/>
          <p:nvPr/>
        </p:nvSpPr>
        <p:spPr>
          <a:xfrm>
            <a:off x="1854795" y="5299260"/>
            <a:ext cx="5966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Time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BCBA7D-E839-9E01-E5ED-34942D659D45}"/>
              </a:ext>
            </a:extLst>
          </p:cNvPr>
          <p:cNvSpPr txBox="1"/>
          <p:nvPr/>
        </p:nvSpPr>
        <p:spPr>
          <a:xfrm rot="16200000">
            <a:off x="-381530" y="4106080"/>
            <a:ext cx="15461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Arb. Amplitude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DD9F46-9DB0-37DB-8288-AE768E04EDFC}"/>
              </a:ext>
            </a:extLst>
          </p:cNvPr>
          <p:cNvSpPr txBox="1"/>
          <p:nvPr/>
        </p:nvSpPr>
        <p:spPr>
          <a:xfrm>
            <a:off x="843358" y="3502299"/>
            <a:ext cx="1436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</a:t>
            </a:r>
            <a:r>
              <a:rPr lang="en-US" sz="1200" baseline="30000" dirty="0"/>
              <a:t>nd</a:t>
            </a:r>
            <a:r>
              <a:rPr lang="en-US" sz="1200" dirty="0"/>
              <a:t> Ind. Signal Shape. Most intransparency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568920-8356-A639-EFEF-B3D63E19E8A4}"/>
              </a:ext>
            </a:extLst>
          </p:cNvPr>
          <p:cNvSpPr txBox="1"/>
          <p:nvPr/>
        </p:nvSpPr>
        <p:spPr>
          <a:xfrm>
            <a:off x="5534053" y="5299260"/>
            <a:ext cx="5966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33C9FD-7098-6B12-97EB-8A3CAE86D216}"/>
              </a:ext>
            </a:extLst>
          </p:cNvPr>
          <p:cNvSpPr txBox="1"/>
          <p:nvPr/>
        </p:nvSpPr>
        <p:spPr>
          <a:xfrm rot="16200000">
            <a:off x="3297728" y="4106080"/>
            <a:ext cx="15461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Arb. Amplitude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0AE297-1A34-91E4-8E0A-E55F1171271F}"/>
              </a:ext>
            </a:extLst>
          </p:cNvPr>
          <p:cNvSpPr txBox="1"/>
          <p:nvPr/>
        </p:nvSpPr>
        <p:spPr>
          <a:xfrm>
            <a:off x="4522616" y="3502299"/>
            <a:ext cx="1436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</a:t>
            </a:r>
            <a:r>
              <a:rPr lang="en-US" sz="1200" baseline="30000" dirty="0"/>
              <a:t>nd</a:t>
            </a:r>
            <a:r>
              <a:rPr lang="en-US" sz="1200" dirty="0"/>
              <a:t> Ind. Signal Shape. Least intransparency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ED2002-4A7F-EE56-FC48-5AE9507DD590}"/>
              </a:ext>
            </a:extLst>
          </p:cNvPr>
          <p:cNvSpPr txBox="1"/>
          <p:nvPr/>
        </p:nvSpPr>
        <p:spPr>
          <a:xfrm>
            <a:off x="7166901" y="3859858"/>
            <a:ext cx="1611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SBN </a:t>
            </a:r>
            <a:r>
              <a:rPr lang="en-US" dirty="0" err="1"/>
              <a:t>DocDB</a:t>
            </a:r>
            <a:r>
              <a:rPr lang="en-US" dirty="0"/>
              <a:t> 32136 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0BAC2F5-4E49-8EA2-9114-57330856C800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1678193" y="2272400"/>
            <a:ext cx="368287" cy="11320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1040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7F471-F0FE-BA55-66EF-FEA4A8D0A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823ED2-50F6-ABDC-1D0D-F6DD3AE36C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457200"/>
            <a:r>
              <a:rPr lang="en-US" dirty="0"/>
              <a:t>Nominal detector simulation</a:t>
            </a:r>
          </a:p>
          <a:p>
            <a:pPr marL="514350" indent="-457200"/>
            <a:r>
              <a:rPr lang="en-US" dirty="0"/>
              <a:t>“Opaque” detector simulation (middle induction signal shape with largest intransparency)</a:t>
            </a:r>
          </a:p>
          <a:p>
            <a:pPr marL="514350" indent="-457200"/>
            <a:r>
              <a:rPr lang="en-US" dirty="0"/>
              <a:t>“Rand” detector simulation (</a:t>
            </a:r>
            <a:r>
              <a:rPr lang="en-US" b="1" dirty="0" err="1"/>
              <a:t>Omnidetector</a:t>
            </a:r>
            <a:r>
              <a:rPr lang="en-US" dirty="0"/>
              <a:t>)</a:t>
            </a:r>
          </a:p>
          <a:p>
            <a:pPr marL="514350" indent="-457200"/>
            <a:r>
              <a:rPr lang="en-US" dirty="0"/>
              <a:t>Baseline variations in “Rand”:</a:t>
            </a:r>
          </a:p>
          <a:p>
            <a:pPr marL="914400" lvl="1" indent="-457200"/>
            <a:r>
              <a:rPr lang="en-US" dirty="0"/>
              <a:t>Electron lifetime, uniform from 2-15 </a:t>
            </a:r>
            <a:r>
              <a:rPr lang="en-US" dirty="0" err="1"/>
              <a:t>ms</a:t>
            </a:r>
            <a:endParaRPr lang="en-US" dirty="0"/>
          </a:p>
          <a:p>
            <a:pPr marL="914400" lvl="1" indent="-457200"/>
            <a:r>
              <a:rPr lang="en-US" dirty="0"/>
              <a:t>Channel gain, gaussian 10% variation</a:t>
            </a:r>
          </a:p>
          <a:p>
            <a:pPr marL="914400" lvl="1" indent="-457200"/>
            <a:r>
              <a:rPr lang="en-US" dirty="0"/>
              <a:t>Noise, gaussian 5% variation</a:t>
            </a:r>
          </a:p>
          <a:p>
            <a:pPr marL="914400" lvl="1" indent="-457200"/>
            <a:r>
              <a:rPr lang="en-US" dirty="0"/>
              <a:t>Electronics response width, gaussian 5% variation</a:t>
            </a:r>
          </a:p>
          <a:p>
            <a:pPr marL="914400" lvl="1" indent="-457200"/>
            <a:r>
              <a:rPr lang="en-US" dirty="0"/>
              <a:t>Middle induction signal shape, uniform from least to most transparent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7248E1-04C9-E353-5652-760C00FB7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Generation: Detector Simulation Types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A7D98B-FC4E-8CD3-965C-9DE343AD9D4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1/9/25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3BBBCE-24EC-BAF8-628B-A60CE0148D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Gray Putnam | SBN Signal Processing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DC623B-9A53-90B3-2141-31B596EBD0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4803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0B6D08-682B-510B-9604-752F0133B9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4453666"/>
            <a:ext cx="8672513" cy="1577247"/>
          </a:xfrm>
        </p:spPr>
        <p:txBody>
          <a:bodyPr/>
          <a:lstStyle/>
          <a:p>
            <a:r>
              <a:rPr lang="en-US" dirty="0"/>
              <a:t>Example training on front induction</a:t>
            </a:r>
          </a:p>
          <a:p>
            <a:r>
              <a:rPr lang="en-US" dirty="0"/>
              <a:t>Validation loss converges after a few epochs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45F8C6-92E1-D827-EC94-DA4B0D8F9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the DNN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2B3BD3-EEF9-94B5-453E-33F50DD05F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1/9/25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F47A3-50AF-5792-D8CE-07050AA0CC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Gray Putnam | SBN Signal Processing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34E38E-BBAE-73D3-9956-9F218A5B4C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1FD0AD-8765-8E3A-2DBB-AE6CA9627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016406"/>
            <a:ext cx="7772400" cy="27758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3598D7-318E-816F-DE9D-C3FF0238E0E2}"/>
              </a:ext>
            </a:extLst>
          </p:cNvPr>
          <p:cNvSpPr txBox="1"/>
          <p:nvPr/>
        </p:nvSpPr>
        <p:spPr>
          <a:xfrm>
            <a:off x="7191487" y="355002"/>
            <a:ext cx="18019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Avinay</a:t>
            </a:r>
            <a:r>
              <a:rPr lang="en-US" b="1" dirty="0"/>
              <a:t> Bhat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305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0DB3C-034E-F677-DE6F-598EB048B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E00113E-652C-E21D-C67B-4F3AC7055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Inference Results: Efficiency, Purity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58659-3D0E-D1C8-1FC6-95E76CA8A4B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1/9/25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D2960-CC18-1BB5-C750-2945B321A2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Gray Putnam | SBN Signal Processing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E8E85-56A8-F4BE-F1B8-11E24AF9DF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A9CF05A-1D1D-7814-44A2-C7429A904D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2409" y="971550"/>
            <a:ext cx="6504895" cy="5059363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D119C68-2ADC-E7CE-B179-F24AC1FA8F51}"/>
              </a:ext>
            </a:extLst>
          </p:cNvPr>
          <p:cNvSpPr txBox="1"/>
          <p:nvPr/>
        </p:nvSpPr>
        <p:spPr>
          <a:xfrm>
            <a:off x="7191487" y="355002"/>
            <a:ext cx="18019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Avinay</a:t>
            </a:r>
            <a:r>
              <a:rPr lang="en-US" b="1" dirty="0"/>
              <a:t> Bhat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1663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A1D853-70C3-52B9-88F0-CF4B822E5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14F0BFA-9962-1C35-BF59-8F48C782E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Inference Results: Efficiency*Purity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48347C-CC30-D328-909C-65E85FB75E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1/9/25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4A440-C1BA-7E8E-78F6-70256CFFFE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Gray Putnam | SBN Signal Processing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93833D-5E4E-A3D2-53AB-99C576A67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453E121-8026-0837-F1D8-545F769EFB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66486"/>
          <a:stretch/>
        </p:blipFill>
        <p:spPr>
          <a:xfrm>
            <a:off x="807699" y="1037321"/>
            <a:ext cx="7528601" cy="2943634"/>
          </a:xfr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2531E14D-E83D-0D4F-C50B-1921F773E54E}"/>
              </a:ext>
            </a:extLst>
          </p:cNvPr>
          <p:cNvSpPr txBox="1">
            <a:spLocks/>
          </p:cNvSpPr>
          <p:nvPr/>
        </p:nvSpPr>
        <p:spPr>
          <a:xfrm>
            <a:off x="228600" y="4453666"/>
            <a:ext cx="8672513" cy="157724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Performance is stable, mostly independent of detector simulation</a:t>
            </a:r>
          </a:p>
          <a:p>
            <a:r>
              <a:rPr lang="en-US" dirty="0"/>
              <a:t>Not much difference in performance from different model trainings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DE67B3-B87E-3155-1D1F-9E26795DC41A}"/>
              </a:ext>
            </a:extLst>
          </p:cNvPr>
          <p:cNvSpPr txBox="1"/>
          <p:nvPr/>
        </p:nvSpPr>
        <p:spPr>
          <a:xfrm>
            <a:off x="7191487" y="355002"/>
            <a:ext cx="18019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Avinay</a:t>
            </a:r>
            <a:r>
              <a:rPr lang="en-US" b="1" dirty="0"/>
              <a:t> Bhat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206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5DDE0-D3B8-A5C7-1A21-C917A84CF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84D9783-E257-0F23-3C5C-64F16FBBA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have been working on getting the </a:t>
            </a:r>
            <a:r>
              <a:rPr lang="en-US" dirty="0" err="1"/>
              <a:t>WireCell</a:t>
            </a:r>
            <a:r>
              <a:rPr lang="en-US" dirty="0"/>
              <a:t> 2D signal processing working in ICARUS</a:t>
            </a:r>
          </a:p>
          <a:p>
            <a:r>
              <a:rPr lang="en-US" dirty="0"/>
              <a:t>Main steps:</a:t>
            </a:r>
          </a:p>
          <a:p>
            <a:pPr lvl="1"/>
            <a:r>
              <a:rPr lang="en-US" dirty="0"/>
              <a:t>Infrastructure adaptation (presented here previously, now done with work from Jacob C., Brett, others)</a:t>
            </a:r>
          </a:p>
          <a:p>
            <a:pPr lvl="1"/>
            <a:r>
              <a:rPr lang="en-US" dirty="0"/>
              <a:t>Filter optimization</a:t>
            </a:r>
          </a:p>
          <a:p>
            <a:pPr lvl="1"/>
            <a:r>
              <a:rPr lang="en-US" dirty="0"/>
              <a:t>DNN ROI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I’ll review what we have completed, and show progress on the DNN training (work by </a:t>
            </a:r>
            <a:r>
              <a:rPr lang="en-US" b="1" dirty="0" err="1"/>
              <a:t>Avinay</a:t>
            </a:r>
            <a:r>
              <a:rPr lang="en-US" b="1" dirty="0"/>
              <a:t> Bhat</a:t>
            </a:r>
            <a:r>
              <a:rPr lang="en-US" dirty="0"/>
              <a:t>)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CDA02A-9C53-FE6E-D3E3-B73BBF1ED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B26687-0714-1586-9D3A-865B023B84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1/9/25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54BBD-1B81-AA77-9F3A-35BBB55B83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Gray Putnam | SBN Signal Processing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FF51A-32D2-8E4C-F9E9-0ADED55A64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8906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09E1B-5853-2C92-9B27-AF00EB781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EEF07A-6498-7683-F664-B533DF3BC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Precise are these Metrics?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78A01-5DD9-8008-D59F-2F41DE0C517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1/9/25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7C19E5-2A27-EF52-40B3-84EC852401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Gray Putnam | SBN Signal Processing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E5BFC-82F3-ACB0-28F6-67092DDB76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0BDC4F73-FC82-C404-F1C5-D47127B3AB0E}"/>
              </a:ext>
            </a:extLst>
          </p:cNvPr>
          <p:cNvSpPr txBox="1">
            <a:spLocks/>
          </p:cNvSpPr>
          <p:nvPr/>
        </p:nvSpPr>
        <p:spPr>
          <a:xfrm>
            <a:off x="228600" y="4453666"/>
            <a:ext cx="8672513" cy="157724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Compare eff*</a:t>
            </a:r>
            <a:r>
              <a:rPr lang="en-US" dirty="0" err="1"/>
              <a:t>pur</a:t>
            </a:r>
            <a:r>
              <a:rPr lang="en-US" dirty="0"/>
              <a:t> computed between two halves of each dataset</a:t>
            </a:r>
          </a:p>
          <a:p>
            <a:r>
              <a:rPr lang="en-US" dirty="0"/>
              <a:t>Result: difference on order of ~1-2% 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E4D3B8F-11AD-C04A-E301-A1E18D200F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6588" y="913663"/>
            <a:ext cx="7585723" cy="3540003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C6F11CB-7556-D372-AB35-881A185F592C}"/>
              </a:ext>
            </a:extLst>
          </p:cNvPr>
          <p:cNvSpPr txBox="1"/>
          <p:nvPr/>
        </p:nvSpPr>
        <p:spPr>
          <a:xfrm>
            <a:off x="7191487" y="355002"/>
            <a:ext cx="18019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Avinay</a:t>
            </a:r>
            <a:r>
              <a:rPr lang="en-US" b="1" dirty="0"/>
              <a:t> Bhat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4284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30858-988E-D640-6122-CCA4FA538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204800-5C87-390B-172D-646582094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Inference Results: Compared to Traditional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8FDC1-4F13-DD6E-4552-7FE6A5E46E4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1/9/25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5A50B5-A278-2C4D-4B6B-1AA960B4FB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Gray Putnam | SBN Signal Processing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8A993-35A5-CE8E-6691-948B65A2DF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A623D97-D895-9685-0F61-CA1AFD0EDB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66486"/>
          <a:stretch/>
        </p:blipFill>
        <p:spPr>
          <a:xfrm>
            <a:off x="807699" y="776562"/>
            <a:ext cx="7528601" cy="2943634"/>
          </a:xfr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65ACB009-BE0F-A611-6E89-DD4EF5B44E04}"/>
              </a:ext>
            </a:extLst>
          </p:cNvPr>
          <p:cNvSpPr txBox="1">
            <a:spLocks/>
          </p:cNvSpPr>
          <p:nvPr/>
        </p:nvSpPr>
        <p:spPr>
          <a:xfrm>
            <a:off x="228600" y="3405649"/>
            <a:ext cx="8672513" cy="925158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Compared to traditional ROI performance (slightly different efficiency computation, nominal MC)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11A8EE1-352E-2F7F-605D-3F5E432484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7467787"/>
              </p:ext>
            </p:extLst>
          </p:nvPr>
        </p:nvGraphicFramePr>
        <p:xfrm>
          <a:off x="636588" y="4227238"/>
          <a:ext cx="6886596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2523">
                  <a:extLst>
                    <a:ext uri="{9D8B030D-6E8A-4147-A177-3AD203B41FA5}">
                      <a16:colId xmlns:a16="http://schemas.microsoft.com/office/drawing/2014/main" val="477584447"/>
                    </a:ext>
                  </a:extLst>
                </a:gridCol>
                <a:gridCol w="1110775">
                  <a:extLst>
                    <a:ext uri="{9D8B030D-6E8A-4147-A177-3AD203B41FA5}">
                      <a16:colId xmlns:a16="http://schemas.microsoft.com/office/drawing/2014/main" val="2533517670"/>
                    </a:ext>
                  </a:extLst>
                </a:gridCol>
                <a:gridCol w="891619">
                  <a:extLst>
                    <a:ext uri="{9D8B030D-6E8A-4147-A177-3AD203B41FA5}">
                      <a16:colId xmlns:a16="http://schemas.microsoft.com/office/drawing/2014/main" val="3747474094"/>
                    </a:ext>
                  </a:extLst>
                </a:gridCol>
                <a:gridCol w="2551679">
                  <a:extLst>
                    <a:ext uri="{9D8B030D-6E8A-4147-A177-3AD203B41FA5}">
                      <a16:colId xmlns:a16="http://schemas.microsoft.com/office/drawing/2014/main" val="16373786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Signal Processing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Efficiency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Efficiency*purity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06606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Plane 0, Nom. 1D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1231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Plane 1, Nom. 1D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06940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Plane 0, Trad. ROI 2D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8637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Plane 1, Trad. ROI 2D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288049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E4ED698-0DEC-F714-EA13-A9AA880BFA71}"/>
              </a:ext>
            </a:extLst>
          </p:cNvPr>
          <p:cNvSpPr txBox="1"/>
          <p:nvPr/>
        </p:nvSpPr>
        <p:spPr>
          <a:xfrm>
            <a:off x="7435347" y="448796"/>
            <a:ext cx="18019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Avinay</a:t>
            </a:r>
            <a:r>
              <a:rPr lang="en-US" b="1" dirty="0"/>
              <a:t> Bhat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7590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F2723-2DC5-1618-6D0E-AB3F8E72E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E69D1-B2D2-D104-00FD-6F88A6DAE58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1/9/25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3FD6B-9700-AC38-900B-75739E969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Gray Putnam | SBN Signal Processing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2A153-4659-C70F-DA02-F1252539C3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A9079FA-9483-B999-2F1A-D77E58FBF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32296"/>
            <a:ext cx="8672513" cy="900281"/>
          </a:xfrm>
        </p:spPr>
        <p:txBody>
          <a:bodyPr/>
          <a:lstStyle/>
          <a:p>
            <a:r>
              <a:rPr lang="en-US" dirty="0"/>
              <a:t>At first, running the DNN inference took ~30GB of memory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AA53F8C6-9212-99E7-2E9A-BE4F8AF38ED1}"/>
              </a:ext>
            </a:extLst>
          </p:cNvPr>
          <p:cNvSpPr txBox="1">
            <a:spLocks/>
          </p:cNvSpPr>
          <p:nvPr/>
        </p:nvSpPr>
        <p:spPr>
          <a:xfrm>
            <a:off x="222250" y="202084"/>
            <a:ext cx="91440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Running the DNN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63C8ED-C210-F296-5B50-2C339744E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19" y="2341773"/>
            <a:ext cx="7772400" cy="3783931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8F737A3-AFB8-45CF-5082-F891FF7D3F9E}"/>
              </a:ext>
            </a:extLst>
          </p:cNvPr>
          <p:cNvCxnSpPr/>
          <p:nvPr/>
        </p:nvCxnSpPr>
        <p:spPr>
          <a:xfrm flipH="1">
            <a:off x="3055172" y="3151991"/>
            <a:ext cx="236668" cy="10004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9F6CCAF-383C-0E1F-C81A-71EA0C0D7248}"/>
              </a:ext>
            </a:extLst>
          </p:cNvPr>
          <p:cNvSpPr txBox="1"/>
          <p:nvPr/>
        </p:nvSpPr>
        <p:spPr>
          <a:xfrm>
            <a:off x="3528508" y="2850776"/>
            <a:ext cx="2445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Inference on </a:t>
            </a:r>
            <a:r>
              <a:rPr lang="en-US" dirty="0" err="1"/>
              <a:t>ind</a:t>
            </a:r>
            <a:r>
              <a:rPr lang="en-US" dirty="0"/>
              <a:t>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7F7B55-091F-61B8-5FA7-795198262D2D}"/>
              </a:ext>
            </a:extLst>
          </p:cNvPr>
          <p:cNvSpPr txBox="1"/>
          <p:nvPr/>
        </p:nvSpPr>
        <p:spPr>
          <a:xfrm>
            <a:off x="372706" y="3078919"/>
            <a:ext cx="2445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Inference on </a:t>
            </a:r>
            <a:r>
              <a:rPr lang="en-US" dirty="0" err="1"/>
              <a:t>ind</a:t>
            </a:r>
            <a:r>
              <a:rPr lang="en-US" dirty="0"/>
              <a:t> 0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AC314AA-C906-8E26-7D8E-0DB37BEC7A41}"/>
              </a:ext>
            </a:extLst>
          </p:cNvPr>
          <p:cNvCxnSpPr>
            <a:cxnSpLocks/>
          </p:cNvCxnSpPr>
          <p:nvPr/>
        </p:nvCxnSpPr>
        <p:spPr>
          <a:xfrm>
            <a:off x="1990165" y="3568164"/>
            <a:ext cx="475130" cy="11658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74011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4D178-110A-F95E-2767-9971C76BA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09D2A-F449-A8E4-D284-9F9AC7DB777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1/9/25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9493E-E61D-7041-D016-E1A3BD975A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Gray Putnam | SBN Signal Processing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51288-4F93-03F4-496D-70490F621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9D4D3A6-613A-2AF6-A5EC-A5F9B8386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32296"/>
            <a:ext cx="8672513" cy="2139996"/>
          </a:xfrm>
        </p:spPr>
        <p:txBody>
          <a:bodyPr/>
          <a:lstStyle/>
          <a:p>
            <a:r>
              <a:rPr lang="en-US" dirty="0"/>
              <a:t>Improved this by:</a:t>
            </a:r>
          </a:p>
          <a:p>
            <a:pPr lvl="1"/>
            <a:r>
              <a:rPr lang="en-US" dirty="0"/>
              <a:t>Separating operation of DNN into “chunks” along plane</a:t>
            </a:r>
          </a:p>
          <a:p>
            <a:pPr lvl="2"/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WireCell</a:t>
            </a:r>
            <a:r>
              <a:rPr lang="en-US" dirty="0"/>
              <a:t>/wire-cell-toolkit/pull/340</a:t>
            </a:r>
          </a:p>
          <a:p>
            <a:pPr lvl="1"/>
            <a:r>
              <a:rPr lang="en-US" dirty="0"/>
              <a:t>More aggressively dropping deconvolved arrays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C5EAB359-CE01-5273-A625-5A57CB85F266}"/>
              </a:ext>
            </a:extLst>
          </p:cNvPr>
          <p:cNvSpPr txBox="1">
            <a:spLocks/>
          </p:cNvSpPr>
          <p:nvPr/>
        </p:nvSpPr>
        <p:spPr>
          <a:xfrm>
            <a:off x="222250" y="202084"/>
            <a:ext cx="91440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Running the DNN</a:t>
            </a:r>
          </a:p>
        </p:txBody>
      </p:sp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446DBF0-8208-CC58-3EDB-C1BE07D8F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" y="2542856"/>
            <a:ext cx="6459080" cy="39613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D018C4-06F7-0288-A4C8-F3C2DF5BC630}"/>
              </a:ext>
            </a:extLst>
          </p:cNvPr>
          <p:cNvSpPr txBox="1"/>
          <p:nvPr/>
        </p:nvSpPr>
        <p:spPr>
          <a:xfrm>
            <a:off x="6526799" y="3846383"/>
            <a:ext cx="23949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 minutes/event</a:t>
            </a:r>
          </a:p>
          <a:p>
            <a:r>
              <a:rPr lang="en-US" dirty="0"/>
              <a:t>10GB memory</a:t>
            </a:r>
          </a:p>
        </p:txBody>
      </p:sp>
    </p:spTree>
    <p:extLst>
      <p:ext uri="{BB962C8B-B14F-4D97-AF65-F5344CB8AC3E}">
        <p14:creationId xmlns:p14="http://schemas.microsoft.com/office/powerpoint/2010/main" val="38336119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DF37A-45D6-A069-D271-CE9EE5468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C54109-30DE-D3D4-7A4C-C826E209562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1/9/25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0A9D58-1F8F-7EFF-CACD-07F8BA8B10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Gray Putnam | SBN Signal Processing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00FDBE-5195-59EA-6D99-7B6A94233B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A712BE3-F8CB-83A1-3BA8-F02D9D62F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32296"/>
            <a:ext cx="8672513" cy="1064231"/>
          </a:xfrm>
        </p:spPr>
        <p:txBody>
          <a:bodyPr/>
          <a:lstStyle/>
          <a:p>
            <a:r>
              <a:rPr lang="en-US" dirty="0"/>
              <a:t>Event display of DNN </a:t>
            </a:r>
            <a:r>
              <a:rPr lang="en-US" dirty="0" err="1"/>
              <a:t>ROI’d</a:t>
            </a:r>
            <a:r>
              <a:rPr lang="en-US" dirty="0"/>
              <a:t> waveform</a:t>
            </a:r>
          </a:p>
          <a:p>
            <a:r>
              <a:rPr lang="en-US" dirty="0"/>
              <a:t>Not running correctly, still some bugs to work out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62DC7F2A-C763-863B-D307-4A271D709C7D}"/>
              </a:ext>
            </a:extLst>
          </p:cNvPr>
          <p:cNvSpPr txBox="1">
            <a:spLocks/>
          </p:cNvSpPr>
          <p:nvPr/>
        </p:nvSpPr>
        <p:spPr>
          <a:xfrm>
            <a:off x="222250" y="202084"/>
            <a:ext cx="91440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Integration Back into </a:t>
            </a:r>
            <a:r>
              <a:rPr lang="en-US" dirty="0" err="1"/>
              <a:t>LArSoft</a:t>
            </a:r>
            <a:endParaRPr lang="en-US" dirty="0"/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3A5AC27B-B287-A785-89AF-450F849798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159" t="25269" r="28166" b="44880"/>
          <a:stretch/>
        </p:blipFill>
        <p:spPr>
          <a:xfrm>
            <a:off x="228600" y="2221591"/>
            <a:ext cx="8283390" cy="33886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A9F90B-33E9-C128-1BA8-F839FC208901}"/>
              </a:ext>
            </a:extLst>
          </p:cNvPr>
          <p:cNvSpPr txBox="1"/>
          <p:nvPr/>
        </p:nvSpPr>
        <p:spPr>
          <a:xfrm>
            <a:off x="310611" y="5023821"/>
            <a:ext cx="1101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Plane 0</a:t>
            </a:r>
          </a:p>
        </p:txBody>
      </p:sp>
    </p:spTree>
    <p:extLst>
      <p:ext uri="{BB962C8B-B14F-4D97-AF65-F5344CB8AC3E}">
        <p14:creationId xmlns:p14="http://schemas.microsoft.com/office/powerpoint/2010/main" val="27413542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88FA72F-6441-B537-9E73-765674B63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 I need to configure to get DNN running correctly?</a:t>
            </a:r>
          </a:p>
          <a:p>
            <a:pPr lvl="1"/>
            <a:r>
              <a:rPr lang="en-US" dirty="0" err="1"/>
              <a:t>input_scale</a:t>
            </a:r>
            <a:r>
              <a:rPr lang="en-US" dirty="0"/>
              <a:t> (1/2000.)</a:t>
            </a:r>
          </a:p>
          <a:p>
            <a:pPr lvl="1"/>
            <a:r>
              <a:rPr lang="en-US" dirty="0" err="1"/>
              <a:t>tick_per_slice</a:t>
            </a:r>
            <a:r>
              <a:rPr lang="en-US" dirty="0"/>
              <a:t> (8)</a:t>
            </a:r>
          </a:p>
          <a:p>
            <a:pPr lvl="1"/>
            <a:r>
              <a:rPr lang="en-US" dirty="0"/>
              <a:t>Does anything need to be different for chunking?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D7B727C-699C-07F5-0F04-D0F1AA92E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Back into </a:t>
            </a:r>
            <a:r>
              <a:rPr lang="en-US" dirty="0" err="1"/>
              <a:t>LArSoft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BBC74-506C-5DCA-521F-A27885BFB64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1/9/25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B1DF5-2A7E-7F39-48F6-964F127755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FC236-FD2E-54AE-80AE-51C9206F59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0038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BF12F84-153F-80E5-AC03-BB480659F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filter optimization and infrastructure adaptation to enable </a:t>
            </a:r>
            <a:r>
              <a:rPr lang="en-US" dirty="0" err="1"/>
              <a:t>WireCell</a:t>
            </a:r>
            <a:r>
              <a:rPr lang="en-US" dirty="0"/>
              <a:t> signal processing for ICARUS is now complete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DNN ROI training is ongoing</a:t>
            </a:r>
          </a:p>
          <a:p>
            <a:pPr lvl="1"/>
            <a:r>
              <a:rPr lang="en-US" dirty="0"/>
              <a:t>So far, looks like it will provide further improvements</a:t>
            </a:r>
          </a:p>
          <a:p>
            <a:pPr lvl="1"/>
            <a:r>
              <a:rPr lang="en-US" dirty="0"/>
              <a:t>Going to test a broader array of gen types and detector simulations</a:t>
            </a:r>
          </a:p>
          <a:p>
            <a:pPr lvl="1"/>
            <a:r>
              <a:rPr lang="en-US" dirty="0"/>
              <a:t>Few bugs to work out for running inference in </a:t>
            </a:r>
            <a:r>
              <a:rPr lang="en-US" dirty="0" err="1"/>
              <a:t>LArSoft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EEF878-8DED-A78F-CD63-4B9B63200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908B2-1C43-8C74-F8E7-F9169D46B82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1/9/25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A3F709-0B60-612A-04B0-917461F068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Gray Putnam | SBN Signal Processing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2896F5-5483-59B8-DD40-822ED3C8C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252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FB170-F11D-38FA-DAC0-FB5A82957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A645D32-9F34-3C60-2062-6670348911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My goal is to get the </a:t>
            </a:r>
            <a:r>
              <a:rPr lang="en-US" dirty="0" err="1"/>
              <a:t>WireCell</a:t>
            </a:r>
            <a:r>
              <a:rPr lang="en-US" dirty="0"/>
              <a:t> signal processing at parity in ICARUS with where SBND is at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My hope would be that we could explore combining publication of the signal processing work across SBN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I’m hoping to continue that conversation here (and in future </a:t>
            </a:r>
            <a:r>
              <a:rPr lang="en-US" dirty="0" err="1"/>
              <a:t>WireCell</a:t>
            </a:r>
            <a:r>
              <a:rPr lang="en-US" dirty="0"/>
              <a:t> meetings)</a:t>
            </a:r>
          </a:p>
          <a:p>
            <a:pPr lvl="1"/>
            <a:r>
              <a:rPr lang="en-US" dirty="0"/>
              <a:t>Please let me know what you think, and what we need to do to get ICARUS to parity with SBND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082FC1-E177-9AE2-52CA-B3436BE9A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Goals?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0008D5-DD44-0B95-8D1E-2CE7B5F0B91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1/9/25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D33843-69E8-F035-0F05-08A681C818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Gray Putnam | SBN Signal Processing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13B34-6BBF-A8E1-F5AF-20468F0AF9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871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360727-5F3D-0ABE-4F9D-43261C8F52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Filter Optimization</a:t>
            </a:r>
          </a:p>
        </p:txBody>
      </p:sp>
    </p:spTree>
    <p:extLst>
      <p:ext uri="{BB962C8B-B14F-4D97-AF65-F5344CB8AC3E}">
        <p14:creationId xmlns:p14="http://schemas.microsoft.com/office/powerpoint/2010/main" val="4037133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A33F73-7E3D-077B-96F7-DCF38A60A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92D918-0A8F-31E5-DA15-4CCE94D4C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1"/>
            <a:ext cx="8672513" cy="1431408"/>
          </a:xfrm>
        </p:spPr>
        <p:txBody>
          <a:bodyPr/>
          <a:lstStyle/>
          <a:p>
            <a:r>
              <a:rPr lang="en-US" dirty="0" err="1"/>
              <a:t>WireCell</a:t>
            </a:r>
            <a:r>
              <a:rPr lang="en-US" dirty="0"/>
              <a:t> has two filter stages:</a:t>
            </a:r>
          </a:p>
          <a:p>
            <a:pPr lvl="1"/>
            <a:r>
              <a:rPr lang="en-US" dirty="0"/>
              <a:t>Wiener-like filter for ROI finding</a:t>
            </a:r>
          </a:p>
          <a:p>
            <a:pPr lvl="1"/>
            <a:r>
              <a:rPr lang="en-US" dirty="0"/>
              <a:t>Gaussian filter for charge extraction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CD212C-8CB9-839B-A150-1876ACE08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 Optimization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3EE275-E796-8489-98CB-40FBC81137E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1/9/25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983EE-3F21-7AA6-437B-6BE8B6D8F3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Gray Putnam | SBN Signal Processing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EA865-657D-0D95-64EE-5029941D19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05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A94B9D2-7A8A-0B6D-9222-6A1C35F4E55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There are three parameters in the ROI filter (which is intended to be Wiener-</a:t>
                </a:r>
                <a:r>
                  <a:rPr lang="en-US" i="1" dirty="0"/>
                  <a:t>like</a:t>
                </a:r>
                <a:r>
                  <a:rPr lang="en-US" dirty="0"/>
                  <a:t>):</a:t>
                </a:r>
              </a:p>
              <a:p>
                <a:pPr lvl="1"/>
                <a:r>
                  <a:rPr lang="en-US" b="0" dirty="0"/>
                  <a:t>Time axis: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p>
                        </m:sSup>
                      </m:sup>
                    </m:sSup>
                  </m:oMath>
                </a14:m>
                <a:endParaRPr lang="en-US" b="0" dirty="0"/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: filter frequency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: interpolates from Gaussian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dirty="0"/>
                  <a:t>) to cutoff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=∞</m:t>
                    </m:r>
                  </m:oMath>
                </a14:m>
                <a:r>
                  <a:rPr lang="en-US" dirty="0"/>
                  <a:t>)</a:t>
                </a:r>
              </a:p>
              <a:p>
                <a:pPr lvl="1"/>
                <a:r>
                  <a:rPr lang="en-US" b="0" dirty="0"/>
                  <a:t>Wire axis: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sup>
                    </m:sSup>
                  </m:oMath>
                </a14:m>
                <a:endParaRPr lang="en-US" dirty="0"/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: wire filter frequency</a:t>
                </a:r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A94B9D2-7A8A-0B6D-9222-6A1C35F4E5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050" t="-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E0C0A9A8-D0A3-127D-424A-E2384CA52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 Optimization Parameters: ROI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AE527-BB30-445F-7117-60CA510F765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1/9/25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74339A-3ACA-21BE-C36C-A3417C10A0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Gray Putnam | SBN Signal Processing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6AD388-4109-39EF-22DB-BF2BA9F8D8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440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1C0F8-E561-A569-1A60-1823240BA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D2D11F9-6F91-0219-3AEA-B213CCD9B4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884040" y="3919913"/>
            <a:ext cx="3172841" cy="237963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990E8-42CF-719E-BE76-D52B6AC0F78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1/9/25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AE1D5E-1765-85A9-0E28-593BB85362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Gray Putnam | SBN Signal Processing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FE7277-390C-D0C6-7FB1-08DE7BAC4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39DB498-2878-E5FC-66FA-0C92A2772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743" y="1033347"/>
            <a:ext cx="8672513" cy="900281"/>
          </a:xfrm>
        </p:spPr>
        <p:txBody>
          <a:bodyPr/>
          <a:lstStyle/>
          <a:p>
            <a:r>
              <a:rPr lang="en-US" dirty="0"/>
              <a:t>Efficiency x Purity comparison, Nominal 1D v Optimized 2D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AEEAC9-484B-CFEF-C03E-B6B0ACE9C7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1282" y="1585822"/>
            <a:ext cx="3163452" cy="23725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1C5D86-81B4-FA85-AD35-95126B3AE9C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149953" y="1585822"/>
            <a:ext cx="3163456" cy="2372592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D83207E4-C08C-45BF-7A8B-8D531A7A6E93}"/>
              </a:ext>
            </a:extLst>
          </p:cNvPr>
          <p:cNvSpPr txBox="1">
            <a:spLocks/>
          </p:cNvSpPr>
          <p:nvPr/>
        </p:nvSpPr>
        <p:spPr>
          <a:xfrm>
            <a:off x="222250" y="472897"/>
            <a:ext cx="91440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Filter Optimization Results: Improvement in ROI Identification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BD19DA-EAAC-EB16-724C-9542FED7D29D}"/>
              </a:ext>
            </a:extLst>
          </p:cNvPr>
          <p:cNvSpPr txBox="1"/>
          <p:nvPr/>
        </p:nvSpPr>
        <p:spPr>
          <a:xfrm>
            <a:off x="184936" y="5055860"/>
            <a:ext cx="24545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See </a:t>
            </a:r>
            <a:r>
              <a:rPr lang="en-US" dirty="0" err="1"/>
              <a:t>DocDB</a:t>
            </a:r>
            <a:r>
              <a:rPr lang="en-US" dirty="0"/>
              <a:t> 38074</a:t>
            </a:r>
          </a:p>
          <a:p>
            <a:r>
              <a:rPr lang="en-US" dirty="0"/>
              <a:t>for details</a:t>
            </a:r>
          </a:p>
        </p:txBody>
      </p:sp>
    </p:spTree>
    <p:extLst>
      <p:ext uri="{BB962C8B-B14F-4D97-AF65-F5344CB8AC3E}">
        <p14:creationId xmlns:p14="http://schemas.microsoft.com/office/powerpoint/2010/main" val="2303889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363C5C-F17D-FCAB-C85F-E809B03A0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A945C72-9A39-6FAC-1335-4C6B3EAB8C2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There are two parameters in the charge extraction filter (which is a Gaussian):</a:t>
                </a:r>
              </a:p>
              <a:p>
                <a:pPr lvl="1"/>
                <a:r>
                  <a:rPr lang="en-US" b="0" dirty="0"/>
                  <a:t>Time axis: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sup>
                    </m:sSup>
                  </m:oMath>
                </a14:m>
                <a:endParaRPr lang="en-US" b="0" dirty="0"/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: filter frequency</a:t>
                </a:r>
              </a:p>
              <a:p>
                <a:pPr lvl="1"/>
                <a:r>
                  <a:rPr lang="en-US" b="0" dirty="0"/>
                  <a:t>Wire axis: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sup>
                    </m:sSup>
                  </m:oMath>
                </a14:m>
                <a:endParaRPr lang="en-US" dirty="0"/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: wire filter frequency</a:t>
                </a:r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A945C72-9A39-6FAC-1335-4C6B3EAB8C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050" t="-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53964BCC-8FDD-751D-F20D-9273AD3AA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 Optimization Parameters: Charge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8B9854-2A1D-D956-0AF4-172367F08C1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1/9/25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43108-7ECA-563A-3D58-F024E3BA4D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Gray Putnam | SBN Signal Processing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160575-6979-3DAE-E63E-FE65F1B53A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248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A581D-C7E4-5679-6083-29D2C98D2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7326395-87A0-2E43-738D-6A150AD169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884040" y="3934204"/>
            <a:ext cx="3172844" cy="235104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C58C655-C873-51D6-7896-7EE6FEF80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Charge Filter Optimization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0952F3-1935-6E4A-F935-2CC3AEF86EB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1/9/25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DBFA3-372A-2624-10C9-02C0E96ED0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Gray Putnam | SBN Signal Processing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2005B-1FDA-EB9F-795E-2015C9BC85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06B50D4-77FD-44EC-E401-2DE8B12D1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32296"/>
            <a:ext cx="8672513" cy="900281"/>
          </a:xfrm>
        </p:spPr>
        <p:txBody>
          <a:bodyPr/>
          <a:lstStyle/>
          <a:p>
            <a:r>
              <a:rPr lang="en-US" dirty="0"/>
              <a:t>Optimize for charge resolution, in space of Gaussian filter width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D788A4-D292-0CE5-9A88-CF5C68DDD3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1281" y="1600071"/>
            <a:ext cx="3163456" cy="23440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15F21B-FEFB-2F36-CE07-9E728D3F00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149953" y="1600071"/>
            <a:ext cx="3163457" cy="234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455810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4x3_103023" id="{1A13BD25-DF8F-2347-8597-4252BEA83397}" vid="{54113E16-CF93-744D-9F50-C971AA00CA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4614</TotalTime>
  <Words>1087</Words>
  <Application>Microsoft Macintosh PowerPoint</Application>
  <PresentationFormat>On-screen Show (4:3)</PresentationFormat>
  <Paragraphs>221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Cambria Math</vt:lpstr>
      <vt:lpstr>Helvetica</vt:lpstr>
      <vt:lpstr>Fermilab_PPT_090815</vt:lpstr>
      <vt:lpstr>PowerPoint Presentation</vt:lpstr>
      <vt:lpstr>Introduction</vt:lpstr>
      <vt:lpstr>What are the Goals?</vt:lpstr>
      <vt:lpstr>PowerPoint Presentation</vt:lpstr>
      <vt:lpstr>Filter Optimization</vt:lpstr>
      <vt:lpstr>Filter Optimization Parameters: ROI</vt:lpstr>
      <vt:lpstr>PowerPoint Presentation</vt:lpstr>
      <vt:lpstr>Filter Optimization Parameters: Charge</vt:lpstr>
      <vt:lpstr>Charge Filter Optimization</vt:lpstr>
      <vt:lpstr>Charge Filter Optimization</vt:lpstr>
      <vt:lpstr>PowerPoint Presentation</vt:lpstr>
      <vt:lpstr>Event Displays</vt:lpstr>
      <vt:lpstr>PowerPoint Presentation</vt:lpstr>
      <vt:lpstr>Sample Generation: Gen types</vt:lpstr>
      <vt:lpstr>Sample Generation: Detector Simulation Types</vt:lpstr>
      <vt:lpstr>Sample Generation: Detector Simulation Types</vt:lpstr>
      <vt:lpstr>Training the DNN</vt:lpstr>
      <vt:lpstr>Inference Results: Efficiency, Purity</vt:lpstr>
      <vt:lpstr>Inference Results: Efficiency*Purity</vt:lpstr>
      <vt:lpstr>How Precise are these Metrics?</vt:lpstr>
      <vt:lpstr>Inference Results: Compared to Traditional</vt:lpstr>
      <vt:lpstr>PowerPoint Presentation</vt:lpstr>
      <vt:lpstr>PowerPoint Presentation</vt:lpstr>
      <vt:lpstr>PowerPoint Presentation</vt:lpstr>
      <vt:lpstr>Integration Back into LArSoft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Samantha A. Koch</dc:creator>
  <cp:lastModifiedBy>Gray L. Putnam</cp:lastModifiedBy>
  <cp:revision>98</cp:revision>
  <cp:lastPrinted>2014-01-20T19:40:21Z</cp:lastPrinted>
  <dcterms:created xsi:type="dcterms:W3CDTF">2023-10-30T19:14:36Z</dcterms:created>
  <dcterms:modified xsi:type="dcterms:W3CDTF">2025-01-09T17:34:35Z</dcterms:modified>
</cp:coreProperties>
</file>