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834" r:id="rId2"/>
    <p:sldId id="6123" r:id="rId3"/>
    <p:sldId id="6124" r:id="rId4"/>
    <p:sldId id="5958" r:id="rId5"/>
    <p:sldId id="5980" r:id="rId6"/>
    <p:sldId id="6135" r:id="rId7"/>
    <p:sldId id="6137" r:id="rId8"/>
    <p:sldId id="6126" r:id="rId9"/>
    <p:sldId id="6127" r:id="rId10"/>
    <p:sldId id="6138" r:id="rId11"/>
    <p:sldId id="6141" r:id="rId12"/>
    <p:sldId id="6156" r:id="rId13"/>
    <p:sldId id="6129" r:id="rId14"/>
    <p:sldId id="6113" r:id="rId15"/>
    <p:sldId id="6130" r:id="rId16"/>
    <p:sldId id="6153" r:id="rId17"/>
    <p:sldId id="6131" r:id="rId18"/>
    <p:sldId id="6157" r:id="rId19"/>
    <p:sldId id="6145" r:id="rId20"/>
    <p:sldId id="6128" r:id="rId21"/>
    <p:sldId id="6149" r:id="rId22"/>
    <p:sldId id="6031" r:id="rId23"/>
    <p:sldId id="6152" r:id="rId24"/>
    <p:sldId id="6159" r:id="rId25"/>
    <p:sldId id="6043" r:id="rId26"/>
    <p:sldId id="6148" r:id="rId27"/>
    <p:sldId id="6150" r:id="rId28"/>
    <p:sldId id="6086" r:id="rId29"/>
  </p:sldIdLst>
  <p:sldSz cx="12192000" cy="6858000"/>
  <p:notesSz cx="6858000" cy="9144000"/>
  <p:defaultTextStyle>
    <a:defPPr>
      <a:defRPr lang="en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k Jeongsu" initials="BJ" lastIdx="2" clrIdx="0">
    <p:extLst>
      <p:ext uri="{19B8F6BF-5375-455C-9EA6-DF929625EA0E}">
        <p15:presenceInfo xmlns:p15="http://schemas.microsoft.com/office/powerpoint/2012/main" userId="b7ed979f200ec7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8C0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9"/>
    <p:restoredTop sz="89867"/>
  </p:normalViewPr>
  <p:slideViewPr>
    <p:cSldViewPr snapToGrid="0" snapToObjects="1">
      <p:cViewPr>
        <p:scale>
          <a:sx n="101" d="100"/>
          <a:sy n="101" d="100"/>
        </p:scale>
        <p:origin x="512" y="53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25539-A182-7942-B60D-DED033C9F75C}" type="datetimeFigureOut">
              <a:rPr lang="en-KR" smtClean="0"/>
              <a:t>1/13/25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29B2A-3DD5-8C46-9CE7-2DD9DB7BBB6B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4626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1CE2-DB4E-7A2C-CFDE-9EA653CC2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CDA338-8A7F-5C45-2669-ECB1ADED4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A82C8-47C9-C28C-D61F-9BB552344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6D8A4-24B0-873E-80EA-F3649ED47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9B2A-3DD5-8C46-9CE7-2DD9DB7BBB6B}" type="slidenum">
              <a:rPr lang="en-KR" smtClean="0"/>
              <a:t>11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76510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9B2A-3DD5-8C46-9CE7-2DD9DB7BBB6B}" type="slidenum">
              <a:rPr lang="en-KR" smtClean="0"/>
              <a:t>28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5553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C90D-6800-0C41-920A-63036FC10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E7898-B59C-8340-A042-3BF8B06B7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D6165-0794-A84A-BD25-85308E6CF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1EF1-8ACC-804E-BFCA-ACD1D1A44032}" type="datetime1">
              <a:rPr lang="en-US" smtClean="0"/>
              <a:t>1/13/25</a:t>
            </a:fld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05C80-2020-9D41-90E0-073D6B89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4575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6692-0610-624C-A905-EC7D6B9A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05055-D340-AA42-89F2-75A3F61B2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F725F-7576-514A-B7A2-F51CDC09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1539-602A-E547-93A9-F48CDF3D3E53}" type="datetime1">
              <a:rPr lang="en-US" smtClean="0"/>
              <a:t>1/13/25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058B-BE91-984B-AACA-A1807ED8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A8A99-2AEB-B74E-9158-F8DF9E39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3840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8B91D-0680-F647-B936-F0DDAD77F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93A36-C073-CA48-9511-CB38D73FB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BEB3A-D37C-2F48-B4E6-347155DD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5ADE-A7B9-2241-93DC-C6BFCB7047F5}" type="datetime1">
              <a:rPr lang="en-US" smtClean="0"/>
              <a:t>1/13/25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FA1F0-B95A-8F44-8995-9C0E2880A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F1E64-E57D-8548-AD1F-A44B28D4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00636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63BE-A0AD-B440-9DC6-429C07C22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2" y="120217"/>
            <a:ext cx="10820400" cy="815955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1C45B-FAFB-7842-A2CF-15048478A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1242390"/>
            <a:ext cx="10820400" cy="4886267"/>
          </a:xfrm>
        </p:spPr>
        <p:txBody>
          <a:bodyPr/>
          <a:lstStyle>
            <a:lvl2pPr marL="685800" indent="-228600">
              <a:buFont typeface="Arial" panose="020B0604020202020204" pitchFamily="34" charset="0"/>
              <a:buChar char="•"/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1604A-2F4A-9D44-B00E-C50DF317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5741-0DC2-AE42-A416-3745DD86C0AF}" type="datetime1">
              <a:rPr lang="en-US" smtClean="0"/>
              <a:t>1/13/25</a:t>
            </a:fld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BA85C-0452-2B4E-930E-891D1B52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2920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3C16A-DA54-8149-B8CF-709D59F3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91651-9C1C-0B43-B788-8E582966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51943-79D5-C145-B6CB-91DCD769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4558-B1C2-E442-9D0F-8DADC89A843A}" type="datetime1">
              <a:rPr lang="en-US" smtClean="0"/>
              <a:t>1/13/25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C853-8380-6D4F-8596-6E45521E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535F5-97DA-F044-ACAC-775AFDD97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18545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7BCE-4E9F-554D-9A2F-7270823B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2F726-FE68-2045-9B07-58B3207BB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CD2B9-6D72-D94C-A9B2-C99157B54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A6309-B4C3-8D4F-A7E1-813DB38E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A361-4E61-7443-9F0C-4EB5C06257D1}" type="datetime1">
              <a:rPr lang="en-US" smtClean="0"/>
              <a:t>1/13/25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B6694-451A-5947-B9F6-4F076E50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F1736-BED8-E543-A5E3-5C56394C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57630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6825-856C-364F-8C15-57EB7D1A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2CF10-460C-494A-902B-11112A372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95010-71D5-6A46-A3FA-72EF1F798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A54656-D537-FB47-BEFE-89B063E28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9F6DE-4CDF-1E41-B545-3941E3784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A2E27-EED3-A84A-A429-0204AF5C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8255-0B07-1347-B66C-3D0F431E4870}" type="datetime1">
              <a:rPr lang="en-US" smtClean="0"/>
              <a:t>1/13/25</a:t>
            </a:fld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E32198-44D4-DA4D-8BA9-5C3668FC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F77C7-00CE-3C4D-8186-74486B91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51888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93858-6002-9D46-8D48-136186DD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E788A-A7F1-E64C-BC91-212B75EF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EC0A-56E2-C045-AEA0-54590B0FE8A6}" type="datetime1">
              <a:rPr lang="en-US" smtClean="0"/>
              <a:t>1/13/25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BE0E7-4A2E-7F4D-BF75-EB7DB62C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84E31-83C3-6240-BF2C-CF0251FE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07480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A2BC4-9D6C-1945-8003-13402A7E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7401-A182-D642-9F13-E76F7E618495}" type="datetime1">
              <a:rPr lang="en-US" smtClean="0"/>
              <a:t>1/13/25</a:t>
            </a:fld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C708C-86B7-9B4A-8850-3663B9DC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EAE4-341C-964C-A329-8CCDE143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5714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B7E9-C8BE-AF47-AB92-AB760744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3110-AF33-384A-8151-C85B6322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E2747-2941-E24A-9FDF-E8FDCECD5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BBAB4-0EC3-3C4A-920C-BF39E153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25E9-3085-E046-A562-FE0DC00EF5C2}" type="datetime1">
              <a:rPr lang="en-US" smtClean="0"/>
              <a:t>1/13/25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2695B-8D1D-4641-B549-D2263A7A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5997C-8A68-CB4B-BFB0-83273C2F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18957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E54C-231C-EF4E-8730-F9C20651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84083-355F-F644-A9AC-539B09A52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F0E1D-6A41-3948-838D-A42EFDB54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8262C-D3B5-6441-B2EF-D888DE6C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DCB63-6B18-E743-B54B-F7E1E225ECD8}" type="datetime1">
              <a:rPr lang="en-US" smtClean="0"/>
              <a:t>1/13/25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24A89-DD3F-524A-A7A7-C9D3BD11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2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1DE3E-993F-B94F-BED2-D8734254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18167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204C1-CB45-5F45-8716-6851D82B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2" y="28015"/>
            <a:ext cx="10820400" cy="7283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0BE77-F5D5-9D45-972D-423DF7F40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2" y="936172"/>
            <a:ext cx="10820400" cy="5192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47CFF-CF5D-7349-9113-BB0986C0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5559"/>
            <a:ext cx="1497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228AC-D0F4-754A-B4E9-02F79FD220A7}" type="datetime1">
              <a:rPr lang="en-US" smtClean="0"/>
              <a:t>1/13/25</a:t>
            </a:fld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B2FFB-E204-5A44-AB14-8D95657F4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3408" y="6488182"/>
            <a:ext cx="131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B134E-9E9A-BB46-BA08-C2740C300495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3849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8C0B4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074C-CCC7-70D3-C72A-EBDD892CD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BIC prototype test at CERN PS and plan for KEK</a:t>
            </a:r>
            <a:endParaRPr lang="en-KR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315D2-6404-E47F-AA39-4A8B0C7F79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KR" dirty="0"/>
              <a:t>Jan 14th 2025</a:t>
            </a:r>
          </a:p>
          <a:p>
            <a:r>
              <a:rPr lang="en-US" dirty="0"/>
              <a:t>BIC System Testing Meeting</a:t>
            </a:r>
          </a:p>
          <a:p>
            <a:r>
              <a:rPr lang="en-KR" dirty="0"/>
              <a:t>Jeongsu Bok (Pusan National University)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76C22-9663-5FAD-AC77-BF85DADB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24774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4C07-8C9E-6CE2-1338-66E6163FD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Result: Linearity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B8B5-C886-E670-6F92-BE3D90564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0" y="1242390"/>
            <a:ext cx="5711372" cy="4886267"/>
          </a:xfrm>
        </p:spPr>
        <p:txBody>
          <a:bodyPr/>
          <a:lstStyle/>
          <a:p>
            <a:r>
              <a:rPr lang="en-KR" dirty="0"/>
              <a:t>The result is linear within 4%</a:t>
            </a:r>
          </a:p>
          <a:p>
            <a:pPr lvl="1"/>
            <a:r>
              <a:rPr lang="en-US" dirty="0"/>
              <a:t>Function: constant</a:t>
            </a:r>
          </a:p>
          <a:p>
            <a:pPr lvl="1"/>
            <a:r>
              <a:rPr lang="en-US" dirty="0"/>
              <a:t>B</a:t>
            </a:r>
            <a:r>
              <a:rPr lang="en-KR" dirty="0"/>
              <a:t>and: 4%</a:t>
            </a:r>
          </a:p>
          <a:p>
            <a:r>
              <a:rPr lang="en-KR" dirty="0"/>
              <a:t>However, little bit larger than energy deposit in simulation due to Gaussian fit.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4869B-E2A9-6A9C-D4D4-1DC42D7B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10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CBA27-9C7C-D4F4-7A80-DA7A25A0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1242390"/>
            <a:ext cx="4533900" cy="398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FFA89-4C18-E2E5-CB10-ED3ECFE53CEB}"/>
              </a:ext>
            </a:extLst>
          </p:cNvPr>
          <p:cNvSpPr txBox="1"/>
          <p:nvPr/>
        </p:nvSpPr>
        <p:spPr>
          <a:xfrm>
            <a:off x="381000" y="124239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E</a:t>
            </a:r>
            <a:r>
              <a:rPr lang="en-KR" baseline="-25000" dirty="0"/>
              <a:t>Reco</a:t>
            </a:r>
            <a:r>
              <a:rPr lang="en-KR" dirty="0"/>
              <a:t>/E</a:t>
            </a:r>
            <a:r>
              <a:rPr lang="en-KR" baseline="-25000" dirty="0"/>
              <a:t>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44B90-283D-4ACE-914B-258C7F5A4420}"/>
              </a:ext>
            </a:extLst>
          </p:cNvPr>
          <p:cNvSpPr txBox="1"/>
          <p:nvPr/>
        </p:nvSpPr>
        <p:spPr>
          <a:xfrm>
            <a:off x="3594100" y="5167076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E</a:t>
            </a:r>
            <a:r>
              <a:rPr lang="en-US" baseline="-25000" dirty="0"/>
              <a:t>b</a:t>
            </a:r>
            <a:r>
              <a:rPr lang="en-KR" baseline="-25000" dirty="0"/>
              <a:t>eam</a:t>
            </a:r>
            <a:r>
              <a:rPr lang="en-KR" dirty="0"/>
              <a:t> [GeV/c]</a:t>
            </a:r>
            <a:endParaRPr lang="en-KR" baseline="-25000" dirty="0"/>
          </a:p>
        </p:txBody>
      </p:sp>
    </p:spTree>
    <p:extLst>
      <p:ext uri="{BB962C8B-B14F-4D97-AF65-F5344CB8AC3E}">
        <p14:creationId xmlns:p14="http://schemas.microsoft.com/office/powerpoint/2010/main" val="149547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EC0C-98D1-D699-8F19-B62E1C4BD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3445-B0DF-8259-5B75-DD036112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Result: Longitudinal shower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79104-CDA1-BAB7-0248-9E7C6B14D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0747" y="4946824"/>
            <a:ext cx="4404309" cy="118183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Energy deposit is maximum at</a:t>
            </a:r>
            <a:endParaRPr lang="en-KR" dirty="0"/>
          </a:p>
          <a:p>
            <a:pPr marL="0" indent="0">
              <a:lnSpc>
                <a:spcPct val="120000"/>
              </a:lnSpc>
              <a:buNone/>
            </a:pPr>
            <a:r>
              <a:rPr lang="en-KR" dirty="0"/>
              <a:t>  2nd module in 0.5,1 GeV/c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KR" dirty="0"/>
              <a:t>  3rd module in 2,3 GeV/c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3C4A7-4AD5-5531-2EC3-1A4CEA65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11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EFBF2-44B6-B356-7FF1-A468548DA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" y="1242390"/>
            <a:ext cx="2682910" cy="1935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29E6A-1D73-07C3-E0E4-169D02337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138" y="1242390"/>
            <a:ext cx="2682910" cy="1935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0DA0D-810B-A613-CA67-8A62ECF67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8" y="3164248"/>
            <a:ext cx="2682910" cy="1935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223B0-B75F-CBC1-2973-95D882604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138" y="3177681"/>
            <a:ext cx="2682910" cy="1935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C7340-7F38-9544-5E56-69DD843C4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697366" y="5407489"/>
            <a:ext cx="1941329" cy="1181833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2E5FDCC6-DBFD-53AE-D5E7-AF9A338E8636}"/>
              </a:ext>
            </a:extLst>
          </p:cNvPr>
          <p:cNvSpPr/>
          <p:nvPr/>
        </p:nvSpPr>
        <p:spPr>
          <a:xfrm>
            <a:off x="79022" y="2135130"/>
            <a:ext cx="824089" cy="440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Beam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8F2912-0726-48A3-0EEE-E208A447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04" y="979440"/>
            <a:ext cx="5928840" cy="33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4F85023-E9C9-EAC1-2EAB-A6E26FD32DCC}"/>
              </a:ext>
            </a:extLst>
          </p:cNvPr>
          <p:cNvSpPr/>
          <p:nvPr/>
        </p:nvSpPr>
        <p:spPr>
          <a:xfrm>
            <a:off x="708983" y="5778272"/>
            <a:ext cx="824089" cy="440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Beam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82E86-F4E0-8A20-7D18-E1B5CD7B9280}"/>
              </a:ext>
            </a:extLst>
          </p:cNvPr>
          <p:cNvSpPr/>
          <p:nvPr/>
        </p:nvSpPr>
        <p:spPr>
          <a:xfrm>
            <a:off x="1716942" y="5465774"/>
            <a:ext cx="379990" cy="108325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D14577-88C3-7712-4F55-0F37F297DC9E}"/>
              </a:ext>
            </a:extLst>
          </p:cNvPr>
          <p:cNvSpPr/>
          <p:nvPr/>
        </p:nvSpPr>
        <p:spPr>
          <a:xfrm>
            <a:off x="2109974" y="5466922"/>
            <a:ext cx="379990" cy="108325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1B4E5-3D8B-9C91-FBEB-969D3D506E71}"/>
              </a:ext>
            </a:extLst>
          </p:cNvPr>
          <p:cNvSpPr/>
          <p:nvPr/>
        </p:nvSpPr>
        <p:spPr>
          <a:xfrm>
            <a:off x="2503003" y="5468070"/>
            <a:ext cx="379990" cy="108325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F5DFDA-D429-5149-0E17-9F02AC67ECBC}"/>
              </a:ext>
            </a:extLst>
          </p:cNvPr>
          <p:cNvSpPr/>
          <p:nvPr/>
        </p:nvSpPr>
        <p:spPr>
          <a:xfrm>
            <a:off x="2875409" y="5462342"/>
            <a:ext cx="379990" cy="108325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A7E5B-61CE-2549-EC90-6348F1354B9F}"/>
              </a:ext>
            </a:extLst>
          </p:cNvPr>
          <p:cNvSpPr/>
          <p:nvPr/>
        </p:nvSpPr>
        <p:spPr>
          <a:xfrm>
            <a:off x="3268439" y="5456613"/>
            <a:ext cx="379990" cy="108325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8FE35-AAB2-B91E-9852-83B2226579B1}"/>
              </a:ext>
            </a:extLst>
          </p:cNvPr>
          <p:cNvSpPr txBox="1"/>
          <p:nvPr/>
        </p:nvSpPr>
        <p:spPr>
          <a:xfrm>
            <a:off x="8425543" y="1436914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Energy Deposit [%]</a:t>
            </a:r>
          </a:p>
        </p:txBody>
      </p:sp>
    </p:spTree>
    <p:extLst>
      <p:ext uri="{BB962C8B-B14F-4D97-AF65-F5344CB8AC3E}">
        <p14:creationId xmlns:p14="http://schemas.microsoft.com/office/powerpoint/2010/main" val="150488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F43D-59DE-01B1-E732-F1BE7ADE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Result: Time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B3728-F37F-6661-4F63-093F9BFF4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2200" y="1242390"/>
            <a:ext cx="6549572" cy="4886267"/>
          </a:xfrm>
        </p:spPr>
        <p:txBody>
          <a:bodyPr/>
          <a:lstStyle/>
          <a:p>
            <a:r>
              <a:rPr lang="en-US" dirty="0"/>
              <a:t>𝜎 of T</a:t>
            </a:r>
            <a:r>
              <a:rPr lang="en-KR" dirty="0"/>
              <a:t>ime(Left-Right)</a:t>
            </a:r>
          </a:p>
          <a:p>
            <a:r>
              <a:rPr lang="en-KR" dirty="0"/>
              <a:t>Using constant fraction 30%</a:t>
            </a:r>
          </a:p>
          <a:p>
            <a:r>
              <a:rPr lang="en-KR" dirty="0"/>
              <a:t>Most upstream module </a:t>
            </a:r>
            <a:r>
              <a:rPr lang="en-US" dirty="0"/>
              <a:t>𝜎 </a:t>
            </a:r>
            <a:r>
              <a:rPr lang="en-KR" dirty="0"/>
              <a:t>~ 280ns</a:t>
            </a:r>
          </a:p>
          <a:p>
            <a:pPr lvl="1"/>
            <a:r>
              <a:rPr lang="en-KR" dirty="0"/>
              <a:t>Depends on module and light yield</a:t>
            </a:r>
          </a:p>
          <a:p>
            <a:pPr lvl="1"/>
            <a:r>
              <a:rPr lang="en-KR" dirty="0"/>
              <a:t>More energy deposit in downstream</a:t>
            </a:r>
          </a:p>
          <a:p>
            <a:endParaRPr lang="en-KR" dirty="0"/>
          </a:p>
          <a:p>
            <a:r>
              <a:rPr lang="en-KR" dirty="0"/>
              <a:t>SiPM module showed comparable performance in time resolution and energy resolution.</a:t>
            </a:r>
          </a:p>
          <a:p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F08B7-5DC3-83C6-3E49-EBC789D7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12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E35E2-3A2F-A2D2-D6F7-0ACA6F04D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" y="1495712"/>
            <a:ext cx="2257607" cy="2189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07DAE-9CF1-AACD-733B-B68AC302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" y="3685523"/>
            <a:ext cx="3602012" cy="28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0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EBE6-6F3D-D9CF-0DA9-2A2F01C5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Result: Effective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BAC5B-8A3C-EBA8-CFB6-BAE84FBA9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0" y="1242390"/>
            <a:ext cx="5673272" cy="4886267"/>
          </a:xfrm>
        </p:spPr>
        <p:txBody>
          <a:bodyPr>
            <a:normAutofit fontScale="92500"/>
          </a:bodyPr>
          <a:lstStyle/>
          <a:p>
            <a:r>
              <a:rPr lang="en-KR" dirty="0"/>
              <a:t>-13,-10,-5,0,+5,+10,+13cm</a:t>
            </a:r>
          </a:p>
          <a:p>
            <a:r>
              <a:rPr lang="en-US" dirty="0"/>
              <a:t>Then, h</a:t>
            </a:r>
            <a:r>
              <a:rPr lang="en-KR" dirty="0"/>
              <a:t>orizontal length difference: +26,+20,+10,0,-10,-20,-26 cm</a:t>
            </a:r>
          </a:p>
          <a:p>
            <a:r>
              <a:rPr lang="en-KR" dirty="0"/>
              <a:t>Checked 𝜇(t</a:t>
            </a:r>
            <a:r>
              <a:rPr lang="en-KR" baseline="-25000" dirty="0"/>
              <a:t>L-R</a:t>
            </a:r>
            <a:r>
              <a:rPr lang="en-KR" dirty="0"/>
              <a:t>)</a:t>
            </a:r>
          </a:p>
          <a:p>
            <a:r>
              <a:rPr lang="en-KR" dirty="0"/>
              <a:t>Most upstream module</a:t>
            </a:r>
          </a:p>
          <a:p>
            <a:r>
              <a:rPr lang="en-KR" dirty="0"/>
              <a:t>Without reflection </a:t>
            </a:r>
          </a:p>
          <a:p>
            <a:pPr lvl="1"/>
            <a:r>
              <a:rPr lang="en-US" dirty="0"/>
              <a:t>n = 1.59(core) 1.49(clad) </a:t>
            </a:r>
          </a:p>
          <a:p>
            <a:pPr lvl="1"/>
            <a:r>
              <a:rPr lang="en-US" dirty="0"/>
              <a:t>v = </a:t>
            </a:r>
            <a:r>
              <a:rPr lang="en-US" dirty="0" err="1"/>
              <a:t>c/n</a:t>
            </a:r>
            <a:r>
              <a:rPr lang="en-US" dirty="0"/>
              <a:t> = 18.8 cm/ns</a:t>
            </a:r>
          </a:p>
          <a:p>
            <a:r>
              <a:rPr lang="en-US" dirty="0"/>
              <a:t>Data: 15.4 cm/ns</a:t>
            </a:r>
          </a:p>
          <a:p>
            <a:r>
              <a:rPr lang="en-US" dirty="0"/>
              <a:t>Checking simulation</a:t>
            </a:r>
            <a:endParaRPr lang="en-KR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1CFE6-7A56-670D-A5EE-306B7E15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13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FC2BD-E633-9455-2D95-266E6E6D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" y="1333774"/>
            <a:ext cx="4445000" cy="35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8C2C-E8DF-6C34-7DA0-F82153C6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  <a:r>
              <a:rPr lang="en-US" dirty="0" err="1"/>
              <a:t>Testbeam</a:t>
            </a:r>
            <a:r>
              <a:rPr lang="en-US" dirty="0"/>
              <a:t> Plan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BCB3B-D0A3-0E0C-6E74-A6EC65367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3FA50-DE6B-2BD4-AE6C-FE6F9C70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700502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AB781-2429-D409-4F9E-C0539D2F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7F0E-CB78-8C12-263E-DDDCC1CA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5FCED-F234-10C8-19CF-C4C57335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KEK (1~5 GeV/c electron)</a:t>
            </a:r>
          </a:p>
          <a:p>
            <a:pPr lvl="1"/>
            <a:r>
              <a:rPr lang="en-KR" dirty="0"/>
              <a:t>March 2025: proposal submitted on Jan. 8th</a:t>
            </a:r>
          </a:p>
          <a:p>
            <a:pPr lvl="2"/>
            <a:r>
              <a:rPr lang="en-US" dirty="0"/>
              <a:t>B</a:t>
            </a:r>
            <a:r>
              <a:rPr lang="en-KR" dirty="0"/>
              <a:t>eam period: March 6th ~ 24th</a:t>
            </a:r>
          </a:p>
          <a:p>
            <a:pPr lvl="1"/>
            <a:r>
              <a:rPr lang="en-KR" dirty="0"/>
              <a:t>May-June 2025</a:t>
            </a:r>
          </a:p>
          <a:p>
            <a:pPr lvl="1"/>
            <a:r>
              <a:rPr lang="en-KR" dirty="0"/>
              <a:t>Oct-Dec 2025</a:t>
            </a:r>
          </a:p>
          <a:p>
            <a:r>
              <a:rPr lang="en-KR" dirty="0"/>
              <a:t>CERN PS (0.5~5 GeV/c electron, muon, pion)</a:t>
            </a:r>
          </a:p>
          <a:p>
            <a:pPr lvl="1"/>
            <a:r>
              <a:rPr lang="en-KR" dirty="0"/>
              <a:t>Submitted</a:t>
            </a:r>
            <a:r>
              <a:rPr lang="en-US" dirty="0"/>
              <a:t> proposal on Oct. 21</a:t>
            </a:r>
            <a:r>
              <a:rPr lang="en-US" baseline="30000" dirty="0"/>
              <a:t>st</a:t>
            </a:r>
            <a:r>
              <a:rPr lang="en-US" dirty="0"/>
              <a:t>, aiming August 2025</a:t>
            </a:r>
          </a:p>
          <a:p>
            <a:pPr lvl="1"/>
            <a:r>
              <a:rPr lang="en-US" dirty="0"/>
              <a:t>0.5~5 GeV/c electron beam, muon possible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ps-sps-coordination.web.cern.ch</a:t>
            </a:r>
            <a:r>
              <a:rPr lang="en-US" dirty="0"/>
              <a:t>/</a:t>
            </a:r>
            <a:r>
              <a:rPr lang="en-US" dirty="0" err="1"/>
              <a:t>ps</a:t>
            </a:r>
            <a:r>
              <a:rPr lang="en-US" dirty="0"/>
              <a:t>-</a:t>
            </a:r>
            <a:r>
              <a:rPr lang="en-US" dirty="0" err="1"/>
              <a:t>sps</a:t>
            </a:r>
            <a:r>
              <a:rPr lang="en-US" dirty="0"/>
              <a:t>-coordination/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7614B-AAEE-FDE4-4664-92C7E683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774502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B3CC-5D6D-3174-7862-5EEE905C4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KEK beam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2496-8059-3181-B711-E1B10599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749C-3085-5AB5-D828-C7B249BE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16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9C93B-508C-92C5-037F-05D4C4071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1253819"/>
            <a:ext cx="4617720" cy="3082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E0CAE-9F7B-AA70-615F-031CC41C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852" y="1389973"/>
            <a:ext cx="2882900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8970-2958-EE74-C9F0-B46741AD0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0" y="1389973"/>
            <a:ext cx="3009900" cy="200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636DE-5A80-642C-2EDD-0329D0FB5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950" y="4122057"/>
            <a:ext cx="3009900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E723C-6F5B-58E8-765D-2DC308898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853" y="4122057"/>
            <a:ext cx="2882900" cy="1925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7E7B2-3562-AD06-1D71-BF066AB89CC8}"/>
              </a:ext>
            </a:extLst>
          </p:cNvPr>
          <p:cNvSpPr txBox="1"/>
          <p:nvPr/>
        </p:nvSpPr>
        <p:spPr>
          <a:xfrm>
            <a:off x="9326880" y="936172"/>
            <a:ext cx="227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Counting 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1CEB4-DF51-ADCE-871C-0CD0DDA3C51B}"/>
              </a:ext>
            </a:extLst>
          </p:cNvPr>
          <p:cNvSpPr txBox="1"/>
          <p:nvPr/>
        </p:nvSpPr>
        <p:spPr>
          <a:xfrm>
            <a:off x="6065520" y="1069153"/>
            <a:ext cx="227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dirty="0"/>
              <a:t>Trigger Counters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1D48DF-8287-E2D5-388D-1E6D32D2807D}"/>
              </a:ext>
            </a:extLst>
          </p:cNvPr>
          <p:cNvSpPr txBox="1"/>
          <p:nvPr/>
        </p:nvSpPr>
        <p:spPr>
          <a:xfrm>
            <a:off x="6014902" y="3752725"/>
            <a:ext cx="227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dirty="0"/>
              <a:t>Beam Shutter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2880AA-93C6-68A7-0533-E303B29A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714" y="4756562"/>
            <a:ext cx="2868747" cy="1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34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F29E-464C-29B1-910E-C224867B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KEK beam</a:t>
            </a:r>
            <a:r>
              <a:rPr lang="ko-KR" altLang="en-US" dirty="0"/>
              <a:t> </a:t>
            </a:r>
            <a:r>
              <a:rPr lang="en-US" altLang="ko-KR" dirty="0"/>
              <a:t>rate and profile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10158-1F99-3560-47B3-40A779E03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4158343"/>
            <a:ext cx="8284028" cy="25794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Rate: Overall rate is 2~2.5 kHz, Highest rate ~ 3 GeV. </a:t>
            </a:r>
            <a:r>
              <a:rPr lang="en-US" dirty="0" err="1"/>
              <a:t>Δp</a:t>
            </a:r>
            <a:r>
              <a:rPr lang="en-US" dirty="0"/>
              <a:t>/p: 10%</a:t>
            </a:r>
          </a:p>
          <a:p>
            <a:pPr>
              <a:lnSpc>
                <a:spcPct val="120000"/>
              </a:lnSpc>
            </a:pPr>
            <a:r>
              <a:rPr lang="en-US" dirty="0"/>
              <a:t>At 3 GeV, 𝜎~4mm, wide in x-direction, Beam rate with 8mm x 8mm: 350 Hz</a:t>
            </a:r>
          </a:p>
          <a:p>
            <a:pPr>
              <a:lnSpc>
                <a:spcPct val="120000"/>
              </a:lnSpc>
            </a:pPr>
            <a:r>
              <a:rPr lang="en-KR" dirty="0"/>
              <a:t>Naive estimation for 8x8mm2 trigger area: </a:t>
            </a:r>
            <a:r>
              <a:rPr lang="en-US" dirty="0"/>
              <a:t>87,255,350,203,63 Hz at 1,2,3,4,5 GeV/c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KR" dirty="0"/>
              <a:t>At CERN PS using 10x10mm2 trigger area (+DWC,Cherenkov)</a:t>
            </a:r>
          </a:p>
          <a:p>
            <a:pPr lvl="1">
              <a:lnSpc>
                <a:spcPct val="120000"/>
              </a:lnSpc>
            </a:pPr>
            <a:r>
              <a:rPr lang="en-KR" dirty="0"/>
              <a:t>0.73, 2.9, 5.6, 6 Hz at 0.5,1,2,3 GeV/c</a:t>
            </a:r>
          </a:p>
          <a:p>
            <a:pPr lvl="1">
              <a:lnSpc>
                <a:spcPct val="120000"/>
              </a:lnSpc>
            </a:pP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48723-C6D6-CC73-5BA1-1366962F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17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894DB-5BEC-EC67-837E-4AFB19BE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" y="1071337"/>
            <a:ext cx="2581763" cy="1900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FE265D-7366-AE96-94F6-0C142AB1F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107" y="1071337"/>
            <a:ext cx="4243719" cy="2618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7C3D7-7685-14B7-DC3C-F70735D4F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635" y="1071337"/>
            <a:ext cx="2230493" cy="16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82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9133-9888-7B41-8051-02DAC992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Plan for the KEK beamtest in March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220F-1042-7587-F98E-4689AB1E3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1242390"/>
            <a:ext cx="6163128" cy="4886267"/>
          </a:xfrm>
        </p:spPr>
        <p:txBody>
          <a:bodyPr/>
          <a:lstStyle/>
          <a:p>
            <a:r>
              <a:rPr lang="en-KR" dirty="0"/>
              <a:t>If we get beam time, programs are</a:t>
            </a:r>
          </a:p>
          <a:p>
            <a:pPr lvl="1"/>
            <a:r>
              <a:rPr lang="en-KR" dirty="0"/>
              <a:t>Energy scan for 3x8 or larger</a:t>
            </a:r>
          </a:p>
          <a:p>
            <a:pPr lvl="2"/>
            <a:r>
              <a:rPr lang="en-KR" dirty="0"/>
              <a:t>95% energy deposit for 3 GeV electrons</a:t>
            </a:r>
          </a:p>
          <a:p>
            <a:pPr lvl="1"/>
            <a:r>
              <a:rPr lang="en-KR" dirty="0"/>
              <a:t>AstroPix test</a:t>
            </a:r>
          </a:p>
          <a:p>
            <a:pPr lvl="1"/>
            <a:r>
              <a:rPr lang="en-KR" dirty="0"/>
              <a:t>Calibration of separated Pb/SciFi</a:t>
            </a:r>
          </a:p>
          <a:p>
            <a:pPr lvl="1"/>
            <a:r>
              <a:rPr lang="en-KR" dirty="0"/>
              <a:t>Hodoscope operation</a:t>
            </a:r>
          </a:p>
          <a:p>
            <a:pPr lvl="1"/>
            <a:r>
              <a:rPr lang="en-KR" dirty="0"/>
              <a:t>If possible, AstroPix shower shape</a:t>
            </a:r>
          </a:p>
          <a:p>
            <a:r>
              <a:rPr lang="en-US" dirty="0"/>
              <a:t>G</a:t>
            </a:r>
            <a:r>
              <a:rPr lang="en-KR" dirty="0"/>
              <a:t>oals in intermediate term</a:t>
            </a:r>
          </a:p>
          <a:p>
            <a:pPr lvl="1"/>
            <a:r>
              <a:rPr lang="en-KR" dirty="0"/>
              <a:t>PMT </a:t>
            </a:r>
            <a:r>
              <a:rPr lang="en-KR" dirty="0">
                <a:sym typeface="Wingdings" pitchFamily="2" charset="2"/>
              </a:rPr>
              <a:t> SiPM comparison</a:t>
            </a:r>
            <a:endParaRPr lang="en-KR" dirty="0"/>
          </a:p>
          <a:p>
            <a:pPr lvl="1"/>
            <a:r>
              <a:rPr lang="en-KR" dirty="0"/>
              <a:t>Build a bulk sector (70cm)</a:t>
            </a:r>
          </a:p>
          <a:p>
            <a:pPr lvl="1"/>
            <a:r>
              <a:rPr lang="en-KR" dirty="0"/>
              <a:t>AstroPix+ Pb/SciFi</a:t>
            </a:r>
          </a:p>
          <a:p>
            <a:pPr lvl="1"/>
            <a:endParaRPr lang="en-KR" dirty="0"/>
          </a:p>
          <a:p>
            <a:pPr lvl="1"/>
            <a:endParaRPr lang="en-KR" dirty="0"/>
          </a:p>
          <a:p>
            <a:pPr lvl="1"/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ED682-4C45-0377-B817-9A4E4E7E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18</a:t>
            </a:fld>
            <a:endParaRPr lang="en-K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B45CEE-7B57-E847-37EC-744CAD56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55" y="1474075"/>
            <a:ext cx="3898025" cy="12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1547369-6DCB-0344-3F97-8D23227A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52" y="5328487"/>
            <a:ext cx="3713366" cy="11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4710F62-7769-67AF-6DD3-C1AF2B87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84" y="2937191"/>
            <a:ext cx="3214501" cy="9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3FADDFC-F30A-07ED-140E-0E454B7F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07" y="4079575"/>
            <a:ext cx="3389480" cy="11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0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3DBF-BA6D-EBC4-FE7D-00CBB258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F28D0-C40A-9709-2F86-7A548CB5C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22AB1-32E8-D167-6A06-30CBD3D3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19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34811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E7F8-E149-C06B-0AF3-8E72A89A5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1CDE0-A68C-C672-B3EF-693C6F0C6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KR" dirty="0"/>
              <a:t>Beam test at CERN PS in Aug. 2024</a:t>
            </a:r>
          </a:p>
          <a:p>
            <a:pPr lvl="1"/>
            <a:r>
              <a:rPr lang="en-KR" dirty="0"/>
              <a:t>Production</a:t>
            </a:r>
          </a:p>
          <a:p>
            <a:pPr lvl="1"/>
            <a:r>
              <a:rPr lang="en-KR" dirty="0"/>
              <a:t>Experimental Setup</a:t>
            </a:r>
          </a:p>
          <a:p>
            <a:pPr lvl="1"/>
            <a:r>
              <a:rPr lang="en-KR" dirty="0"/>
              <a:t>Results</a:t>
            </a:r>
          </a:p>
          <a:p>
            <a:r>
              <a:rPr lang="en-KR" dirty="0"/>
              <a:t>Future beam test plan</a:t>
            </a:r>
          </a:p>
          <a:p>
            <a:pPr lvl="1"/>
            <a:r>
              <a:rPr lang="en-US" dirty="0"/>
              <a:t>A</a:t>
            </a:r>
            <a:r>
              <a:rPr lang="en-KR" dirty="0"/>
              <a:t>t KEK in Mar. 2025</a:t>
            </a:r>
          </a:p>
          <a:p>
            <a:pPr lvl="1"/>
            <a:r>
              <a:rPr lang="en-US" dirty="0"/>
              <a:t>Future options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BFBD9-824D-9F57-ED38-E82491B0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39059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603EC-3D97-23B1-23CD-4736F8C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Expected result in future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1E327-56AA-4667-FD30-23795BED6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20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1563C-2E84-01CF-BF13-0D35E45CD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796" y="1136650"/>
            <a:ext cx="3223654" cy="26606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991CC8-D56C-4EA1-1574-B20963AF0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0" y="4724400"/>
            <a:ext cx="4403272" cy="140425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KR" dirty="0"/>
              <a:t>Future measurements with larger volume, tail due to leakage will shrink</a:t>
            </a:r>
          </a:p>
          <a:p>
            <a:pPr lvl="1">
              <a:lnSpc>
                <a:spcPct val="110000"/>
              </a:lnSpc>
            </a:pPr>
            <a:r>
              <a:rPr lang="en-KR" dirty="0"/>
              <a:t>If we narrow the fit range, it becomes 10.3%⊕5.1%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7A7A9-13D3-E80A-C0B7-20E474348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2" y="1136650"/>
            <a:ext cx="5058228" cy="42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3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2093-3983-CFDB-7644-36F3F588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expected stochastic term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36EE8-32A3-1AD2-CAAB-ACC1BC61A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1242390"/>
            <a:ext cx="4365172" cy="4886267"/>
          </a:xfrm>
        </p:spPr>
        <p:txBody>
          <a:bodyPr/>
          <a:lstStyle/>
          <a:p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DA390-5000-43EF-B391-5919EC96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21</a:t>
            </a:fld>
            <a:endParaRPr lang="en-K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E961C9-9D0B-6E4D-B881-E6DA5F53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1409307"/>
            <a:ext cx="5431656" cy="455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35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6770C6-C51D-AEA8-D8B9-0004A4E4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1254705"/>
            <a:ext cx="3789329" cy="3078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9CAA4-5AAF-1B4E-C05F-29685771F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991" y="1031552"/>
            <a:ext cx="3789329" cy="3350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291C6-A4C8-7D1E-3AC6-9FD4FCC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Backup: Fitting with Noise Term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17F0D-A75A-BA55-773A-B313D00E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22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48EF7-E7B0-6FB7-34DA-7ACA7296A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323" y="2085670"/>
            <a:ext cx="1695175" cy="3898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B3872D-35A2-7EF7-473A-E67647919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08120"/>
            <a:ext cx="10820400" cy="18115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KR" dirty="0"/>
              <a:t>In case of limited fitting range (not the official result)</a:t>
            </a:r>
          </a:p>
          <a:p>
            <a:pPr>
              <a:lnSpc>
                <a:spcPct val="120000"/>
              </a:lnSpc>
            </a:pPr>
            <a:r>
              <a:rPr lang="en-KR" dirty="0"/>
              <a:t>3 parameters for 4 datapoints</a:t>
            </a:r>
          </a:p>
          <a:p>
            <a:pPr>
              <a:lnSpc>
                <a:spcPct val="120000"/>
              </a:lnSpc>
            </a:pPr>
            <a:r>
              <a:rPr lang="en-KR" dirty="0"/>
              <a:t>For the fit with 3 parameters, 6.1% of stochastic term does not make sense in this setup</a:t>
            </a:r>
          </a:p>
          <a:p>
            <a:pPr>
              <a:lnSpc>
                <a:spcPct val="120000"/>
              </a:lnSpc>
            </a:pPr>
            <a:r>
              <a:rPr lang="en-KR" dirty="0"/>
              <a:t>We will include more points in future testbeam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C6CA15-3638-7D40-7821-0769AE72E30B}"/>
              </a:ext>
            </a:extLst>
          </p:cNvPr>
          <p:cNvSpPr txBox="1"/>
          <p:nvPr/>
        </p:nvSpPr>
        <p:spPr>
          <a:xfrm>
            <a:off x="1749323" y="2458612"/>
            <a:ext cx="1832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Stochastic: 11.5%</a:t>
            </a:r>
          </a:p>
          <a:p>
            <a:r>
              <a:rPr lang="en-KR" dirty="0"/>
              <a:t>Constant: 7.2%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F9556-FAB8-0D92-5F34-B74E80379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494" y="2280615"/>
            <a:ext cx="2425704" cy="350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91B16A-0E26-824D-FFC4-C682411926FA}"/>
              </a:ext>
            </a:extLst>
          </p:cNvPr>
          <p:cNvSpPr txBox="1"/>
          <p:nvPr/>
        </p:nvSpPr>
        <p:spPr>
          <a:xfrm>
            <a:off x="6216481" y="2643278"/>
            <a:ext cx="1832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Stochastic: 6.1%</a:t>
            </a:r>
          </a:p>
          <a:p>
            <a:r>
              <a:rPr lang="en-KR" dirty="0"/>
              <a:t>Constant: 9.2%</a:t>
            </a:r>
          </a:p>
          <a:p>
            <a:r>
              <a:rPr lang="en-KR" dirty="0"/>
              <a:t>Noise: 6.9%</a:t>
            </a:r>
          </a:p>
        </p:txBody>
      </p:sp>
    </p:spTree>
    <p:extLst>
      <p:ext uri="{BB962C8B-B14F-4D97-AF65-F5344CB8AC3E}">
        <p14:creationId xmlns:p14="http://schemas.microsoft.com/office/powerpoint/2010/main" val="216551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425D-E37E-CA2E-0149-9212A76D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Backup: Simulation of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605A9-A529-86EF-2013-119F7A3ED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D21B0-DEF1-4950-EDF6-AA9B5ECC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23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D5A88-ECBE-658C-50E2-BE119839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06" y="1242390"/>
            <a:ext cx="3455932" cy="266728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B4EAC46-DA12-997F-DD7E-86736D56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72" y="1391884"/>
            <a:ext cx="2610635" cy="23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0B06205-9A4A-7538-795B-9F6D257D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4217404"/>
            <a:ext cx="5518150" cy="227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66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81A4-AC97-AA5C-AD1D-03C814E9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Backup: simulation for various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908BD-6ED4-5AC1-2852-58EA59311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4674E-D009-E717-5E75-608B9E82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24</a:t>
            </a:fld>
            <a:endParaRPr lang="en-KR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F93E330-7AEB-8582-10F4-D8E12813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1555750"/>
            <a:ext cx="8521700" cy="34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62DA16A-0C6F-5965-0068-D23CA39E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5302250"/>
            <a:ext cx="6299200" cy="13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00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44C44-975D-B38F-3A07-2F8C592A3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D206-CA47-F256-E70C-573E78B5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Backup:</a:t>
            </a:r>
            <a:r>
              <a:rPr lang="en-KR" altLang="ko-KR" dirty="0"/>
              <a:t> </a:t>
            </a:r>
            <a:r>
              <a:rPr lang="en-US" altLang="ko-KR" dirty="0"/>
              <a:t>fit result for PMT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055D7-3912-C4AA-C534-F89EE3A0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7BB92-FCB4-6F8C-B826-9CA71FCA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25</a:t>
            </a:fld>
            <a:endParaRPr lang="en-K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0977B1-849E-6ACE-27AC-D06DA4F1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78" y="1332952"/>
            <a:ext cx="8864281" cy="470514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F9C1B3B-782C-BDD9-0D62-1DEBC198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3" y="2791467"/>
            <a:ext cx="2644581" cy="127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45B9F3E5-C0EB-E69A-3A32-1AC44819F0FA}"/>
              </a:ext>
            </a:extLst>
          </p:cNvPr>
          <p:cNvSpPr/>
          <p:nvPr/>
        </p:nvSpPr>
        <p:spPr>
          <a:xfrm>
            <a:off x="236318" y="3506636"/>
            <a:ext cx="590831" cy="184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sz="1000" dirty="0"/>
              <a:t>beam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B554FC6-702A-8EDC-3924-F0C215085702}"/>
              </a:ext>
            </a:extLst>
          </p:cNvPr>
          <p:cNvSpPr/>
          <p:nvPr/>
        </p:nvSpPr>
        <p:spPr>
          <a:xfrm>
            <a:off x="236604" y="3258049"/>
            <a:ext cx="590831" cy="184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sz="1000" dirty="0"/>
              <a:t>beam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8E7E7-445A-429B-672B-54380658D7AA}"/>
              </a:ext>
            </a:extLst>
          </p:cNvPr>
          <p:cNvSpPr/>
          <p:nvPr/>
        </p:nvSpPr>
        <p:spPr>
          <a:xfrm>
            <a:off x="812636" y="2976133"/>
            <a:ext cx="288356" cy="2528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sz="400" dirty="0"/>
              <a:t>M16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326164F-E353-2869-1502-9052BC5BE4F9}"/>
              </a:ext>
            </a:extLst>
          </p:cNvPr>
          <p:cNvSpPr/>
          <p:nvPr/>
        </p:nvSpPr>
        <p:spPr>
          <a:xfrm>
            <a:off x="206748" y="3010244"/>
            <a:ext cx="590831" cy="184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sz="1000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846397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4271-64DD-19EE-CB33-B22BBF39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KR" dirty="0"/>
              <a:t>ackup: KEK Beam structure (2024 March)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76FC0-C353-8684-02AC-14A0DA210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3750924"/>
            <a:ext cx="6430593" cy="237773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KR" dirty="0"/>
              <a:t>2024 March setup using two triggers of SciFi-MPPC </a:t>
            </a:r>
          </a:p>
          <a:p>
            <a:pPr>
              <a:lnSpc>
                <a:spcPct val="120000"/>
              </a:lnSpc>
            </a:pPr>
            <a:r>
              <a:rPr lang="en-KR" dirty="0"/>
              <a:t>Additional injection ~ms in every ~100s</a:t>
            </a:r>
          </a:p>
          <a:p>
            <a:pPr lvl="1">
              <a:lnSpc>
                <a:spcPct val="120000"/>
              </a:lnSpc>
            </a:pPr>
            <a:r>
              <a:rPr lang="en-KR" dirty="0"/>
              <a:t>3 peaks in an additional injection</a:t>
            </a:r>
          </a:p>
          <a:p>
            <a:pPr lvl="1">
              <a:lnSpc>
                <a:spcPct val="120000"/>
              </a:lnSpc>
            </a:pPr>
            <a:r>
              <a:rPr lang="en-KR" dirty="0"/>
              <a:t>VETO out is prepared in the control room.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need to consider how to include veto in our DAQ and reject signal </a:t>
            </a:r>
            <a:endParaRPr lang="en-KR" dirty="0"/>
          </a:p>
          <a:p>
            <a:pPr>
              <a:lnSpc>
                <a:spcPct val="120000"/>
              </a:lnSpc>
            </a:pPr>
            <a:r>
              <a:rPr lang="en-KR" dirty="0"/>
              <a:t>Otherwise, rate seemed stable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708BD-5CA3-7D12-02EE-890E0854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26</a:t>
            </a:fld>
            <a:endParaRPr lang="en-KR"/>
          </a:p>
        </p:txBody>
      </p:sp>
      <p:pic>
        <p:nvPicPr>
          <p:cNvPr id="5" name="그림 23">
            <a:extLst>
              <a:ext uri="{FF2B5EF4-FFF2-40B4-BE49-F238E27FC236}">
                <a16:creationId xmlns:a16="http://schemas.microsoft.com/office/drawing/2014/main" id="{A0E58FBE-14AD-423A-7DDD-DC81406E5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0" y="1403733"/>
            <a:ext cx="3773903" cy="1987666"/>
          </a:xfrm>
          <a:prstGeom prst="rect">
            <a:avLst/>
          </a:prstGeom>
        </p:spPr>
      </p:pic>
      <p:pic>
        <p:nvPicPr>
          <p:cNvPr id="6" name="그림 41">
            <a:extLst>
              <a:ext uri="{FF2B5EF4-FFF2-40B4-BE49-F238E27FC236}">
                <a16:creationId xmlns:a16="http://schemas.microsoft.com/office/drawing/2014/main" id="{D8995332-4E47-BCCF-EC63-610BAD55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373" y="1360088"/>
            <a:ext cx="4082555" cy="1903269"/>
          </a:xfrm>
          <a:prstGeom prst="rect">
            <a:avLst/>
          </a:prstGeom>
        </p:spPr>
      </p:pic>
      <p:pic>
        <p:nvPicPr>
          <p:cNvPr id="7" name="그림 42">
            <a:extLst>
              <a:ext uri="{FF2B5EF4-FFF2-40B4-BE49-F238E27FC236}">
                <a16:creationId xmlns:a16="http://schemas.microsoft.com/office/drawing/2014/main" id="{E4DFE654-9663-9F3A-5626-125810AFE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844" y="1371310"/>
            <a:ext cx="3713330" cy="1730661"/>
          </a:xfrm>
          <a:prstGeom prst="rect">
            <a:avLst/>
          </a:prstGeom>
        </p:spPr>
      </p:pic>
      <p:pic>
        <p:nvPicPr>
          <p:cNvPr id="8" name="그림 1058">
            <a:extLst>
              <a:ext uri="{FF2B5EF4-FFF2-40B4-BE49-F238E27FC236}">
                <a16:creationId xmlns:a16="http://schemas.microsoft.com/office/drawing/2014/main" id="{21545715-88C6-91C6-09C2-4661BB521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930" y="3124601"/>
            <a:ext cx="1562841" cy="3970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CCED9C-2C70-A60E-5488-F4D934BC6837}"/>
              </a:ext>
            </a:extLst>
          </p:cNvPr>
          <p:cNvSpPr/>
          <p:nvPr/>
        </p:nvSpPr>
        <p:spPr>
          <a:xfrm>
            <a:off x="3367204" y="1610239"/>
            <a:ext cx="150810" cy="1339330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FCE7EF-B1A9-2756-480B-61635C6E3888}"/>
              </a:ext>
            </a:extLst>
          </p:cNvPr>
          <p:cNvCxnSpPr>
            <a:cxnSpLocks/>
          </p:cNvCxnSpPr>
          <p:nvPr/>
        </p:nvCxnSpPr>
        <p:spPr>
          <a:xfrm>
            <a:off x="5392616" y="2649415"/>
            <a:ext cx="812975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7689C0-6047-F8BC-2775-1D40B0D7C1BB}"/>
              </a:ext>
            </a:extLst>
          </p:cNvPr>
          <p:cNvSpPr txBox="1"/>
          <p:nvPr/>
        </p:nvSpPr>
        <p:spPr>
          <a:xfrm>
            <a:off x="5578867" y="2424701"/>
            <a:ext cx="400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050" dirty="0"/>
              <a:t>1s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524658-25BC-0066-8878-01967C29D2AD}"/>
              </a:ext>
            </a:extLst>
          </p:cNvPr>
          <p:cNvSpPr/>
          <p:nvPr/>
        </p:nvSpPr>
        <p:spPr>
          <a:xfrm>
            <a:off x="7061965" y="1585125"/>
            <a:ext cx="131315" cy="1482106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42DD90-633E-6FC5-60B5-B7F3DE1DED38}"/>
              </a:ext>
            </a:extLst>
          </p:cNvPr>
          <p:cNvSpPr/>
          <p:nvPr/>
        </p:nvSpPr>
        <p:spPr>
          <a:xfrm>
            <a:off x="4303154" y="1434125"/>
            <a:ext cx="3499725" cy="1633106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D5E914-E610-5010-024C-A94C64993035}"/>
              </a:ext>
            </a:extLst>
          </p:cNvPr>
          <p:cNvSpPr/>
          <p:nvPr/>
        </p:nvSpPr>
        <p:spPr>
          <a:xfrm>
            <a:off x="8469473" y="1434125"/>
            <a:ext cx="3161695" cy="1482106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DD83DB-0765-42CB-395F-8B3BE6712BB5}"/>
              </a:ext>
            </a:extLst>
          </p:cNvPr>
          <p:cNvCxnSpPr>
            <a:cxnSpLocks/>
          </p:cNvCxnSpPr>
          <p:nvPr/>
        </p:nvCxnSpPr>
        <p:spPr>
          <a:xfrm>
            <a:off x="7303008" y="2279904"/>
            <a:ext cx="963168" cy="0"/>
          </a:xfrm>
          <a:prstGeom prst="straightConnector1">
            <a:avLst/>
          </a:prstGeom>
          <a:ln w="28575">
            <a:solidFill>
              <a:schemeClr val="accent6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D84671-F5AD-985A-4C0C-4C55BB31CC25}"/>
              </a:ext>
            </a:extLst>
          </p:cNvPr>
          <p:cNvCxnSpPr>
            <a:cxnSpLocks/>
          </p:cNvCxnSpPr>
          <p:nvPr/>
        </p:nvCxnSpPr>
        <p:spPr>
          <a:xfrm>
            <a:off x="3553968" y="2164080"/>
            <a:ext cx="713232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D8B89C5-D177-16CA-4079-15E3AE9D7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917666" y="3454440"/>
            <a:ext cx="1165389" cy="22616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EA316A-B355-4865-B557-698DCA70AA0C}"/>
              </a:ext>
            </a:extLst>
          </p:cNvPr>
          <p:cNvSpPr txBox="1"/>
          <p:nvPr/>
        </p:nvSpPr>
        <p:spPr>
          <a:xfrm>
            <a:off x="2347743" y="3054208"/>
            <a:ext cx="1562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</a:t>
            </a:r>
            <a:r>
              <a:rPr lang="en-KR" sz="1200" dirty="0"/>
              <a:t>nit: 10</a:t>
            </a:r>
            <a:r>
              <a:rPr lang="en-KR" sz="1200" baseline="30000" dirty="0"/>
              <a:t>9</a:t>
            </a:r>
            <a:r>
              <a:rPr lang="en-KR" sz="1200" dirty="0"/>
              <a:t> ns = second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038CCB-070E-61ED-2EB2-D45CBA8499A3}"/>
              </a:ext>
            </a:extLst>
          </p:cNvPr>
          <p:cNvSpPr txBox="1"/>
          <p:nvPr/>
        </p:nvSpPr>
        <p:spPr>
          <a:xfrm>
            <a:off x="5516253" y="3141875"/>
            <a:ext cx="1562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</a:t>
            </a:r>
            <a:r>
              <a:rPr lang="en-KR" sz="1200" dirty="0"/>
              <a:t>nit: 10</a:t>
            </a:r>
            <a:r>
              <a:rPr lang="en-KR" sz="1200" baseline="30000" dirty="0"/>
              <a:t>9</a:t>
            </a:r>
            <a:r>
              <a:rPr lang="en-KR" sz="1200" dirty="0"/>
              <a:t> ns = second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173C2E1-C666-120A-52C0-C96A70045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14289" y="4777295"/>
            <a:ext cx="1165389" cy="2261616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7319C14-777E-3CDC-C8C2-8291CFA4F5D0}"/>
              </a:ext>
            </a:extLst>
          </p:cNvPr>
          <p:cNvCxnSpPr>
            <a:cxnSpLocks/>
          </p:cNvCxnSpPr>
          <p:nvPr/>
        </p:nvCxnSpPr>
        <p:spPr>
          <a:xfrm flipV="1">
            <a:off x="9888930" y="3750924"/>
            <a:ext cx="0" cy="2929035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C4FC8B-86CE-32AA-5A66-CCDBAC2C1889}"/>
              </a:ext>
            </a:extLst>
          </p:cNvPr>
          <p:cNvSpPr txBox="1"/>
          <p:nvPr/>
        </p:nvSpPr>
        <p:spPr>
          <a:xfrm>
            <a:off x="10583671" y="5477328"/>
            <a:ext cx="16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SciFi+MPPC</a:t>
            </a:r>
            <a:r>
              <a:rPr lang="en-US" sz="1200" dirty="0"/>
              <a:t> trigger for Korea Alice telescope</a:t>
            </a:r>
            <a:endParaRPr lang="en-KR" sz="1200" dirty="0"/>
          </a:p>
        </p:txBody>
      </p:sp>
    </p:spTree>
    <p:extLst>
      <p:ext uri="{BB962C8B-B14F-4D97-AF65-F5344CB8AC3E}">
        <p14:creationId xmlns:p14="http://schemas.microsoft.com/office/powerpoint/2010/main" val="1753907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5ECB-CE92-5B25-BE90-553AB2AF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KR" dirty="0"/>
              <a:t>Backup: KEK </a:t>
            </a:r>
            <a:r>
              <a:rPr lang="en-US" dirty="0"/>
              <a:t>Beam profile along beam axis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602E2-DAFE-EA63-0AFA-7C58D6497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242390"/>
            <a:ext cx="5660572" cy="4886267"/>
          </a:xfrm>
        </p:spPr>
        <p:txBody>
          <a:bodyPr/>
          <a:lstStyle/>
          <a:p>
            <a:r>
              <a:rPr lang="en-US" dirty="0"/>
              <a:t>Beam width in sigma (gaussian fit) in beam axis direction</a:t>
            </a:r>
          </a:p>
          <a:p>
            <a:r>
              <a:rPr lang="en-US" dirty="0"/>
              <a:t>Z=0 is at the edge of the last quadrupole magnet.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C5D94-5ACD-FF8D-6A09-89ADA643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27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B4609-66D6-1C43-D8D6-C921DEED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70" y="3886497"/>
            <a:ext cx="4635500" cy="194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DB530-924E-BF26-3D75-44B1F309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10" y="1242390"/>
            <a:ext cx="3594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13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CE58-F2F1-DF9F-4355-4AAE9DD76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0B498-F736-E02E-94F7-3BA97ABF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084" y="1242390"/>
            <a:ext cx="5485687" cy="48862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Movable stool on the table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Horizontal move: wheel counter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Vertical move: tape ruler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Table itself is movable</a:t>
            </a:r>
          </a:p>
          <a:p>
            <a:pPr>
              <a:lnSpc>
                <a:spcPct val="120000"/>
              </a:lnSpc>
            </a:pPr>
            <a:r>
              <a:rPr lang="en-US" dirty="0"/>
              <a:t>Table dimension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Only one table: Aluminum profile should be prepared if we need more space.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Stool size match to the Telescope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550(x)×550(y)×700(z) mm3</a:t>
            </a:r>
          </a:p>
          <a:p>
            <a:pPr>
              <a:lnSpc>
                <a:spcPct val="120000"/>
              </a:lnSpc>
            </a:pPr>
            <a:r>
              <a:rPr lang="en-US" dirty="0"/>
              <a:t>A</a:t>
            </a:r>
            <a:r>
              <a:rPr lang="en-KR" dirty="0"/>
              <a:t> frame+stool, a desk for power supply and others.</a:t>
            </a:r>
          </a:p>
          <a:p>
            <a:pPr>
              <a:lnSpc>
                <a:spcPct val="120000"/>
              </a:lnSpc>
            </a:pPr>
            <a:r>
              <a:rPr lang="en-KR" dirty="0"/>
              <a:t>If we need more ancillary detectors out of table, we have to consider Aluminum profile.</a:t>
            </a:r>
          </a:p>
          <a:p>
            <a:pPr>
              <a:lnSpc>
                <a:spcPct val="120000"/>
              </a:lnSpc>
            </a:pPr>
            <a:endParaRPr lang="en-KR" dirty="0"/>
          </a:p>
          <a:p>
            <a:pPr>
              <a:lnSpc>
                <a:spcPct val="120000"/>
              </a:lnSpc>
            </a:pPr>
            <a:endParaRPr lang="en-KR" dirty="0"/>
          </a:p>
          <a:p>
            <a:pPr lvl="1">
              <a:lnSpc>
                <a:spcPct val="120000"/>
              </a:lnSpc>
            </a:pPr>
            <a:endParaRPr lang="en-KR" dirty="0"/>
          </a:p>
          <a:p>
            <a:pPr>
              <a:lnSpc>
                <a:spcPct val="120000"/>
              </a:lnSpc>
            </a:pP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9883B-E28C-151D-6123-F4E45F38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28</a:t>
            </a:fld>
            <a:endParaRPr lang="en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27F22-A3F5-CB25-9A32-512610456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8" y="986866"/>
            <a:ext cx="5295900" cy="307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5C98A2-1047-8B5C-0DA1-95D0F16EFAAA}"/>
              </a:ext>
            </a:extLst>
          </p:cNvPr>
          <p:cNvSpPr/>
          <p:nvPr/>
        </p:nvSpPr>
        <p:spPr>
          <a:xfrm>
            <a:off x="2477386" y="3139849"/>
            <a:ext cx="712381" cy="920417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307E9C-E23B-379A-B30E-CD2BF695D7D1}"/>
              </a:ext>
            </a:extLst>
          </p:cNvPr>
          <p:cNvCxnSpPr>
            <a:cxnSpLocks/>
          </p:cNvCxnSpPr>
          <p:nvPr/>
        </p:nvCxnSpPr>
        <p:spPr>
          <a:xfrm>
            <a:off x="1731548" y="2427284"/>
            <a:ext cx="745838" cy="97067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A2415D9-9D0C-1355-8E22-8AD0D823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66" y="4390848"/>
            <a:ext cx="5015072" cy="22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2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C345-68CB-1606-5F7B-BAE52A62E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A0739-A45E-AF56-E62A-F49FABCC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4219303"/>
            <a:ext cx="10620828" cy="1909354"/>
          </a:xfrm>
        </p:spPr>
        <p:txBody>
          <a:bodyPr>
            <a:normAutofit fontScale="70000" lnSpcReduction="20000"/>
          </a:bodyPr>
          <a:lstStyle/>
          <a:p>
            <a:r>
              <a:rPr lang="en-KR" dirty="0"/>
              <a:t>3x5 stacking of 32x3x3 cm</a:t>
            </a:r>
            <a:r>
              <a:rPr lang="en-KR" baseline="30000" dirty="0"/>
              <a:t>3</a:t>
            </a:r>
            <a:r>
              <a:rPr lang="en-KR" dirty="0"/>
              <a:t> unit modules</a:t>
            </a:r>
          </a:p>
          <a:p>
            <a:pPr lvl="1"/>
            <a:r>
              <a:rPr lang="en-US" dirty="0"/>
              <a:t>32x9x15cm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</a:t>
            </a:r>
            <a:r>
              <a:rPr lang="en-KR" dirty="0"/>
              <a:t>iber is bundled, glued, and polished</a:t>
            </a:r>
          </a:p>
          <a:p>
            <a:pPr lvl="1"/>
            <a:r>
              <a:rPr lang="en-US" dirty="0"/>
              <a:t>C</a:t>
            </a:r>
            <a:r>
              <a:rPr lang="en-KR" dirty="0"/>
              <a:t>onnected to glass PMT</a:t>
            </a:r>
          </a:p>
          <a:p>
            <a:pPr lvl="1"/>
            <a:r>
              <a:rPr lang="en-KR" dirty="0"/>
              <a:t>Power supply in additional board, connected to DAQ module and trigger board using USB and LAN</a:t>
            </a:r>
          </a:p>
          <a:p>
            <a:r>
              <a:rPr lang="en-US" dirty="0"/>
              <a:t>A</a:t>
            </a:r>
            <a:r>
              <a:rPr lang="en-KR" dirty="0"/>
              <a:t>dditional module with SiPM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8CE-A3D1-079B-8C5D-72BB9DEB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3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4D957-6887-B831-AF2F-BF41908CA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" y="1334279"/>
            <a:ext cx="3665762" cy="2094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70AFD-B995-4856-DC04-06AD9EFB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006" y="1552390"/>
            <a:ext cx="1232224" cy="1275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2C8AA-3FC1-8581-8030-4F7929608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84" y="1548943"/>
            <a:ext cx="1839903" cy="1323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12BDD2-7EF1-EF27-8C87-EE18A403A191}"/>
              </a:ext>
            </a:extLst>
          </p:cNvPr>
          <p:cNvSpPr txBox="1"/>
          <p:nvPr/>
        </p:nvSpPr>
        <p:spPr>
          <a:xfrm>
            <a:off x="6074632" y="2855012"/>
            <a:ext cx="23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</a:t>
            </a:r>
            <a:r>
              <a:rPr lang="en-KR" sz="1200" dirty="0"/>
              <a:t>mplemented geometry based on material composition of prototype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341ECC-B1B4-F778-C7A2-3845016F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306" y="1426395"/>
            <a:ext cx="3292347" cy="16316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C74892-721F-1536-FCC8-AB6998A6CAD5}"/>
              </a:ext>
            </a:extLst>
          </p:cNvPr>
          <p:cNvGrpSpPr/>
          <p:nvPr/>
        </p:nvGrpSpPr>
        <p:grpSpPr>
          <a:xfrm>
            <a:off x="9476327" y="3429000"/>
            <a:ext cx="1775873" cy="1398801"/>
            <a:chOff x="6096000" y="4920863"/>
            <a:chExt cx="1775873" cy="1398801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03DA6E6-D316-AB59-75A4-9240A69CD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365" y="5202064"/>
              <a:ext cx="147320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8119DE-9952-A827-9FE5-8BCE2B4CB2A3}"/>
                </a:ext>
              </a:extLst>
            </p:cNvPr>
            <p:cNvSpPr txBox="1"/>
            <p:nvPr/>
          </p:nvSpPr>
          <p:spPr>
            <a:xfrm>
              <a:off x="6096000" y="4920863"/>
              <a:ext cx="1775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KR" sz="1200" dirty="0"/>
                <a:t>Previous Pb/SciFi - SiPM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92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86D1-215E-9562-DE0C-B03F8157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Beam Test Setup at CERN PS T10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12A7-7409-51FA-D30C-6B27FA92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4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ECCB-F46B-642E-D854-8F75B80A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4867869"/>
            <a:ext cx="2886919" cy="1620313"/>
          </a:xfrm>
          <a:prstGeom prst="rect">
            <a:avLst/>
          </a:prstGeom>
        </p:spPr>
      </p:pic>
      <p:pic>
        <p:nvPicPr>
          <p:cNvPr id="7" name="Picture 6" descr="A collage of a machine&#10;&#10;Description automatically generated">
            <a:extLst>
              <a:ext uri="{FF2B5EF4-FFF2-40B4-BE49-F238E27FC236}">
                <a16:creationId xmlns:a16="http://schemas.microsoft.com/office/drawing/2014/main" id="{C97B6F16-264A-C62D-6998-8B029380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93" y="1598969"/>
            <a:ext cx="2886919" cy="3157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D68F8-C867-E51E-12E6-CCB5656D3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429" y="1543194"/>
            <a:ext cx="6170777" cy="3070672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C77D00F-DAAE-3E8A-18DB-12880A933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420" y="1630074"/>
            <a:ext cx="1508715" cy="1271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E2499-760D-D977-6AB5-FD7EE0B1D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420" y="3096282"/>
            <a:ext cx="1508715" cy="1180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FA1AD-9847-8B00-806F-B0791D140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551" y="4505229"/>
            <a:ext cx="1908239" cy="11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3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A6474-3710-4886-2DD9-53D2D801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Beam Test Setup at CERN PS T10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B34B3-0A84-A60E-573C-492572C6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5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5D4CC-49E6-D46E-8D83-BC4A2537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" y="1242390"/>
            <a:ext cx="2165798" cy="2887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94365-0C3C-DF56-123D-0BA5521B884F}"/>
              </a:ext>
            </a:extLst>
          </p:cNvPr>
          <p:cNvSpPr txBox="1"/>
          <p:nvPr/>
        </p:nvSpPr>
        <p:spPr>
          <a:xfrm>
            <a:off x="332731" y="4277312"/>
            <a:ext cx="29266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600" dirty="0"/>
              <a:t>DAQ: DRS4-DAQ 3x36ch from </a:t>
            </a:r>
          </a:p>
          <a:p>
            <a:r>
              <a:rPr lang="en-KR" sz="1400" dirty="0"/>
              <a:t>    30ch PMT(R11265-100)</a:t>
            </a:r>
          </a:p>
          <a:p>
            <a:r>
              <a:rPr lang="en-KR" sz="1400" dirty="0"/>
              <a:t>    DWC</a:t>
            </a:r>
          </a:p>
          <a:p>
            <a:r>
              <a:rPr lang="en-KR" sz="1400" dirty="0"/>
              <a:t>    Cherenkov</a:t>
            </a:r>
          </a:p>
          <a:p>
            <a:r>
              <a:rPr lang="en-KR" sz="1400" dirty="0"/>
              <a:t>    Trigger scintillator</a:t>
            </a:r>
          </a:p>
        </p:txBody>
      </p:sp>
      <p:pic>
        <p:nvPicPr>
          <p:cNvPr id="9" name="Picture 8" descr="A machine in a factory&#10;&#10;Description automatically generated">
            <a:extLst>
              <a:ext uri="{FF2B5EF4-FFF2-40B4-BE49-F238E27FC236}">
                <a16:creationId xmlns:a16="http://schemas.microsoft.com/office/drawing/2014/main" id="{3A37AB4D-0E9B-7ACF-1D0D-65E6176A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550" y="1398622"/>
            <a:ext cx="2763079" cy="2606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0FA359-9FDE-32DB-66C4-16E27EDBA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15910"/>
            <a:ext cx="3276600" cy="2588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DE8A0-0B1F-11C4-A8F6-C4D0AB169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250" y="1726592"/>
            <a:ext cx="1977378" cy="1919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51864-C516-8F55-8175-EBE4E830F5ED}"/>
              </a:ext>
            </a:extLst>
          </p:cNvPr>
          <p:cNvSpPr txBox="1"/>
          <p:nvPr/>
        </p:nvSpPr>
        <p:spPr>
          <a:xfrm>
            <a:off x="9918700" y="3904623"/>
            <a:ext cx="1422400" cy="37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Trigger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6D11E-7EC3-FA29-6344-03F24AE31552}"/>
              </a:ext>
            </a:extLst>
          </p:cNvPr>
          <p:cNvSpPr txBox="1"/>
          <p:nvPr/>
        </p:nvSpPr>
        <p:spPr>
          <a:xfrm>
            <a:off x="7423465" y="3945666"/>
            <a:ext cx="1422400" cy="37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DWC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AF7273D-7A28-4DE3-6CF5-4C460D157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200" y="4536017"/>
            <a:ext cx="8073572" cy="1592640"/>
          </a:xfrm>
        </p:spPr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75448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6C1A-F94C-D018-B529-59F9EDD08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Pulse Height Adjustment and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909C-F762-2242-8492-6CF7EA9A8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1242390"/>
            <a:ext cx="7628708" cy="488626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KR" dirty="0"/>
              <a:t>Starting from beam position confirmation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</a:t>
            </a:r>
            <a:r>
              <a:rPr lang="en-KR" dirty="0"/>
              <a:t>oving beam position (table)</a:t>
            </a:r>
            <a:r>
              <a:rPr lang="ko-KR" altLang="en-US" dirty="0"/>
              <a:t> </a:t>
            </a:r>
            <a:r>
              <a:rPr lang="en-US" altLang="ko-KR" dirty="0"/>
              <a:t>from end to end to confirm the beam position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Pulse height drops at the edge</a:t>
            </a:r>
          </a:p>
          <a:p>
            <a:pPr>
              <a:lnSpc>
                <a:spcPct val="120000"/>
              </a:lnSpc>
            </a:pPr>
            <a:r>
              <a:rPr lang="en-US" dirty="0"/>
              <a:t>Pulse height adjustment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Based on energy deposit in GEANT4 simulation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Adjust PMT HV to make module response similar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Also to prevent saturation at 5 GeV/c</a:t>
            </a:r>
          </a:p>
          <a:p>
            <a:pPr>
              <a:lnSpc>
                <a:spcPct val="120000"/>
              </a:lnSpc>
            </a:pPr>
            <a:r>
              <a:rPr lang="en-KR" dirty="0"/>
              <a:t>Calibration</a:t>
            </a:r>
          </a:p>
          <a:p>
            <a:pPr lvl="1">
              <a:lnSpc>
                <a:spcPct val="120000"/>
              </a:lnSpc>
            </a:pPr>
            <a:r>
              <a:rPr lang="en-KR" dirty="0"/>
              <a:t>2million events to center of prototype.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</a:t>
            </a:r>
            <a:r>
              <a:rPr lang="en-KR" dirty="0"/>
              <a:t>ompare integrated ADC and energy deposit in simulation for each module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</a:t>
            </a:r>
            <a:r>
              <a:rPr lang="en-KR" dirty="0"/>
              <a:t>fter summing the signals from all modules, apply additional scale factor for the total energy deposit</a:t>
            </a:r>
          </a:p>
          <a:p>
            <a:pPr>
              <a:lnSpc>
                <a:spcPct val="120000"/>
              </a:lnSpc>
            </a:pPr>
            <a:r>
              <a:rPr lang="en-KR" dirty="0"/>
              <a:t>PID using Cherenkov Counter</a:t>
            </a:r>
          </a:p>
          <a:p>
            <a:pPr>
              <a:lnSpc>
                <a:spcPct val="120000"/>
              </a:lnSpc>
            </a:pPr>
            <a:r>
              <a:rPr lang="en-KR" dirty="0"/>
              <a:t>Beam position using Delay Wire Chamber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2AF08-2D65-F159-B8C8-50273EF0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6</a:t>
            </a:fld>
            <a:endParaRPr lang="en-KR"/>
          </a:p>
        </p:txBody>
      </p:sp>
      <p:pic>
        <p:nvPicPr>
          <p:cNvPr id="5" name="Picture 4" descr="A graph of a gev&#10;&#10;Description automatically generated">
            <a:extLst>
              <a:ext uri="{FF2B5EF4-FFF2-40B4-BE49-F238E27FC236}">
                <a16:creationId xmlns:a16="http://schemas.microsoft.com/office/drawing/2014/main" id="{6D34A557-2590-2BC0-4320-BA87522C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424" y="1176456"/>
            <a:ext cx="2404764" cy="170193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81AEAA-9FEE-6AE4-3A11-0B51BBC9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32" y="3118679"/>
            <a:ext cx="2149519" cy="17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07879-A5C0-BD17-81E1-05FF99A46CF8}"/>
              </a:ext>
            </a:extLst>
          </p:cNvPr>
          <p:cNvSpPr txBox="1"/>
          <p:nvPr/>
        </p:nvSpPr>
        <p:spPr>
          <a:xfrm>
            <a:off x="9383707" y="1006896"/>
            <a:ext cx="280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</a:t>
            </a:r>
            <a:r>
              <a:rPr lang="en-KR" sz="1400" dirty="0"/>
              <a:t>lectron selection using two Cherenkov counters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B4583-D169-653E-72E2-07D8B95BE4E4}"/>
              </a:ext>
            </a:extLst>
          </p:cNvPr>
          <p:cNvSpPr txBox="1"/>
          <p:nvPr/>
        </p:nvSpPr>
        <p:spPr>
          <a:xfrm>
            <a:off x="9185587" y="4820618"/>
            <a:ext cx="237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Determine integral range in time structure</a:t>
            </a:r>
            <a:endParaRPr lang="en-KR" sz="1400" dirty="0"/>
          </a:p>
        </p:txBody>
      </p:sp>
    </p:spTree>
    <p:extLst>
      <p:ext uri="{BB962C8B-B14F-4D97-AF65-F5344CB8AC3E}">
        <p14:creationId xmlns:p14="http://schemas.microsoft.com/office/powerpoint/2010/main" val="139325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BB55-D76C-4266-DFF6-F24A0DC1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Beam profile at T10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669AA-642F-FCE2-ECE9-B6E10F40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644" y="1242390"/>
            <a:ext cx="5236127" cy="239481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After electron selection</a:t>
            </a:r>
          </a:p>
          <a:p>
            <a:pPr>
              <a:lnSpc>
                <a:spcPct val="120000"/>
              </a:lnSpc>
            </a:pPr>
            <a:r>
              <a:rPr lang="en-US" dirty="0"/>
              <a:t>P</a:t>
            </a:r>
            <a:r>
              <a:rPr lang="en-KR" dirty="0"/>
              <a:t>osition using Delay Wire Chamber</a:t>
            </a:r>
          </a:p>
          <a:p>
            <a:pPr>
              <a:lnSpc>
                <a:spcPct val="120000"/>
              </a:lnSpc>
            </a:pPr>
            <a:r>
              <a:rPr lang="en-KR" dirty="0"/>
              <a:t>Triggered area 10x10mm</a:t>
            </a:r>
            <a:r>
              <a:rPr lang="en-KR" baseline="30000" dirty="0"/>
              <a:t>2</a:t>
            </a:r>
            <a:r>
              <a:rPr lang="en-KR" dirty="0"/>
              <a:t> smaller than beam size</a:t>
            </a:r>
          </a:p>
          <a:p>
            <a:pPr>
              <a:lnSpc>
                <a:spcPct val="120000"/>
              </a:lnSpc>
            </a:pPr>
            <a:r>
              <a:rPr lang="en-US" dirty="0"/>
              <a:t>Almost straight, according to DWC1-2 correlation</a:t>
            </a:r>
            <a:endParaRPr lang="en-KR" dirty="0"/>
          </a:p>
          <a:p>
            <a:pPr>
              <a:lnSpc>
                <a:spcPct val="120000"/>
              </a:lnSpc>
            </a:pPr>
            <a:endParaRPr lang="en-KR" dirty="0"/>
          </a:p>
          <a:p>
            <a:pPr>
              <a:lnSpc>
                <a:spcPct val="120000"/>
              </a:lnSpc>
            </a:pP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EFCD4-2C8A-2D8C-5D69-77782C2D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7</a:t>
            </a:fld>
            <a:endParaRPr lang="en-KR"/>
          </a:p>
        </p:txBody>
      </p:sp>
      <p:pic>
        <p:nvPicPr>
          <p:cNvPr id="5" name="pasted-movie.png" descr="pasted-movie.png">
            <a:extLst>
              <a:ext uri="{FF2B5EF4-FFF2-40B4-BE49-F238E27FC236}">
                <a16:creationId xmlns:a16="http://schemas.microsoft.com/office/drawing/2014/main" id="{B2B4D4B3-E2CA-1DC1-A5A0-99504468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38" y="1242390"/>
            <a:ext cx="3564384" cy="273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movie.png" descr="pasted-movie.png">
            <a:extLst>
              <a:ext uri="{FF2B5EF4-FFF2-40B4-BE49-F238E27FC236}">
                <a16:creationId xmlns:a16="http://schemas.microsoft.com/office/drawing/2014/main" id="{78EA7533-2507-E6A6-6040-981515A11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737" y="2937179"/>
            <a:ext cx="2165619" cy="1725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movie.png" descr="pasted-movie.png">
            <a:extLst>
              <a:ext uri="{FF2B5EF4-FFF2-40B4-BE49-F238E27FC236}">
                <a16:creationId xmlns:a16="http://schemas.microsoft.com/office/drawing/2014/main" id="{759DC4ED-26F1-CA6A-2371-58D9F5F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738" y="1119052"/>
            <a:ext cx="2165619" cy="170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9A8555-9821-F551-982C-EEB22361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28" y="3860714"/>
            <a:ext cx="2171546" cy="28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ECF2E4-B35B-CD3A-9683-B3CCF9C4B00F}"/>
              </a:ext>
            </a:extLst>
          </p:cNvPr>
          <p:cNvSpPr txBox="1"/>
          <p:nvPr/>
        </p:nvSpPr>
        <p:spPr>
          <a:xfrm>
            <a:off x="8629573" y="5009196"/>
            <a:ext cx="298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dirty="0"/>
              <a:t>3 GeV/c</a:t>
            </a:r>
          </a:p>
          <a:p>
            <a:r>
              <a:rPr lang="en-KR" dirty="0"/>
              <a:t>depends on collimator setup</a:t>
            </a:r>
          </a:p>
          <a:p>
            <a:r>
              <a:rPr lang="en-KR" dirty="0"/>
              <a:t>and beam energy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F8C67B-3C21-FC8D-14B7-26001751A952}"/>
              </a:ext>
            </a:extLst>
          </p:cNvPr>
          <p:cNvCxnSpPr/>
          <p:nvPr/>
        </p:nvCxnSpPr>
        <p:spPr>
          <a:xfrm>
            <a:off x="7531100" y="5239657"/>
            <a:ext cx="279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C5BFCF-C6AA-F9C2-03FF-53209A849948}"/>
              </a:ext>
            </a:extLst>
          </p:cNvPr>
          <p:cNvSpPr txBox="1"/>
          <p:nvPr/>
        </p:nvSpPr>
        <p:spPr>
          <a:xfrm>
            <a:off x="7449601" y="5201557"/>
            <a:ext cx="1014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100" dirty="0">
                <a:solidFill>
                  <a:schemeClr val="accent1"/>
                </a:solidFill>
              </a:rPr>
              <a:t>10mm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4F34D-7368-757B-0F3E-0480AF4DB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557" y="4319806"/>
            <a:ext cx="2171546" cy="18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17A6-F2E3-6BE2-7B73-E6224087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Experimental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48AB9-21D6-66AE-DA1D-819001191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KR" dirty="0"/>
              <a:t>Energy response using 0.5, 1, 2, 3 GeV/c electron beam</a:t>
            </a:r>
          </a:p>
          <a:p>
            <a:r>
              <a:rPr lang="en-KR" dirty="0"/>
              <a:t>Horizontal position scan for time resolution</a:t>
            </a:r>
          </a:p>
          <a:p>
            <a:r>
              <a:rPr lang="en-US" dirty="0" err="1"/>
              <a:t>SiPM</a:t>
            </a:r>
            <a:r>
              <a:rPr lang="en-US" dirty="0"/>
              <a:t> module</a:t>
            </a:r>
          </a:p>
          <a:p>
            <a:r>
              <a:rPr lang="en-US" dirty="0"/>
              <a:t>Additional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644AF-E8E2-7F19-874A-D14B4D94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84898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D5CA-2AC6-771D-77C2-4D3D6FC3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5365-66A3-F774-827D-3D42159E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7634" y="4127500"/>
            <a:ext cx="4254138" cy="2001157"/>
          </a:xfrm>
        </p:spPr>
        <p:txBody>
          <a:bodyPr/>
          <a:lstStyle/>
          <a:p>
            <a:r>
              <a:rPr lang="en-KR" dirty="0"/>
              <a:t>Stochastic term: 11.5%</a:t>
            </a:r>
          </a:p>
          <a:p>
            <a:r>
              <a:rPr lang="en-KR" dirty="0"/>
              <a:t>Constant term: 7.2%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61411-FB26-4D8C-8936-273FACE4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B134E-9E9A-BB46-BA08-C2740C300495}" type="slidenum">
              <a:rPr lang="en-KR" smtClean="0"/>
              <a:t>9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1D48D-DA2D-80C0-C9AB-BA784EE1B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08" y="936172"/>
            <a:ext cx="6703931" cy="565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5C1C9-F57D-A185-819F-DA4F73D01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506" y="1148095"/>
            <a:ext cx="3406866" cy="2767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EB2C7-A93D-32ED-4FF3-B1D65DF5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233" y="1947001"/>
            <a:ext cx="1695175" cy="3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61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326868</TotalTime>
  <Words>1132</Words>
  <Application>Microsoft Macintosh PowerPoint</Application>
  <PresentationFormat>Widescreen</PresentationFormat>
  <Paragraphs>208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BIC prototype test at CERN PS and plan for KEK</vt:lpstr>
      <vt:lpstr>Outline</vt:lpstr>
      <vt:lpstr>Prototype</vt:lpstr>
      <vt:lpstr>Beam Test Setup at CERN PS T10</vt:lpstr>
      <vt:lpstr>Beam Test Setup at CERN PS T10</vt:lpstr>
      <vt:lpstr>Pulse Height Adjustment and Calibration</vt:lpstr>
      <vt:lpstr>Beam profile at T10</vt:lpstr>
      <vt:lpstr>Experimental Program</vt:lpstr>
      <vt:lpstr>Result</vt:lpstr>
      <vt:lpstr>Result: Linearity</vt:lpstr>
      <vt:lpstr>Result: Longitudinal shower profile</vt:lpstr>
      <vt:lpstr>Result: Time resolution</vt:lpstr>
      <vt:lpstr>Result: Effective Speed</vt:lpstr>
      <vt:lpstr>Future Testbeam Plan</vt:lpstr>
      <vt:lpstr>Schedule</vt:lpstr>
      <vt:lpstr>KEK beam line</vt:lpstr>
      <vt:lpstr>KEK beam rate and profile</vt:lpstr>
      <vt:lpstr>Plan for the KEK beamtest in March </vt:lpstr>
      <vt:lpstr>backup</vt:lpstr>
      <vt:lpstr>Expected result in future measurements</vt:lpstr>
      <vt:lpstr>Backup: expected stochastic term</vt:lpstr>
      <vt:lpstr>Backup: Fitting with Noise Term</vt:lpstr>
      <vt:lpstr>Backup: Simulation of prototype</vt:lpstr>
      <vt:lpstr>Backup: simulation for various geometry</vt:lpstr>
      <vt:lpstr>Backup: fit result for PMT</vt:lpstr>
      <vt:lpstr>Backup: KEK Beam structure (2024 March)</vt:lpstr>
      <vt:lpstr>Backup: KEK Beam profile along beam axis</vt:lpstr>
      <vt:lpstr>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Bok Jeongsu</dc:creator>
  <cp:lastModifiedBy>Jeongsu Bok</cp:lastModifiedBy>
  <cp:revision>4018</cp:revision>
  <cp:lastPrinted>2023-02-20T13:16:13Z</cp:lastPrinted>
  <dcterms:created xsi:type="dcterms:W3CDTF">2020-02-11T06:12:29Z</dcterms:created>
  <dcterms:modified xsi:type="dcterms:W3CDTF">2025-01-14T13:58:11Z</dcterms:modified>
</cp:coreProperties>
</file>