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Landgraf" userId="367c8676d18b2324" providerId="LiveId" clId="{5AA114C6-A0F1-473D-BF18-94CE62865BA3}"/>
    <pc:docChg chg="undo custSel addSld modSld sldOrd">
      <pc:chgData name="Jeff Landgraf" userId="367c8676d18b2324" providerId="LiveId" clId="{5AA114C6-A0F1-473D-BF18-94CE62865BA3}" dt="2025-01-16T02:02:17.128" v="2103" actId="5793"/>
      <pc:docMkLst>
        <pc:docMk/>
      </pc:docMkLst>
      <pc:sldChg chg="modSp mod">
        <pc:chgData name="Jeff Landgraf" userId="367c8676d18b2324" providerId="LiveId" clId="{5AA114C6-A0F1-473D-BF18-94CE62865BA3}" dt="2025-01-16T01:33:50.635" v="318" actId="6549"/>
        <pc:sldMkLst>
          <pc:docMk/>
          <pc:sldMk cId="983447710" sldId="256"/>
        </pc:sldMkLst>
        <pc:spChg chg="mod">
          <ac:chgData name="Jeff Landgraf" userId="367c8676d18b2324" providerId="LiveId" clId="{5AA114C6-A0F1-473D-BF18-94CE62865BA3}" dt="2025-01-16T01:33:50.635" v="318" actId="6549"/>
          <ac:spMkLst>
            <pc:docMk/>
            <pc:sldMk cId="983447710" sldId="256"/>
            <ac:spMk id="8" creationId="{05BC5068-A5C4-5CF8-90FD-383EC0AC025C}"/>
          </ac:spMkLst>
        </pc:spChg>
      </pc:sldChg>
      <pc:sldChg chg="modSp mod">
        <pc:chgData name="Jeff Landgraf" userId="367c8676d18b2324" providerId="LiveId" clId="{5AA114C6-A0F1-473D-BF18-94CE62865BA3}" dt="2025-01-15T21:43:33.502" v="172" actId="20577"/>
        <pc:sldMkLst>
          <pc:docMk/>
          <pc:sldMk cId="3214213684" sldId="258"/>
        </pc:sldMkLst>
        <pc:spChg chg="mod">
          <ac:chgData name="Jeff Landgraf" userId="367c8676d18b2324" providerId="LiveId" clId="{5AA114C6-A0F1-473D-BF18-94CE62865BA3}" dt="2025-01-15T21:42:18.016" v="137" actId="20577"/>
          <ac:spMkLst>
            <pc:docMk/>
            <pc:sldMk cId="3214213684" sldId="258"/>
            <ac:spMk id="4" creationId="{5DE26459-7C00-F4B4-1B78-5C868F86E048}"/>
          </ac:spMkLst>
        </pc:spChg>
        <pc:spChg chg="mod">
          <ac:chgData name="Jeff Landgraf" userId="367c8676d18b2324" providerId="LiveId" clId="{5AA114C6-A0F1-473D-BF18-94CE62865BA3}" dt="2025-01-15T21:43:33.502" v="172" actId="20577"/>
          <ac:spMkLst>
            <pc:docMk/>
            <pc:sldMk cId="3214213684" sldId="258"/>
            <ac:spMk id="8" creationId="{B83C12F6-40DF-12BB-41BB-A12C6880AA55}"/>
          </ac:spMkLst>
        </pc:spChg>
      </pc:sldChg>
      <pc:sldChg chg="delSp modSp add mod">
        <pc:chgData name="Jeff Landgraf" userId="367c8676d18b2324" providerId="LiveId" clId="{5AA114C6-A0F1-473D-BF18-94CE62865BA3}" dt="2025-01-15T21:44:16.321" v="198" actId="1076"/>
        <pc:sldMkLst>
          <pc:docMk/>
          <pc:sldMk cId="3877110002" sldId="260"/>
        </pc:sldMkLst>
        <pc:spChg chg="mod">
          <ac:chgData name="Jeff Landgraf" userId="367c8676d18b2324" providerId="LiveId" clId="{5AA114C6-A0F1-473D-BF18-94CE62865BA3}" dt="2025-01-15T21:44:16.321" v="198" actId="1076"/>
          <ac:spMkLst>
            <pc:docMk/>
            <pc:sldMk cId="3877110002" sldId="260"/>
            <ac:spMk id="4" creationId="{A441D732-290A-E92F-4854-A5128CF63D8E}"/>
          </ac:spMkLst>
        </pc:spChg>
        <pc:spChg chg="del">
          <ac:chgData name="Jeff Landgraf" userId="367c8676d18b2324" providerId="LiveId" clId="{5AA114C6-A0F1-473D-BF18-94CE62865BA3}" dt="2025-01-15T21:43:51.297" v="174" actId="478"/>
          <ac:spMkLst>
            <pc:docMk/>
            <pc:sldMk cId="3877110002" sldId="260"/>
            <ac:spMk id="8" creationId="{E9B924E1-D899-C7DB-77AE-E540EF87C5CF}"/>
          </ac:spMkLst>
        </pc:spChg>
      </pc:sldChg>
      <pc:sldChg chg="modSp add mod ord">
        <pc:chgData name="Jeff Landgraf" userId="367c8676d18b2324" providerId="LiveId" clId="{5AA114C6-A0F1-473D-BF18-94CE62865BA3}" dt="2025-01-16T01:54:29.864" v="1499" actId="20577"/>
        <pc:sldMkLst>
          <pc:docMk/>
          <pc:sldMk cId="118981662" sldId="261"/>
        </pc:sldMkLst>
        <pc:spChg chg="mod">
          <ac:chgData name="Jeff Landgraf" userId="367c8676d18b2324" providerId="LiveId" clId="{5AA114C6-A0F1-473D-BF18-94CE62865BA3}" dt="2025-01-16T01:54:29.864" v="1499" actId="20577"/>
          <ac:spMkLst>
            <pc:docMk/>
            <pc:sldMk cId="118981662" sldId="261"/>
            <ac:spMk id="4" creationId="{BA19D44B-1C32-BEEC-FC39-D70CB72BC67F}"/>
          </ac:spMkLst>
        </pc:spChg>
        <pc:spChg chg="mod">
          <ac:chgData name="Jeff Landgraf" userId="367c8676d18b2324" providerId="LiveId" clId="{5AA114C6-A0F1-473D-BF18-94CE62865BA3}" dt="2025-01-16T01:53:57.126" v="1490" actId="5793"/>
          <ac:spMkLst>
            <pc:docMk/>
            <pc:sldMk cId="118981662" sldId="261"/>
            <ac:spMk id="8" creationId="{13C86616-285E-7583-18CA-84EE113048C6}"/>
          </ac:spMkLst>
        </pc:spChg>
      </pc:sldChg>
      <pc:sldChg chg="modSp add mod">
        <pc:chgData name="Jeff Landgraf" userId="367c8676d18b2324" providerId="LiveId" clId="{5AA114C6-A0F1-473D-BF18-94CE62865BA3}" dt="2025-01-16T02:02:17.128" v="2103" actId="5793"/>
        <pc:sldMkLst>
          <pc:docMk/>
          <pc:sldMk cId="3306233064" sldId="262"/>
        </pc:sldMkLst>
        <pc:spChg chg="mod">
          <ac:chgData name="Jeff Landgraf" userId="367c8676d18b2324" providerId="LiveId" clId="{5AA114C6-A0F1-473D-BF18-94CE62865BA3}" dt="2025-01-16T01:54:41.157" v="1502" actId="20577"/>
          <ac:spMkLst>
            <pc:docMk/>
            <pc:sldMk cId="3306233064" sldId="262"/>
            <ac:spMk id="4" creationId="{A26690AC-ABAC-5D64-C9D6-DCAE14FB5BE8}"/>
          </ac:spMkLst>
        </pc:spChg>
        <pc:spChg chg="mod">
          <ac:chgData name="Jeff Landgraf" userId="367c8676d18b2324" providerId="LiveId" clId="{5AA114C6-A0F1-473D-BF18-94CE62865BA3}" dt="2025-01-16T02:02:17.128" v="2103" actId="5793"/>
          <ac:spMkLst>
            <pc:docMk/>
            <pc:sldMk cId="3306233064" sldId="262"/>
            <ac:spMk id="8" creationId="{95612AF8-A840-B5CF-F806-46A10CA92DA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CB77-5C61-488C-8D64-A45771E5107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A1300-E2FF-458D-A5E5-A6D402996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1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7AA2A-E554-1E28-73C1-7F7312ADF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C1032D-A8E3-E323-B1C7-8B8D65498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56F90-A5FD-A9C3-35D5-B2988D8F5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C256F-0299-88F1-8B91-CC4F7396B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DC985-083D-A605-DF99-322D10B69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7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E7215-7F99-CF84-890D-42549D3C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4C596-A099-7C7A-F705-557AB4092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6E735-8695-1FBE-252B-1B12633A7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99B96-3C14-4D25-BECA-2AB1951A0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CC1B9-5461-B0EB-06CD-D8BAE46EF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0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5C356C-95B4-9801-15A4-721A4AFD8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23641-4D1D-74C9-B073-14DAA82DB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D06A4-885E-0EAD-944B-D093100C0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1D182-24A6-4561-4DBD-2F4FEA75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C8B6A-35A0-0B6A-FE2B-1BC380D56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5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38F86-4576-C4AC-EFF6-211A0BECA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13C86-80A8-00CF-5471-E8E874FD0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D7635-2557-8BD5-D44E-E275A5E59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4708A-0D12-3F54-77AE-2ECE0F407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6983-7137-7270-1D30-FB7122966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9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F692-6CBF-3C79-5FB6-69EA6FA7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D567B-7C14-6202-A695-5ABA66E08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3D5F9-CDE2-3248-9076-BCC7B815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DEED7-D70E-30F1-EBA7-1DBA35775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C726C-A497-9C84-4D98-E25B33EA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9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0E5AB-5F92-C77C-A850-856B2E33B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352E6-7560-5AB7-D54B-C80481FC9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29F25F-7155-0A8F-91F4-F56620DCF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35B0DC-02B7-183E-3D44-5A5EBEEC5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56D03-A86F-0332-7638-C51D558D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9147F-68AA-31FD-FECD-ACA50B06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9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E7C7F-78B3-E980-910A-5D6F3AF03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E6540-5097-15CE-11B3-2B7FA4158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10D2B-17B1-6E96-FD98-2308C4092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DA97D-ADDE-FAF3-35C6-3AEBDFFC6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1900B0-1380-9EF8-50B2-D1A007F1A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AB8C56-0701-BE62-0E1C-4E9E0FE4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A3915-B693-A2E9-E903-28A608A40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998FD3-0507-6035-F62E-9521AC446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7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1BE3F-1D39-53E6-6F16-5576E3C35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FDFC24-1EE5-E060-9665-DEB84A149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741DEA-95CB-CDE2-AE77-9BAF6C704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8BC3F4-A373-E223-9C69-2AA80CBC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2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A58D93-344A-3A31-9FFE-1379A0C0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E3B86-B32A-93D8-D92E-A3F50CF3F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DFE56-34F7-176B-486B-F94906FC8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A8A23-EF5C-6CAA-A4D2-F8671283F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F3022-7DB8-C269-7486-477577141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526D1-63C6-8309-664E-37BE275DC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32253-9765-ADE1-724B-8F0A0CEA2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553EB-5976-606F-E64C-F28645D6C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E0AF3-7829-DDEF-CFDC-19C36BD4D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6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5130-60CD-A162-012A-61661A79C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C44061-CA12-7FC7-F87E-5B0F56894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A0142E-F9DE-71E9-5916-1CFE643BA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26265-DB50-D88A-A55C-B795243C0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1DB0E-92B6-27B4-D849-D9D436B2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05024A-A9D4-3538-E9AB-5993138BD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1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2CAF3-5680-2E3E-7812-4EF3619E6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CF88E-6BD7-B4B1-69B9-ADF1F8931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546A8-678E-8846-2022-003F9EB9F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1/16/2025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3860C-70D1-91F8-869F-595DBACD5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ePIC Electronics &amp; DAQ WG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7571C-BB0A-BE10-8B29-8ECA5F9F3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ADDD87-04ED-418C-A892-2C64DDFE5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7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40C639-DB0E-9AF2-1A9D-CB447D420B87}"/>
              </a:ext>
            </a:extLst>
          </p:cNvPr>
          <p:cNvSpPr txBox="1"/>
          <p:nvPr/>
        </p:nvSpPr>
        <p:spPr>
          <a:xfrm>
            <a:off x="1289155" y="104931"/>
            <a:ext cx="54959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/>
              <a:t>ePIC</a:t>
            </a:r>
            <a:r>
              <a:rPr lang="en-US" sz="3200" dirty="0"/>
              <a:t> Electronics and DAQ WG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7377D-24B0-E000-09AE-2C1099C5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3EF53-09A1-7492-3D54-BB6253AE3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5EA737-6FD1-DF47-D490-3BD44129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BC5068-A5C4-5CF8-90FD-383EC0AC025C}"/>
              </a:ext>
            </a:extLst>
          </p:cNvPr>
          <p:cNvSpPr txBox="1"/>
          <p:nvPr/>
        </p:nvSpPr>
        <p:spPr>
          <a:xfrm>
            <a:off x="1294889" y="1454448"/>
            <a:ext cx="598894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Agenda: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Update on VTRX+ pigtail lengths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Discussion of WG direction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What is working / What is not working?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Priorities for next year</a:t>
            </a:r>
          </a:p>
        </p:txBody>
      </p:sp>
    </p:spTree>
    <p:extLst>
      <p:ext uri="{BB962C8B-B14F-4D97-AF65-F5344CB8AC3E}">
        <p14:creationId xmlns:p14="http://schemas.microsoft.com/office/powerpoint/2010/main" val="98344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F9278E-8FB4-09B1-644E-65FFD6E56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DBF74B-828B-28FC-FBFD-439CCF361E06}"/>
              </a:ext>
            </a:extLst>
          </p:cNvPr>
          <p:cNvSpPr txBox="1"/>
          <p:nvPr/>
        </p:nvSpPr>
        <p:spPr>
          <a:xfrm>
            <a:off x="688181" y="111124"/>
            <a:ext cx="35136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News  (Part 1)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3A16F-27C1-3032-C91E-6099D6075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C2B4A-CB68-C7ED-9D61-8678B9126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4ECAC-4B6F-7896-2084-6A1097BBF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C0DBC5-0D6A-F3CD-B8CE-2526C1BBBE67}"/>
              </a:ext>
            </a:extLst>
          </p:cNvPr>
          <p:cNvSpPr txBox="1"/>
          <p:nvPr/>
        </p:nvSpPr>
        <p:spPr>
          <a:xfrm>
            <a:off x="688181" y="935860"/>
            <a:ext cx="106656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400" dirty="0"/>
              <a:t>OPA CD-3B Review Last Week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1400" dirty="0"/>
              <a:t>Detector fared very well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Answer to all charge questions was “Yes”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Comments from reviewers were informational and aligned with detector needs:</a:t>
            </a:r>
          </a:p>
          <a:p>
            <a:pPr lvl="3"/>
            <a:r>
              <a:rPr lang="en-US" sz="1400" dirty="0" err="1"/>
              <a:t>eg.</a:t>
            </a:r>
            <a:r>
              <a:rPr lang="en-US" sz="1400" dirty="0"/>
              <a:t> </a:t>
            </a:r>
          </a:p>
          <a:p>
            <a:pPr lvl="3"/>
            <a:endParaRPr lang="en-US" sz="1400" dirty="0"/>
          </a:p>
          <a:p>
            <a:pPr lvl="3"/>
            <a:endParaRPr lang="en-US" sz="1400" dirty="0"/>
          </a:p>
          <a:p>
            <a:pPr lvl="3"/>
            <a:endParaRPr lang="en-US" sz="1400" dirty="0"/>
          </a:p>
          <a:p>
            <a:pPr lvl="3"/>
            <a:endParaRPr lang="en-US" sz="1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Only recommendation was addition of new tunnel for collider access to sector 5 of the ring.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400" dirty="0"/>
              <a:t>EIC project is dividing the collider into subprojects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EIC is still a single line item project, but 4 separate subprojects with regard to CD milestones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Still seems to be uncertainty as to whether there will be delays for the detector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Our work still under the same structure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A87FB0-B604-9CEA-EF24-E30DF7D63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605" y="1882328"/>
            <a:ext cx="5300210" cy="6068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1CE7CF-6F8E-619D-17D5-8881FD343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605" y="2557709"/>
            <a:ext cx="5487061" cy="3504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60B41A-5DEF-5025-E58C-C0ED29FAA9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667" y="4972720"/>
            <a:ext cx="5686824" cy="12164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849D75A-3F1B-91FB-8D98-2CE81F7A99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7800" y="4158722"/>
            <a:ext cx="5042864" cy="201333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EFAE021-90A6-59A1-1772-B1A2EF55A2D5}"/>
              </a:ext>
            </a:extLst>
          </p:cNvPr>
          <p:cNvSpPr txBox="1"/>
          <p:nvPr/>
        </p:nvSpPr>
        <p:spPr>
          <a:xfrm>
            <a:off x="1600201" y="3931225"/>
            <a:ext cx="47921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Project recommendation for OPA review in 6 months for subproject management issues (but not full status review)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Strong Hadron Cooling out for now (in subproject 4?)</a:t>
            </a:r>
          </a:p>
        </p:txBody>
      </p:sp>
    </p:spTree>
    <p:extLst>
      <p:ext uri="{BB962C8B-B14F-4D97-AF65-F5344CB8AC3E}">
        <p14:creationId xmlns:p14="http://schemas.microsoft.com/office/powerpoint/2010/main" val="2010479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BC4006-E5F9-1435-7C79-01B7BA4743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EA38467-4833-E172-1E9F-1B4F99828C7D}"/>
              </a:ext>
            </a:extLst>
          </p:cNvPr>
          <p:cNvSpPr txBox="1"/>
          <p:nvPr/>
        </p:nvSpPr>
        <p:spPr>
          <a:xfrm>
            <a:off x="688181" y="136525"/>
            <a:ext cx="3398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News (Part 2)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B4158-5CD3-CF69-09EF-8D8EF141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F08A1-5A9A-2277-CD80-6256D14B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486C7-21E1-18C1-5C9A-8F818F5F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CF177F-1C31-8ACF-5F72-E5DD57187B4A}"/>
              </a:ext>
            </a:extLst>
          </p:cNvPr>
          <p:cNvSpPr txBox="1"/>
          <p:nvPr/>
        </p:nvSpPr>
        <p:spPr>
          <a:xfrm>
            <a:off x="766536" y="1054626"/>
            <a:ext cx="4692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US" sz="1400" dirty="0"/>
              <a:t>Collaboration Meeting Next Week </a:t>
            </a:r>
            <a:endParaRPr lang="en-US" sz="2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08C053D-7E41-36E1-E972-1F4C1748C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631862"/>
              </p:ext>
            </p:extLst>
          </p:nvPr>
        </p:nvGraphicFramePr>
        <p:xfrm>
          <a:off x="1109436" y="1511063"/>
          <a:ext cx="539852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630">
                  <a:extLst>
                    <a:ext uri="{9D8B030D-6E8A-4147-A177-3AD203B41FA5}">
                      <a16:colId xmlns:a16="http://schemas.microsoft.com/office/drawing/2014/main" val="3628473024"/>
                    </a:ext>
                  </a:extLst>
                </a:gridCol>
                <a:gridCol w="1351437">
                  <a:extLst>
                    <a:ext uri="{9D8B030D-6E8A-4147-A177-3AD203B41FA5}">
                      <a16:colId xmlns:a16="http://schemas.microsoft.com/office/drawing/2014/main" val="4254618740"/>
                    </a:ext>
                  </a:extLst>
                </a:gridCol>
                <a:gridCol w="1347823">
                  <a:extLst>
                    <a:ext uri="{9D8B030D-6E8A-4147-A177-3AD203B41FA5}">
                      <a16:colId xmlns:a16="http://schemas.microsoft.com/office/drawing/2014/main" val="816503069"/>
                    </a:ext>
                  </a:extLst>
                </a:gridCol>
                <a:gridCol w="1349630">
                  <a:extLst>
                    <a:ext uri="{9D8B030D-6E8A-4147-A177-3AD203B41FA5}">
                      <a16:colId xmlns:a16="http://schemas.microsoft.com/office/drawing/2014/main" val="2611898520"/>
                    </a:ext>
                  </a:extLst>
                </a:gridCol>
              </a:tblGrid>
              <a:tr h="364141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ysClr val="windowText" lastClr="000000"/>
                          </a:solidFill>
                        </a:rPr>
                        <a:t>Monday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Plenary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732952"/>
                  </a:ext>
                </a:extLst>
              </a:tr>
              <a:tr h="3641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Plenary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638542"/>
                  </a:ext>
                </a:extLst>
              </a:tr>
              <a:tr h="394487"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SRO 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SVT 1 (ASICS)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AC-LGAD (1 electronics talk ?)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374106"/>
                  </a:ext>
                </a:extLst>
              </a:tr>
              <a:tr h="39448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SRO 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SVT 2 (?)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Integration 1 (mechanical)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888456"/>
                  </a:ext>
                </a:extLst>
              </a:tr>
              <a:tr h="364141"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Early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147758"/>
                  </a:ext>
                </a:extLst>
              </a:tr>
              <a:tr h="3641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Excursions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634209"/>
                  </a:ext>
                </a:extLst>
              </a:tr>
              <a:tr h="364141"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AI/ML Hackathon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SVT 3 (?)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Integration 2 (grounding)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9991"/>
                  </a:ext>
                </a:extLst>
              </a:tr>
              <a:tr h="3641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Council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36321"/>
                  </a:ext>
                </a:extLst>
              </a:tr>
              <a:tr h="394487"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MPGD (Lots of FEB discussions)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SVT4 (?)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PID (no electronics currently listed)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9028"/>
                  </a:ext>
                </a:extLst>
              </a:tr>
              <a:tr h="3641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Plenary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72966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F709766-0FA9-FD2B-6C03-E60995975302}"/>
              </a:ext>
            </a:extLst>
          </p:cNvPr>
          <p:cNvSpPr txBox="1"/>
          <p:nvPr/>
        </p:nvSpPr>
        <p:spPr>
          <a:xfrm>
            <a:off x="6774310" y="1511063"/>
            <a:ext cx="4991442" cy="3797963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SRO Sessions (1 &amp; 2)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Integrating DAQ </a:t>
            </a:r>
            <a:r>
              <a:rPr lang="en-US" dirty="0">
                <a:sym typeface="Wingdings" panose="05000000000000000000" pitchFamily="2" charset="2"/>
              </a:rPr>
              <a:t> </a:t>
            </a:r>
            <a:r>
              <a:rPr lang="en-US" dirty="0"/>
              <a:t> SRO milestones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Discussions</a:t>
            </a:r>
          </a:p>
          <a:p>
            <a:pPr marL="746125" lvl="2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dirty="0"/>
              <a:t>Support of test beam measurements </a:t>
            </a:r>
          </a:p>
          <a:p>
            <a:pPr marL="746125" lvl="2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dirty="0"/>
              <a:t>Streaming Orchestration</a:t>
            </a:r>
          </a:p>
          <a:p>
            <a:pPr marL="746125" lvl="2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dirty="0"/>
              <a:t>Streaming Challenges in (Echelon 0 &amp; Echelon 1)</a:t>
            </a:r>
          </a:p>
          <a:p>
            <a:pPr marL="746125" lvl="2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dirty="0"/>
              <a:t>Distributed Data Challenges (Echelon 1 &amp; Echelon 2)</a:t>
            </a:r>
          </a:p>
          <a:p>
            <a:pPr marL="746125" lvl="2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dirty="0"/>
              <a:t>Analysis (Echelon 3, in conjunction with services to be provided by Echelon 1 &amp; Echelon 2)</a:t>
            </a:r>
          </a:p>
          <a:p>
            <a:pPr marL="746125" lvl="2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dirty="0"/>
              <a:t>Autonomous Experimentation and Control (Alignment, Calibration, Validation)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912295-D4F8-BFD4-9314-E0DC01DA8C4F}"/>
              </a:ext>
            </a:extLst>
          </p:cNvPr>
          <p:cNvCxnSpPr/>
          <p:nvPr/>
        </p:nvCxnSpPr>
        <p:spPr>
          <a:xfrm>
            <a:off x="8802110" y="2243138"/>
            <a:ext cx="348343" cy="0"/>
          </a:xfrm>
          <a:prstGeom prst="line">
            <a:avLst/>
          </a:prstGeom>
          <a:ln w="317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915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0E5926-096A-4C23-24B7-80414D36E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E26459-7C00-F4B4-1B78-5C868F86E048}"/>
              </a:ext>
            </a:extLst>
          </p:cNvPr>
          <p:cNvSpPr txBox="1"/>
          <p:nvPr/>
        </p:nvSpPr>
        <p:spPr>
          <a:xfrm>
            <a:off x="688181" y="136525"/>
            <a:ext cx="33982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News (Part 3)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0247E2-B1C6-1FE7-E671-3F437B6D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279A7-04C3-0538-2340-64E7EEEE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4575E-29A8-6318-E55C-D2232D36E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3C12F6-40DF-12BB-41BB-A12C6880AA55}"/>
              </a:ext>
            </a:extLst>
          </p:cNvPr>
          <p:cNvSpPr txBox="1"/>
          <p:nvPr/>
        </p:nvSpPr>
        <p:spPr>
          <a:xfrm>
            <a:off x="688181" y="1054398"/>
            <a:ext cx="1066561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1600" dirty="0"/>
              <a:t>Electronics and DAQ Reviews on the horizon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1600" dirty="0"/>
              <a:t>Electronics &amp; DAQ PDR 3 (~Late August) – 60% design review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1600" dirty="0"/>
              <a:t>Slow Controls PDR-1  (~December) – 40% design review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Slow controls integration  (In DAQ CAM)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DAQ connection to slow controls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/>
              <a:t>IOC’s running in DAQ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/>
              <a:t>Slow controls data stored with data files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Collider integration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Detector participation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600" dirty="0"/>
              <a:t>CD-2 (baseline) early 2026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Other news?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421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BBB276-4722-20B8-392A-ED73A91FF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41D732-290A-E92F-4854-A5128CF63D8E}"/>
              </a:ext>
            </a:extLst>
          </p:cNvPr>
          <p:cNvSpPr txBox="1"/>
          <p:nvPr/>
        </p:nvSpPr>
        <p:spPr>
          <a:xfrm>
            <a:off x="3434470" y="3044279"/>
            <a:ext cx="53230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Pigtails…to Fernando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88FC3-5BB4-A230-E633-E8BD94D8E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8109D-C15D-C634-A981-D6234F40E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DFAFF-9D7E-723F-5D3F-57FFC83D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1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71F12D-F0EF-67ED-92BC-F88AB7851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19D44B-1C32-BEEC-FC39-D70CB72BC67F}"/>
              </a:ext>
            </a:extLst>
          </p:cNvPr>
          <p:cNvSpPr txBox="1"/>
          <p:nvPr/>
        </p:nvSpPr>
        <p:spPr>
          <a:xfrm>
            <a:off x="688181" y="136525"/>
            <a:ext cx="52760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WG Direction (Part 1)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C7CA4-98B7-8A41-E56D-1B1417320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2FE8A-A815-3F11-056F-816F8321E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F921B-9D76-7DFE-05B6-85ECC867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C86616-285E-7583-18CA-84EE113048C6}"/>
              </a:ext>
            </a:extLst>
          </p:cNvPr>
          <p:cNvSpPr txBox="1"/>
          <p:nvPr/>
        </p:nvSpPr>
        <p:spPr>
          <a:xfrm>
            <a:off x="688181" y="1054398"/>
            <a:ext cx="1066561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/>
              <a:t>Priorities – need to move towards readiness for Baseline / Final Design Review in 2026</a:t>
            </a:r>
          </a:p>
          <a:p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Continue to track ASIC R&amp;D	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Clear understandings of each ASICs streaming modes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Finalize readout chains for all detectors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FEB / RDO designs (or specific plans for designs)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Need credible, detailed design of protocols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Interfaces to ASICs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Interface to RDOs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Handling of the 40MHz / 100MHz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Design / Engineering Articles for GTU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Obtain FLX 155 &amp; get experience with its interfaces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Echelon 0 Computing Framework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Components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Frameworks (e.g. CODA, </a:t>
            </a:r>
            <a:r>
              <a:rPr lang="en-US" sz="1600" dirty="0" err="1"/>
              <a:t>NestDAQ</a:t>
            </a:r>
            <a:r>
              <a:rPr lang="en-US" sz="1600" dirty="0"/>
              <a:t>, RCDAQ)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Data Formats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How to incorporate code from S&amp;C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How to involve collaborators in the software tasks</a:t>
            </a:r>
          </a:p>
          <a:p>
            <a:pPr lvl="1"/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98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925324-3F21-5100-ED62-31624FA3E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6690AC-ABAC-5D64-C9D6-DCAE14FB5BE8}"/>
              </a:ext>
            </a:extLst>
          </p:cNvPr>
          <p:cNvSpPr txBox="1"/>
          <p:nvPr/>
        </p:nvSpPr>
        <p:spPr>
          <a:xfrm>
            <a:off x="688181" y="136525"/>
            <a:ext cx="52760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WG Direction (Part 2)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5B1DF-8678-4EF5-2FA5-C2F9ED58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1/16/2025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D14E4-AAB2-C577-D2D3-E5B538644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Electronics &amp; DAQ WG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8CC77-511A-AA15-1556-7F8125A8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DDD87-04ED-418C-A892-2C64DDFE52CF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612AF8-A840-B5CF-F806-46A10CA92DA7}"/>
              </a:ext>
            </a:extLst>
          </p:cNvPr>
          <p:cNvSpPr txBox="1"/>
          <p:nvPr/>
        </p:nvSpPr>
        <p:spPr>
          <a:xfrm>
            <a:off x="688181" y="1054398"/>
            <a:ext cx="1066561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Discussion – WG operation: what’s working and what’s not working?</a:t>
            </a:r>
          </a:p>
          <a:p>
            <a:endParaRPr lang="en-US" sz="2000" dirty="0"/>
          </a:p>
          <a:p>
            <a:pPr lvl="1"/>
            <a:r>
              <a:rPr lang="en-US" sz="1600" dirty="0"/>
              <a:t>Question to start: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Would it be better to change structure of WG?</a:t>
            </a:r>
          </a:p>
          <a:p>
            <a:pPr lvl="3"/>
            <a:r>
              <a:rPr lang="en-US" sz="1600" dirty="0"/>
              <a:t>E.g.   Specific Rotation of topics (or)</a:t>
            </a:r>
          </a:p>
          <a:p>
            <a:pPr lvl="3"/>
            <a:r>
              <a:rPr lang="en-US" sz="1600" dirty="0"/>
              <a:t>	[DSC type structure]  ---  Subgroups for ASICS, FEBs, RDOs, GTU, Echelon 0, Slow Controls   (or)</a:t>
            </a:r>
          </a:p>
          <a:p>
            <a:pPr lvl="3"/>
            <a:r>
              <a:rPr lang="en-US" sz="1600" dirty="0"/>
              <a:t>	Something else?</a:t>
            </a:r>
          </a:p>
          <a:p>
            <a:pPr lvl="3"/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Other suggestions, gripes, </a:t>
            </a:r>
            <a:r>
              <a:rPr lang="en-US" sz="1600" dirty="0" err="1"/>
              <a:t>etc</a:t>
            </a:r>
            <a:r>
              <a:rPr lang="en-US" sz="1600" dirty="0"/>
              <a:t>…</a:t>
            </a:r>
          </a:p>
          <a:p>
            <a:pPr lvl="3"/>
            <a:endParaRPr lang="en-US" sz="1600" dirty="0"/>
          </a:p>
          <a:p>
            <a:pPr lvl="3"/>
            <a:endParaRPr lang="en-US" sz="1600" dirty="0"/>
          </a:p>
          <a:p>
            <a:pPr lvl="3"/>
            <a:r>
              <a:rPr lang="en-US" sz="1600" dirty="0"/>
              <a:t>	</a:t>
            </a:r>
          </a:p>
          <a:p>
            <a:pPr lvl="3"/>
            <a:r>
              <a:rPr lang="en-US" sz="1600" dirty="0"/>
              <a:t>	</a:t>
            </a:r>
          </a:p>
          <a:p>
            <a:pPr lvl="1"/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6233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636</Words>
  <Application>Microsoft Office PowerPoint</Application>
  <PresentationFormat>Widescreen</PresentationFormat>
  <Paragraphs>131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 Landgraf</dc:creator>
  <cp:lastModifiedBy>Jeff Landgraf</cp:lastModifiedBy>
  <cp:revision>1</cp:revision>
  <dcterms:created xsi:type="dcterms:W3CDTF">2025-01-15T18:57:35Z</dcterms:created>
  <dcterms:modified xsi:type="dcterms:W3CDTF">2025-01-16T02:05:51Z</dcterms:modified>
</cp:coreProperties>
</file>