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51"/>
  </p:notesMasterIdLst>
  <p:sldIdLst>
    <p:sldId id="257" r:id="rId2"/>
    <p:sldId id="1079" r:id="rId3"/>
    <p:sldId id="819" r:id="rId4"/>
    <p:sldId id="1071" r:id="rId5"/>
    <p:sldId id="1077" r:id="rId6"/>
    <p:sldId id="1078" r:id="rId7"/>
    <p:sldId id="1080" r:id="rId8"/>
    <p:sldId id="1063" r:id="rId9"/>
    <p:sldId id="1081" r:id="rId10"/>
    <p:sldId id="1064" r:id="rId11"/>
    <p:sldId id="1067" r:id="rId12"/>
    <p:sldId id="1065" r:id="rId13"/>
    <p:sldId id="1083" r:id="rId14"/>
    <p:sldId id="745" r:id="rId15"/>
    <p:sldId id="1075" r:id="rId16"/>
    <p:sldId id="867" r:id="rId17"/>
    <p:sldId id="1084" r:id="rId18"/>
    <p:sldId id="1052" r:id="rId19"/>
    <p:sldId id="846" r:id="rId20"/>
    <p:sldId id="1029" r:id="rId21"/>
    <p:sldId id="908" r:id="rId22"/>
    <p:sldId id="851" r:id="rId23"/>
    <p:sldId id="850" r:id="rId24"/>
    <p:sldId id="909" r:id="rId25"/>
    <p:sldId id="910" r:id="rId26"/>
    <p:sldId id="1053" r:id="rId27"/>
    <p:sldId id="963" r:id="rId28"/>
    <p:sldId id="1050" r:id="rId29"/>
    <p:sldId id="1048" r:id="rId30"/>
    <p:sldId id="970" r:id="rId31"/>
    <p:sldId id="1031" r:id="rId32"/>
    <p:sldId id="1035" r:id="rId33"/>
    <p:sldId id="1049" r:id="rId34"/>
    <p:sldId id="1038" r:id="rId35"/>
    <p:sldId id="1026" r:id="rId36"/>
    <p:sldId id="1037" r:id="rId37"/>
    <p:sldId id="1044" r:id="rId38"/>
    <p:sldId id="1045" r:id="rId39"/>
    <p:sldId id="1070" r:id="rId40"/>
    <p:sldId id="1082" r:id="rId41"/>
    <p:sldId id="1069" r:id="rId42"/>
    <p:sldId id="881" r:id="rId43"/>
    <p:sldId id="722" r:id="rId44"/>
    <p:sldId id="889" r:id="rId45"/>
    <p:sldId id="886" r:id="rId46"/>
    <p:sldId id="1039" r:id="rId47"/>
    <p:sldId id="1040" r:id="rId48"/>
    <p:sldId id="1033" r:id="rId49"/>
    <p:sldId id="102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FF"/>
    <a:srgbClr val="0432FF"/>
    <a:srgbClr val="000000"/>
    <a:srgbClr val="37F934"/>
    <a:srgbClr val="DEEBF7"/>
    <a:srgbClr val="00B050"/>
    <a:srgbClr val="B4C7E7"/>
    <a:srgbClr val="FF7875"/>
    <a:srgbClr val="BFF8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2"/>
    <p:restoredTop sz="95204"/>
  </p:normalViewPr>
  <p:slideViewPr>
    <p:cSldViewPr snapToGrid="0" snapToObjects="1">
      <p:cViewPr varScale="1">
        <p:scale>
          <a:sx n="113" d="100"/>
          <a:sy n="113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21FC7-4F1A-5340-9419-C8A88A8763D2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9FE95-0443-1749-8256-9F5F704EB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88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94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57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6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44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7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7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3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04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4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35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January 27,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Albi Kerbizi (Seminar for the EIC Theory WG)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223F-7670-9E41-B191-AD44D12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43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51.png"/><Relationship Id="rId18" Type="http://schemas.openxmlformats.org/officeDocument/2006/relationships/image" Target="../media/image5.emf"/><Relationship Id="rId3" Type="http://schemas.openxmlformats.org/officeDocument/2006/relationships/image" Target="../media/image511.png"/><Relationship Id="rId7" Type="http://schemas.openxmlformats.org/officeDocument/2006/relationships/image" Target="../media/image91.png"/><Relationship Id="rId12" Type="http://schemas.openxmlformats.org/officeDocument/2006/relationships/image" Target="../media/image141.png"/><Relationship Id="rId17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31.png"/><Relationship Id="rId5" Type="http://schemas.openxmlformats.org/officeDocument/2006/relationships/image" Target="../media/image711.png"/><Relationship Id="rId15" Type="http://schemas.openxmlformats.org/officeDocument/2006/relationships/image" Target="../media/image17.png"/><Relationship Id="rId10" Type="http://schemas.openxmlformats.org/officeDocument/2006/relationships/image" Target="../media/image121.png"/><Relationship Id="rId19" Type="http://schemas.openxmlformats.org/officeDocument/2006/relationships/image" Target="../media/image11.png"/><Relationship Id="rId4" Type="http://schemas.openxmlformats.org/officeDocument/2006/relationships/image" Target="../media/image612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51.png"/><Relationship Id="rId18" Type="http://schemas.openxmlformats.org/officeDocument/2006/relationships/image" Target="../media/image5.emf"/><Relationship Id="rId3" Type="http://schemas.openxmlformats.org/officeDocument/2006/relationships/image" Target="../media/image511.png"/><Relationship Id="rId21" Type="http://schemas.openxmlformats.org/officeDocument/2006/relationships/image" Target="../media/image402.png"/><Relationship Id="rId7" Type="http://schemas.openxmlformats.org/officeDocument/2006/relationships/image" Target="../media/image91.png"/><Relationship Id="rId12" Type="http://schemas.openxmlformats.org/officeDocument/2006/relationships/image" Target="../media/image141.png"/><Relationship Id="rId17" Type="http://schemas.openxmlformats.org/officeDocument/2006/relationships/image" Target="../media/image343.png"/><Relationship Id="rId20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31.png"/><Relationship Id="rId5" Type="http://schemas.openxmlformats.org/officeDocument/2006/relationships/image" Target="../media/image711.png"/><Relationship Id="rId15" Type="http://schemas.openxmlformats.org/officeDocument/2006/relationships/image" Target="../media/image17.png"/><Relationship Id="rId23" Type="http://schemas.openxmlformats.org/officeDocument/2006/relationships/image" Target="../media/image11.png"/><Relationship Id="rId10" Type="http://schemas.openxmlformats.org/officeDocument/2006/relationships/image" Target="../media/image121.png"/><Relationship Id="rId19" Type="http://schemas.openxmlformats.org/officeDocument/2006/relationships/image" Target="../media/image75.png"/><Relationship Id="rId4" Type="http://schemas.openxmlformats.org/officeDocument/2006/relationships/image" Target="../media/image612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Relationship Id="rId2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51.png"/><Relationship Id="rId18" Type="http://schemas.openxmlformats.org/officeDocument/2006/relationships/image" Target="../media/image13.emf"/><Relationship Id="rId3" Type="http://schemas.openxmlformats.org/officeDocument/2006/relationships/image" Target="../media/image511.png"/><Relationship Id="rId21" Type="http://schemas.openxmlformats.org/officeDocument/2006/relationships/image" Target="../media/image453.png"/><Relationship Id="rId7" Type="http://schemas.openxmlformats.org/officeDocument/2006/relationships/image" Target="../media/image91.png"/><Relationship Id="rId12" Type="http://schemas.openxmlformats.org/officeDocument/2006/relationships/image" Target="../media/image141.png"/><Relationship Id="rId17" Type="http://schemas.openxmlformats.org/officeDocument/2006/relationships/image" Target="../media/image343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31.png"/><Relationship Id="rId5" Type="http://schemas.openxmlformats.org/officeDocument/2006/relationships/image" Target="../media/image711.png"/><Relationship Id="rId15" Type="http://schemas.openxmlformats.org/officeDocument/2006/relationships/image" Target="../media/image17.png"/><Relationship Id="rId10" Type="http://schemas.openxmlformats.org/officeDocument/2006/relationships/image" Target="../media/image121.png"/><Relationship Id="rId19" Type="http://schemas.openxmlformats.org/officeDocument/2006/relationships/image" Target="../media/image14.emf"/><Relationship Id="rId4" Type="http://schemas.openxmlformats.org/officeDocument/2006/relationships/image" Target="../media/image612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Relationship Id="rId2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51.png"/><Relationship Id="rId3" Type="http://schemas.openxmlformats.org/officeDocument/2006/relationships/image" Target="../media/image511.png"/><Relationship Id="rId7" Type="http://schemas.openxmlformats.org/officeDocument/2006/relationships/image" Target="../media/image91.png"/><Relationship Id="rId12" Type="http://schemas.openxmlformats.org/officeDocument/2006/relationships/image" Target="../media/image141.png"/><Relationship Id="rId17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31.png"/><Relationship Id="rId5" Type="http://schemas.openxmlformats.org/officeDocument/2006/relationships/image" Target="../media/image711.png"/><Relationship Id="rId15" Type="http://schemas.openxmlformats.org/officeDocument/2006/relationships/image" Target="../media/image17.png"/><Relationship Id="rId23" Type="http://schemas.openxmlformats.org/officeDocument/2006/relationships/image" Target="../media/image15.png"/><Relationship Id="rId10" Type="http://schemas.openxmlformats.org/officeDocument/2006/relationships/image" Target="../media/image121.png"/><Relationship Id="rId4" Type="http://schemas.openxmlformats.org/officeDocument/2006/relationships/image" Target="../media/image612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Relationship Id="rId2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91.png"/><Relationship Id="rId7" Type="http://schemas.openxmlformats.org/officeDocument/2006/relationships/image" Target="../media/image1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69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8.jpg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7" Type="http://schemas.openxmlformats.org/officeDocument/2006/relationships/image" Target="../media/image63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11" Type="http://schemas.openxmlformats.org/officeDocument/2006/relationships/image" Target="../media/image2610.png"/><Relationship Id="rId5" Type="http://schemas.openxmlformats.org/officeDocument/2006/relationships/image" Target="../media/image613.png"/><Relationship Id="rId10" Type="http://schemas.openxmlformats.org/officeDocument/2006/relationships/image" Target="../media/image262.png"/><Relationship Id="rId4" Type="http://schemas.openxmlformats.org/officeDocument/2006/relationships/image" Target="../media/image6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22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570.png"/><Relationship Id="rId4" Type="http://schemas.openxmlformats.org/officeDocument/2006/relationships/image" Target="../media/image670.png"/><Relationship Id="rId9" Type="http://schemas.openxmlformats.org/officeDocument/2006/relationships/image" Target="../media/image96.png"/><Relationship Id="rId14" Type="http://schemas.openxmlformats.org/officeDocument/2006/relationships/image" Target="../media/image2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640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image" Target="../media/image470.png"/><Relationship Id="rId16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620.png"/><Relationship Id="rId15" Type="http://schemas.openxmlformats.org/officeDocument/2006/relationships/image" Target="../media/image660.png"/><Relationship Id="rId4" Type="http://schemas.openxmlformats.org/officeDocument/2006/relationships/image" Target="../media/image670.png"/><Relationship Id="rId9" Type="http://schemas.openxmlformats.org/officeDocument/2006/relationships/image" Target="../media/image96.png"/><Relationship Id="rId14" Type="http://schemas.openxmlformats.org/officeDocument/2006/relationships/image" Target="../media/image6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21" Type="http://schemas.openxmlformats.org/officeDocument/2006/relationships/image" Target="../media/image431.png"/><Relationship Id="rId7" Type="http://schemas.openxmlformats.org/officeDocument/2006/relationships/image" Target="../media/image94.png"/><Relationship Id="rId17" Type="http://schemas.openxmlformats.org/officeDocument/2006/relationships/image" Target="../media/image106.png"/><Relationship Id="rId20" Type="http://schemas.openxmlformats.org/officeDocument/2006/relationships/image" Target="../media/image6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671.png"/><Relationship Id="rId5" Type="http://schemas.openxmlformats.org/officeDocument/2006/relationships/image" Target="../media/image440.png"/><Relationship Id="rId23" Type="http://schemas.openxmlformats.org/officeDocument/2006/relationships/image" Target="../media/image262.png"/><Relationship Id="rId10" Type="http://schemas.openxmlformats.org/officeDocument/2006/relationships/image" Target="../media/image640.png"/><Relationship Id="rId4" Type="http://schemas.openxmlformats.org/officeDocument/2006/relationships/image" Target="../media/image670.png"/><Relationship Id="rId9" Type="http://schemas.openxmlformats.org/officeDocument/2006/relationships/image" Target="../media/image96.png"/><Relationship Id="rId14" Type="http://schemas.openxmlformats.org/officeDocument/2006/relationships/image" Target="../media/image1010.png"/><Relationship Id="rId22" Type="http://schemas.openxmlformats.org/officeDocument/2006/relationships/image" Target="../media/image4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21" Type="http://schemas.openxmlformats.org/officeDocument/2006/relationships/image" Target="../media/image262.png"/><Relationship Id="rId7" Type="http://schemas.openxmlformats.org/officeDocument/2006/relationships/image" Target="../media/image94.png"/><Relationship Id="rId17" Type="http://schemas.openxmlformats.org/officeDocument/2006/relationships/image" Target="../media/image106.png"/><Relationship Id="rId16" Type="http://schemas.openxmlformats.org/officeDocument/2006/relationships/image" Target="../media/image105.png"/><Relationship Id="rId20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440.png"/><Relationship Id="rId10" Type="http://schemas.openxmlformats.org/officeDocument/2006/relationships/image" Target="../media/image640.png"/><Relationship Id="rId19" Type="http://schemas.openxmlformats.org/officeDocument/2006/relationships/image" Target="../media/image700.png"/><Relationship Id="rId4" Type="http://schemas.openxmlformats.org/officeDocument/2006/relationships/image" Target="../media/image670.pn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8" Type="http://schemas.openxmlformats.org/officeDocument/2006/relationships/image" Target="../media/image1070.png"/><Relationship Id="rId3" Type="http://schemas.openxmlformats.org/officeDocument/2006/relationships/image" Target="../media/image92.png"/><Relationship Id="rId21" Type="http://schemas.openxmlformats.org/officeDocument/2006/relationships/image" Target="../media/image520.png"/><Relationship Id="rId7" Type="http://schemas.openxmlformats.org/officeDocument/2006/relationships/image" Target="../media/image94.png"/><Relationship Id="rId17" Type="http://schemas.openxmlformats.org/officeDocument/2006/relationships/image" Target="../media/image106.png"/><Relationship Id="rId16" Type="http://schemas.openxmlformats.org/officeDocument/2006/relationships/image" Target="../media/image720.png"/><Relationship Id="rId20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510.png"/><Relationship Id="rId5" Type="http://schemas.openxmlformats.org/officeDocument/2006/relationships/image" Target="../media/image440.png"/><Relationship Id="rId23" Type="http://schemas.openxmlformats.org/officeDocument/2006/relationships/image" Target="../media/image262.png"/><Relationship Id="rId10" Type="http://schemas.openxmlformats.org/officeDocument/2006/relationships/image" Target="../media/image640.png"/><Relationship Id="rId4" Type="http://schemas.openxmlformats.org/officeDocument/2006/relationships/image" Target="../media/image670.png"/><Relationship Id="rId9" Type="http://schemas.openxmlformats.org/officeDocument/2006/relationships/image" Target="../media/image96.png"/><Relationship Id="rId22" Type="http://schemas.openxmlformats.org/officeDocument/2006/relationships/image" Target="../media/image53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79.png"/><Relationship Id="rId18" Type="http://schemas.openxmlformats.org/officeDocument/2006/relationships/image" Target="../media/image262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7" Type="http://schemas.openxmlformats.org/officeDocument/2006/relationships/image" Target="../media/image83.png"/><Relationship Id="rId16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78.png"/><Relationship Id="rId4" Type="http://schemas.openxmlformats.org/officeDocument/2006/relationships/image" Target="../media/image670.png"/><Relationship Id="rId9" Type="http://schemas.openxmlformats.org/officeDocument/2006/relationships/image" Target="../media/image77.png"/><Relationship Id="rId1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Relationship Id="rId4" Type="http://schemas.openxmlformats.org/officeDocument/2006/relationships/image" Target="../media/image3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34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Relationship Id="rId10" Type="http://schemas.openxmlformats.org/officeDocument/2006/relationships/image" Target="../media/image410.png"/><Relationship Id="rId4" Type="http://schemas.openxmlformats.org/officeDocument/2006/relationships/image" Target="../media/image351.png"/><Relationship Id="rId9" Type="http://schemas.openxmlformats.org/officeDocument/2006/relationships/image" Target="../media/image40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0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12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1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2.png"/><Relationship Id="rId3" Type="http://schemas.openxmlformats.org/officeDocument/2006/relationships/image" Target="../media/image31.emf"/><Relationship Id="rId7" Type="http://schemas.openxmlformats.org/officeDocument/2006/relationships/image" Target="../media/image87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1.png"/><Relationship Id="rId5" Type="http://schemas.openxmlformats.org/officeDocument/2006/relationships/image" Target="../media/image713.png"/><Relationship Id="rId4" Type="http://schemas.openxmlformats.org/officeDocument/2006/relationships/image" Target="../media/image7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1.png"/><Relationship Id="rId5" Type="http://schemas.openxmlformats.org/officeDocument/2006/relationships/image" Target="../media/image713.png"/><Relationship Id="rId4" Type="http://schemas.openxmlformats.org/officeDocument/2006/relationships/image" Target="../media/image7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5.emf"/><Relationship Id="rId7" Type="http://schemas.openxmlformats.org/officeDocument/2006/relationships/image" Target="../media/image24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200.png"/><Relationship Id="rId4" Type="http://schemas.openxmlformats.org/officeDocument/2006/relationships/image" Target="../media/image42.png"/><Relationship Id="rId9" Type="http://schemas.openxmlformats.org/officeDocument/2006/relationships/image" Target="../media/image3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0.png"/><Relationship Id="rId5" Type="http://schemas.openxmlformats.org/officeDocument/2006/relationships/image" Target="../media/image430.png"/><Relationship Id="rId10" Type="http://schemas.openxmlformats.org/officeDocument/2006/relationships/image" Target="../media/image460.png"/><Relationship Id="rId9" Type="http://schemas.openxmlformats.org/officeDocument/2006/relationships/image" Target="../media/image45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5" Type="http://schemas.openxmlformats.org/officeDocument/2006/relationships/image" Target="../media/image27.png"/><Relationship Id="rId4" Type="http://schemas.openxmlformats.org/officeDocument/2006/relationships/image" Target="../media/image840.png"/><Relationship Id="rId9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3.emf"/><Relationship Id="rId7" Type="http://schemas.openxmlformats.org/officeDocument/2006/relationships/image" Target="../media/image450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9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612.png"/><Relationship Id="rId7" Type="http://schemas.openxmlformats.org/officeDocument/2006/relationships/image" Target="../media/image108.png"/><Relationship Id="rId12" Type="http://schemas.openxmlformats.org/officeDocument/2006/relationships/image" Target="../media/image15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141.png"/><Relationship Id="rId5" Type="http://schemas.openxmlformats.org/officeDocument/2006/relationships/image" Target="../media/image89.png"/><Relationship Id="rId15" Type="http://schemas.openxmlformats.org/officeDocument/2006/relationships/image" Target="../media/image8.png"/><Relationship Id="rId10" Type="http://schemas.openxmlformats.org/officeDocument/2006/relationships/image" Target="../media/image131.png"/><Relationship Id="rId4" Type="http://schemas.openxmlformats.org/officeDocument/2006/relationships/image" Target="../media/image711.png"/><Relationship Id="rId9" Type="http://schemas.openxmlformats.org/officeDocument/2006/relationships/image" Target="../media/image121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51.png"/><Relationship Id="rId18" Type="http://schemas.openxmlformats.org/officeDocument/2006/relationships/image" Target="../media/image352.png"/><Relationship Id="rId3" Type="http://schemas.openxmlformats.org/officeDocument/2006/relationships/image" Target="../media/image511.png"/><Relationship Id="rId7" Type="http://schemas.openxmlformats.org/officeDocument/2006/relationships/image" Target="../media/image91.png"/><Relationship Id="rId12" Type="http://schemas.openxmlformats.org/officeDocument/2006/relationships/image" Target="../media/image141.png"/><Relationship Id="rId17" Type="http://schemas.openxmlformats.org/officeDocument/2006/relationships/image" Target="../media/image343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31.png"/><Relationship Id="rId5" Type="http://schemas.openxmlformats.org/officeDocument/2006/relationships/image" Target="../media/image711.png"/><Relationship Id="rId15" Type="http://schemas.openxmlformats.org/officeDocument/2006/relationships/image" Target="../media/image17.png"/><Relationship Id="rId10" Type="http://schemas.openxmlformats.org/officeDocument/2006/relationships/image" Target="../media/image121.png"/><Relationship Id="rId19" Type="http://schemas.openxmlformats.org/officeDocument/2006/relationships/image" Target="../media/image9.png"/><Relationship Id="rId4" Type="http://schemas.openxmlformats.org/officeDocument/2006/relationships/image" Target="../media/image612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51.png"/><Relationship Id="rId18" Type="http://schemas.openxmlformats.org/officeDocument/2006/relationships/image" Target="../media/image352.png"/><Relationship Id="rId3" Type="http://schemas.openxmlformats.org/officeDocument/2006/relationships/image" Target="../media/image511.png"/><Relationship Id="rId7" Type="http://schemas.openxmlformats.org/officeDocument/2006/relationships/image" Target="../media/image91.png"/><Relationship Id="rId12" Type="http://schemas.openxmlformats.org/officeDocument/2006/relationships/image" Target="../media/image141.png"/><Relationship Id="rId17" Type="http://schemas.openxmlformats.org/officeDocument/2006/relationships/image" Target="../media/image34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31.png"/><Relationship Id="rId5" Type="http://schemas.openxmlformats.org/officeDocument/2006/relationships/image" Target="../media/image711.png"/><Relationship Id="rId15" Type="http://schemas.openxmlformats.org/officeDocument/2006/relationships/image" Target="../media/image17.png"/><Relationship Id="rId10" Type="http://schemas.openxmlformats.org/officeDocument/2006/relationships/image" Target="../media/image121.png"/><Relationship Id="rId19" Type="http://schemas.openxmlformats.org/officeDocument/2006/relationships/image" Target="../media/image9.png"/><Relationship Id="rId4" Type="http://schemas.openxmlformats.org/officeDocument/2006/relationships/image" Target="../media/image612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CAAB6678-72A4-2B47-A2BA-0AAD4ED7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14" y="257933"/>
            <a:ext cx="1812681" cy="1006038"/>
          </a:xfrm>
          <a:prstGeom prst="rect">
            <a:avLst/>
          </a:prstGeom>
          <a:effectLst/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F3B57713-DDFD-7D33-DFCD-0B45D88BF225}"/>
              </a:ext>
            </a:extLst>
          </p:cNvPr>
          <p:cNvGrpSpPr/>
          <p:nvPr/>
        </p:nvGrpSpPr>
        <p:grpSpPr>
          <a:xfrm>
            <a:off x="299809" y="2406854"/>
            <a:ext cx="8544381" cy="1771918"/>
            <a:chOff x="307679" y="2219550"/>
            <a:chExt cx="8544381" cy="1771918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C267324-1C02-DD4D-BC33-BED2C19CE345}"/>
                </a:ext>
              </a:extLst>
            </p:cNvPr>
            <p:cNvSpPr/>
            <p:nvPr/>
          </p:nvSpPr>
          <p:spPr>
            <a:xfrm>
              <a:off x="2166946" y="2975805"/>
              <a:ext cx="481010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2060"/>
                  </a:solidFill>
                </a:rPr>
                <a:t>Albi </a:t>
              </a:r>
              <a:r>
                <a:rPr lang="it-IT" sz="2000" dirty="0" err="1">
                  <a:solidFill>
                    <a:srgbClr val="002060"/>
                  </a:solidFill>
                </a:rPr>
                <a:t>Kerbizi</a:t>
              </a:r>
              <a:endParaRPr lang="it-IT" sz="2000" i="1" dirty="0">
                <a:solidFill>
                  <a:srgbClr val="002060"/>
                </a:solidFill>
              </a:endParaRPr>
            </a:p>
            <a:p>
              <a:pPr algn="ctr"/>
              <a:r>
                <a:rPr lang="it-IT" dirty="0">
                  <a:solidFill>
                    <a:srgbClr val="002060"/>
                  </a:solidFill>
                </a:rPr>
                <a:t>Lund University and INFN Trieste</a:t>
              </a:r>
            </a:p>
            <a:p>
              <a:pPr algn="ctr"/>
              <a:endParaRPr lang="it-IT" sz="2000" dirty="0">
                <a:solidFill>
                  <a:srgbClr val="002060"/>
                </a:solidFill>
              </a:endParaRPr>
            </a:p>
          </p:txBody>
        </p:sp>
        <p:sp>
          <p:nvSpPr>
            <p:cNvPr id="13" name="Titolo 1">
              <a:extLst>
                <a:ext uri="{FF2B5EF4-FFF2-40B4-BE49-F238E27FC236}">
                  <a16:creationId xmlns:a16="http://schemas.microsoft.com/office/drawing/2014/main" id="{8F59AE79-5A67-4915-4CC7-B84CD1788BBA}"/>
                </a:ext>
              </a:extLst>
            </p:cNvPr>
            <p:cNvSpPr txBox="1">
              <a:spLocks/>
            </p:cNvSpPr>
            <p:nvPr/>
          </p:nvSpPr>
          <p:spPr>
            <a:xfrm>
              <a:off x="307679" y="2219550"/>
              <a:ext cx="8544381" cy="58663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b="1" dirty="0">
                  <a:solidFill>
                    <a:srgbClr val="002060"/>
                  </a:solidFill>
                  <a:latin typeface="+mn-lt"/>
                </a:rPr>
                <a:t>Spin-dependent hadronization in Pythia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1CEEE4-8B90-95CC-4FE4-33176C51EAE3}"/>
              </a:ext>
            </a:extLst>
          </p:cNvPr>
          <p:cNvSpPr txBox="1"/>
          <p:nvPr/>
        </p:nvSpPr>
        <p:spPr>
          <a:xfrm>
            <a:off x="2953455" y="2037522"/>
            <a:ext cx="2862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002060"/>
                </a:solidFill>
              </a:rPr>
              <a:t>January</a:t>
            </a:r>
            <a:r>
              <a:rPr lang="it-IT" sz="1800" b="1" dirty="0">
                <a:solidFill>
                  <a:srgbClr val="002060"/>
                </a:solidFill>
              </a:rPr>
              <a:t> 27, 2025</a:t>
            </a:r>
            <a:endParaRPr lang="it-IT" b="1" dirty="0">
              <a:solidFill>
                <a:srgbClr val="002060"/>
              </a:solidFill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1AED49A-DB39-E5A2-5992-5B7C7A8D15D3}"/>
              </a:ext>
            </a:extLst>
          </p:cNvPr>
          <p:cNvGrpSpPr/>
          <p:nvPr/>
        </p:nvGrpSpPr>
        <p:grpSpPr>
          <a:xfrm>
            <a:off x="367125" y="257933"/>
            <a:ext cx="1704622" cy="1518144"/>
            <a:chOff x="1899350" y="5596518"/>
            <a:chExt cx="1704622" cy="1518144"/>
          </a:xfrm>
        </p:grpSpPr>
        <p:pic>
          <p:nvPicPr>
            <p:cNvPr id="9" name="Immagine 8" descr="Immagine che contiene stella, bandiera, blu, Blu intenso&#10;&#10;Descrizione generata automaticamente">
              <a:extLst>
                <a:ext uri="{FF2B5EF4-FFF2-40B4-BE49-F238E27FC236}">
                  <a16:creationId xmlns:a16="http://schemas.microsoft.com/office/drawing/2014/main" id="{3C0EC0BE-3E14-4D18-8CCD-4BF8F3056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617" y="5596518"/>
              <a:ext cx="1315167" cy="876436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8A6E54B-AD6D-4DAE-553C-6CA51C24B216}"/>
                </a:ext>
              </a:extLst>
            </p:cNvPr>
            <p:cNvSpPr txBox="1"/>
            <p:nvPr/>
          </p:nvSpPr>
          <p:spPr>
            <a:xfrm>
              <a:off x="1899350" y="6529887"/>
              <a:ext cx="1704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>
                  <a:solidFill>
                    <a:srgbClr val="0070C0"/>
                  </a:solidFill>
                </a:rPr>
                <a:t>Funded</a:t>
              </a:r>
              <a:r>
                <a:rPr lang="it-IT" sz="1600" dirty="0">
                  <a:solidFill>
                    <a:srgbClr val="0070C0"/>
                  </a:solidFill>
                </a:rPr>
                <a:t> by the </a:t>
              </a:r>
              <a:r>
                <a:rPr lang="it-IT" sz="1600" dirty="0" err="1">
                  <a:solidFill>
                    <a:srgbClr val="0070C0"/>
                  </a:solidFill>
                </a:rPr>
                <a:t>European</a:t>
              </a:r>
              <a:r>
                <a:rPr lang="it-IT" sz="1600" dirty="0">
                  <a:solidFill>
                    <a:srgbClr val="0070C0"/>
                  </a:solidFill>
                </a:rPr>
                <a:t> Union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BC71A5D-A94A-A290-834F-C0D50B1F9DD8}"/>
              </a:ext>
            </a:extLst>
          </p:cNvPr>
          <p:cNvGrpSpPr/>
          <p:nvPr/>
        </p:nvGrpSpPr>
        <p:grpSpPr>
          <a:xfrm>
            <a:off x="2722504" y="257933"/>
            <a:ext cx="1394750" cy="1441181"/>
            <a:chOff x="2399063" y="5155393"/>
            <a:chExt cx="1394750" cy="1441181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E54FC51-0288-B9F3-F79C-364526C33E00}"/>
                </a:ext>
              </a:extLst>
            </p:cNvPr>
            <p:cNvSpPr txBox="1"/>
            <p:nvPr/>
          </p:nvSpPr>
          <p:spPr>
            <a:xfrm>
              <a:off x="2399063" y="6227242"/>
              <a:ext cx="13947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</a:rPr>
                <a:t>SPIN</a:t>
              </a:r>
              <a:r>
                <a:rPr lang="it-IT" sz="1800" b="1" dirty="0">
                  <a:solidFill>
                    <a:srgbClr val="002060"/>
                  </a:solidFill>
                </a:rPr>
                <a:t>FRAG</a:t>
              </a:r>
            </a:p>
          </p:txBody>
        </p:sp>
        <p:pic>
          <p:nvPicPr>
            <p:cNvPr id="14" name="Immagine 13" descr="Immagine che contiene Elementi grafici, grafica, Viso umano, poster&#10;&#10;Descrizione generata automaticamente">
              <a:extLst>
                <a:ext uri="{FF2B5EF4-FFF2-40B4-BE49-F238E27FC236}">
                  <a16:creationId xmlns:a16="http://schemas.microsoft.com/office/drawing/2014/main" id="{9CECAFF3-6969-A1A7-AB0A-3E9CBD54C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0014" y="5155393"/>
              <a:ext cx="1045739" cy="1045739"/>
            </a:xfrm>
            <a:prstGeom prst="rect">
              <a:avLst/>
            </a:prstGeom>
          </p:spPr>
        </p:pic>
      </p:grpSp>
      <p:pic>
        <p:nvPicPr>
          <p:cNvPr id="23" name="Immagine 22" descr="Immagine che contiene testo, Carattere, logo, emblema&#10;&#10;Descrizione generata automaticamente">
            <a:extLst>
              <a:ext uri="{FF2B5EF4-FFF2-40B4-BE49-F238E27FC236}">
                <a16:creationId xmlns:a16="http://schemas.microsoft.com/office/drawing/2014/main" id="{538BD0AF-D138-0957-E93B-3C2C92502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40" y="171871"/>
            <a:ext cx="1211013" cy="15272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34055F-E648-6B5D-8E87-297260F16734}"/>
              </a:ext>
            </a:extLst>
          </p:cNvPr>
          <p:cNvSpPr txBox="1"/>
          <p:nvPr/>
        </p:nvSpPr>
        <p:spPr>
          <a:xfrm>
            <a:off x="8347478" y="826592"/>
            <a:ext cx="9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Trieste</a:t>
            </a:r>
          </a:p>
        </p:txBody>
      </p:sp>
    </p:spTree>
    <p:extLst>
      <p:ext uri="{BB962C8B-B14F-4D97-AF65-F5344CB8AC3E}">
        <p14:creationId xmlns:p14="http://schemas.microsoft.com/office/powerpoint/2010/main" val="21983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5"/>
    </mc:Choice>
    <mc:Fallback xmlns="">
      <p:transition spd="slow" advTm="36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1B53F890-30C3-D04B-B4B5-04D53C51E5E7}"/>
              </a:ext>
            </a:extLst>
          </p:cNvPr>
          <p:cNvSpPr>
            <a:spLocks noChangeAspect="1"/>
          </p:cNvSpPr>
          <p:nvPr/>
        </p:nvSpPr>
        <p:spPr bwMode="auto">
          <a:xfrm rot="2968479">
            <a:off x="1366152" y="3132384"/>
            <a:ext cx="958291" cy="79420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96F859B-672C-8245-9494-263F60BEE64D}"/>
              </a:ext>
            </a:extLst>
          </p:cNvPr>
          <p:cNvGrpSpPr>
            <a:grpSpLocks/>
          </p:cNvGrpSpPr>
          <p:nvPr/>
        </p:nvGrpSpPr>
        <p:grpSpPr bwMode="auto">
          <a:xfrm>
            <a:off x="614084" y="2826725"/>
            <a:ext cx="926569" cy="0"/>
            <a:chOff x="1392" y="1488"/>
            <a:chExt cx="1584" cy="0"/>
          </a:xfrm>
        </p:grpSpPr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69E33147-15CD-704D-A379-4E0FE351F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5F385822-1A19-4442-95D6-2DF6721C4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8AA5448A-F6A3-8C48-ABA1-DF7319D06D1F}"/>
              </a:ext>
            </a:extLst>
          </p:cNvPr>
          <p:cNvGrpSpPr>
            <a:grpSpLocks/>
          </p:cNvGrpSpPr>
          <p:nvPr/>
        </p:nvGrpSpPr>
        <p:grpSpPr bwMode="auto">
          <a:xfrm rot="20880000" flipV="1">
            <a:off x="1530772" y="2729350"/>
            <a:ext cx="926569" cy="0"/>
            <a:chOff x="1392" y="1488"/>
            <a:chExt cx="1584" cy="0"/>
          </a:xfrm>
        </p:grpSpPr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A26EFBE3-67FD-084A-BA40-C3BAE8661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6B878272-CF26-F946-9073-E1083385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931051EE-643B-D14E-B249-F2553078B68C}"/>
              </a:ext>
            </a:extLst>
          </p:cNvPr>
          <p:cNvGrpSpPr>
            <a:grpSpLocks noChangeAspect="1"/>
          </p:cNvGrpSpPr>
          <p:nvPr/>
        </p:nvGrpSpPr>
        <p:grpSpPr bwMode="auto">
          <a:xfrm rot="17646704" flipV="1">
            <a:off x="1491854" y="4026217"/>
            <a:ext cx="856399" cy="1077"/>
            <a:chOff x="1392" y="1488"/>
            <a:chExt cx="1584" cy="0"/>
          </a:xfrm>
        </p:grpSpPr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80297F9E-99CC-CD4A-BE7B-091D5EB2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F1F29F4C-1F4E-084A-9D05-594051F78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7EB4ABC5-5B78-D24F-BE0B-41EDDA9621D0}"/>
              </a:ext>
            </a:extLst>
          </p:cNvPr>
          <p:cNvGrpSpPr>
            <a:grpSpLocks/>
          </p:cNvGrpSpPr>
          <p:nvPr/>
        </p:nvGrpSpPr>
        <p:grpSpPr bwMode="auto">
          <a:xfrm>
            <a:off x="2129259" y="3563990"/>
            <a:ext cx="1403088" cy="128636"/>
            <a:chOff x="1392" y="1488"/>
            <a:chExt cx="1584" cy="0"/>
          </a:xfrm>
        </p:grpSpPr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B6C7B7A8-156D-1D4A-AD9D-5D05902D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1C21383E-D2AF-BE4D-93E1-D90E6FE2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sp>
        <p:nvSpPr>
          <p:cNvPr id="28" name="Ovale 27">
            <a:extLst>
              <a:ext uri="{FF2B5EF4-FFF2-40B4-BE49-F238E27FC236}">
                <a16:creationId xmlns:a16="http://schemas.microsoft.com/office/drawing/2014/main" id="{9C5EAEA5-E11F-964E-A4BE-A7FE4B4CCD52}"/>
              </a:ext>
            </a:extLst>
          </p:cNvPr>
          <p:cNvSpPr>
            <a:spLocks noChangeAspect="1"/>
          </p:cNvSpPr>
          <p:nvPr/>
        </p:nvSpPr>
        <p:spPr>
          <a:xfrm>
            <a:off x="1427953" y="4325690"/>
            <a:ext cx="397101" cy="401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B0CEB5ED-032F-914E-9C73-8BFEFF775211}"/>
              </a:ext>
            </a:extLst>
          </p:cNvPr>
          <p:cNvGrpSpPr>
            <a:grpSpLocks/>
          </p:cNvGrpSpPr>
          <p:nvPr/>
        </p:nvGrpSpPr>
        <p:grpSpPr bwMode="auto">
          <a:xfrm>
            <a:off x="1030853" y="4544836"/>
            <a:ext cx="397101" cy="0"/>
            <a:chOff x="1392" y="1488"/>
            <a:chExt cx="1584" cy="0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E7EAA17-BEAE-CD45-BA7B-44C2111A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713CDEB-8F23-DC45-9092-B6BA5619F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DDCA7EE8-5496-524B-BE2D-5326BF1D1991}"/>
              </a:ext>
            </a:extLst>
          </p:cNvPr>
          <p:cNvGrpSpPr>
            <a:grpSpLocks/>
          </p:cNvGrpSpPr>
          <p:nvPr/>
        </p:nvGrpSpPr>
        <p:grpSpPr bwMode="auto">
          <a:xfrm>
            <a:off x="1824816" y="4594563"/>
            <a:ext cx="1800189" cy="0"/>
            <a:chOff x="1392" y="1488"/>
            <a:chExt cx="1584" cy="0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FD6B6F60-0FBD-9147-8B7B-DC63116C1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90D6287D-2519-1146-87FD-70B17833B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78ABFB6-5571-EE4C-9172-048D9A7BE72E}"/>
              </a:ext>
            </a:extLst>
          </p:cNvPr>
          <p:cNvSpPr txBox="1"/>
          <p:nvPr/>
        </p:nvSpPr>
        <p:spPr>
          <a:xfrm>
            <a:off x="1422575" y="4406807"/>
            <a:ext cx="579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/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blipFill>
                <a:blip r:embed="rId3"/>
                <a:stretch>
                  <a:fillRect l="-22222" b="-29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/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/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blipFill>
                <a:blip r:embed="rId5"/>
                <a:stretch>
                  <a:fillRect l="-12500" t="-5556" r="-125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C312AD27-DC20-7A49-9730-91BD83FC685A}"/>
              </a:ext>
            </a:extLst>
          </p:cNvPr>
          <p:cNvGrpSpPr/>
          <p:nvPr/>
        </p:nvGrpSpPr>
        <p:grpSpPr>
          <a:xfrm>
            <a:off x="2069607" y="3477493"/>
            <a:ext cx="185314" cy="189183"/>
            <a:chOff x="2871938" y="2165355"/>
            <a:chExt cx="252000" cy="254483"/>
          </a:xfrm>
        </p:grpSpPr>
        <p:sp>
          <p:nvSpPr>
            <p:cNvPr id="192" name="Ovale 191">
              <a:extLst>
                <a:ext uri="{FF2B5EF4-FFF2-40B4-BE49-F238E27FC236}">
                  <a16:creationId xmlns:a16="http://schemas.microsoft.com/office/drawing/2014/main" id="{AC112526-6FCC-0740-9C80-FAA6D053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/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sz="1100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blipFill>
                  <a:blip r:embed="rId6"/>
                  <a:stretch>
                    <a:fillRect l="-20000" t="-20000" r="-1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E5EF7002-F30D-9646-8C85-172590E2E242}"/>
              </a:ext>
            </a:extLst>
          </p:cNvPr>
          <p:cNvSpPr/>
          <p:nvPr/>
        </p:nvSpPr>
        <p:spPr>
          <a:xfrm>
            <a:off x="1837090" y="4270068"/>
            <a:ext cx="1170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beam</a:t>
            </a:r>
            <a:r>
              <a:rPr lang="it-IT" sz="1200" dirty="0"/>
              <a:t> </a:t>
            </a:r>
            <a:r>
              <a:rPr lang="it-IT" sz="1200" dirty="0" err="1"/>
              <a:t>remnants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/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01D2E98C-2BE7-1509-2ACB-1808DEE8AF67}"/>
              </a:ext>
            </a:extLst>
          </p:cNvPr>
          <p:cNvGrpSpPr/>
          <p:nvPr/>
        </p:nvGrpSpPr>
        <p:grpSpPr>
          <a:xfrm>
            <a:off x="3537484" y="3429607"/>
            <a:ext cx="835956" cy="1320595"/>
            <a:chOff x="3537484" y="3429607"/>
            <a:chExt cx="835956" cy="1320595"/>
          </a:xfrm>
        </p:grpSpPr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F3125258-6821-AF49-B707-F7241A93EAA3}"/>
                </a:ext>
              </a:extLst>
            </p:cNvPr>
            <p:cNvGrpSpPr/>
            <p:nvPr/>
          </p:nvGrpSpPr>
          <p:grpSpPr>
            <a:xfrm>
              <a:off x="3537484" y="3483440"/>
              <a:ext cx="333884" cy="337605"/>
              <a:chOff x="4868039" y="2173347"/>
              <a:chExt cx="454034" cy="454135"/>
            </a:xfrm>
          </p:grpSpPr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0A54A87-8F2A-7B46-A108-41D58ACC0FE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45" name="Connettore 1 44">
                  <a:extLst>
                    <a:ext uri="{FF2B5EF4-FFF2-40B4-BE49-F238E27FC236}">
                      <a16:creationId xmlns:a16="http://schemas.microsoft.com/office/drawing/2014/main" id="{4784DE95-5407-634C-98BB-6DC49B5E8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003D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EB966227-5BA5-D540-94B8-8D50FABFA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71E55EFA-169F-F64A-A904-92AA04A030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F4C38A0A-BC13-1446-90ED-8C6E328D7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FFB73A9-4EC5-EC44-81D6-4F838F8ADCE1}"/>
                </a:ext>
              </a:extLst>
            </p:cNvPr>
            <p:cNvGrpSpPr/>
            <p:nvPr/>
          </p:nvGrpSpPr>
          <p:grpSpPr>
            <a:xfrm>
              <a:off x="3541409" y="3745356"/>
              <a:ext cx="333884" cy="337605"/>
              <a:chOff x="4868039" y="2173347"/>
              <a:chExt cx="454034" cy="454135"/>
            </a:xfrm>
          </p:grpSpPr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AD2EF9AC-CF47-6B4A-9146-D0922E55156D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56" name="Connettore 1 55">
                  <a:extLst>
                    <a:ext uri="{FF2B5EF4-FFF2-40B4-BE49-F238E27FC236}">
                      <a16:creationId xmlns:a16="http://schemas.microsoft.com/office/drawing/2014/main" id="{7C746D15-26E5-6C48-B345-4DAFB8E6E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2 56">
                  <a:extLst>
                    <a:ext uri="{FF2B5EF4-FFF2-40B4-BE49-F238E27FC236}">
                      <a16:creationId xmlns:a16="http://schemas.microsoft.com/office/drawing/2014/main" id="{A1462065-6343-BF4F-8E0D-E50E35EE4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0CC60DA1-AF45-A644-AA18-3C44288793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DE7B520B-3D94-5545-8398-B93936BBF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3E7F33B9-65CA-2143-9DD0-E07296C0F519}"/>
                </a:ext>
              </a:extLst>
            </p:cNvPr>
            <p:cNvGrpSpPr/>
            <p:nvPr/>
          </p:nvGrpSpPr>
          <p:grpSpPr>
            <a:xfrm>
              <a:off x="3546569" y="4020583"/>
              <a:ext cx="333884" cy="337605"/>
              <a:chOff x="4868039" y="2173347"/>
              <a:chExt cx="454034" cy="454135"/>
            </a:xfrm>
          </p:grpSpPr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FE2C1F52-8241-F345-BB69-7AF28EC2C8D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68" name="Connettore 1 67">
                  <a:extLst>
                    <a:ext uri="{FF2B5EF4-FFF2-40B4-BE49-F238E27FC236}">
                      <a16:creationId xmlns:a16="http://schemas.microsoft.com/office/drawing/2014/main" id="{E5E93011-6BFA-8E48-AEDB-6F3E0D371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2 68">
                  <a:extLst>
                    <a:ext uri="{FF2B5EF4-FFF2-40B4-BE49-F238E27FC236}">
                      <a16:creationId xmlns:a16="http://schemas.microsoft.com/office/drawing/2014/main" id="{E6955174-2A8B-7D44-9CB8-95BAEC4E1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Connettore 1 65">
                <a:extLst>
                  <a:ext uri="{FF2B5EF4-FFF2-40B4-BE49-F238E27FC236}">
                    <a16:creationId xmlns:a16="http://schemas.microsoft.com/office/drawing/2014/main" id="{0227BA93-8A0B-3645-AC81-60A2C8FF46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e 66">
                <a:extLst>
                  <a:ext uri="{FF2B5EF4-FFF2-40B4-BE49-F238E27FC236}">
                    <a16:creationId xmlns:a16="http://schemas.microsoft.com/office/drawing/2014/main" id="{0F201050-5351-9E40-A35C-435D9E560D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FFDFECF7-55E8-1C44-AB3B-B1AAC9629FBD}"/>
                </a:ext>
              </a:extLst>
            </p:cNvPr>
            <p:cNvGrpSpPr/>
            <p:nvPr/>
          </p:nvGrpSpPr>
          <p:grpSpPr>
            <a:xfrm>
              <a:off x="3542373" y="4278298"/>
              <a:ext cx="333884" cy="320611"/>
              <a:chOff x="4868039" y="2173347"/>
              <a:chExt cx="454034" cy="431275"/>
            </a:xfrm>
          </p:grpSpPr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7669094D-162D-B642-86F4-E805549628DA}"/>
                  </a:ext>
                </a:extLst>
              </p:cNvPr>
              <p:cNvGrpSpPr/>
              <p:nvPr/>
            </p:nvGrpSpPr>
            <p:grpSpPr>
              <a:xfrm>
                <a:off x="4956154" y="2356078"/>
                <a:ext cx="5903" cy="248544"/>
                <a:chOff x="5903477" y="3638966"/>
                <a:chExt cx="5903" cy="248544"/>
              </a:xfrm>
            </p:grpSpPr>
            <p:cxnSp>
              <p:nvCxnSpPr>
                <p:cNvPr id="74" name="Connettore 1 73">
                  <a:extLst>
                    <a:ext uri="{FF2B5EF4-FFF2-40B4-BE49-F238E27FC236}">
                      <a16:creationId xmlns:a16="http://schemas.microsoft.com/office/drawing/2014/main" id="{5EEA69A4-BDE2-CD4E-A265-0EE1D946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832446" y="3814541"/>
                  <a:ext cx="144000" cy="193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2 74">
                  <a:extLst>
                    <a:ext uri="{FF2B5EF4-FFF2-40B4-BE49-F238E27FC236}">
                      <a16:creationId xmlns:a16="http://schemas.microsoft.com/office/drawing/2014/main" id="{B8F8418B-C94D-C245-8F92-7D19E9945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109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Connettore 1 71">
                <a:extLst>
                  <a:ext uri="{FF2B5EF4-FFF2-40B4-BE49-F238E27FC236}">
                    <a16:creationId xmlns:a16="http://schemas.microsoft.com/office/drawing/2014/main" id="{B62EB59F-0924-F34B-B15D-BBE15ACF41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40BD308F-1900-6045-BE58-DF784228D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7B8A5228-3F4D-9344-97AD-EB5354047A2E}"/>
                </a:ext>
              </a:extLst>
            </p:cNvPr>
            <p:cNvGrpSpPr/>
            <p:nvPr/>
          </p:nvGrpSpPr>
          <p:grpSpPr>
            <a:xfrm>
              <a:off x="3542373" y="4511302"/>
              <a:ext cx="333884" cy="133812"/>
              <a:chOff x="4868039" y="2173347"/>
              <a:chExt cx="454034" cy="180000"/>
            </a:xfrm>
          </p:grpSpPr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B5C25BE8-DA28-2E47-9BCF-759F9F688A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DC1462CA-0A1C-8F45-B4B1-B2019B68B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/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/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5000" r="-16667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/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30000" b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A0DC0093-2F05-2C44-9DF3-BD644CA79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257" y="3958552"/>
              <a:ext cx="326389" cy="1390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2C578FE3-E9D9-2B4F-9CD5-B1C6444B116A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98" y="4093459"/>
              <a:ext cx="313609" cy="56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/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/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nettore 2 88">
              <a:extLst>
                <a:ext uri="{FF2B5EF4-FFF2-40B4-BE49-F238E27FC236}">
                  <a16:creationId xmlns:a16="http://schemas.microsoft.com/office/drawing/2014/main" id="{1F3FB72B-6AD1-CA4A-9E64-495D3216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3621" y="4325293"/>
              <a:ext cx="337039" cy="33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325ECCB1-8E49-E942-B282-2D7B584C6A4A}"/>
                </a:ext>
              </a:extLst>
            </p:cNvPr>
            <p:cNvCxnSpPr>
              <a:cxnSpLocks/>
            </p:cNvCxnSpPr>
            <p:nvPr/>
          </p:nvCxnSpPr>
          <p:spPr>
            <a:xfrm>
              <a:off x="3889162" y="4354342"/>
              <a:ext cx="320847" cy="133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/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5DCC06C8-6991-FA4D-B3CF-821B242645B6}"/>
                </a:ext>
              </a:extLst>
            </p:cNvPr>
            <p:cNvCxnSpPr>
              <a:cxnSpLocks/>
            </p:cNvCxnSpPr>
            <p:nvPr/>
          </p:nvCxnSpPr>
          <p:spPr>
            <a:xfrm>
              <a:off x="3879493" y="4369595"/>
              <a:ext cx="274413" cy="262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/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/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15385" r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06E37A08-E496-E542-B3BF-59E93405A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29" y="4049496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15080A11-921A-3A4E-A862-4A704F949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310" y="4317922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/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ttangolo 92">
            <a:extLst>
              <a:ext uri="{FF2B5EF4-FFF2-40B4-BE49-F238E27FC236}">
                <a16:creationId xmlns:a16="http://schemas.microsoft.com/office/drawing/2014/main" id="{EB77CAD8-3959-A84C-8852-3D7957DE273A}"/>
              </a:ext>
            </a:extLst>
          </p:cNvPr>
          <p:cNvSpPr/>
          <p:nvPr/>
        </p:nvSpPr>
        <p:spPr>
          <a:xfrm>
            <a:off x="2389474" y="3026965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C1649E80-1983-814B-A2E5-4AEFDADD20CE}"/>
              </a:ext>
            </a:extLst>
          </p:cNvPr>
          <p:cNvSpPr/>
          <p:nvPr/>
        </p:nvSpPr>
        <p:spPr>
          <a:xfrm>
            <a:off x="895843" y="3702526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14AC7EC7-E695-DC4A-AEED-36AEC93833E9}"/>
              </a:ext>
            </a:extLst>
          </p:cNvPr>
          <p:cNvSpPr/>
          <p:nvPr/>
        </p:nvSpPr>
        <p:spPr>
          <a:xfrm>
            <a:off x="324600" y="4566774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p,n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/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blipFill>
                <a:blip r:embed="rId17"/>
                <a:stretch>
                  <a:fillRect l="-40000" r="-30000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EC2EB5-FE42-794A-833B-A96CBE294C9D}"/>
              </a:ext>
            </a:extLst>
          </p:cNvPr>
          <p:cNvSpPr txBox="1"/>
          <p:nvPr/>
        </p:nvSpPr>
        <p:spPr>
          <a:xfrm>
            <a:off x="5679519" y="2166530"/>
            <a:ext cx="34644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b="1" dirty="0">
                <a:solidFill>
                  <a:srgbClr val="0432FF"/>
                </a:solidFill>
              </a:rPr>
              <a:t>string+</a:t>
            </a:r>
            <a:r>
              <a:rPr lang="it-IT" sz="1800" b="1" baseline="30000" dirty="0">
                <a:solidFill>
                  <a:srgbClr val="0432FF"/>
                </a:solidFill>
              </a:rPr>
              <a:t>3</a:t>
            </a:r>
            <a:r>
              <a:rPr lang="it-IT" sz="1800" b="1" dirty="0">
                <a:solidFill>
                  <a:srgbClr val="0432FF"/>
                </a:solidFill>
              </a:rPr>
              <a:t>P</a:t>
            </a:r>
            <a:r>
              <a:rPr lang="it-IT" sz="1800" b="1" baseline="-25000" dirty="0">
                <a:solidFill>
                  <a:srgbClr val="0432FF"/>
                </a:solidFill>
              </a:rPr>
              <a:t>0</a:t>
            </a:r>
            <a:r>
              <a:rPr lang="it-IT" sz="1800" b="1" dirty="0">
                <a:solidFill>
                  <a:srgbClr val="0432FF"/>
                </a:solidFill>
              </a:rPr>
              <a:t> model:</a:t>
            </a:r>
            <a:endParaRPr lang="it-IT" b="1" dirty="0">
              <a:solidFill>
                <a:srgbClr val="0432FF"/>
              </a:solidFill>
            </a:endParaRPr>
          </a:p>
          <a:p>
            <a:pPr lvl="0"/>
            <a:r>
              <a:rPr lang="it-IT" sz="1600" dirty="0" err="1">
                <a:solidFill>
                  <a:srgbClr val="0432FF"/>
                </a:solidFill>
              </a:rPr>
              <a:t>adds</a:t>
            </a:r>
            <a:r>
              <a:rPr lang="it-IT" sz="1600" dirty="0">
                <a:solidFill>
                  <a:srgbClr val="0432FF"/>
                </a:solidFill>
              </a:rPr>
              <a:t> spin to the Lund </a:t>
            </a:r>
            <a:r>
              <a:rPr lang="it-IT" sz="1600" dirty="0" err="1">
                <a:solidFill>
                  <a:srgbClr val="0432FF"/>
                </a:solidFill>
              </a:rPr>
              <a:t>string</a:t>
            </a:r>
            <a:r>
              <a:rPr lang="it-IT" sz="1600" dirty="0">
                <a:solidFill>
                  <a:srgbClr val="0432FF"/>
                </a:solidFill>
              </a:rPr>
              <a:t> model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DC9E2A8-11EC-4A3C-ED16-F1424E10876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31724" y="2928610"/>
            <a:ext cx="1466658" cy="1243471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3D1A24A8-2317-1599-A39F-E1BD3CBC3C37}"/>
              </a:ext>
            </a:extLst>
          </p:cNvPr>
          <p:cNvSpPr/>
          <p:nvPr/>
        </p:nvSpPr>
        <p:spPr>
          <a:xfrm>
            <a:off x="3412881" y="3346591"/>
            <a:ext cx="678713" cy="428054"/>
          </a:xfrm>
          <a:prstGeom prst="ellipse">
            <a:avLst/>
          </a:prstGeom>
          <a:noFill/>
          <a:ln>
            <a:solidFill>
              <a:srgbClr val="0432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7 26">
            <a:extLst>
              <a:ext uri="{FF2B5EF4-FFF2-40B4-BE49-F238E27FC236}">
                <a16:creationId xmlns:a16="http://schemas.microsoft.com/office/drawing/2014/main" id="{46D565EE-EC2B-20F9-642D-572D94168E89}"/>
              </a:ext>
            </a:extLst>
          </p:cNvPr>
          <p:cNvCxnSpPr>
            <a:stCxn id="13" idx="6"/>
            <a:endCxn id="12" idx="1"/>
          </p:cNvCxnSpPr>
          <p:nvPr/>
        </p:nvCxnSpPr>
        <p:spPr>
          <a:xfrm flipV="1">
            <a:off x="4091594" y="3550346"/>
            <a:ext cx="1840130" cy="10272"/>
          </a:xfrm>
          <a:prstGeom prst="curvedConnector3">
            <a:avLst>
              <a:gd name="adj1" fmla="val 50000"/>
            </a:avLst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FB32F4A-F713-AF63-9235-D9A07BF7A71C}"/>
              </a:ext>
            </a:extLst>
          </p:cNvPr>
          <p:cNvSpPr txBox="1"/>
          <p:nvPr/>
        </p:nvSpPr>
        <p:spPr>
          <a:xfrm>
            <a:off x="7401785" y="3167390"/>
            <a:ext cx="1983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Elementary q</a:t>
            </a:r>
            <a:r>
              <a:rPr lang="en-US" sz="1400" b="0" dirty="0">
                <a:solidFill>
                  <a:srgbClr val="002060"/>
                </a:solidFill>
              </a:rPr>
              <a:t>uark splitting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0224CAE-B027-70D5-5198-B6446C34504A}"/>
              </a:ext>
            </a:extLst>
          </p:cNvPr>
          <p:cNvSpPr txBox="1"/>
          <p:nvPr/>
        </p:nvSpPr>
        <p:spPr>
          <a:xfrm>
            <a:off x="7926527" y="1997460"/>
            <a:ext cx="12174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AK, </a:t>
            </a:r>
            <a:r>
              <a:rPr kumimoji="0" lang="it-IT" sz="10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Artru</a:t>
            </a:r>
            <a:r>
              <a:rPr kumimoji="0" lang="it-IT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Martin, PRD 104, 114038 (2021)</a:t>
            </a:r>
            <a:endParaRPr lang="it-IT" sz="1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44B581-5354-A0B3-3B74-B09EE006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10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23CE70D-73D3-6C10-077D-6D8AE0843FFB}"/>
                  </a:ext>
                </a:extLst>
              </p:cNvPr>
              <p:cNvSpPr txBox="1"/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Pythia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generate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process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in the standard way and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change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behaviour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through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UserHooks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class, e.g. in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hadronization</a:t>
                </a:r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Allow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target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parametrizations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transversity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PDFs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Alternatively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user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chose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each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Evaluate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fragmenting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rgbClr val="002060"/>
                    </a:solidFill>
                  </a:rPr>
                  <a:t>Apply</a:t>
                </a:r>
                <a:r>
                  <a:rPr lang="it-IT" sz="1600" dirty="0">
                    <a:solidFill>
                      <a:srgbClr val="002060"/>
                    </a:solidFill>
                  </a:rPr>
                  <a:t> rules of the string+</a:t>
                </a:r>
                <a:r>
                  <a:rPr lang="it-IT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600" dirty="0">
                    <a:solidFill>
                      <a:srgbClr val="002060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it-IT" sz="1600" dirty="0">
                    <a:solidFill>
                      <a:srgbClr val="002060"/>
                    </a:solidFill>
                  </a:rPr>
                  <a:t> model 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23CE70D-73D3-6C10-077D-6D8AE0843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blipFill>
                <a:blip r:embed="rId19"/>
                <a:stretch>
                  <a:fillRect l="-322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71667B-0443-41BD-4082-33E46E409F5B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Spin in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Pythia for DIS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1B53F890-30C3-D04B-B4B5-04D53C51E5E7}"/>
              </a:ext>
            </a:extLst>
          </p:cNvPr>
          <p:cNvSpPr>
            <a:spLocks noChangeAspect="1"/>
          </p:cNvSpPr>
          <p:nvPr/>
        </p:nvSpPr>
        <p:spPr bwMode="auto">
          <a:xfrm rot="2968479">
            <a:off x="1366152" y="3132384"/>
            <a:ext cx="958291" cy="79420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96F859B-672C-8245-9494-263F60BEE64D}"/>
              </a:ext>
            </a:extLst>
          </p:cNvPr>
          <p:cNvGrpSpPr>
            <a:grpSpLocks/>
          </p:cNvGrpSpPr>
          <p:nvPr/>
        </p:nvGrpSpPr>
        <p:grpSpPr bwMode="auto">
          <a:xfrm>
            <a:off x="614084" y="2826725"/>
            <a:ext cx="926569" cy="0"/>
            <a:chOff x="1392" y="1488"/>
            <a:chExt cx="1584" cy="0"/>
          </a:xfrm>
        </p:grpSpPr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69E33147-15CD-704D-A379-4E0FE351F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5F385822-1A19-4442-95D6-2DF6721C4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8AA5448A-F6A3-8C48-ABA1-DF7319D06D1F}"/>
              </a:ext>
            </a:extLst>
          </p:cNvPr>
          <p:cNvGrpSpPr>
            <a:grpSpLocks/>
          </p:cNvGrpSpPr>
          <p:nvPr/>
        </p:nvGrpSpPr>
        <p:grpSpPr bwMode="auto">
          <a:xfrm rot="20880000" flipV="1">
            <a:off x="1530772" y="2729350"/>
            <a:ext cx="926569" cy="0"/>
            <a:chOff x="1392" y="1488"/>
            <a:chExt cx="1584" cy="0"/>
          </a:xfrm>
        </p:grpSpPr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A26EFBE3-67FD-084A-BA40-C3BAE8661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6B878272-CF26-F946-9073-E1083385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931051EE-643B-D14E-B249-F2553078B68C}"/>
              </a:ext>
            </a:extLst>
          </p:cNvPr>
          <p:cNvGrpSpPr>
            <a:grpSpLocks noChangeAspect="1"/>
          </p:cNvGrpSpPr>
          <p:nvPr/>
        </p:nvGrpSpPr>
        <p:grpSpPr bwMode="auto">
          <a:xfrm rot="17646704" flipV="1">
            <a:off x="1491854" y="4026217"/>
            <a:ext cx="856399" cy="1077"/>
            <a:chOff x="1392" y="1488"/>
            <a:chExt cx="1584" cy="0"/>
          </a:xfrm>
        </p:grpSpPr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80297F9E-99CC-CD4A-BE7B-091D5EB2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F1F29F4C-1F4E-084A-9D05-594051F78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7EB4ABC5-5B78-D24F-BE0B-41EDDA9621D0}"/>
              </a:ext>
            </a:extLst>
          </p:cNvPr>
          <p:cNvGrpSpPr>
            <a:grpSpLocks/>
          </p:cNvGrpSpPr>
          <p:nvPr/>
        </p:nvGrpSpPr>
        <p:grpSpPr bwMode="auto">
          <a:xfrm>
            <a:off x="2129259" y="3563990"/>
            <a:ext cx="1403088" cy="128636"/>
            <a:chOff x="1392" y="1488"/>
            <a:chExt cx="1584" cy="0"/>
          </a:xfrm>
        </p:grpSpPr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B6C7B7A8-156D-1D4A-AD9D-5D05902D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1C21383E-D2AF-BE4D-93E1-D90E6FE2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sp>
        <p:nvSpPr>
          <p:cNvPr id="28" name="Ovale 27">
            <a:extLst>
              <a:ext uri="{FF2B5EF4-FFF2-40B4-BE49-F238E27FC236}">
                <a16:creationId xmlns:a16="http://schemas.microsoft.com/office/drawing/2014/main" id="{9C5EAEA5-E11F-964E-A4BE-A7FE4B4CCD52}"/>
              </a:ext>
            </a:extLst>
          </p:cNvPr>
          <p:cNvSpPr>
            <a:spLocks noChangeAspect="1"/>
          </p:cNvSpPr>
          <p:nvPr/>
        </p:nvSpPr>
        <p:spPr>
          <a:xfrm>
            <a:off x="1427953" y="4325690"/>
            <a:ext cx="397101" cy="401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B0CEB5ED-032F-914E-9C73-8BFEFF775211}"/>
              </a:ext>
            </a:extLst>
          </p:cNvPr>
          <p:cNvGrpSpPr>
            <a:grpSpLocks/>
          </p:cNvGrpSpPr>
          <p:nvPr/>
        </p:nvGrpSpPr>
        <p:grpSpPr bwMode="auto">
          <a:xfrm>
            <a:off x="1030853" y="4544836"/>
            <a:ext cx="397101" cy="0"/>
            <a:chOff x="1392" y="1488"/>
            <a:chExt cx="1584" cy="0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E7EAA17-BEAE-CD45-BA7B-44C2111A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713CDEB-8F23-DC45-9092-B6BA5619F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DDCA7EE8-5496-524B-BE2D-5326BF1D1991}"/>
              </a:ext>
            </a:extLst>
          </p:cNvPr>
          <p:cNvGrpSpPr>
            <a:grpSpLocks/>
          </p:cNvGrpSpPr>
          <p:nvPr/>
        </p:nvGrpSpPr>
        <p:grpSpPr bwMode="auto">
          <a:xfrm>
            <a:off x="1824816" y="4594563"/>
            <a:ext cx="1800189" cy="0"/>
            <a:chOff x="1392" y="1488"/>
            <a:chExt cx="1584" cy="0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FD6B6F60-0FBD-9147-8B7B-DC63116C1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90D6287D-2519-1146-87FD-70B17833B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78ABFB6-5571-EE4C-9172-048D9A7BE72E}"/>
              </a:ext>
            </a:extLst>
          </p:cNvPr>
          <p:cNvSpPr txBox="1"/>
          <p:nvPr/>
        </p:nvSpPr>
        <p:spPr>
          <a:xfrm>
            <a:off x="1422575" y="4406807"/>
            <a:ext cx="579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/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blipFill>
                <a:blip r:embed="rId3"/>
                <a:stretch>
                  <a:fillRect l="-22222" b="-29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/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/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blipFill>
                <a:blip r:embed="rId5"/>
                <a:stretch>
                  <a:fillRect l="-12500" t="-5556" r="-125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C312AD27-DC20-7A49-9730-91BD83FC685A}"/>
              </a:ext>
            </a:extLst>
          </p:cNvPr>
          <p:cNvGrpSpPr/>
          <p:nvPr/>
        </p:nvGrpSpPr>
        <p:grpSpPr>
          <a:xfrm>
            <a:off x="2069607" y="3477493"/>
            <a:ext cx="185314" cy="189183"/>
            <a:chOff x="2871938" y="2165355"/>
            <a:chExt cx="252000" cy="254483"/>
          </a:xfrm>
        </p:grpSpPr>
        <p:sp>
          <p:nvSpPr>
            <p:cNvPr id="192" name="Ovale 191">
              <a:extLst>
                <a:ext uri="{FF2B5EF4-FFF2-40B4-BE49-F238E27FC236}">
                  <a16:creationId xmlns:a16="http://schemas.microsoft.com/office/drawing/2014/main" id="{AC112526-6FCC-0740-9C80-FAA6D053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/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sz="1100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blipFill>
                  <a:blip r:embed="rId6"/>
                  <a:stretch>
                    <a:fillRect l="-20000" t="-20000" r="-1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E5EF7002-F30D-9646-8C85-172590E2E242}"/>
              </a:ext>
            </a:extLst>
          </p:cNvPr>
          <p:cNvSpPr/>
          <p:nvPr/>
        </p:nvSpPr>
        <p:spPr>
          <a:xfrm>
            <a:off x="1837090" y="4270068"/>
            <a:ext cx="1170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beam</a:t>
            </a:r>
            <a:r>
              <a:rPr lang="it-IT" sz="1200" dirty="0"/>
              <a:t> </a:t>
            </a:r>
            <a:r>
              <a:rPr lang="it-IT" sz="1200" dirty="0" err="1"/>
              <a:t>remnants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/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01D2E98C-2BE7-1509-2ACB-1808DEE8AF67}"/>
              </a:ext>
            </a:extLst>
          </p:cNvPr>
          <p:cNvGrpSpPr/>
          <p:nvPr/>
        </p:nvGrpSpPr>
        <p:grpSpPr>
          <a:xfrm>
            <a:off x="3537484" y="3429607"/>
            <a:ext cx="835956" cy="1320595"/>
            <a:chOff x="3537484" y="3429607"/>
            <a:chExt cx="835956" cy="1320595"/>
          </a:xfrm>
        </p:grpSpPr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F3125258-6821-AF49-B707-F7241A93EAA3}"/>
                </a:ext>
              </a:extLst>
            </p:cNvPr>
            <p:cNvGrpSpPr/>
            <p:nvPr/>
          </p:nvGrpSpPr>
          <p:grpSpPr>
            <a:xfrm>
              <a:off x="3537484" y="3483440"/>
              <a:ext cx="333884" cy="337605"/>
              <a:chOff x="4868039" y="2173347"/>
              <a:chExt cx="454034" cy="454135"/>
            </a:xfrm>
          </p:grpSpPr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0A54A87-8F2A-7B46-A108-41D58ACC0FE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45" name="Connettore 1 44">
                  <a:extLst>
                    <a:ext uri="{FF2B5EF4-FFF2-40B4-BE49-F238E27FC236}">
                      <a16:creationId xmlns:a16="http://schemas.microsoft.com/office/drawing/2014/main" id="{4784DE95-5407-634C-98BB-6DC49B5E8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003D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EB966227-5BA5-D540-94B8-8D50FABFA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71E55EFA-169F-F64A-A904-92AA04A030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F4C38A0A-BC13-1446-90ED-8C6E328D7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FFB73A9-4EC5-EC44-81D6-4F838F8ADCE1}"/>
                </a:ext>
              </a:extLst>
            </p:cNvPr>
            <p:cNvGrpSpPr/>
            <p:nvPr/>
          </p:nvGrpSpPr>
          <p:grpSpPr>
            <a:xfrm>
              <a:off x="3541409" y="3745356"/>
              <a:ext cx="333884" cy="337605"/>
              <a:chOff x="4868039" y="2173347"/>
              <a:chExt cx="454034" cy="454135"/>
            </a:xfrm>
          </p:grpSpPr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AD2EF9AC-CF47-6B4A-9146-D0922E55156D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56" name="Connettore 1 55">
                  <a:extLst>
                    <a:ext uri="{FF2B5EF4-FFF2-40B4-BE49-F238E27FC236}">
                      <a16:creationId xmlns:a16="http://schemas.microsoft.com/office/drawing/2014/main" id="{7C746D15-26E5-6C48-B345-4DAFB8E6E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2 56">
                  <a:extLst>
                    <a:ext uri="{FF2B5EF4-FFF2-40B4-BE49-F238E27FC236}">
                      <a16:creationId xmlns:a16="http://schemas.microsoft.com/office/drawing/2014/main" id="{A1462065-6343-BF4F-8E0D-E50E35EE4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0CC60DA1-AF45-A644-AA18-3C44288793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DE7B520B-3D94-5545-8398-B93936BBF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3E7F33B9-65CA-2143-9DD0-E07296C0F519}"/>
                </a:ext>
              </a:extLst>
            </p:cNvPr>
            <p:cNvGrpSpPr/>
            <p:nvPr/>
          </p:nvGrpSpPr>
          <p:grpSpPr>
            <a:xfrm>
              <a:off x="3546569" y="4020583"/>
              <a:ext cx="333884" cy="337605"/>
              <a:chOff x="4868039" y="2173347"/>
              <a:chExt cx="454034" cy="454135"/>
            </a:xfrm>
          </p:grpSpPr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FE2C1F52-8241-F345-BB69-7AF28EC2C8D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68" name="Connettore 1 67">
                  <a:extLst>
                    <a:ext uri="{FF2B5EF4-FFF2-40B4-BE49-F238E27FC236}">
                      <a16:creationId xmlns:a16="http://schemas.microsoft.com/office/drawing/2014/main" id="{E5E93011-6BFA-8E48-AEDB-6F3E0D371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2 68">
                  <a:extLst>
                    <a:ext uri="{FF2B5EF4-FFF2-40B4-BE49-F238E27FC236}">
                      <a16:creationId xmlns:a16="http://schemas.microsoft.com/office/drawing/2014/main" id="{E6955174-2A8B-7D44-9CB8-95BAEC4E1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Connettore 1 65">
                <a:extLst>
                  <a:ext uri="{FF2B5EF4-FFF2-40B4-BE49-F238E27FC236}">
                    <a16:creationId xmlns:a16="http://schemas.microsoft.com/office/drawing/2014/main" id="{0227BA93-8A0B-3645-AC81-60A2C8FF46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e 66">
                <a:extLst>
                  <a:ext uri="{FF2B5EF4-FFF2-40B4-BE49-F238E27FC236}">
                    <a16:creationId xmlns:a16="http://schemas.microsoft.com/office/drawing/2014/main" id="{0F201050-5351-9E40-A35C-435D9E560D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FFDFECF7-55E8-1C44-AB3B-B1AAC9629FBD}"/>
                </a:ext>
              </a:extLst>
            </p:cNvPr>
            <p:cNvGrpSpPr/>
            <p:nvPr/>
          </p:nvGrpSpPr>
          <p:grpSpPr>
            <a:xfrm>
              <a:off x="3542373" y="4278298"/>
              <a:ext cx="333884" cy="320611"/>
              <a:chOff x="4868039" y="2173347"/>
              <a:chExt cx="454034" cy="431275"/>
            </a:xfrm>
          </p:grpSpPr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7669094D-162D-B642-86F4-E805549628DA}"/>
                  </a:ext>
                </a:extLst>
              </p:cNvPr>
              <p:cNvGrpSpPr/>
              <p:nvPr/>
            </p:nvGrpSpPr>
            <p:grpSpPr>
              <a:xfrm>
                <a:off x="4956154" y="2356078"/>
                <a:ext cx="5903" cy="248544"/>
                <a:chOff x="5903477" y="3638966"/>
                <a:chExt cx="5903" cy="248544"/>
              </a:xfrm>
            </p:grpSpPr>
            <p:cxnSp>
              <p:nvCxnSpPr>
                <p:cNvPr id="74" name="Connettore 1 73">
                  <a:extLst>
                    <a:ext uri="{FF2B5EF4-FFF2-40B4-BE49-F238E27FC236}">
                      <a16:creationId xmlns:a16="http://schemas.microsoft.com/office/drawing/2014/main" id="{5EEA69A4-BDE2-CD4E-A265-0EE1D946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832446" y="3814541"/>
                  <a:ext cx="144000" cy="193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2 74">
                  <a:extLst>
                    <a:ext uri="{FF2B5EF4-FFF2-40B4-BE49-F238E27FC236}">
                      <a16:creationId xmlns:a16="http://schemas.microsoft.com/office/drawing/2014/main" id="{B8F8418B-C94D-C245-8F92-7D19E9945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109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Connettore 1 71">
                <a:extLst>
                  <a:ext uri="{FF2B5EF4-FFF2-40B4-BE49-F238E27FC236}">
                    <a16:creationId xmlns:a16="http://schemas.microsoft.com/office/drawing/2014/main" id="{B62EB59F-0924-F34B-B15D-BBE15ACF41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40BD308F-1900-6045-BE58-DF784228D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7B8A5228-3F4D-9344-97AD-EB5354047A2E}"/>
                </a:ext>
              </a:extLst>
            </p:cNvPr>
            <p:cNvGrpSpPr/>
            <p:nvPr/>
          </p:nvGrpSpPr>
          <p:grpSpPr>
            <a:xfrm>
              <a:off x="3542373" y="4511302"/>
              <a:ext cx="333884" cy="133812"/>
              <a:chOff x="4868039" y="2173347"/>
              <a:chExt cx="454034" cy="180000"/>
            </a:xfrm>
          </p:grpSpPr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B5C25BE8-DA28-2E47-9BCF-759F9F688A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DC1462CA-0A1C-8F45-B4B1-B2019B68B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/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/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5000" r="-16667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/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30000" b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A0DC0093-2F05-2C44-9DF3-BD644CA79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257" y="3958552"/>
              <a:ext cx="326389" cy="1390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2C578FE3-E9D9-2B4F-9CD5-B1C6444B116A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98" y="4093459"/>
              <a:ext cx="313609" cy="56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/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/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nettore 2 88">
              <a:extLst>
                <a:ext uri="{FF2B5EF4-FFF2-40B4-BE49-F238E27FC236}">
                  <a16:creationId xmlns:a16="http://schemas.microsoft.com/office/drawing/2014/main" id="{1F3FB72B-6AD1-CA4A-9E64-495D3216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3621" y="4325293"/>
              <a:ext cx="337039" cy="33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325ECCB1-8E49-E942-B282-2D7B584C6A4A}"/>
                </a:ext>
              </a:extLst>
            </p:cNvPr>
            <p:cNvCxnSpPr>
              <a:cxnSpLocks/>
            </p:cNvCxnSpPr>
            <p:nvPr/>
          </p:nvCxnSpPr>
          <p:spPr>
            <a:xfrm>
              <a:off x="3889162" y="4354342"/>
              <a:ext cx="320847" cy="133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/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5DCC06C8-6991-FA4D-B3CF-821B242645B6}"/>
                </a:ext>
              </a:extLst>
            </p:cNvPr>
            <p:cNvCxnSpPr>
              <a:cxnSpLocks/>
            </p:cNvCxnSpPr>
            <p:nvPr/>
          </p:nvCxnSpPr>
          <p:spPr>
            <a:xfrm>
              <a:off x="3879493" y="4369595"/>
              <a:ext cx="274413" cy="262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/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/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15385" r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06E37A08-E496-E542-B3BF-59E93405A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29" y="4049496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15080A11-921A-3A4E-A862-4A704F949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310" y="4317922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/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ttangolo 92">
            <a:extLst>
              <a:ext uri="{FF2B5EF4-FFF2-40B4-BE49-F238E27FC236}">
                <a16:creationId xmlns:a16="http://schemas.microsoft.com/office/drawing/2014/main" id="{EB77CAD8-3959-A84C-8852-3D7957DE273A}"/>
              </a:ext>
            </a:extLst>
          </p:cNvPr>
          <p:cNvSpPr/>
          <p:nvPr/>
        </p:nvSpPr>
        <p:spPr>
          <a:xfrm>
            <a:off x="2389474" y="3026965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C1649E80-1983-814B-A2E5-4AEFDADD20CE}"/>
              </a:ext>
            </a:extLst>
          </p:cNvPr>
          <p:cNvSpPr/>
          <p:nvPr/>
        </p:nvSpPr>
        <p:spPr>
          <a:xfrm>
            <a:off x="895843" y="3702526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14AC7EC7-E695-DC4A-AEED-36AEC93833E9}"/>
              </a:ext>
            </a:extLst>
          </p:cNvPr>
          <p:cNvSpPr/>
          <p:nvPr/>
        </p:nvSpPr>
        <p:spPr>
          <a:xfrm>
            <a:off x="324600" y="4566774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p,n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/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blipFill>
                <a:blip r:embed="rId17"/>
                <a:stretch>
                  <a:fillRect l="-40000" r="-30000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EC2EB5-FE42-794A-833B-A96CBE294C9D}"/>
              </a:ext>
            </a:extLst>
          </p:cNvPr>
          <p:cNvSpPr txBox="1"/>
          <p:nvPr/>
        </p:nvSpPr>
        <p:spPr>
          <a:xfrm>
            <a:off x="5679519" y="2166530"/>
            <a:ext cx="34644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b="1" dirty="0">
                <a:solidFill>
                  <a:srgbClr val="0432FF"/>
                </a:solidFill>
              </a:rPr>
              <a:t>string+</a:t>
            </a:r>
            <a:r>
              <a:rPr lang="it-IT" sz="1800" b="1" baseline="30000" dirty="0">
                <a:solidFill>
                  <a:srgbClr val="0432FF"/>
                </a:solidFill>
              </a:rPr>
              <a:t>3</a:t>
            </a:r>
            <a:r>
              <a:rPr lang="it-IT" sz="1800" b="1" dirty="0">
                <a:solidFill>
                  <a:srgbClr val="0432FF"/>
                </a:solidFill>
              </a:rPr>
              <a:t>P</a:t>
            </a:r>
            <a:r>
              <a:rPr lang="it-IT" sz="1800" b="1" baseline="-25000" dirty="0">
                <a:solidFill>
                  <a:srgbClr val="0432FF"/>
                </a:solidFill>
              </a:rPr>
              <a:t>0</a:t>
            </a:r>
            <a:r>
              <a:rPr lang="it-IT" sz="1800" b="1" dirty="0">
                <a:solidFill>
                  <a:srgbClr val="0432FF"/>
                </a:solidFill>
              </a:rPr>
              <a:t> model:</a:t>
            </a:r>
            <a:endParaRPr lang="it-IT" b="1" dirty="0">
              <a:solidFill>
                <a:srgbClr val="0432FF"/>
              </a:solidFill>
            </a:endParaRPr>
          </a:p>
          <a:p>
            <a:pPr lvl="0"/>
            <a:r>
              <a:rPr lang="it-IT" sz="1600" dirty="0" err="1">
                <a:solidFill>
                  <a:srgbClr val="0432FF"/>
                </a:solidFill>
              </a:rPr>
              <a:t>adds</a:t>
            </a:r>
            <a:r>
              <a:rPr lang="it-IT" sz="1600" dirty="0">
                <a:solidFill>
                  <a:srgbClr val="0432FF"/>
                </a:solidFill>
              </a:rPr>
              <a:t> spin to the Lund </a:t>
            </a:r>
            <a:r>
              <a:rPr lang="it-IT" sz="1600" dirty="0" err="1">
                <a:solidFill>
                  <a:srgbClr val="0432FF"/>
                </a:solidFill>
              </a:rPr>
              <a:t>string</a:t>
            </a:r>
            <a:r>
              <a:rPr lang="it-IT" sz="1600" dirty="0">
                <a:solidFill>
                  <a:srgbClr val="0432FF"/>
                </a:solidFill>
              </a:rPr>
              <a:t> model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DC9E2A8-11EC-4A3C-ED16-F1424E10876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31724" y="2928610"/>
            <a:ext cx="1466658" cy="1243471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3D1A24A8-2317-1599-A39F-E1BD3CBC3C37}"/>
              </a:ext>
            </a:extLst>
          </p:cNvPr>
          <p:cNvSpPr/>
          <p:nvPr/>
        </p:nvSpPr>
        <p:spPr>
          <a:xfrm>
            <a:off x="3412881" y="3346591"/>
            <a:ext cx="678713" cy="428054"/>
          </a:xfrm>
          <a:prstGeom prst="ellipse">
            <a:avLst/>
          </a:prstGeom>
          <a:noFill/>
          <a:ln>
            <a:solidFill>
              <a:srgbClr val="0432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7 26">
            <a:extLst>
              <a:ext uri="{FF2B5EF4-FFF2-40B4-BE49-F238E27FC236}">
                <a16:creationId xmlns:a16="http://schemas.microsoft.com/office/drawing/2014/main" id="{46D565EE-EC2B-20F9-642D-572D94168E89}"/>
              </a:ext>
            </a:extLst>
          </p:cNvPr>
          <p:cNvCxnSpPr>
            <a:stCxn id="13" idx="6"/>
            <a:endCxn id="12" idx="1"/>
          </p:cNvCxnSpPr>
          <p:nvPr/>
        </p:nvCxnSpPr>
        <p:spPr>
          <a:xfrm flipV="1">
            <a:off x="4091594" y="3550346"/>
            <a:ext cx="1840130" cy="10272"/>
          </a:xfrm>
          <a:prstGeom prst="curvedConnector3">
            <a:avLst>
              <a:gd name="adj1" fmla="val 50000"/>
            </a:avLst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57A946DD-5AE9-0946-DD3E-F2E7499C6406}"/>
                  </a:ext>
                </a:extLst>
              </p:cNvPr>
              <p:cNvSpPr txBox="1"/>
              <p:nvPr/>
            </p:nvSpPr>
            <p:spPr>
              <a:xfrm>
                <a:off x="5316499" y="4226374"/>
                <a:ext cx="4190519" cy="917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Splitting 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matrix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Lund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  <m:sup>
                                  <m:r>
                                    <a:rPr lang="en-US" sz="1600" b="0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b>
                      </m:sSub>
                      <m: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sz="1600" b="0" dirty="0">
                  <a:solidFill>
                    <a:srgbClr val="002060"/>
                  </a:solidFill>
                </a:endParaRPr>
              </a:p>
              <a:p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57A946DD-5AE9-0946-DD3E-F2E7499C6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499" y="4226374"/>
                <a:ext cx="4190519" cy="917687"/>
              </a:xfrm>
              <a:prstGeom prst="rect">
                <a:avLst/>
              </a:prstGeom>
              <a:blipFill>
                <a:blip r:embed="rId19"/>
                <a:stretch>
                  <a:fillRect l="-3021" t="-6757" r="-12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D5750ED8-BD65-75F6-34AF-00C775A3AEB0}"/>
                  </a:ext>
                </a:extLst>
              </p:cNvPr>
              <p:cNvSpPr txBox="1"/>
              <p:nvPr/>
            </p:nvSpPr>
            <p:spPr>
              <a:xfrm>
                <a:off x="6602780" y="4981328"/>
                <a:ext cx="141009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aseline="30000" dirty="0">
                    <a:solidFill>
                      <a:srgbClr val="0432FF"/>
                    </a:solidFill>
                  </a:rPr>
                  <a:t>3</a:t>
                </a:r>
                <a:r>
                  <a:rPr lang="it-IT" sz="1400" dirty="0">
                    <a:solidFill>
                      <a:srgbClr val="0432FF"/>
                    </a:solidFill>
                  </a:rPr>
                  <a:t>P</a:t>
                </a:r>
                <a:r>
                  <a:rPr lang="it-IT" sz="1400" baseline="-25000" dirty="0">
                    <a:solidFill>
                      <a:srgbClr val="0432FF"/>
                    </a:solidFill>
                  </a:rPr>
                  <a:t>0</a:t>
                </a:r>
                <a:r>
                  <a:rPr lang="it-IT" sz="1400" dirty="0">
                    <a:solidFill>
                      <a:srgbClr val="0432FF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432FF"/>
                    </a:solidFill>
                  </a:rPr>
                  <a:t>mechanism</a:t>
                </a:r>
                <a:endParaRPr lang="it-IT" sz="1400" dirty="0">
                  <a:solidFill>
                    <a:srgbClr val="0432FF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0432FF"/>
                        </a:solidFill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it-IT" sz="1400" dirty="0">
                    <a:solidFill>
                      <a:srgbClr val="0432FF"/>
                    </a:solidFill>
                    <a:highlight>
                      <a:srgbClr val="00FFFF"/>
                    </a:highlight>
                  </a:rPr>
                  <a:t> </a:t>
                </a:r>
                <a:r>
                  <a:rPr lang="it-IT" sz="1400" dirty="0" err="1">
                    <a:solidFill>
                      <a:srgbClr val="0432FF"/>
                    </a:solidFill>
                    <a:highlight>
                      <a:srgbClr val="00FFFF"/>
                    </a:highlight>
                  </a:rPr>
                  <a:t>complex</a:t>
                </a:r>
                <a:r>
                  <a:rPr lang="it-IT" sz="1400" dirty="0">
                    <a:solidFill>
                      <a:srgbClr val="0432FF"/>
                    </a:solidFill>
                    <a:highlight>
                      <a:srgbClr val="00FFFF"/>
                    </a:highlight>
                  </a:rPr>
                  <a:t> mass </a:t>
                </a:r>
                <a:r>
                  <a:rPr lang="it-IT" sz="1400" dirty="0" err="1">
                    <a:solidFill>
                      <a:srgbClr val="0432FF"/>
                    </a:solidFill>
                    <a:highlight>
                      <a:srgbClr val="00FFFF"/>
                    </a:highlight>
                  </a:rPr>
                  <a:t>paramter</a:t>
                </a:r>
                <a:endParaRPr lang="it-IT" sz="1400" dirty="0">
                  <a:solidFill>
                    <a:srgbClr val="0432FF"/>
                  </a:solidFill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D5750ED8-BD65-75F6-34AF-00C775A3A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780" y="4981328"/>
                <a:ext cx="1410091" cy="738664"/>
              </a:xfrm>
              <a:prstGeom prst="rect">
                <a:avLst/>
              </a:prstGeom>
              <a:blipFill>
                <a:blip r:embed="rId20"/>
                <a:stretch>
                  <a:fillRect t="-1695" r="-1786" b="-8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FB32F4A-F713-AF63-9235-D9A07BF7A71C}"/>
              </a:ext>
            </a:extLst>
          </p:cNvPr>
          <p:cNvSpPr txBox="1"/>
          <p:nvPr/>
        </p:nvSpPr>
        <p:spPr>
          <a:xfrm>
            <a:off x="7401785" y="3167390"/>
            <a:ext cx="1983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Elementary q</a:t>
            </a:r>
            <a:r>
              <a:rPr lang="en-US" sz="1400" b="0" dirty="0">
                <a:solidFill>
                  <a:srgbClr val="002060"/>
                </a:solidFill>
              </a:rPr>
              <a:t>uark splitting</a:t>
            </a:r>
            <a:endParaRPr lang="en-US" sz="1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7A4D8F95-0007-B7DE-2C5C-185DCE71EC01}"/>
                  </a:ext>
                </a:extLst>
              </p:cNvPr>
              <p:cNvSpPr txBox="1"/>
              <p:nvPr/>
            </p:nvSpPr>
            <p:spPr>
              <a:xfrm>
                <a:off x="7998839" y="4941161"/>
                <a:ext cx="141009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rgbClr val="FF0000"/>
                    </a:solidFill>
                  </a:rPr>
                  <a:t>Coupling</a:t>
                </a:r>
              </a:p>
              <a:p>
                <a:pPr algn="ctr"/>
                <a:r>
                  <a:rPr lang="it-IT" sz="1400" dirty="0">
                    <a:solidFill>
                      <a:srgbClr val="FF0000"/>
                    </a:solidFill>
                  </a:rPr>
                  <a:t>e.g.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PS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</m:oMath>
                  </m:oMathPara>
                </a14:m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7A4D8F95-0007-B7DE-2C5C-185DCE71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839" y="4941161"/>
                <a:ext cx="1410091" cy="738664"/>
              </a:xfrm>
              <a:prstGeom prst="rect">
                <a:avLst/>
              </a:prstGeom>
              <a:blipFill>
                <a:blip r:embed="rId21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 descr="Immagine che contiene diagramma, linea, bianco, Carattere&#10;&#10;Descrizione generata automaticamente">
            <a:extLst>
              <a:ext uri="{FF2B5EF4-FFF2-40B4-BE49-F238E27FC236}">
                <a16:creationId xmlns:a16="http://schemas.microsoft.com/office/drawing/2014/main" id="{9C2B9298-29E2-90D5-1F8E-A4E456A7FD2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16970" y="4972371"/>
            <a:ext cx="2808229" cy="1023501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6F199C3-F8AE-4CAE-14AA-86E08010E0AB}"/>
              </a:ext>
            </a:extLst>
          </p:cNvPr>
          <p:cNvSpPr txBox="1"/>
          <p:nvPr/>
        </p:nvSpPr>
        <p:spPr>
          <a:xfrm>
            <a:off x="5181616" y="5246993"/>
            <a:ext cx="88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3DFF"/>
                </a:solidFill>
              </a:rPr>
              <a:t>string</a:t>
            </a:r>
            <a:endParaRPr lang="it-IT" sz="1400" dirty="0">
              <a:solidFill>
                <a:srgbClr val="003DFF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0224CAE-B027-70D5-5198-B6446C34504A}"/>
              </a:ext>
            </a:extLst>
          </p:cNvPr>
          <p:cNvSpPr txBox="1"/>
          <p:nvPr/>
        </p:nvSpPr>
        <p:spPr>
          <a:xfrm>
            <a:off x="7926527" y="1997460"/>
            <a:ext cx="12174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AK, </a:t>
            </a:r>
            <a:r>
              <a:rPr kumimoji="0" lang="it-IT" sz="10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Artru</a:t>
            </a:r>
            <a:r>
              <a:rPr kumimoji="0" lang="it-IT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Martin, PRD 104, 114038 (2021)</a:t>
            </a:r>
            <a:endParaRPr lang="it-IT" sz="1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7E82B9-E927-079E-88FC-54A0144C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11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32B8EC7-EC34-C3B7-CEB7-84207AD7D9D5}"/>
                  </a:ext>
                </a:extLst>
              </p:cNvPr>
              <p:cNvSpPr txBox="1"/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Pythia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generate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process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in the standard way and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change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behaviour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through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UserHooks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class, e.g. in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hadronization</a:t>
                </a:r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Allow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target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parametrizations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transversity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PDFs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Alternatively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user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chose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each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Evaluate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fragmenting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rgbClr val="002060"/>
                    </a:solidFill>
                  </a:rPr>
                  <a:t>Apply</a:t>
                </a:r>
                <a:r>
                  <a:rPr lang="it-IT" sz="1600" dirty="0">
                    <a:solidFill>
                      <a:srgbClr val="002060"/>
                    </a:solidFill>
                  </a:rPr>
                  <a:t> rules of the string+</a:t>
                </a:r>
                <a:r>
                  <a:rPr lang="it-IT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600" dirty="0">
                    <a:solidFill>
                      <a:srgbClr val="002060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it-IT" sz="1600" dirty="0">
                    <a:solidFill>
                      <a:srgbClr val="002060"/>
                    </a:solidFill>
                  </a:rPr>
                  <a:t> model 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32B8EC7-EC34-C3B7-CEB7-84207AD7D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blipFill>
                <a:blip r:embed="rId23"/>
                <a:stretch>
                  <a:fillRect l="-322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6CFD67-D7F5-D113-8703-19836A46C5E3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Spin in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Pythia for DIS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1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1B53F890-30C3-D04B-B4B5-04D53C51E5E7}"/>
              </a:ext>
            </a:extLst>
          </p:cNvPr>
          <p:cNvSpPr>
            <a:spLocks noChangeAspect="1"/>
          </p:cNvSpPr>
          <p:nvPr/>
        </p:nvSpPr>
        <p:spPr bwMode="auto">
          <a:xfrm rot="2968479">
            <a:off x="1366152" y="3132384"/>
            <a:ext cx="958291" cy="79420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96F859B-672C-8245-9494-263F60BEE64D}"/>
              </a:ext>
            </a:extLst>
          </p:cNvPr>
          <p:cNvGrpSpPr>
            <a:grpSpLocks/>
          </p:cNvGrpSpPr>
          <p:nvPr/>
        </p:nvGrpSpPr>
        <p:grpSpPr bwMode="auto">
          <a:xfrm>
            <a:off x="614084" y="2826725"/>
            <a:ext cx="926569" cy="0"/>
            <a:chOff x="1392" y="1488"/>
            <a:chExt cx="1584" cy="0"/>
          </a:xfrm>
        </p:grpSpPr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69E33147-15CD-704D-A379-4E0FE351F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5F385822-1A19-4442-95D6-2DF6721C4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8AA5448A-F6A3-8C48-ABA1-DF7319D06D1F}"/>
              </a:ext>
            </a:extLst>
          </p:cNvPr>
          <p:cNvGrpSpPr>
            <a:grpSpLocks/>
          </p:cNvGrpSpPr>
          <p:nvPr/>
        </p:nvGrpSpPr>
        <p:grpSpPr bwMode="auto">
          <a:xfrm rot="20880000" flipV="1">
            <a:off x="1530772" y="2729350"/>
            <a:ext cx="926569" cy="0"/>
            <a:chOff x="1392" y="1488"/>
            <a:chExt cx="1584" cy="0"/>
          </a:xfrm>
        </p:grpSpPr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A26EFBE3-67FD-084A-BA40-C3BAE8661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6B878272-CF26-F946-9073-E1083385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931051EE-643B-D14E-B249-F2553078B68C}"/>
              </a:ext>
            </a:extLst>
          </p:cNvPr>
          <p:cNvGrpSpPr>
            <a:grpSpLocks noChangeAspect="1"/>
          </p:cNvGrpSpPr>
          <p:nvPr/>
        </p:nvGrpSpPr>
        <p:grpSpPr bwMode="auto">
          <a:xfrm rot="17646704" flipV="1">
            <a:off x="1491854" y="4026217"/>
            <a:ext cx="856399" cy="1077"/>
            <a:chOff x="1392" y="1488"/>
            <a:chExt cx="1584" cy="0"/>
          </a:xfrm>
        </p:grpSpPr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80297F9E-99CC-CD4A-BE7B-091D5EB2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F1F29F4C-1F4E-084A-9D05-594051F78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7EB4ABC5-5B78-D24F-BE0B-41EDDA9621D0}"/>
              </a:ext>
            </a:extLst>
          </p:cNvPr>
          <p:cNvGrpSpPr>
            <a:grpSpLocks/>
          </p:cNvGrpSpPr>
          <p:nvPr/>
        </p:nvGrpSpPr>
        <p:grpSpPr bwMode="auto">
          <a:xfrm>
            <a:off x="2129259" y="3563990"/>
            <a:ext cx="1403088" cy="128636"/>
            <a:chOff x="1392" y="1488"/>
            <a:chExt cx="1584" cy="0"/>
          </a:xfrm>
        </p:grpSpPr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B6C7B7A8-156D-1D4A-AD9D-5D05902D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1C21383E-D2AF-BE4D-93E1-D90E6FE2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sp>
        <p:nvSpPr>
          <p:cNvPr id="28" name="Ovale 27">
            <a:extLst>
              <a:ext uri="{FF2B5EF4-FFF2-40B4-BE49-F238E27FC236}">
                <a16:creationId xmlns:a16="http://schemas.microsoft.com/office/drawing/2014/main" id="{9C5EAEA5-E11F-964E-A4BE-A7FE4B4CCD52}"/>
              </a:ext>
            </a:extLst>
          </p:cNvPr>
          <p:cNvSpPr>
            <a:spLocks noChangeAspect="1"/>
          </p:cNvSpPr>
          <p:nvPr/>
        </p:nvSpPr>
        <p:spPr>
          <a:xfrm>
            <a:off x="1427953" y="4325690"/>
            <a:ext cx="397101" cy="401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B0CEB5ED-032F-914E-9C73-8BFEFF775211}"/>
              </a:ext>
            </a:extLst>
          </p:cNvPr>
          <p:cNvGrpSpPr>
            <a:grpSpLocks/>
          </p:cNvGrpSpPr>
          <p:nvPr/>
        </p:nvGrpSpPr>
        <p:grpSpPr bwMode="auto">
          <a:xfrm>
            <a:off x="1030853" y="4544836"/>
            <a:ext cx="397101" cy="0"/>
            <a:chOff x="1392" y="1488"/>
            <a:chExt cx="1584" cy="0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E7EAA17-BEAE-CD45-BA7B-44C2111A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713CDEB-8F23-DC45-9092-B6BA5619F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DDCA7EE8-5496-524B-BE2D-5326BF1D1991}"/>
              </a:ext>
            </a:extLst>
          </p:cNvPr>
          <p:cNvGrpSpPr>
            <a:grpSpLocks/>
          </p:cNvGrpSpPr>
          <p:nvPr/>
        </p:nvGrpSpPr>
        <p:grpSpPr bwMode="auto">
          <a:xfrm>
            <a:off x="1824816" y="4594563"/>
            <a:ext cx="1800189" cy="0"/>
            <a:chOff x="1392" y="1488"/>
            <a:chExt cx="1584" cy="0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FD6B6F60-0FBD-9147-8B7B-DC63116C1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90D6287D-2519-1146-87FD-70B17833B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78ABFB6-5571-EE4C-9172-048D9A7BE72E}"/>
              </a:ext>
            </a:extLst>
          </p:cNvPr>
          <p:cNvSpPr txBox="1"/>
          <p:nvPr/>
        </p:nvSpPr>
        <p:spPr>
          <a:xfrm>
            <a:off x="1422575" y="4406807"/>
            <a:ext cx="579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/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blipFill>
                <a:blip r:embed="rId3"/>
                <a:stretch>
                  <a:fillRect l="-22222" b="-29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/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/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blipFill>
                <a:blip r:embed="rId5"/>
                <a:stretch>
                  <a:fillRect l="-12500" t="-5556" r="-125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C312AD27-DC20-7A49-9730-91BD83FC685A}"/>
              </a:ext>
            </a:extLst>
          </p:cNvPr>
          <p:cNvGrpSpPr/>
          <p:nvPr/>
        </p:nvGrpSpPr>
        <p:grpSpPr>
          <a:xfrm>
            <a:off x="2069607" y="3477493"/>
            <a:ext cx="185314" cy="189183"/>
            <a:chOff x="2871938" y="2165355"/>
            <a:chExt cx="252000" cy="254483"/>
          </a:xfrm>
        </p:grpSpPr>
        <p:sp>
          <p:nvSpPr>
            <p:cNvPr id="192" name="Ovale 191">
              <a:extLst>
                <a:ext uri="{FF2B5EF4-FFF2-40B4-BE49-F238E27FC236}">
                  <a16:creationId xmlns:a16="http://schemas.microsoft.com/office/drawing/2014/main" id="{AC112526-6FCC-0740-9C80-FAA6D053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/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sz="1100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blipFill>
                  <a:blip r:embed="rId6"/>
                  <a:stretch>
                    <a:fillRect l="-20000" t="-20000" r="-1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E5EF7002-F30D-9646-8C85-172590E2E242}"/>
              </a:ext>
            </a:extLst>
          </p:cNvPr>
          <p:cNvSpPr/>
          <p:nvPr/>
        </p:nvSpPr>
        <p:spPr>
          <a:xfrm>
            <a:off x="1837090" y="4270068"/>
            <a:ext cx="1170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beam</a:t>
            </a:r>
            <a:r>
              <a:rPr lang="it-IT" sz="1200" dirty="0"/>
              <a:t> </a:t>
            </a:r>
            <a:r>
              <a:rPr lang="it-IT" sz="1200" dirty="0" err="1"/>
              <a:t>remnants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/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01D2E98C-2BE7-1509-2ACB-1808DEE8AF67}"/>
              </a:ext>
            </a:extLst>
          </p:cNvPr>
          <p:cNvGrpSpPr/>
          <p:nvPr/>
        </p:nvGrpSpPr>
        <p:grpSpPr>
          <a:xfrm>
            <a:off x="3537484" y="3429607"/>
            <a:ext cx="835956" cy="1320595"/>
            <a:chOff x="3537484" y="3429607"/>
            <a:chExt cx="835956" cy="1320595"/>
          </a:xfrm>
        </p:grpSpPr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F3125258-6821-AF49-B707-F7241A93EAA3}"/>
                </a:ext>
              </a:extLst>
            </p:cNvPr>
            <p:cNvGrpSpPr/>
            <p:nvPr/>
          </p:nvGrpSpPr>
          <p:grpSpPr>
            <a:xfrm>
              <a:off x="3537484" y="3483440"/>
              <a:ext cx="333884" cy="337605"/>
              <a:chOff x="4868039" y="2173347"/>
              <a:chExt cx="454034" cy="454135"/>
            </a:xfrm>
          </p:grpSpPr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0A54A87-8F2A-7B46-A108-41D58ACC0FE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45" name="Connettore 1 44">
                  <a:extLst>
                    <a:ext uri="{FF2B5EF4-FFF2-40B4-BE49-F238E27FC236}">
                      <a16:creationId xmlns:a16="http://schemas.microsoft.com/office/drawing/2014/main" id="{4784DE95-5407-634C-98BB-6DC49B5E8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003D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EB966227-5BA5-D540-94B8-8D50FABFA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71E55EFA-169F-F64A-A904-92AA04A030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F4C38A0A-BC13-1446-90ED-8C6E328D7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FFB73A9-4EC5-EC44-81D6-4F838F8ADCE1}"/>
                </a:ext>
              </a:extLst>
            </p:cNvPr>
            <p:cNvGrpSpPr/>
            <p:nvPr/>
          </p:nvGrpSpPr>
          <p:grpSpPr>
            <a:xfrm>
              <a:off x="3541409" y="3745356"/>
              <a:ext cx="333884" cy="337605"/>
              <a:chOff x="4868039" y="2173347"/>
              <a:chExt cx="454034" cy="454135"/>
            </a:xfrm>
          </p:grpSpPr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AD2EF9AC-CF47-6B4A-9146-D0922E55156D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56" name="Connettore 1 55">
                  <a:extLst>
                    <a:ext uri="{FF2B5EF4-FFF2-40B4-BE49-F238E27FC236}">
                      <a16:creationId xmlns:a16="http://schemas.microsoft.com/office/drawing/2014/main" id="{7C746D15-26E5-6C48-B345-4DAFB8E6E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2 56">
                  <a:extLst>
                    <a:ext uri="{FF2B5EF4-FFF2-40B4-BE49-F238E27FC236}">
                      <a16:creationId xmlns:a16="http://schemas.microsoft.com/office/drawing/2014/main" id="{A1462065-6343-BF4F-8E0D-E50E35EE4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0CC60DA1-AF45-A644-AA18-3C44288793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DE7B520B-3D94-5545-8398-B93936BBF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3E7F33B9-65CA-2143-9DD0-E07296C0F519}"/>
                </a:ext>
              </a:extLst>
            </p:cNvPr>
            <p:cNvGrpSpPr/>
            <p:nvPr/>
          </p:nvGrpSpPr>
          <p:grpSpPr>
            <a:xfrm>
              <a:off x="3546569" y="4020583"/>
              <a:ext cx="333884" cy="337605"/>
              <a:chOff x="4868039" y="2173347"/>
              <a:chExt cx="454034" cy="454135"/>
            </a:xfrm>
          </p:grpSpPr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FE2C1F52-8241-F345-BB69-7AF28EC2C8D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68" name="Connettore 1 67">
                  <a:extLst>
                    <a:ext uri="{FF2B5EF4-FFF2-40B4-BE49-F238E27FC236}">
                      <a16:creationId xmlns:a16="http://schemas.microsoft.com/office/drawing/2014/main" id="{E5E93011-6BFA-8E48-AEDB-6F3E0D371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2 68">
                  <a:extLst>
                    <a:ext uri="{FF2B5EF4-FFF2-40B4-BE49-F238E27FC236}">
                      <a16:creationId xmlns:a16="http://schemas.microsoft.com/office/drawing/2014/main" id="{E6955174-2A8B-7D44-9CB8-95BAEC4E1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Connettore 1 65">
                <a:extLst>
                  <a:ext uri="{FF2B5EF4-FFF2-40B4-BE49-F238E27FC236}">
                    <a16:creationId xmlns:a16="http://schemas.microsoft.com/office/drawing/2014/main" id="{0227BA93-8A0B-3645-AC81-60A2C8FF46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e 66">
                <a:extLst>
                  <a:ext uri="{FF2B5EF4-FFF2-40B4-BE49-F238E27FC236}">
                    <a16:creationId xmlns:a16="http://schemas.microsoft.com/office/drawing/2014/main" id="{0F201050-5351-9E40-A35C-435D9E560D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FFDFECF7-55E8-1C44-AB3B-B1AAC9629FBD}"/>
                </a:ext>
              </a:extLst>
            </p:cNvPr>
            <p:cNvGrpSpPr/>
            <p:nvPr/>
          </p:nvGrpSpPr>
          <p:grpSpPr>
            <a:xfrm>
              <a:off x="3542373" y="4278298"/>
              <a:ext cx="333884" cy="320611"/>
              <a:chOff x="4868039" y="2173347"/>
              <a:chExt cx="454034" cy="431275"/>
            </a:xfrm>
          </p:grpSpPr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7669094D-162D-B642-86F4-E805549628DA}"/>
                  </a:ext>
                </a:extLst>
              </p:cNvPr>
              <p:cNvGrpSpPr/>
              <p:nvPr/>
            </p:nvGrpSpPr>
            <p:grpSpPr>
              <a:xfrm>
                <a:off x="4956154" y="2356078"/>
                <a:ext cx="5903" cy="248544"/>
                <a:chOff x="5903477" y="3638966"/>
                <a:chExt cx="5903" cy="248544"/>
              </a:xfrm>
            </p:grpSpPr>
            <p:cxnSp>
              <p:nvCxnSpPr>
                <p:cNvPr id="74" name="Connettore 1 73">
                  <a:extLst>
                    <a:ext uri="{FF2B5EF4-FFF2-40B4-BE49-F238E27FC236}">
                      <a16:creationId xmlns:a16="http://schemas.microsoft.com/office/drawing/2014/main" id="{5EEA69A4-BDE2-CD4E-A265-0EE1D946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832446" y="3814541"/>
                  <a:ext cx="144000" cy="193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2 74">
                  <a:extLst>
                    <a:ext uri="{FF2B5EF4-FFF2-40B4-BE49-F238E27FC236}">
                      <a16:creationId xmlns:a16="http://schemas.microsoft.com/office/drawing/2014/main" id="{B8F8418B-C94D-C245-8F92-7D19E9945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109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Connettore 1 71">
                <a:extLst>
                  <a:ext uri="{FF2B5EF4-FFF2-40B4-BE49-F238E27FC236}">
                    <a16:creationId xmlns:a16="http://schemas.microsoft.com/office/drawing/2014/main" id="{B62EB59F-0924-F34B-B15D-BBE15ACF41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40BD308F-1900-6045-BE58-DF784228D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7B8A5228-3F4D-9344-97AD-EB5354047A2E}"/>
                </a:ext>
              </a:extLst>
            </p:cNvPr>
            <p:cNvGrpSpPr/>
            <p:nvPr/>
          </p:nvGrpSpPr>
          <p:grpSpPr>
            <a:xfrm>
              <a:off x="3542373" y="4511302"/>
              <a:ext cx="333884" cy="133812"/>
              <a:chOff x="4868039" y="2173347"/>
              <a:chExt cx="454034" cy="180000"/>
            </a:xfrm>
          </p:grpSpPr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B5C25BE8-DA28-2E47-9BCF-759F9F688A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DC1462CA-0A1C-8F45-B4B1-B2019B68B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/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/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5000" r="-16667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/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30000" b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A0DC0093-2F05-2C44-9DF3-BD644CA79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257" y="3958552"/>
              <a:ext cx="326389" cy="1390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2C578FE3-E9D9-2B4F-9CD5-B1C6444B116A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98" y="4093459"/>
              <a:ext cx="313609" cy="56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/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/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nettore 2 88">
              <a:extLst>
                <a:ext uri="{FF2B5EF4-FFF2-40B4-BE49-F238E27FC236}">
                  <a16:creationId xmlns:a16="http://schemas.microsoft.com/office/drawing/2014/main" id="{1F3FB72B-6AD1-CA4A-9E64-495D3216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3621" y="4325293"/>
              <a:ext cx="337039" cy="33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325ECCB1-8E49-E942-B282-2D7B584C6A4A}"/>
                </a:ext>
              </a:extLst>
            </p:cNvPr>
            <p:cNvCxnSpPr>
              <a:cxnSpLocks/>
            </p:cNvCxnSpPr>
            <p:nvPr/>
          </p:nvCxnSpPr>
          <p:spPr>
            <a:xfrm>
              <a:off x="3889162" y="4354342"/>
              <a:ext cx="320847" cy="133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/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5DCC06C8-6991-FA4D-B3CF-821B242645B6}"/>
                </a:ext>
              </a:extLst>
            </p:cNvPr>
            <p:cNvCxnSpPr>
              <a:cxnSpLocks/>
            </p:cNvCxnSpPr>
            <p:nvPr/>
          </p:nvCxnSpPr>
          <p:spPr>
            <a:xfrm>
              <a:off x="3879493" y="4369595"/>
              <a:ext cx="274413" cy="262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/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/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15385" r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06E37A08-E496-E542-B3BF-59E93405A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29" y="4049496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15080A11-921A-3A4E-A862-4A704F949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310" y="4317922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/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ttangolo 92">
            <a:extLst>
              <a:ext uri="{FF2B5EF4-FFF2-40B4-BE49-F238E27FC236}">
                <a16:creationId xmlns:a16="http://schemas.microsoft.com/office/drawing/2014/main" id="{EB77CAD8-3959-A84C-8852-3D7957DE273A}"/>
              </a:ext>
            </a:extLst>
          </p:cNvPr>
          <p:cNvSpPr/>
          <p:nvPr/>
        </p:nvSpPr>
        <p:spPr>
          <a:xfrm>
            <a:off x="2389474" y="3026965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C1649E80-1983-814B-A2E5-4AEFDADD20CE}"/>
              </a:ext>
            </a:extLst>
          </p:cNvPr>
          <p:cNvSpPr/>
          <p:nvPr/>
        </p:nvSpPr>
        <p:spPr>
          <a:xfrm>
            <a:off x="895843" y="3702526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14AC7EC7-E695-DC4A-AEED-36AEC93833E9}"/>
              </a:ext>
            </a:extLst>
          </p:cNvPr>
          <p:cNvSpPr/>
          <p:nvPr/>
        </p:nvSpPr>
        <p:spPr>
          <a:xfrm>
            <a:off x="324600" y="4566774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p,n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/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blipFill>
                <a:blip r:embed="rId17"/>
                <a:stretch>
                  <a:fillRect l="-40000" r="-30000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EC2EB5-FE42-794A-833B-A96CBE294C9D}"/>
              </a:ext>
            </a:extLst>
          </p:cNvPr>
          <p:cNvSpPr txBox="1"/>
          <p:nvPr/>
        </p:nvSpPr>
        <p:spPr>
          <a:xfrm>
            <a:off x="5679519" y="2166530"/>
            <a:ext cx="34644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b="1" dirty="0">
                <a:solidFill>
                  <a:srgbClr val="0432FF"/>
                </a:solidFill>
              </a:rPr>
              <a:t>string+</a:t>
            </a:r>
            <a:r>
              <a:rPr lang="it-IT" sz="1800" b="1" baseline="30000" dirty="0">
                <a:solidFill>
                  <a:srgbClr val="0432FF"/>
                </a:solidFill>
              </a:rPr>
              <a:t>3</a:t>
            </a:r>
            <a:r>
              <a:rPr lang="it-IT" sz="1800" b="1" dirty="0">
                <a:solidFill>
                  <a:srgbClr val="0432FF"/>
                </a:solidFill>
              </a:rPr>
              <a:t>P</a:t>
            </a:r>
            <a:r>
              <a:rPr lang="it-IT" sz="1800" b="1" baseline="-25000" dirty="0">
                <a:solidFill>
                  <a:srgbClr val="0432FF"/>
                </a:solidFill>
              </a:rPr>
              <a:t>0</a:t>
            </a:r>
            <a:r>
              <a:rPr lang="it-IT" sz="1800" b="1" dirty="0">
                <a:solidFill>
                  <a:srgbClr val="0432FF"/>
                </a:solidFill>
              </a:rPr>
              <a:t> model:</a:t>
            </a:r>
            <a:endParaRPr lang="it-IT" b="1" dirty="0">
              <a:solidFill>
                <a:srgbClr val="0432FF"/>
              </a:solidFill>
            </a:endParaRPr>
          </a:p>
          <a:p>
            <a:pPr lvl="0"/>
            <a:r>
              <a:rPr lang="it-IT" sz="1600" dirty="0" err="1">
                <a:solidFill>
                  <a:srgbClr val="0432FF"/>
                </a:solidFill>
              </a:rPr>
              <a:t>adds</a:t>
            </a:r>
            <a:r>
              <a:rPr lang="it-IT" sz="1600" dirty="0">
                <a:solidFill>
                  <a:srgbClr val="0432FF"/>
                </a:solidFill>
              </a:rPr>
              <a:t> spin to the Lund </a:t>
            </a:r>
            <a:r>
              <a:rPr lang="it-IT" sz="1600" dirty="0" err="1">
                <a:solidFill>
                  <a:srgbClr val="0432FF"/>
                </a:solidFill>
              </a:rPr>
              <a:t>string</a:t>
            </a:r>
            <a:r>
              <a:rPr lang="it-IT" sz="1600" dirty="0">
                <a:solidFill>
                  <a:srgbClr val="0432FF"/>
                </a:solidFill>
              </a:rPr>
              <a:t> model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D1A24A8-2317-1599-A39F-E1BD3CBC3C37}"/>
              </a:ext>
            </a:extLst>
          </p:cNvPr>
          <p:cNvSpPr/>
          <p:nvPr/>
        </p:nvSpPr>
        <p:spPr>
          <a:xfrm>
            <a:off x="3546569" y="3847271"/>
            <a:ext cx="678713" cy="428054"/>
          </a:xfrm>
          <a:prstGeom prst="ellipse">
            <a:avLst/>
          </a:prstGeom>
          <a:noFill/>
          <a:ln>
            <a:solidFill>
              <a:srgbClr val="0432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7 26">
            <a:extLst>
              <a:ext uri="{FF2B5EF4-FFF2-40B4-BE49-F238E27FC236}">
                <a16:creationId xmlns:a16="http://schemas.microsoft.com/office/drawing/2014/main" id="{46D565EE-EC2B-20F9-642D-572D94168E89}"/>
              </a:ext>
            </a:extLst>
          </p:cNvPr>
          <p:cNvCxnSpPr>
            <a:cxnSpLocks/>
            <a:stCxn id="13" idx="6"/>
            <a:endCxn id="43" idx="1"/>
          </p:cNvCxnSpPr>
          <p:nvPr/>
        </p:nvCxnSpPr>
        <p:spPr>
          <a:xfrm flipV="1">
            <a:off x="4225282" y="3289097"/>
            <a:ext cx="1454237" cy="772201"/>
          </a:xfrm>
          <a:prstGeom prst="curvedConnector3">
            <a:avLst>
              <a:gd name="adj1" fmla="val 50000"/>
            </a:avLst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B2DA182-6811-B1BB-913B-E6229E331D48}"/>
              </a:ext>
            </a:extLst>
          </p:cNvPr>
          <p:cNvSpPr txBox="1"/>
          <p:nvPr/>
        </p:nvSpPr>
        <p:spPr>
          <a:xfrm>
            <a:off x="5679519" y="3104431"/>
            <a:ext cx="312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3DFF"/>
                </a:solidFill>
              </a:rPr>
              <a:t>Coupling</a:t>
            </a:r>
            <a:r>
              <a:rPr lang="it-IT" dirty="0">
                <a:solidFill>
                  <a:srgbClr val="003DFF"/>
                </a:solidFill>
              </a:rPr>
              <a:t> of quarks with </a:t>
            </a:r>
            <a:r>
              <a:rPr lang="it-IT" dirty="0" err="1">
                <a:solidFill>
                  <a:srgbClr val="003DFF"/>
                </a:solidFill>
              </a:rPr>
              <a:t>VMs</a:t>
            </a:r>
            <a:endParaRPr lang="it-IT" dirty="0">
              <a:solidFill>
                <a:srgbClr val="003DFF"/>
              </a:solidFill>
            </a:endParaRP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500084E5-6215-C4B0-0D32-5AF1C12ECB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9519" y="4594563"/>
            <a:ext cx="1022058" cy="671048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CA0CDCF2-AF38-C029-EE54-E933700878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1936" y="4574629"/>
            <a:ext cx="938470" cy="701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250CA1F5-1718-2F31-4019-FEF3DA8CF475}"/>
                  </a:ext>
                </a:extLst>
              </p:cNvPr>
              <p:cNvSpPr txBox="1"/>
              <p:nvPr/>
            </p:nvSpPr>
            <p:spPr>
              <a:xfrm>
                <a:off x="7392108" y="3613922"/>
                <a:ext cx="1712098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LT</m:t>
                        </m:r>
                      </m:sub>
                    </m:sSub>
                  </m:oMath>
                </a14:m>
                <a:r>
                  <a:rPr lang="it-IT" sz="1800" dirty="0">
                    <a:solidFill>
                      <a:srgbClr val="0432FF"/>
                    </a:solidFill>
                  </a:rPr>
                  <a:t> </a:t>
                </a:r>
              </a:p>
              <a:p>
                <a:r>
                  <a:rPr lang="it-IT" sz="1400" dirty="0">
                    <a:solidFill>
                      <a:srgbClr val="0432FF"/>
                    </a:solidFill>
                  </a:rPr>
                  <a:t>oblique </a:t>
                </a:r>
                <a:r>
                  <a:rPr lang="it-IT" sz="1400" dirty="0" err="1">
                    <a:solidFill>
                      <a:srgbClr val="0432FF"/>
                    </a:solidFill>
                  </a:rPr>
                  <a:t>polarization</a:t>
                </a:r>
                <a:endParaRPr lang="it-IT" sz="1400" dirty="0">
                  <a:solidFill>
                    <a:srgbClr val="0432FF"/>
                  </a:solidFill>
                </a:endParaRPr>
              </a:p>
              <a:p>
                <a:r>
                  <a:rPr lang="it-IT" sz="1400" dirty="0">
                    <a:solidFill>
                      <a:srgbClr val="0432FF"/>
                    </a:solidFill>
                  </a:rPr>
                  <a:t> (L/T </a:t>
                </a:r>
                <a:r>
                  <a:rPr lang="it-IT" sz="1400" dirty="0" err="1">
                    <a:solidFill>
                      <a:srgbClr val="0432FF"/>
                    </a:solidFill>
                  </a:rPr>
                  <a:t>interference</a:t>
                </a:r>
                <a:r>
                  <a:rPr lang="it-IT" sz="1400" dirty="0">
                    <a:solidFill>
                      <a:srgbClr val="0432FF"/>
                    </a:solidFill>
                  </a:rPr>
                  <a:t>)</a:t>
                </a:r>
                <a:endParaRPr lang="it-IT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250CA1F5-1718-2F31-4019-FEF3DA8CF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08" y="3613922"/>
                <a:ext cx="1712098" cy="800219"/>
              </a:xfrm>
              <a:prstGeom prst="rect">
                <a:avLst/>
              </a:prstGeom>
              <a:blipFill>
                <a:blip r:embed="rId20"/>
                <a:stretch>
                  <a:fillRect l="-1481" b="-78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880B5A36-C65E-34AF-A632-D6CF04AAA351}"/>
                  </a:ext>
                </a:extLst>
              </p:cNvPr>
              <p:cNvSpPr txBox="1"/>
              <p:nvPr/>
            </p:nvSpPr>
            <p:spPr>
              <a:xfrm>
                <a:off x="5537975" y="3728195"/>
                <a:ext cx="19486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it-IT" sz="1800" dirty="0">
                    <a:solidFill>
                      <a:srgbClr val="0432FF"/>
                    </a:solidFill>
                  </a:rPr>
                  <a:t>  </a:t>
                </a:r>
              </a:p>
              <a:p>
                <a:r>
                  <a:rPr lang="it-IT" sz="1400" dirty="0">
                    <a:solidFill>
                      <a:srgbClr val="0432FF"/>
                    </a:solidFill>
                  </a:rPr>
                  <a:t>fraction of L </a:t>
                </a:r>
                <a:r>
                  <a:rPr lang="it-IT" sz="1400" dirty="0" err="1">
                    <a:solidFill>
                      <a:srgbClr val="0432FF"/>
                    </a:solidFill>
                  </a:rPr>
                  <a:t>pol</a:t>
                </a:r>
                <a:r>
                  <a:rPr lang="it-IT" sz="1400" dirty="0">
                    <a:solidFill>
                      <a:srgbClr val="0432FF"/>
                    </a:solidFill>
                  </a:rPr>
                  <a:t>. </a:t>
                </a:r>
                <a:r>
                  <a:rPr lang="it-IT" sz="1400" dirty="0" err="1">
                    <a:solidFill>
                      <a:srgbClr val="0432FF"/>
                    </a:solidFill>
                  </a:rPr>
                  <a:t>VMs</a:t>
                </a:r>
                <a:endParaRPr lang="it-IT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880B5A36-C65E-34AF-A632-D6CF04AAA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75" y="3728195"/>
                <a:ext cx="1948675" cy="584775"/>
              </a:xfrm>
              <a:prstGeom prst="rect">
                <a:avLst/>
              </a:prstGeom>
              <a:blipFill>
                <a:blip r:embed="rId21"/>
                <a:stretch>
                  <a:fillRect l="-645" b="-127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727640D0-5B51-6250-81E0-A270ABEDFECE}"/>
              </a:ext>
            </a:extLst>
          </p:cNvPr>
          <p:cNvSpPr txBox="1"/>
          <p:nvPr/>
        </p:nvSpPr>
        <p:spPr>
          <a:xfrm>
            <a:off x="7926527" y="1997460"/>
            <a:ext cx="12174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AK, </a:t>
            </a:r>
            <a:r>
              <a:rPr kumimoji="0" lang="it-IT" sz="10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Artru</a:t>
            </a:r>
            <a:r>
              <a:rPr kumimoji="0" lang="it-IT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Martin, PRD 104, 114038 (2021)</a:t>
            </a:r>
            <a:endParaRPr lang="it-IT" sz="1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E87923-4C15-F1A3-4286-28EF0D1D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0E41CD0-32A9-2A46-36FD-CD96071785EF}"/>
                  </a:ext>
                </a:extLst>
              </p:cNvPr>
              <p:cNvSpPr txBox="1"/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Pythia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generate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process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in the standard way and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change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behaviour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through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UserHooks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class, e.g. in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hadronization</a:t>
                </a:r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Allow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target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parametrizations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transversity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PDFs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Alternatively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user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chose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each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Evaluate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fragmenting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rgbClr val="002060"/>
                    </a:solidFill>
                  </a:rPr>
                  <a:t>Apply</a:t>
                </a:r>
                <a:r>
                  <a:rPr lang="it-IT" sz="1600" dirty="0">
                    <a:solidFill>
                      <a:srgbClr val="002060"/>
                    </a:solidFill>
                  </a:rPr>
                  <a:t> rules of the string+</a:t>
                </a:r>
                <a:r>
                  <a:rPr lang="it-IT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600" dirty="0">
                    <a:solidFill>
                      <a:srgbClr val="002060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it-IT" sz="1600" dirty="0">
                    <a:solidFill>
                      <a:srgbClr val="002060"/>
                    </a:solidFill>
                  </a:rPr>
                  <a:t> model 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0E41CD0-32A9-2A46-36FD-CD9607178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blipFill>
                <a:blip r:embed="rId22"/>
                <a:stretch>
                  <a:fillRect l="-322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61133E-2E51-AFAB-0612-405CDAF94997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Spin in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Pythia for DIS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5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1B53F890-30C3-D04B-B4B5-04D53C51E5E7}"/>
              </a:ext>
            </a:extLst>
          </p:cNvPr>
          <p:cNvSpPr>
            <a:spLocks noChangeAspect="1"/>
          </p:cNvSpPr>
          <p:nvPr/>
        </p:nvSpPr>
        <p:spPr bwMode="auto">
          <a:xfrm rot="2968479">
            <a:off x="1366152" y="3132384"/>
            <a:ext cx="958291" cy="79420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96F859B-672C-8245-9494-263F60BEE64D}"/>
              </a:ext>
            </a:extLst>
          </p:cNvPr>
          <p:cNvGrpSpPr>
            <a:grpSpLocks/>
          </p:cNvGrpSpPr>
          <p:nvPr/>
        </p:nvGrpSpPr>
        <p:grpSpPr bwMode="auto">
          <a:xfrm>
            <a:off x="614084" y="2826725"/>
            <a:ext cx="926569" cy="0"/>
            <a:chOff x="1392" y="1488"/>
            <a:chExt cx="1584" cy="0"/>
          </a:xfrm>
        </p:grpSpPr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69E33147-15CD-704D-A379-4E0FE351F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5F385822-1A19-4442-95D6-2DF6721C4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8AA5448A-F6A3-8C48-ABA1-DF7319D06D1F}"/>
              </a:ext>
            </a:extLst>
          </p:cNvPr>
          <p:cNvGrpSpPr>
            <a:grpSpLocks/>
          </p:cNvGrpSpPr>
          <p:nvPr/>
        </p:nvGrpSpPr>
        <p:grpSpPr bwMode="auto">
          <a:xfrm rot="20880000" flipV="1">
            <a:off x="1530772" y="2729350"/>
            <a:ext cx="926569" cy="0"/>
            <a:chOff x="1392" y="1488"/>
            <a:chExt cx="1584" cy="0"/>
          </a:xfrm>
        </p:grpSpPr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A26EFBE3-67FD-084A-BA40-C3BAE8661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6B878272-CF26-F946-9073-E1083385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931051EE-643B-D14E-B249-F2553078B68C}"/>
              </a:ext>
            </a:extLst>
          </p:cNvPr>
          <p:cNvGrpSpPr>
            <a:grpSpLocks noChangeAspect="1"/>
          </p:cNvGrpSpPr>
          <p:nvPr/>
        </p:nvGrpSpPr>
        <p:grpSpPr bwMode="auto">
          <a:xfrm rot="17646704" flipV="1">
            <a:off x="1491854" y="4026217"/>
            <a:ext cx="856399" cy="1077"/>
            <a:chOff x="1392" y="1488"/>
            <a:chExt cx="1584" cy="0"/>
          </a:xfrm>
        </p:grpSpPr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80297F9E-99CC-CD4A-BE7B-091D5EB2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F1F29F4C-1F4E-084A-9D05-594051F78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7EB4ABC5-5B78-D24F-BE0B-41EDDA9621D0}"/>
              </a:ext>
            </a:extLst>
          </p:cNvPr>
          <p:cNvGrpSpPr>
            <a:grpSpLocks/>
          </p:cNvGrpSpPr>
          <p:nvPr/>
        </p:nvGrpSpPr>
        <p:grpSpPr bwMode="auto">
          <a:xfrm>
            <a:off x="2129259" y="3563990"/>
            <a:ext cx="1403088" cy="128636"/>
            <a:chOff x="1392" y="1488"/>
            <a:chExt cx="1584" cy="0"/>
          </a:xfrm>
        </p:grpSpPr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B6C7B7A8-156D-1D4A-AD9D-5D05902D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1C21383E-D2AF-BE4D-93E1-D90E6FE2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sp>
        <p:nvSpPr>
          <p:cNvPr id="28" name="Ovale 27">
            <a:extLst>
              <a:ext uri="{FF2B5EF4-FFF2-40B4-BE49-F238E27FC236}">
                <a16:creationId xmlns:a16="http://schemas.microsoft.com/office/drawing/2014/main" id="{9C5EAEA5-E11F-964E-A4BE-A7FE4B4CCD52}"/>
              </a:ext>
            </a:extLst>
          </p:cNvPr>
          <p:cNvSpPr>
            <a:spLocks noChangeAspect="1"/>
          </p:cNvSpPr>
          <p:nvPr/>
        </p:nvSpPr>
        <p:spPr>
          <a:xfrm>
            <a:off x="1427953" y="4325690"/>
            <a:ext cx="397101" cy="401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B0CEB5ED-032F-914E-9C73-8BFEFF775211}"/>
              </a:ext>
            </a:extLst>
          </p:cNvPr>
          <p:cNvGrpSpPr>
            <a:grpSpLocks/>
          </p:cNvGrpSpPr>
          <p:nvPr/>
        </p:nvGrpSpPr>
        <p:grpSpPr bwMode="auto">
          <a:xfrm>
            <a:off x="1030853" y="4544836"/>
            <a:ext cx="397101" cy="0"/>
            <a:chOff x="1392" y="1488"/>
            <a:chExt cx="1584" cy="0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E7EAA17-BEAE-CD45-BA7B-44C2111A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713CDEB-8F23-DC45-9092-B6BA5619F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DDCA7EE8-5496-524B-BE2D-5326BF1D1991}"/>
              </a:ext>
            </a:extLst>
          </p:cNvPr>
          <p:cNvGrpSpPr>
            <a:grpSpLocks/>
          </p:cNvGrpSpPr>
          <p:nvPr/>
        </p:nvGrpSpPr>
        <p:grpSpPr bwMode="auto">
          <a:xfrm>
            <a:off x="1824816" y="4594563"/>
            <a:ext cx="1800189" cy="0"/>
            <a:chOff x="1392" y="1488"/>
            <a:chExt cx="1584" cy="0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FD6B6F60-0FBD-9147-8B7B-DC63116C1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90D6287D-2519-1146-87FD-70B17833B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78ABFB6-5571-EE4C-9172-048D9A7BE72E}"/>
              </a:ext>
            </a:extLst>
          </p:cNvPr>
          <p:cNvSpPr txBox="1"/>
          <p:nvPr/>
        </p:nvSpPr>
        <p:spPr>
          <a:xfrm>
            <a:off x="1422575" y="4406807"/>
            <a:ext cx="579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/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blipFill>
                <a:blip r:embed="rId3"/>
                <a:stretch>
                  <a:fillRect l="-22222" b="-29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/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/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blipFill>
                <a:blip r:embed="rId5"/>
                <a:stretch>
                  <a:fillRect l="-12500" t="-5556" r="-125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C312AD27-DC20-7A49-9730-91BD83FC685A}"/>
              </a:ext>
            </a:extLst>
          </p:cNvPr>
          <p:cNvGrpSpPr/>
          <p:nvPr/>
        </p:nvGrpSpPr>
        <p:grpSpPr>
          <a:xfrm>
            <a:off x="2069607" y="3477493"/>
            <a:ext cx="185314" cy="189183"/>
            <a:chOff x="2871938" y="2165355"/>
            <a:chExt cx="252000" cy="254483"/>
          </a:xfrm>
        </p:grpSpPr>
        <p:sp>
          <p:nvSpPr>
            <p:cNvPr id="192" name="Ovale 191">
              <a:extLst>
                <a:ext uri="{FF2B5EF4-FFF2-40B4-BE49-F238E27FC236}">
                  <a16:creationId xmlns:a16="http://schemas.microsoft.com/office/drawing/2014/main" id="{AC112526-6FCC-0740-9C80-FAA6D053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/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sz="1100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blipFill>
                  <a:blip r:embed="rId6"/>
                  <a:stretch>
                    <a:fillRect l="-20000" t="-20000" r="-1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E5EF7002-F30D-9646-8C85-172590E2E242}"/>
              </a:ext>
            </a:extLst>
          </p:cNvPr>
          <p:cNvSpPr/>
          <p:nvPr/>
        </p:nvSpPr>
        <p:spPr>
          <a:xfrm>
            <a:off x="1837090" y="4270068"/>
            <a:ext cx="1170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beam</a:t>
            </a:r>
            <a:r>
              <a:rPr lang="it-IT" sz="1200" dirty="0"/>
              <a:t> </a:t>
            </a:r>
            <a:r>
              <a:rPr lang="it-IT" sz="1200" dirty="0" err="1"/>
              <a:t>remnants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/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01D2E98C-2BE7-1509-2ACB-1808DEE8AF67}"/>
              </a:ext>
            </a:extLst>
          </p:cNvPr>
          <p:cNvGrpSpPr/>
          <p:nvPr/>
        </p:nvGrpSpPr>
        <p:grpSpPr>
          <a:xfrm>
            <a:off x="3537484" y="3429607"/>
            <a:ext cx="835956" cy="1320595"/>
            <a:chOff x="3537484" y="3429607"/>
            <a:chExt cx="835956" cy="1320595"/>
          </a:xfrm>
        </p:grpSpPr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F3125258-6821-AF49-B707-F7241A93EAA3}"/>
                </a:ext>
              </a:extLst>
            </p:cNvPr>
            <p:cNvGrpSpPr/>
            <p:nvPr/>
          </p:nvGrpSpPr>
          <p:grpSpPr>
            <a:xfrm>
              <a:off x="3537484" y="3483440"/>
              <a:ext cx="333884" cy="337605"/>
              <a:chOff x="4868039" y="2173347"/>
              <a:chExt cx="454034" cy="454135"/>
            </a:xfrm>
          </p:grpSpPr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0A54A87-8F2A-7B46-A108-41D58ACC0FE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45" name="Connettore 1 44">
                  <a:extLst>
                    <a:ext uri="{FF2B5EF4-FFF2-40B4-BE49-F238E27FC236}">
                      <a16:creationId xmlns:a16="http://schemas.microsoft.com/office/drawing/2014/main" id="{4784DE95-5407-634C-98BB-6DC49B5E8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003D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EB966227-5BA5-D540-94B8-8D50FABFA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71E55EFA-169F-F64A-A904-92AA04A030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F4C38A0A-BC13-1446-90ED-8C6E328D7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FFB73A9-4EC5-EC44-81D6-4F838F8ADCE1}"/>
                </a:ext>
              </a:extLst>
            </p:cNvPr>
            <p:cNvGrpSpPr/>
            <p:nvPr/>
          </p:nvGrpSpPr>
          <p:grpSpPr>
            <a:xfrm>
              <a:off x="3541409" y="3745356"/>
              <a:ext cx="333884" cy="337605"/>
              <a:chOff x="4868039" y="2173347"/>
              <a:chExt cx="454034" cy="454135"/>
            </a:xfrm>
          </p:grpSpPr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AD2EF9AC-CF47-6B4A-9146-D0922E55156D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56" name="Connettore 1 55">
                  <a:extLst>
                    <a:ext uri="{FF2B5EF4-FFF2-40B4-BE49-F238E27FC236}">
                      <a16:creationId xmlns:a16="http://schemas.microsoft.com/office/drawing/2014/main" id="{7C746D15-26E5-6C48-B345-4DAFB8E6E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2 56">
                  <a:extLst>
                    <a:ext uri="{FF2B5EF4-FFF2-40B4-BE49-F238E27FC236}">
                      <a16:creationId xmlns:a16="http://schemas.microsoft.com/office/drawing/2014/main" id="{A1462065-6343-BF4F-8E0D-E50E35EE4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0CC60DA1-AF45-A644-AA18-3C44288793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DE7B520B-3D94-5545-8398-B93936BBF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3E7F33B9-65CA-2143-9DD0-E07296C0F519}"/>
                </a:ext>
              </a:extLst>
            </p:cNvPr>
            <p:cNvGrpSpPr/>
            <p:nvPr/>
          </p:nvGrpSpPr>
          <p:grpSpPr>
            <a:xfrm>
              <a:off x="3546569" y="4020583"/>
              <a:ext cx="333884" cy="337605"/>
              <a:chOff x="4868039" y="2173347"/>
              <a:chExt cx="454034" cy="454135"/>
            </a:xfrm>
          </p:grpSpPr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FE2C1F52-8241-F345-BB69-7AF28EC2C8D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68" name="Connettore 1 67">
                  <a:extLst>
                    <a:ext uri="{FF2B5EF4-FFF2-40B4-BE49-F238E27FC236}">
                      <a16:creationId xmlns:a16="http://schemas.microsoft.com/office/drawing/2014/main" id="{E5E93011-6BFA-8E48-AEDB-6F3E0D371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2 68">
                  <a:extLst>
                    <a:ext uri="{FF2B5EF4-FFF2-40B4-BE49-F238E27FC236}">
                      <a16:creationId xmlns:a16="http://schemas.microsoft.com/office/drawing/2014/main" id="{E6955174-2A8B-7D44-9CB8-95BAEC4E1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Connettore 1 65">
                <a:extLst>
                  <a:ext uri="{FF2B5EF4-FFF2-40B4-BE49-F238E27FC236}">
                    <a16:creationId xmlns:a16="http://schemas.microsoft.com/office/drawing/2014/main" id="{0227BA93-8A0B-3645-AC81-60A2C8FF46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e 66">
                <a:extLst>
                  <a:ext uri="{FF2B5EF4-FFF2-40B4-BE49-F238E27FC236}">
                    <a16:creationId xmlns:a16="http://schemas.microsoft.com/office/drawing/2014/main" id="{0F201050-5351-9E40-A35C-435D9E560D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FFDFECF7-55E8-1C44-AB3B-B1AAC9629FBD}"/>
                </a:ext>
              </a:extLst>
            </p:cNvPr>
            <p:cNvGrpSpPr/>
            <p:nvPr/>
          </p:nvGrpSpPr>
          <p:grpSpPr>
            <a:xfrm>
              <a:off x="3542373" y="4278298"/>
              <a:ext cx="333884" cy="320611"/>
              <a:chOff x="4868039" y="2173347"/>
              <a:chExt cx="454034" cy="431275"/>
            </a:xfrm>
          </p:grpSpPr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7669094D-162D-B642-86F4-E805549628DA}"/>
                  </a:ext>
                </a:extLst>
              </p:cNvPr>
              <p:cNvGrpSpPr/>
              <p:nvPr/>
            </p:nvGrpSpPr>
            <p:grpSpPr>
              <a:xfrm>
                <a:off x="4956154" y="2356078"/>
                <a:ext cx="5903" cy="248544"/>
                <a:chOff x="5903477" y="3638966"/>
                <a:chExt cx="5903" cy="248544"/>
              </a:xfrm>
            </p:grpSpPr>
            <p:cxnSp>
              <p:nvCxnSpPr>
                <p:cNvPr id="74" name="Connettore 1 73">
                  <a:extLst>
                    <a:ext uri="{FF2B5EF4-FFF2-40B4-BE49-F238E27FC236}">
                      <a16:creationId xmlns:a16="http://schemas.microsoft.com/office/drawing/2014/main" id="{5EEA69A4-BDE2-CD4E-A265-0EE1D946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832446" y="3814541"/>
                  <a:ext cx="144000" cy="193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2 74">
                  <a:extLst>
                    <a:ext uri="{FF2B5EF4-FFF2-40B4-BE49-F238E27FC236}">
                      <a16:creationId xmlns:a16="http://schemas.microsoft.com/office/drawing/2014/main" id="{B8F8418B-C94D-C245-8F92-7D19E9945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109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Connettore 1 71">
                <a:extLst>
                  <a:ext uri="{FF2B5EF4-FFF2-40B4-BE49-F238E27FC236}">
                    <a16:creationId xmlns:a16="http://schemas.microsoft.com/office/drawing/2014/main" id="{B62EB59F-0924-F34B-B15D-BBE15ACF41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40BD308F-1900-6045-BE58-DF784228D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7B8A5228-3F4D-9344-97AD-EB5354047A2E}"/>
                </a:ext>
              </a:extLst>
            </p:cNvPr>
            <p:cNvGrpSpPr/>
            <p:nvPr/>
          </p:nvGrpSpPr>
          <p:grpSpPr>
            <a:xfrm>
              <a:off x="3542373" y="4511302"/>
              <a:ext cx="333884" cy="133812"/>
              <a:chOff x="4868039" y="2173347"/>
              <a:chExt cx="454034" cy="180000"/>
            </a:xfrm>
          </p:grpSpPr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B5C25BE8-DA28-2E47-9BCF-759F9F688A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DC1462CA-0A1C-8F45-B4B1-B2019B68B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/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/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5000" r="-16667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/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30000" b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A0DC0093-2F05-2C44-9DF3-BD644CA79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257" y="3958552"/>
              <a:ext cx="326389" cy="1390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2C578FE3-E9D9-2B4F-9CD5-B1C6444B116A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98" y="4093459"/>
              <a:ext cx="313609" cy="56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/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/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nettore 2 88">
              <a:extLst>
                <a:ext uri="{FF2B5EF4-FFF2-40B4-BE49-F238E27FC236}">
                  <a16:creationId xmlns:a16="http://schemas.microsoft.com/office/drawing/2014/main" id="{1F3FB72B-6AD1-CA4A-9E64-495D3216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3621" y="4325293"/>
              <a:ext cx="337039" cy="33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325ECCB1-8E49-E942-B282-2D7B584C6A4A}"/>
                </a:ext>
              </a:extLst>
            </p:cNvPr>
            <p:cNvCxnSpPr>
              <a:cxnSpLocks/>
            </p:cNvCxnSpPr>
            <p:nvPr/>
          </p:nvCxnSpPr>
          <p:spPr>
            <a:xfrm>
              <a:off x="3889162" y="4354342"/>
              <a:ext cx="320847" cy="133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/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5DCC06C8-6991-FA4D-B3CF-821B242645B6}"/>
                </a:ext>
              </a:extLst>
            </p:cNvPr>
            <p:cNvCxnSpPr>
              <a:cxnSpLocks/>
            </p:cNvCxnSpPr>
            <p:nvPr/>
          </p:nvCxnSpPr>
          <p:spPr>
            <a:xfrm>
              <a:off x="3879493" y="4369595"/>
              <a:ext cx="274413" cy="262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/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/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15385" r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06E37A08-E496-E542-B3BF-59E93405A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29" y="4049496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15080A11-921A-3A4E-A862-4A704F949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310" y="4317922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/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ttangolo 92">
            <a:extLst>
              <a:ext uri="{FF2B5EF4-FFF2-40B4-BE49-F238E27FC236}">
                <a16:creationId xmlns:a16="http://schemas.microsoft.com/office/drawing/2014/main" id="{EB77CAD8-3959-A84C-8852-3D7957DE273A}"/>
              </a:ext>
            </a:extLst>
          </p:cNvPr>
          <p:cNvSpPr/>
          <p:nvPr/>
        </p:nvSpPr>
        <p:spPr>
          <a:xfrm>
            <a:off x="2389474" y="3026965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C1649E80-1983-814B-A2E5-4AEFDADD20CE}"/>
              </a:ext>
            </a:extLst>
          </p:cNvPr>
          <p:cNvSpPr/>
          <p:nvPr/>
        </p:nvSpPr>
        <p:spPr>
          <a:xfrm>
            <a:off x="895843" y="3702526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14AC7EC7-E695-DC4A-AEED-36AEC93833E9}"/>
              </a:ext>
            </a:extLst>
          </p:cNvPr>
          <p:cNvSpPr/>
          <p:nvPr/>
        </p:nvSpPr>
        <p:spPr>
          <a:xfrm>
            <a:off x="324600" y="4566774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p,n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/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blipFill>
                <a:blip r:embed="rId17"/>
                <a:stretch>
                  <a:fillRect l="-40000" r="-30000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E87923-4C15-F1A3-4286-28EF0D1D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0E41CD0-32A9-2A46-36FD-CD96071785EF}"/>
                  </a:ext>
                </a:extLst>
              </p:cNvPr>
              <p:cNvSpPr txBox="1"/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Pythia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generate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process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in the standard way and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change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behaviour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through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UserHooks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class, e.g. in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hadronization</a:t>
                </a:r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Allow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target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parametrizations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transversity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PDFs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Alternatively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user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chose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each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Evaluate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fragmenting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rgbClr val="002060"/>
                    </a:solidFill>
                  </a:rPr>
                  <a:t>Apply</a:t>
                </a:r>
                <a:r>
                  <a:rPr lang="it-IT" sz="1600" dirty="0">
                    <a:solidFill>
                      <a:srgbClr val="002060"/>
                    </a:solidFill>
                  </a:rPr>
                  <a:t> rules of the string+</a:t>
                </a:r>
                <a:r>
                  <a:rPr lang="it-IT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600" dirty="0">
                    <a:solidFill>
                      <a:srgbClr val="002060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it-IT" sz="1600" dirty="0">
                    <a:solidFill>
                      <a:srgbClr val="002060"/>
                    </a:solidFill>
                  </a:rPr>
                  <a:t> model 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0E41CD0-32A9-2A46-36FD-CD9607178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blipFill>
                <a:blip r:embed="rId22"/>
                <a:stretch>
                  <a:fillRect l="-322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61133E-2E51-AFAB-0612-405CDAF94997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Spin in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Pythia for DIS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EA228E1-04B4-2F32-4F9B-91D20475AA26}"/>
              </a:ext>
            </a:extLst>
          </p:cNvPr>
          <p:cNvSpPr/>
          <p:nvPr/>
        </p:nvSpPr>
        <p:spPr>
          <a:xfrm>
            <a:off x="3727003" y="3172094"/>
            <a:ext cx="754117" cy="1826640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825B835-DCA3-2AE8-33FA-A5D08D0B140E}"/>
              </a:ext>
            </a:extLst>
          </p:cNvPr>
          <p:cNvCxnSpPr>
            <a:cxnSpLocks/>
          </p:cNvCxnSpPr>
          <p:nvPr/>
        </p:nvCxnSpPr>
        <p:spPr>
          <a:xfrm>
            <a:off x="4730044" y="4050804"/>
            <a:ext cx="474134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69B160FD-FEE4-1219-44B8-4306EAE6A91F}"/>
                  </a:ext>
                </a:extLst>
              </p:cNvPr>
              <p:cNvSpPr txBox="1"/>
              <p:nvPr/>
            </p:nvSpPr>
            <p:spPr>
              <a:xfrm>
                <a:off x="5376314" y="3119034"/>
                <a:ext cx="3086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rgbClr val="002060"/>
                    </a:solidFill>
                  </a:rPr>
                  <a:t>Produced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accessible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from the standard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Pythia</a:t>
                </a:r>
                <a:r>
                  <a:rPr lang="it-IT" sz="1600" dirty="0">
                    <a:solidFill>
                      <a:srgbClr val="002060"/>
                    </a:solidFill>
                  </a:rPr>
                  <a:t> event record</a:t>
                </a:r>
              </a:p>
              <a:p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en-US" sz="1600" b="0" dirty="0">
                    <a:solidFill>
                      <a:srgbClr val="002060"/>
                    </a:solidFill>
                  </a:rPr>
                  <a:t>Analyze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Collins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asymmetry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Dihadron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asymmetry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Beam</a:t>
                </a:r>
                <a:r>
                  <a:rPr lang="it-IT" sz="1600" dirty="0">
                    <a:solidFill>
                      <a:srgbClr val="002060"/>
                    </a:solidFill>
                  </a:rPr>
                  <a:t> spin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asymmetry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etc.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69B160FD-FEE4-1219-44B8-4306EAE6A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14" y="3119034"/>
                <a:ext cx="3086100" cy="1815882"/>
              </a:xfrm>
              <a:prstGeom prst="rect">
                <a:avLst/>
              </a:prstGeom>
              <a:blipFill>
                <a:blip r:embed="rId23"/>
                <a:stretch>
                  <a:fillRect l="-1230" t="-694" b="-34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7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4A079452-B057-42DE-7496-832C588C0F94}"/>
              </a:ext>
            </a:extLst>
          </p:cNvPr>
          <p:cNvGrpSpPr/>
          <p:nvPr/>
        </p:nvGrpSpPr>
        <p:grpSpPr>
          <a:xfrm>
            <a:off x="4262618" y="4008244"/>
            <a:ext cx="5213438" cy="2092955"/>
            <a:chOff x="3698169" y="4303048"/>
            <a:chExt cx="5213438" cy="2092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04B0D66A-B9E7-6BC8-47CE-ECB6B36C0E1B}"/>
                    </a:ext>
                  </a:extLst>
                </p:cNvPr>
                <p:cNvSpPr txBox="1"/>
                <p:nvPr/>
              </p:nvSpPr>
              <p:spPr>
                <a:xfrm>
                  <a:off x="3698169" y="4303048"/>
                  <a:ext cx="4572000" cy="1446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3DFF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String+</a:t>
                  </a:r>
                  <a:r>
                    <a:rPr lang="en-US" sz="1600" baseline="30000" dirty="0">
                      <a:solidFill>
                        <a:srgbClr val="003DFF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3</a:t>
                  </a:r>
                  <a:r>
                    <a:rPr lang="en-US" sz="1600" dirty="0">
                      <a:solidFill>
                        <a:srgbClr val="003DFF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P</a:t>
                  </a:r>
                  <a:r>
                    <a:rPr lang="en-US" sz="1600" baseline="-25000" dirty="0">
                      <a:solidFill>
                        <a:srgbClr val="003DFF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0</a:t>
                  </a:r>
                  <a:r>
                    <a:rPr lang="en-US" sz="1600" dirty="0">
                      <a:solidFill>
                        <a:srgbClr val="003DFF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parameters</a:t>
                  </a:r>
                </a:p>
                <a:p>
                  <a:endParaRPr lang="en-US" sz="1600" dirty="0">
                    <a:solidFill>
                      <a:srgbClr val="003D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Re</m:t>
                      </m:r>
                      <m:r>
                        <a:rPr lang="en-US" sz="1400" i="1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(</m:t>
                      </m:r>
                      <m:r>
                        <a:rPr lang="en-US" sz="1400" i="1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𝜇</m:t>
                      </m:r>
                      <m:r>
                        <a:rPr lang="en-US" sz="1400" i="1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)</m:t>
                      </m:r>
                    </m:oMath>
                  </a14:m>
                  <a:r>
                    <a:rPr lang="it-IT" sz="1400" dirty="0">
                      <a:solidFill>
                        <a:srgbClr val="003DFF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		0.42	</a:t>
                  </a:r>
                  <a:r>
                    <a:rPr lang="en-US" sz="1400" dirty="0">
                      <a:solidFill>
                        <a:srgbClr val="003DFF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GeV</m:t>
                      </m:r>
                      <m:r>
                        <a:rPr lang="en-US" sz="140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/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c</m:t>
                          </m:r>
                        </m:e>
                        <m:sup>
                          <m:r>
                            <a:rPr lang="en-US" sz="140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2</m:t>
                          </m:r>
                        </m:sup>
                      </m:sSup>
                    </m:oMath>
                  </a14:m>
                  <a:endParaRPr lang="it-IT" sz="1400" dirty="0">
                    <a:solidFill>
                      <a:srgbClr val="003DFF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 lvl="1"/>
                  <a:r>
                    <a:rPr lang="it-IT" sz="1400" dirty="0">
                      <a:solidFill>
                        <a:srgbClr val="003DFF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Im(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𝜇</m:t>
                      </m:r>
                      <m:r>
                        <a:rPr lang="en-US" sz="1400" i="1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)</m:t>
                      </m:r>
                    </m:oMath>
                  </a14:m>
                  <a:r>
                    <a:rPr lang="it-IT" sz="1400" dirty="0">
                      <a:solidFill>
                        <a:srgbClr val="003DFF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		0.76	</a:t>
                  </a:r>
                  <a:r>
                    <a:rPr lang="en-US" sz="1400" dirty="0">
                      <a:solidFill>
                        <a:srgbClr val="003DFF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GeV</m:t>
                      </m:r>
                      <m:r>
                        <a:rPr lang="en-US" sz="140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/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c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</m:t>
                      </m:r>
                    </m:oMath>
                  </a14:m>
                  <a:endParaRPr lang="it-IT" sz="1400" dirty="0">
                    <a:solidFill>
                      <a:srgbClr val="003DFF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L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rgbClr val="003DFF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		0.93	</a:t>
                  </a:r>
                </a:p>
                <a:p>
                  <a:pPr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LT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rgbClr val="003DFF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0.0</m:t>
                      </m:r>
                    </m:oMath>
                  </a14:m>
                  <a:endParaRPr lang="it-IT" sz="1400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04B0D66A-B9E7-6BC8-47CE-ECB6B36C0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169" y="4303048"/>
                  <a:ext cx="4572000" cy="1446550"/>
                </a:xfrm>
                <a:prstGeom prst="rect">
                  <a:avLst/>
                </a:prstGeom>
                <a:blipFill>
                  <a:blip r:embed="rId2"/>
                  <a:stretch>
                    <a:fillRect l="-554" t="-87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0EF7553-F754-9B44-9BDC-ABA2FB339B84}"/>
                </a:ext>
              </a:extLst>
            </p:cNvPr>
            <p:cNvSpPr txBox="1"/>
            <p:nvPr/>
          </p:nvSpPr>
          <p:spPr>
            <a:xfrm>
              <a:off x="4167386" y="5251203"/>
              <a:ext cx="1501423" cy="535544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5980C474-95DB-4266-770F-7F9CA5485563}"/>
                    </a:ext>
                  </a:extLst>
                </p:cNvPr>
                <p:cNvSpPr txBox="1"/>
                <p:nvPr/>
              </p:nvSpPr>
              <p:spPr>
                <a:xfrm>
                  <a:off x="4339607" y="5872783"/>
                  <a:ext cx="4572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it-IT" sz="14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it-IT" sz="1400" dirty="0" err="1">
                      <a:solidFill>
                        <a:srgbClr val="C00000"/>
                      </a:solidFill>
                    </a:rPr>
                    <a:t>annihilation</a:t>
                  </a:r>
                  <a:r>
                    <a:rPr lang="it-IT" sz="14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it-IT" sz="1400" dirty="0" err="1">
                      <a:solidFill>
                        <a:srgbClr val="C00000"/>
                      </a:solidFill>
                    </a:rPr>
                    <a:t>requires</a:t>
                  </a:r>
                  <a:r>
                    <a:rPr lang="it-IT" sz="1400" dirty="0">
                      <a:solidFill>
                        <a:srgbClr val="C00000"/>
                      </a:solidFill>
                    </a:rPr>
                    <a:t>  small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rgbClr val="C00000"/>
                      </a:solidFill>
                    </a:rPr>
                    <a:t> (T </a:t>
                  </a:r>
                  <a:r>
                    <a:rPr lang="it-IT" sz="1400" dirty="0" err="1">
                      <a:solidFill>
                        <a:srgbClr val="C00000"/>
                      </a:solidFill>
                    </a:rPr>
                    <a:t>pol</a:t>
                  </a:r>
                  <a:r>
                    <a:rPr lang="it-IT" sz="14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it-IT" sz="1400" dirty="0" err="1">
                      <a:solidFill>
                        <a:srgbClr val="C00000"/>
                      </a:solidFill>
                    </a:rPr>
                    <a:t>VMs</a:t>
                  </a:r>
                  <a:r>
                    <a:rPr lang="it-IT" sz="1400" dirty="0">
                      <a:solidFill>
                        <a:srgbClr val="C00000"/>
                      </a:solidFill>
                    </a:rPr>
                    <a:t>)</a:t>
                  </a:r>
                </a:p>
                <a:p>
                  <a:r>
                    <a:rPr lang="it-IT" sz="1400" dirty="0">
                      <a:solidFill>
                        <a:srgbClr val="C00000"/>
                      </a:solidFill>
                    </a:rPr>
                    <a:t>				    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LT</m:t>
                          </m:r>
                          <m: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a14:m>
                  <a:endParaRPr lang="it-IT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5980C474-95DB-4266-770F-7F9CA5485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607" y="5872783"/>
                  <a:ext cx="4572000" cy="523220"/>
                </a:xfrm>
                <a:prstGeom prst="rect">
                  <a:avLst/>
                </a:prstGeom>
                <a:blipFill>
                  <a:blip r:embed="rId3"/>
                  <a:stretch>
                    <a:fillRect t="-2381" b="-119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9A527938-8A9B-0E17-5A70-385108C9B9DC}"/>
                </a:ext>
              </a:extLst>
            </p:cNvPr>
            <p:cNvSpPr txBox="1"/>
            <p:nvPr/>
          </p:nvSpPr>
          <p:spPr>
            <a:xfrm>
              <a:off x="5668809" y="4341597"/>
              <a:ext cx="191359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dirty="0">
                  <a:solidFill>
                    <a:srgbClr val="002060"/>
                  </a:solidFill>
                </a:rPr>
                <a:t>CPC  </a:t>
              </a:r>
              <a:r>
                <a:rPr lang="it-IT" sz="1200" b="1" dirty="0">
                  <a:solidFill>
                    <a:srgbClr val="002060"/>
                  </a:solidFill>
                </a:rPr>
                <a:t>292</a:t>
              </a:r>
              <a:r>
                <a:rPr lang="it-IT" sz="1200" dirty="0">
                  <a:solidFill>
                    <a:srgbClr val="002060"/>
                  </a:solidFill>
                </a:rPr>
                <a:t> (2023) 108886 </a:t>
              </a:r>
              <a:endParaRPr lang="it-IT" sz="1200" dirty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5A4609-0CFB-D24E-A25F-0E70058B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83357AE-4F33-394C-E5E6-F83B0084F64D}"/>
              </a:ext>
            </a:extLst>
          </p:cNvPr>
          <p:cNvGrpSpPr/>
          <p:nvPr/>
        </p:nvGrpSpPr>
        <p:grpSpPr>
          <a:xfrm>
            <a:off x="1657350" y="1544687"/>
            <a:ext cx="4318000" cy="1828800"/>
            <a:chOff x="776690" y="1396470"/>
            <a:chExt cx="4318000" cy="1828800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DE1377A3-727F-DA44-8404-712D70AF06DC}"/>
                </a:ext>
              </a:extLst>
            </p:cNvPr>
            <p:cNvGrpSpPr/>
            <p:nvPr/>
          </p:nvGrpSpPr>
          <p:grpSpPr>
            <a:xfrm>
              <a:off x="776690" y="1396470"/>
              <a:ext cx="4318000" cy="1828800"/>
              <a:chOff x="776690" y="1680270"/>
              <a:chExt cx="4318000" cy="1828800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8A9378BD-262F-B746-94B4-0982D6DC75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828" b="5828"/>
              <a:stretch/>
            </p:blipFill>
            <p:spPr>
              <a:xfrm>
                <a:off x="776690" y="1680270"/>
                <a:ext cx="4318000" cy="18288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FD95F013-589A-5D4A-8027-18FDF5AA0CA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335" y="2696901"/>
                    <a:ext cx="2795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FD95F013-589A-5D4A-8027-18FDF5AA0C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335" y="2696901"/>
                    <a:ext cx="27956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739" r="-4348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01968402-5919-DB46-B985-3D294B5E0C75}"/>
                  </a:ext>
                </a:extLst>
              </p:cNvPr>
              <p:cNvSpPr/>
              <p:nvPr/>
            </p:nvSpPr>
            <p:spPr>
              <a:xfrm>
                <a:off x="2253049" y="2546430"/>
                <a:ext cx="279564" cy="404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3937E4D0-6595-3447-B4AC-68D08DA82DCD}"/>
                  </a:ext>
                </a:extLst>
              </p:cNvPr>
              <p:cNvSpPr/>
              <p:nvPr/>
            </p:nvSpPr>
            <p:spPr>
              <a:xfrm>
                <a:off x="2345334" y="2610289"/>
                <a:ext cx="279564" cy="2769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EA6ADEC2-D7DA-B04B-B72F-7B354BEFBE6E}"/>
                    </a:ext>
                  </a:extLst>
                </p:cNvPr>
                <p:cNvSpPr/>
                <p:nvPr/>
              </p:nvSpPr>
              <p:spPr>
                <a:xfrm>
                  <a:off x="3629221" y="2280322"/>
                  <a:ext cx="4739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EA6ADEC2-D7DA-B04B-B72F-7B354BEFBE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221" y="2280322"/>
                  <a:ext cx="47397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04928385-DB8B-CB4A-AAA7-C4FEA79AF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663" y="1987638"/>
              <a:ext cx="297814" cy="7024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egnaposto piè di pagina 27">
            <a:extLst>
              <a:ext uri="{FF2B5EF4-FFF2-40B4-BE49-F238E27FC236}">
                <a16:creationId xmlns:a16="http://schemas.microsoft.com/office/drawing/2014/main" id="{013471FC-53AA-9C44-A8AA-3A15074E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54DE39-C0EC-B567-81D0-1BEDD5D6DBCA}"/>
              </a:ext>
            </a:extLst>
          </p:cNvPr>
          <p:cNvSpPr txBox="1"/>
          <p:nvPr/>
        </p:nvSpPr>
        <p:spPr>
          <a:xfrm>
            <a:off x="829462" y="609017"/>
            <a:ext cx="7255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</a:rPr>
              <a:t>Results</a:t>
            </a:r>
            <a:r>
              <a:rPr lang="it-IT" sz="2400" dirty="0">
                <a:solidFill>
                  <a:srgbClr val="002060"/>
                </a:solidFill>
              </a:rPr>
              <a:t> from </a:t>
            </a:r>
            <a:r>
              <a:rPr lang="it-IT" sz="2400" dirty="0" err="1">
                <a:solidFill>
                  <a:srgbClr val="002060"/>
                </a:solidFill>
              </a:rPr>
              <a:t>simulations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>
                <a:solidFill>
                  <a:srgbClr val="003DFF"/>
                </a:solidFill>
              </a:rPr>
              <a:t>SIDIS </a:t>
            </a:r>
          </a:p>
          <a:p>
            <a:r>
              <a:rPr lang="it-IT" sz="2000" dirty="0">
                <a:solidFill>
                  <a:srgbClr val="003DFF"/>
                </a:solidFill>
              </a:rPr>
              <a:t>	</a:t>
            </a:r>
            <a:r>
              <a:rPr lang="it-IT" sz="2000" dirty="0">
                <a:solidFill>
                  <a:srgbClr val="002060"/>
                </a:solidFill>
              </a:rPr>
              <a:t>@ COMPASS and HERMES </a:t>
            </a:r>
            <a:r>
              <a:rPr lang="it-IT" sz="2000" dirty="0" err="1">
                <a:solidFill>
                  <a:srgbClr val="002060"/>
                </a:solidFill>
              </a:rPr>
              <a:t>kinematics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C690103-A3E2-ED8A-ACBA-A02FC56D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14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E2FE036-A09C-55E9-FE5C-16FBB4C8F342}"/>
                  </a:ext>
                </a:extLst>
              </p:cNvPr>
              <p:cNvSpPr txBox="1"/>
              <p:nvPr/>
            </p:nvSpPr>
            <p:spPr>
              <a:xfrm>
                <a:off x="309382" y="4008244"/>
                <a:ext cx="3998069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 err="1">
                    <a:solidFill>
                      <a:srgbClr val="002060"/>
                    </a:solidFill>
                  </a:rPr>
                  <a:t>Pythia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parameters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200" dirty="0" err="1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StringZ:aLund</a:t>
                </a:r>
                <a:r>
                  <a:rPr lang="it-IT" sz="12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default (0.68) </a:t>
                </a:r>
                <a:r>
                  <a:rPr lang="it-IT" sz="1200" dirty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0.9</a:t>
                </a:r>
              </a:p>
              <a:p>
                <a:r>
                  <a:rPr lang="it-IT" sz="1200" dirty="0" err="1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StringZ:bLund</a:t>
                </a:r>
                <a:r>
                  <a:rPr lang="it-IT" sz="12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			default (0.98) </a:t>
                </a:r>
                <a:r>
                  <a:rPr lang="it-IT" sz="1200" dirty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  <a:endParaRPr lang="it-IT" sz="1200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r>
                  <a:rPr lang="it-IT" sz="1200" dirty="0" err="1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StringPT:sigma</a:t>
                </a:r>
                <a:r>
                  <a:rPr lang="it-IT" sz="12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default (0.335 GeV)</a:t>
                </a:r>
                <a:r>
                  <a:rPr lang="it-IT" sz="1200" dirty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  <a:p>
                <a:r>
                  <a:rPr lang="it-IT" sz="1200" dirty="0" err="1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StringPT:enhancedFraction</a:t>
                </a:r>
                <a:r>
                  <a:rPr lang="it-IT" sz="12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0.0</a:t>
                </a:r>
              </a:p>
              <a:p>
                <a:r>
                  <a:rPr lang="it-IT" sz="12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StringPT:enhancedWidth		0.0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GeV</m:t>
                    </m:r>
                    <m:r>
                      <a:rPr lang="en-US" sz="12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/</m:t>
                    </m:r>
                    <m:r>
                      <m:rPr>
                        <m:sty m:val="p"/>
                      </m:rPr>
                      <a:rPr lang="en-US" sz="12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c</m:t>
                    </m:r>
                  </m:oMath>
                </a14:m>
                <a:endParaRPr lang="it-IT" sz="1200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r>
                  <a:rPr lang="it-IT" sz="1200" dirty="0" err="1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StringFlav:probStoUD</a:t>
                </a:r>
                <a:r>
                  <a:rPr lang="it-IT" sz="12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default (0.217)</a:t>
                </a:r>
              </a:p>
              <a:p>
                <a:r>
                  <a:rPr lang="it-IT" sz="1200" dirty="0" err="1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StringFlav:mesonUDvector</a:t>
                </a:r>
                <a:r>
                  <a:rPr lang="it-IT" sz="12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default (0.5)</a:t>
                </a:r>
              </a:p>
              <a:p>
                <a:r>
                  <a:rPr lang="it-IT" sz="1200" dirty="0" err="1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StringFlav:mesonSvector</a:t>
                </a:r>
                <a:r>
                  <a:rPr lang="it-IT" sz="12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default (0.55)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E2FE036-A09C-55E9-FE5C-16FBB4C8F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82" y="4008244"/>
                <a:ext cx="3998069" cy="2062103"/>
              </a:xfrm>
              <a:prstGeom prst="rect">
                <a:avLst/>
              </a:prstGeom>
              <a:blipFill>
                <a:blip r:embed="rId7"/>
                <a:stretch>
                  <a:fillRect l="-949" t="-610" b="-12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40F65A4-5801-6BAC-547A-590FE40865EA}"/>
                  </a:ext>
                </a:extLst>
              </p:cNvPr>
              <p:cNvSpPr txBox="1"/>
              <p:nvPr/>
            </p:nvSpPr>
            <p:spPr>
              <a:xfrm>
                <a:off x="6278414" y="4929983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200" dirty="0">
                    <a:solidFill>
                      <a:srgbClr val="003DFF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 </a:t>
                </a:r>
                <a:r>
                  <a:rPr lang="it-IT" sz="1200" dirty="0" err="1">
                    <a:solidFill>
                      <a:srgbClr val="003DFF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pol</a:t>
                </a:r>
                <a:r>
                  <a:rPr lang="it-IT" sz="1200" dirty="0">
                    <a:solidFill>
                      <a:srgbClr val="003DFF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. VM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→</m:t>
                    </m:r>
                  </m:oMath>
                </a14:m>
                <a:r>
                  <a:rPr lang="it-IT" sz="1200" dirty="0">
                    <a:solidFill>
                      <a:srgbClr val="003DFF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large Collins </a:t>
                </a:r>
                <a:r>
                  <a:rPr lang="it-IT" sz="1200" dirty="0" err="1">
                    <a:solidFill>
                      <a:srgbClr val="003DFF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effect</a:t>
                </a:r>
                <a:endParaRPr lang="it-IT" sz="12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40F65A4-5801-6BAC-547A-590FE4086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414" y="4929983"/>
                <a:ext cx="4572000" cy="276999"/>
              </a:xfrm>
              <a:prstGeom prst="rect">
                <a:avLst/>
              </a:prstGeom>
              <a:blipFill>
                <a:blip r:embed="rId8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17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A8294A-120C-0D0E-59AB-968A30A7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087957-4887-F532-4ED2-700D2F68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06A1AF4-9E63-D627-0355-57C06C22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5" y="610367"/>
            <a:ext cx="4923830" cy="555776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D2A590-D4A9-F38C-1589-B22897E58477}"/>
              </a:ext>
            </a:extLst>
          </p:cNvPr>
          <p:cNvSpPr txBox="1"/>
          <p:nvPr/>
        </p:nvSpPr>
        <p:spPr>
          <a:xfrm>
            <a:off x="5198095" y="1377767"/>
            <a:ext cx="385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Comparison with COMPASS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  </a:t>
            </a:r>
            <a:r>
              <a:rPr lang="en-US" sz="1600" dirty="0">
                <a:solidFill>
                  <a:srgbClr val="002060"/>
                </a:solidFill>
              </a:rPr>
              <a:t>160 GeV muons off protons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18E4A8-F847-F439-B31A-132A1209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7AA852E-7FF6-061C-2CFD-330B732B24E8}"/>
              </a:ext>
            </a:extLst>
          </p:cNvPr>
          <p:cNvSpPr/>
          <p:nvPr/>
        </p:nvSpPr>
        <p:spPr>
          <a:xfrm>
            <a:off x="6563760" y="1131546"/>
            <a:ext cx="13580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dirty="0">
                <a:solidFill>
                  <a:srgbClr val="002060"/>
                </a:solidFill>
                <a:latin typeface="Arial,Italic" charset="0"/>
              </a:rPr>
              <a:t>PLB 717 (2012) 376 </a:t>
            </a:r>
            <a:endParaRPr lang="is-IS" sz="1000" dirty="0">
              <a:solidFill>
                <a:srgbClr val="00206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98B9E4-156C-4DDD-A088-F29D8A3D1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46" y="488735"/>
            <a:ext cx="593526" cy="5935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FD79D7-C58B-CF3E-F47D-DD643DE55113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Transverse spin effects: </a:t>
            </a:r>
            <a:r>
              <a:rPr lang="en-US" sz="2000" dirty="0">
                <a:solidFill>
                  <a:srgbClr val="003DFF"/>
                </a:solidFill>
              </a:rPr>
              <a:t>Collins asymmetries</a:t>
            </a:r>
            <a:endParaRPr lang="it-IT" sz="2000" dirty="0">
              <a:solidFill>
                <a:srgbClr val="003D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576B399-3392-8E3D-AB37-4083F1C39BAC}"/>
                  </a:ext>
                </a:extLst>
              </p:cNvPr>
              <p:cNvSpPr txBox="1"/>
              <p:nvPr/>
            </p:nvSpPr>
            <p:spPr>
              <a:xfrm>
                <a:off x="6115050" y="5891131"/>
                <a:ext cx="28282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200" dirty="0">
                    <a:solidFill>
                      <a:srgbClr val="002060"/>
                    </a:solidFill>
                  </a:rPr>
                  <a:t>AK, L. L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it-IT" sz="1200" dirty="0" err="1">
                    <a:solidFill>
                      <a:srgbClr val="002060"/>
                    </a:solidFill>
                  </a:rPr>
                  <a:t>nnblad</a:t>
                </a:r>
                <a:r>
                  <a:rPr lang="it-IT" sz="1200" dirty="0">
                    <a:solidFill>
                      <a:srgbClr val="002060"/>
                    </a:solidFill>
                  </a:rPr>
                  <a:t>, CPC  </a:t>
                </a:r>
                <a:r>
                  <a:rPr lang="it-IT" sz="1200" b="1" dirty="0">
                    <a:solidFill>
                      <a:srgbClr val="002060"/>
                    </a:solidFill>
                  </a:rPr>
                  <a:t>292</a:t>
                </a:r>
                <a:r>
                  <a:rPr lang="it-IT" sz="1200" dirty="0">
                    <a:solidFill>
                      <a:srgbClr val="002060"/>
                    </a:solidFill>
                  </a:rPr>
                  <a:t> (2023) 108886 </a:t>
                </a:r>
                <a:endParaRPr lang="it-IT" sz="12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576B399-3392-8E3D-AB37-4083F1C39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5891131"/>
                <a:ext cx="2828280" cy="276999"/>
              </a:xfrm>
              <a:prstGeom prst="rect">
                <a:avLst/>
              </a:prstGeom>
              <a:blipFill>
                <a:blip r:embed="rId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1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A8294A-120C-0D0E-59AB-968A30A7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087957-4887-F532-4ED2-700D2F68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06A1AF4-9E63-D627-0355-57C06C22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5" y="610367"/>
            <a:ext cx="4923830" cy="5557763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18E4A8-F847-F439-B31A-132A1209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B8EE0BC-4127-C1B1-2C00-D1F0BF0F011E}"/>
              </a:ext>
            </a:extLst>
          </p:cNvPr>
          <p:cNvSpPr/>
          <p:nvPr/>
        </p:nvSpPr>
        <p:spPr>
          <a:xfrm>
            <a:off x="274266" y="610367"/>
            <a:ext cx="4923830" cy="565153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C8051A-C6F6-CCCB-DEB2-C46F9F5E0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30" y="797951"/>
            <a:ext cx="4924395" cy="555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D27AB9-29C4-6EDE-FEE0-C89FFC7821D1}"/>
              </a:ext>
            </a:extLst>
          </p:cNvPr>
          <p:cNvSpPr txBox="1"/>
          <p:nvPr/>
        </p:nvSpPr>
        <p:spPr>
          <a:xfrm>
            <a:off x="5807121" y="1746245"/>
            <a:ext cx="354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002060"/>
                </a:solidFill>
              </a:rPr>
              <a:t>Comparison</a:t>
            </a:r>
            <a:r>
              <a:rPr lang="it-IT" sz="1600" b="1" dirty="0">
                <a:solidFill>
                  <a:srgbClr val="002060"/>
                </a:solidFill>
              </a:rPr>
              <a:t> with HERMES</a:t>
            </a:r>
          </a:p>
          <a:p>
            <a:r>
              <a:rPr lang="it-IT" sz="1600" b="1" dirty="0">
                <a:solidFill>
                  <a:srgbClr val="002060"/>
                </a:solidFill>
              </a:rPr>
              <a:t>   </a:t>
            </a:r>
            <a:r>
              <a:rPr lang="it-IT" sz="1600" dirty="0">
                <a:solidFill>
                  <a:srgbClr val="002060"/>
                </a:solidFill>
              </a:rPr>
              <a:t>27 GeV </a:t>
            </a:r>
            <a:r>
              <a:rPr lang="it-IT" sz="1600" dirty="0" err="1">
                <a:solidFill>
                  <a:srgbClr val="002060"/>
                </a:solidFill>
              </a:rPr>
              <a:t>electrons</a:t>
            </a:r>
            <a:r>
              <a:rPr lang="it-IT" sz="1600" dirty="0">
                <a:solidFill>
                  <a:srgbClr val="002060"/>
                </a:solidFill>
              </a:rPr>
              <a:t> off </a:t>
            </a:r>
            <a:r>
              <a:rPr lang="it-IT" sz="1600" dirty="0" err="1">
                <a:solidFill>
                  <a:srgbClr val="002060"/>
                </a:solidFill>
              </a:rPr>
              <a:t>protons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44CABB-A12D-B28B-9BCE-92F0D8FA1588}"/>
              </a:ext>
            </a:extLst>
          </p:cNvPr>
          <p:cNvSpPr txBox="1"/>
          <p:nvPr/>
        </p:nvSpPr>
        <p:spPr>
          <a:xfrm>
            <a:off x="7144363" y="1469246"/>
            <a:ext cx="1475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Helvetica" pitchFamily="2" charset="0"/>
              </a:rPr>
              <a:t>PLB693 (2010) 11</a:t>
            </a:r>
            <a:endParaRPr lang="it-IT" sz="1200" dirty="0">
              <a:effectLst/>
              <a:latin typeface="Helvetica" pitchFamily="2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DC3D1C5-AE94-AB31-F965-E6A4CDB41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477" y="913123"/>
            <a:ext cx="730471" cy="48543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C7F6F1-2375-8873-454B-017C39536BF9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Transverse spin effects: </a:t>
            </a:r>
            <a:r>
              <a:rPr lang="en-US" sz="2000" dirty="0">
                <a:solidFill>
                  <a:srgbClr val="003DFF"/>
                </a:solidFill>
              </a:rPr>
              <a:t>Collins asymmetries</a:t>
            </a:r>
            <a:endParaRPr lang="it-IT" sz="2000" dirty="0">
              <a:solidFill>
                <a:srgbClr val="003D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65BA8B5-7E82-3F9F-9310-1603EA498B05}"/>
                  </a:ext>
                </a:extLst>
              </p:cNvPr>
              <p:cNvSpPr txBox="1"/>
              <p:nvPr/>
            </p:nvSpPr>
            <p:spPr>
              <a:xfrm>
                <a:off x="6115050" y="5891131"/>
                <a:ext cx="28282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200" dirty="0">
                    <a:solidFill>
                      <a:srgbClr val="002060"/>
                    </a:solidFill>
                  </a:rPr>
                  <a:t>AK, L. L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it-IT" sz="1200" dirty="0" err="1">
                    <a:solidFill>
                      <a:srgbClr val="002060"/>
                    </a:solidFill>
                  </a:rPr>
                  <a:t>nnblad</a:t>
                </a:r>
                <a:r>
                  <a:rPr lang="it-IT" sz="1200" dirty="0">
                    <a:solidFill>
                      <a:srgbClr val="002060"/>
                    </a:solidFill>
                  </a:rPr>
                  <a:t>, CPC  </a:t>
                </a:r>
                <a:r>
                  <a:rPr lang="it-IT" sz="1200" b="1" dirty="0">
                    <a:solidFill>
                      <a:srgbClr val="002060"/>
                    </a:solidFill>
                  </a:rPr>
                  <a:t>292</a:t>
                </a:r>
                <a:r>
                  <a:rPr lang="it-IT" sz="1200" dirty="0">
                    <a:solidFill>
                      <a:srgbClr val="002060"/>
                    </a:solidFill>
                  </a:rPr>
                  <a:t> (2023) 108886 </a:t>
                </a:r>
                <a:endParaRPr lang="it-IT" sz="12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65BA8B5-7E82-3F9F-9310-1603EA498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5891131"/>
                <a:ext cx="2828280" cy="276999"/>
              </a:xfrm>
              <a:prstGeom prst="rect">
                <a:avLst/>
              </a:prstGeom>
              <a:blipFill>
                <a:blip r:embed="rId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9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A8294A-120C-0D0E-59AB-968A30A7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087957-4887-F532-4ED2-700D2F68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06A1AF4-9E63-D627-0355-57C06C22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5" y="610367"/>
            <a:ext cx="4923830" cy="5557763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18E4A8-F847-F439-B31A-132A1209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B8EE0BC-4127-C1B1-2C00-D1F0BF0F011E}"/>
              </a:ext>
            </a:extLst>
          </p:cNvPr>
          <p:cNvSpPr/>
          <p:nvPr/>
        </p:nvSpPr>
        <p:spPr>
          <a:xfrm>
            <a:off x="274266" y="610367"/>
            <a:ext cx="4923830" cy="565153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C8051A-C6F6-CCCB-DEB2-C46F9F5E0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30" y="797951"/>
            <a:ext cx="4924395" cy="555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53F5F01-305E-AA07-1497-6383B1C9A836}"/>
              </a:ext>
            </a:extLst>
          </p:cNvPr>
          <p:cNvSpPr/>
          <p:nvPr/>
        </p:nvSpPr>
        <p:spPr>
          <a:xfrm>
            <a:off x="1121929" y="751382"/>
            <a:ext cx="4923830" cy="565153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F09FB77-938D-7C5B-63AD-3EFA690D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25715" y="-648809"/>
            <a:ext cx="2376658" cy="60428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BAA3F34-FFC3-D6C7-658D-12E45B610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246" y="488735"/>
            <a:ext cx="593526" cy="59352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399E3267-2284-0980-27A5-58C7AB408C8C}"/>
              </a:ext>
            </a:extLst>
          </p:cNvPr>
          <p:cNvSpPr/>
          <p:nvPr/>
        </p:nvSpPr>
        <p:spPr>
          <a:xfrm>
            <a:off x="6687504" y="1070429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PLB 736 (2014) 124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F01684-C56C-9872-0CD8-433A60D555AD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Transverse spin effects: </a:t>
            </a:r>
            <a:r>
              <a:rPr lang="en-US" sz="2000" dirty="0" err="1">
                <a:solidFill>
                  <a:srgbClr val="003DFF"/>
                </a:solidFill>
              </a:rPr>
              <a:t>dihadron</a:t>
            </a:r>
            <a:r>
              <a:rPr lang="en-US" sz="2000" dirty="0">
                <a:solidFill>
                  <a:srgbClr val="003DFF"/>
                </a:solidFill>
              </a:rPr>
              <a:t> asymmetries</a:t>
            </a:r>
            <a:endParaRPr lang="it-IT" sz="2000" dirty="0">
              <a:solidFill>
                <a:srgbClr val="003DFF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9D989AC-DF34-6CD8-68EE-9C11BD9A550B}"/>
              </a:ext>
            </a:extLst>
          </p:cNvPr>
          <p:cNvSpPr txBox="1"/>
          <p:nvPr/>
        </p:nvSpPr>
        <p:spPr>
          <a:xfrm>
            <a:off x="6157386" y="1381191"/>
            <a:ext cx="385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Comparison with COMPASS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  </a:t>
            </a:r>
            <a:r>
              <a:rPr lang="en-US" sz="1600" dirty="0">
                <a:solidFill>
                  <a:srgbClr val="002060"/>
                </a:solidFill>
              </a:rPr>
              <a:t>160 GeV muons off protons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76193E1-DF03-B429-D726-164E2765D625}"/>
                  </a:ext>
                </a:extLst>
              </p:cNvPr>
              <p:cNvSpPr txBox="1"/>
              <p:nvPr/>
            </p:nvSpPr>
            <p:spPr>
              <a:xfrm>
                <a:off x="6115050" y="5891131"/>
                <a:ext cx="28282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200" dirty="0">
                    <a:solidFill>
                      <a:srgbClr val="002060"/>
                    </a:solidFill>
                  </a:rPr>
                  <a:t>AK, L. L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it-IT" sz="1200" dirty="0" err="1">
                    <a:solidFill>
                      <a:srgbClr val="002060"/>
                    </a:solidFill>
                  </a:rPr>
                  <a:t>nnblad</a:t>
                </a:r>
                <a:r>
                  <a:rPr lang="it-IT" sz="1200" dirty="0">
                    <a:solidFill>
                      <a:srgbClr val="002060"/>
                    </a:solidFill>
                  </a:rPr>
                  <a:t>, CPC  </a:t>
                </a:r>
                <a:r>
                  <a:rPr lang="it-IT" sz="1200" b="1" dirty="0">
                    <a:solidFill>
                      <a:srgbClr val="002060"/>
                    </a:solidFill>
                  </a:rPr>
                  <a:t>292</a:t>
                </a:r>
                <a:r>
                  <a:rPr lang="it-IT" sz="1200" dirty="0">
                    <a:solidFill>
                      <a:srgbClr val="002060"/>
                    </a:solidFill>
                  </a:rPr>
                  <a:t> (2023) 108886 </a:t>
                </a:r>
                <a:endParaRPr lang="it-IT" sz="12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76193E1-DF03-B429-D726-164E2765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5891131"/>
                <a:ext cx="2828280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9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A74E24-4B0C-E79A-77CD-9344EB4D65D3}"/>
              </a:ext>
            </a:extLst>
          </p:cNvPr>
          <p:cNvSpPr txBox="1"/>
          <p:nvPr/>
        </p:nvSpPr>
        <p:spPr>
          <a:xfrm>
            <a:off x="1306142" y="2951946"/>
            <a:ext cx="8120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Recipe for the simulation of </a:t>
            </a:r>
            <a:r>
              <a:rPr lang="en-US" sz="2400" dirty="0" err="1">
                <a:solidFill>
                  <a:srgbClr val="002060"/>
                </a:solidFill>
              </a:rPr>
              <a:t>e</a:t>
            </a:r>
            <a:r>
              <a:rPr lang="en-US" sz="2400" baseline="30000" dirty="0" err="1">
                <a:solidFill>
                  <a:srgbClr val="002060"/>
                </a:solidFill>
              </a:rPr>
              <a:t>+</a:t>
            </a:r>
            <a:r>
              <a:rPr lang="en-US" sz="2400" dirty="0" err="1">
                <a:solidFill>
                  <a:srgbClr val="002060"/>
                </a:solidFill>
              </a:rPr>
              <a:t>e</a:t>
            </a:r>
            <a:r>
              <a:rPr lang="en-US" sz="2400" baseline="30000" dirty="0">
                <a:solidFill>
                  <a:srgbClr val="002060"/>
                </a:solidFill>
              </a:rPr>
              <a:t>-</a:t>
            </a:r>
            <a:r>
              <a:rPr lang="en-US" sz="2400" dirty="0">
                <a:solidFill>
                  <a:srgbClr val="002060"/>
                </a:solidFill>
              </a:rPr>
              <a:t> annihilation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-apple-system"/>
              </a:rPr>
              <a:t>	</a:t>
            </a:r>
            <a:endParaRPr lang="it-IT" sz="1400" dirty="0">
              <a:solidFill>
                <a:srgbClr val="003DFF"/>
              </a:solidFill>
            </a:endParaRPr>
          </a:p>
          <a:p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4159F-A518-52A0-EC75-79C16F6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240043-F0E3-A910-7045-7061849D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FD0739-479F-CB39-4123-F5681602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18</a:t>
            </a:fld>
            <a:endParaRPr lang="it-IT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1AE0FDFF-4655-075A-D3C9-9597C76AFFDF}"/>
              </a:ext>
            </a:extLst>
          </p:cNvPr>
          <p:cNvSpPr txBox="1"/>
          <p:nvPr/>
        </p:nvSpPr>
        <p:spPr>
          <a:xfrm>
            <a:off x="1657350" y="3426177"/>
            <a:ext cx="3086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AK, X.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Artru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PRD 109 (2024) 5, 05402	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1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A2331451-19DC-23EA-E9D7-A1C60AC02C87}"/>
              </a:ext>
            </a:extLst>
          </p:cNvPr>
          <p:cNvGrpSpPr/>
          <p:nvPr/>
        </p:nvGrpSpPr>
        <p:grpSpPr>
          <a:xfrm>
            <a:off x="2482623" y="1700480"/>
            <a:ext cx="2915755" cy="1548319"/>
            <a:chOff x="2482623" y="1700480"/>
            <a:chExt cx="2915755" cy="1548319"/>
          </a:xfrm>
        </p:grpSpPr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1C1BD59E-F8EF-FD49-0385-A29CF404CFAF}"/>
                </a:ext>
              </a:extLst>
            </p:cNvPr>
            <p:cNvGrpSpPr/>
            <p:nvPr/>
          </p:nvGrpSpPr>
          <p:grpSpPr>
            <a:xfrm>
              <a:off x="2992775" y="1840737"/>
              <a:ext cx="21678" cy="1017204"/>
              <a:chOff x="1221386" y="1824318"/>
              <a:chExt cx="21678" cy="1017204"/>
            </a:xfrm>
          </p:grpSpPr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F26726C3-6BE4-66EB-C6F3-ECFFC6E07E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707577">
                <a:off x="933259" y="2547880"/>
                <a:ext cx="581769" cy="5516"/>
                <a:chOff x="2067" y="1488"/>
                <a:chExt cx="909" cy="5516"/>
              </a:xfrm>
            </p:grpSpPr>
            <p:sp>
              <p:nvSpPr>
                <p:cNvPr id="93" name="Line 8">
                  <a:extLst>
                    <a:ext uri="{FF2B5EF4-FFF2-40B4-BE49-F238E27FC236}">
                      <a16:creationId xmlns:a16="http://schemas.microsoft.com/office/drawing/2014/main" id="{6A4054D6-AB35-C2C2-BCEC-9DE2685AF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88"/>
                  <a:ext cx="909" cy="401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2" name="Line 7">
                  <a:extLst>
                    <a:ext uri="{FF2B5EF4-FFF2-40B4-BE49-F238E27FC236}">
                      <a16:creationId xmlns:a16="http://schemas.microsoft.com/office/drawing/2014/main" id="{79744E77-D80B-9CFB-3601-0FED4FDE2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9" y="5282"/>
                  <a:ext cx="495" cy="172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dirty="0"/>
                </a:p>
              </p:txBody>
            </p:sp>
          </p:grpSp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78902378-545A-4BFC-A8D1-BB77F19C2E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987185">
                <a:off x="944223" y="2116662"/>
                <a:ext cx="591185" cy="6497"/>
                <a:chOff x="1380" y="-4756"/>
                <a:chExt cx="830" cy="6497"/>
              </a:xfrm>
            </p:grpSpPr>
            <p:sp>
              <p:nvSpPr>
                <p:cNvPr id="91" name="Line 11">
                  <a:extLst>
                    <a:ext uri="{FF2B5EF4-FFF2-40B4-BE49-F238E27FC236}">
                      <a16:creationId xmlns:a16="http://schemas.microsoft.com/office/drawing/2014/main" id="{65E3BBEF-6CC0-351A-E156-4403FA73C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92" y="-3531"/>
                  <a:ext cx="818" cy="50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0" name="Line 10">
                  <a:extLst>
                    <a:ext uri="{FF2B5EF4-FFF2-40B4-BE49-F238E27FC236}">
                      <a16:creationId xmlns:a16="http://schemas.microsoft.com/office/drawing/2014/main" id="{59F1D53E-5FA5-4E1A-B0EF-D55C7DF81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0" y="-4756"/>
                  <a:ext cx="563" cy="64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3" name="Freeform 85">
              <a:extLst>
                <a:ext uri="{FF2B5EF4-FFF2-40B4-BE49-F238E27FC236}">
                  <a16:creationId xmlns:a16="http://schemas.microsoft.com/office/drawing/2014/main" id="{B67861B9-27FD-3762-CD68-CB8ED74273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3494" y="2298545"/>
              <a:ext cx="818267" cy="68556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C3E76934-275A-5CE5-3A80-8C9804457126}"/>
                </a:ext>
              </a:extLst>
            </p:cNvPr>
            <p:cNvGrpSpPr>
              <a:grpSpLocks/>
            </p:cNvGrpSpPr>
            <p:nvPr/>
          </p:nvGrpSpPr>
          <p:grpSpPr bwMode="auto">
            <a:xfrm rot="19300078">
              <a:off x="4162394" y="1879537"/>
              <a:ext cx="1235984" cy="268465"/>
              <a:chOff x="1392" y="1488"/>
              <a:chExt cx="1584" cy="0"/>
            </a:xfrm>
          </p:grpSpPr>
          <p:sp>
            <p:nvSpPr>
              <p:cNvPr id="88" name="Line 8">
                <a:extLst>
                  <a:ext uri="{FF2B5EF4-FFF2-40B4-BE49-F238E27FC236}">
                    <a16:creationId xmlns:a16="http://schemas.microsoft.com/office/drawing/2014/main" id="{915A8D07-6D11-02B6-CB14-61BD622AC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9" name="Line 7">
                <a:extLst>
                  <a:ext uri="{FF2B5EF4-FFF2-40B4-BE49-F238E27FC236}">
                    <a16:creationId xmlns:a16="http://schemas.microsoft.com/office/drawing/2014/main" id="{F9CB33B4-772D-FDCF-D078-E856367B1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B81DB3B5-690B-D687-CAC8-914F65C1432A}"/>
                    </a:ext>
                  </a:extLst>
                </p:cNvPr>
                <p:cNvSpPr txBox="1"/>
                <p:nvPr/>
              </p:nvSpPr>
              <p:spPr>
                <a:xfrm>
                  <a:off x="3277251" y="1924947"/>
                  <a:ext cx="279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B81DB3B5-690B-D687-CAC8-914F65C143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251" y="1924947"/>
                  <a:ext cx="27956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2727" r="-4545" b="-2608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1D593FC6-0B64-9DA3-C114-4FE88164A454}"/>
                </a:ext>
              </a:extLst>
            </p:cNvPr>
            <p:cNvGrpSpPr/>
            <p:nvPr/>
          </p:nvGrpSpPr>
          <p:grpSpPr>
            <a:xfrm>
              <a:off x="3969338" y="2194056"/>
              <a:ext cx="252000" cy="278601"/>
              <a:chOff x="2871938" y="2141237"/>
              <a:chExt cx="252000" cy="278601"/>
            </a:xfrm>
          </p:grpSpPr>
          <p:sp>
            <p:nvSpPr>
              <p:cNvPr id="86" name="Ovale 85">
                <a:extLst>
                  <a:ext uri="{FF2B5EF4-FFF2-40B4-BE49-F238E27FC236}">
                    <a16:creationId xmlns:a16="http://schemas.microsoft.com/office/drawing/2014/main" id="{329EFB20-7441-538C-D209-58A0F0279F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1938" y="2167838"/>
                <a:ext cx="252000" cy="252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CasellaDiTesto 86">
                    <a:extLst>
                      <a:ext uri="{FF2B5EF4-FFF2-40B4-BE49-F238E27FC236}">
                        <a16:creationId xmlns:a16="http://schemas.microsoft.com/office/drawing/2014/main" id="{77370DEE-53A2-B774-E6C1-6D25D83461D4}"/>
                      </a:ext>
                    </a:extLst>
                  </p:cNvPr>
                  <p:cNvSpPr txBox="1"/>
                  <p:nvPr/>
                </p:nvSpPr>
                <p:spPr>
                  <a:xfrm>
                    <a:off x="2896192" y="2141237"/>
                    <a:ext cx="1931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93" name="CasellaDiTesto 192">
                    <a:extLst>
                      <a:ext uri="{FF2B5EF4-FFF2-40B4-BE49-F238E27FC236}">
                        <a16:creationId xmlns:a16="http://schemas.microsoft.com/office/drawing/2014/main" id="{2F8C1938-471A-9649-84C5-98B1734FB6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192" y="2141237"/>
                    <a:ext cx="19319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500" t="-18182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6">
              <a:extLst>
                <a:ext uri="{FF2B5EF4-FFF2-40B4-BE49-F238E27FC236}">
                  <a16:creationId xmlns:a16="http://schemas.microsoft.com/office/drawing/2014/main" id="{342ADB5E-761B-5C94-2E9A-C993D9D34A83}"/>
                </a:ext>
              </a:extLst>
            </p:cNvPr>
            <p:cNvGrpSpPr>
              <a:grpSpLocks/>
            </p:cNvGrpSpPr>
            <p:nvPr/>
          </p:nvGrpSpPr>
          <p:grpSpPr bwMode="auto">
            <a:xfrm rot="12689837">
              <a:off x="4131166" y="2691293"/>
              <a:ext cx="1209863" cy="6200"/>
              <a:chOff x="1392" y="1488"/>
              <a:chExt cx="1584" cy="6200"/>
            </a:xfrm>
          </p:grpSpPr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0883ACCF-4D37-4DE4-0157-9881CFF03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432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" name="Line 7">
                <a:extLst>
                  <a:ext uri="{FF2B5EF4-FFF2-40B4-BE49-F238E27FC236}">
                    <a16:creationId xmlns:a16="http://schemas.microsoft.com/office/drawing/2014/main" id="{B914F084-3329-0573-7408-BF639A5B72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8" y="7688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432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CasellaDiTesto 94">
                  <a:extLst>
                    <a:ext uri="{FF2B5EF4-FFF2-40B4-BE49-F238E27FC236}">
                      <a16:creationId xmlns:a16="http://schemas.microsoft.com/office/drawing/2014/main" id="{B44B1502-B3EF-B346-CCBC-FAEA91D6ED6E}"/>
                    </a:ext>
                  </a:extLst>
                </p:cNvPr>
                <p:cNvSpPr txBox="1"/>
                <p:nvPr/>
              </p:nvSpPr>
              <p:spPr>
                <a:xfrm>
                  <a:off x="2482623" y="2698587"/>
                  <a:ext cx="310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5" name="CasellaDiTesto 94">
                  <a:extLst>
                    <a:ext uri="{FF2B5EF4-FFF2-40B4-BE49-F238E27FC236}">
                      <a16:creationId xmlns:a16="http://schemas.microsoft.com/office/drawing/2014/main" id="{B44B1502-B3EF-B346-CCBC-FAEA91D6E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23" y="2698587"/>
                  <a:ext cx="31047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2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D8E3058F-134E-06FB-49B9-03D78456B0CC}"/>
                    </a:ext>
                  </a:extLst>
                </p:cNvPr>
                <p:cNvSpPr txBox="1"/>
                <p:nvPr/>
              </p:nvSpPr>
              <p:spPr>
                <a:xfrm>
                  <a:off x="2533293" y="1734486"/>
                  <a:ext cx="310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D8E3058F-134E-06FB-49B9-03D78456B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293" y="1734486"/>
                  <a:ext cx="31047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000" r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1A1F2421-89C7-AD5D-103C-72FE2FA80CDF}"/>
                    </a:ext>
                  </a:extLst>
                </p:cNvPr>
                <p:cNvSpPr txBox="1"/>
                <p:nvPr/>
              </p:nvSpPr>
              <p:spPr>
                <a:xfrm>
                  <a:off x="4211935" y="2570180"/>
                  <a:ext cx="1849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1A1F2421-89C7-AD5D-103C-72FE2FA80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35" y="2570180"/>
                  <a:ext cx="18492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1250" r="-25000" b="-2173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asellaDiTesto 97">
                  <a:extLst>
                    <a:ext uri="{FF2B5EF4-FFF2-40B4-BE49-F238E27FC236}">
                      <a16:creationId xmlns:a16="http://schemas.microsoft.com/office/drawing/2014/main" id="{41DFE6DF-E6E7-A592-D19D-3761AA0DE048}"/>
                    </a:ext>
                  </a:extLst>
                </p:cNvPr>
                <p:cNvSpPr txBox="1"/>
                <p:nvPr/>
              </p:nvSpPr>
              <p:spPr>
                <a:xfrm>
                  <a:off x="4377162" y="1700480"/>
                  <a:ext cx="1849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8" name="CasellaDiTesto 97">
                  <a:extLst>
                    <a:ext uri="{FF2B5EF4-FFF2-40B4-BE49-F238E27FC236}">
                      <a16:creationId xmlns:a16="http://schemas.microsoft.com/office/drawing/2014/main" id="{41DFE6DF-E6E7-A592-D19D-3761AA0DE0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162" y="1700480"/>
                  <a:ext cx="18492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1250" r="-25000" b="-2608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CasellaDiTesto 109">
              <a:extLst>
                <a:ext uri="{FF2B5EF4-FFF2-40B4-BE49-F238E27FC236}">
                  <a16:creationId xmlns:a16="http://schemas.microsoft.com/office/drawing/2014/main" id="{AB5783BE-C4D3-53EB-80F4-86ED94681FF1}"/>
                </a:ext>
              </a:extLst>
            </p:cNvPr>
            <p:cNvSpPr txBox="1"/>
            <p:nvPr/>
          </p:nvSpPr>
          <p:spPr>
            <a:xfrm>
              <a:off x="4114800" y="297180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it-IT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973A00E-2CC6-8A40-60A7-C9F4307C7E5A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432FF"/>
                    </a:solidFill>
                  </a:rPr>
                  <a:t>R</a:t>
                </a:r>
                <a:r>
                  <a:rPr lang="en-US" sz="2000" dirty="0">
                    <a:solidFill>
                      <a:srgbClr val="003DFF"/>
                    </a:solidFill>
                  </a:rPr>
                  <a:t>ecursive recipe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973A00E-2CC6-8A40-60A7-C9F4307C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10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2A94809-50E2-4C18-A13D-EF5074B275AD}"/>
                  </a:ext>
                </a:extLst>
              </p:cNvPr>
              <p:cNvSpPr txBox="1"/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060"/>
                    </a:solidFill>
                  </a:rPr>
                  <a:t>Steps:</a:t>
                </a: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1. Hard scattering</a:t>
                </a: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2. Joint spin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density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matrix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3.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Hadron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emission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4. Update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density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matrix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5.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Hadron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emission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6. Exit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condition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2A94809-50E2-4C18-A13D-EF5074B27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blipFill>
                <a:blip r:embed="rId11"/>
                <a:stretch>
                  <a:fillRect l="-581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30">
            <a:extLst>
              <a:ext uri="{FF2B5EF4-FFF2-40B4-BE49-F238E27FC236}">
                <a16:creationId xmlns:a16="http://schemas.microsoft.com/office/drawing/2014/main" id="{233F4A16-A89D-6B11-C4FE-FF1773F3024E}"/>
              </a:ext>
            </a:extLst>
          </p:cNvPr>
          <p:cNvSpPr/>
          <p:nvPr/>
        </p:nvSpPr>
        <p:spPr>
          <a:xfrm>
            <a:off x="2223371" y="4095401"/>
            <a:ext cx="4053525" cy="261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0AAE74-53FF-9190-E096-E1D23718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280876-3A21-B9BD-B865-8F0C7E34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27EFCA5-3EE8-E543-4C8C-6ACB1210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75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CAAB6678-72A4-2B47-A2BA-0AAD4ED7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14" y="257933"/>
            <a:ext cx="1812681" cy="1006038"/>
          </a:xfrm>
          <a:prstGeom prst="rect">
            <a:avLst/>
          </a:prstGeom>
          <a:effectLst/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F3B57713-DDFD-7D33-DFCD-0B45D88BF225}"/>
              </a:ext>
            </a:extLst>
          </p:cNvPr>
          <p:cNvGrpSpPr/>
          <p:nvPr/>
        </p:nvGrpSpPr>
        <p:grpSpPr>
          <a:xfrm>
            <a:off x="299809" y="2406854"/>
            <a:ext cx="8544381" cy="1771918"/>
            <a:chOff x="307679" y="2219550"/>
            <a:chExt cx="8544381" cy="1771918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C267324-1C02-DD4D-BC33-BED2C19CE345}"/>
                </a:ext>
              </a:extLst>
            </p:cNvPr>
            <p:cNvSpPr/>
            <p:nvPr/>
          </p:nvSpPr>
          <p:spPr>
            <a:xfrm>
              <a:off x="2166946" y="2975805"/>
              <a:ext cx="481010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2060"/>
                  </a:solidFill>
                </a:rPr>
                <a:t>Albi </a:t>
              </a:r>
              <a:r>
                <a:rPr lang="it-IT" sz="2000" dirty="0" err="1">
                  <a:solidFill>
                    <a:srgbClr val="002060"/>
                  </a:solidFill>
                </a:rPr>
                <a:t>Kerbizi</a:t>
              </a:r>
              <a:endParaRPr lang="it-IT" sz="2000" i="1" dirty="0">
                <a:solidFill>
                  <a:srgbClr val="002060"/>
                </a:solidFill>
              </a:endParaRPr>
            </a:p>
            <a:p>
              <a:pPr algn="ctr"/>
              <a:r>
                <a:rPr lang="it-IT" dirty="0">
                  <a:solidFill>
                    <a:srgbClr val="002060"/>
                  </a:solidFill>
                </a:rPr>
                <a:t>Lund University and INFN Trieste</a:t>
              </a:r>
            </a:p>
            <a:p>
              <a:pPr algn="ctr"/>
              <a:endParaRPr lang="it-IT" sz="2000" dirty="0">
                <a:solidFill>
                  <a:srgbClr val="002060"/>
                </a:solidFill>
              </a:endParaRPr>
            </a:p>
          </p:txBody>
        </p:sp>
        <p:sp>
          <p:nvSpPr>
            <p:cNvPr id="13" name="Titolo 1">
              <a:extLst>
                <a:ext uri="{FF2B5EF4-FFF2-40B4-BE49-F238E27FC236}">
                  <a16:creationId xmlns:a16="http://schemas.microsoft.com/office/drawing/2014/main" id="{8F59AE79-5A67-4915-4CC7-B84CD1788BBA}"/>
                </a:ext>
              </a:extLst>
            </p:cNvPr>
            <p:cNvSpPr txBox="1">
              <a:spLocks/>
            </p:cNvSpPr>
            <p:nvPr/>
          </p:nvSpPr>
          <p:spPr>
            <a:xfrm>
              <a:off x="307679" y="2219550"/>
              <a:ext cx="8544381" cy="58663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b="1" dirty="0">
                  <a:solidFill>
                    <a:srgbClr val="002060"/>
                  </a:solidFill>
                  <a:latin typeface="+mn-lt"/>
                </a:rPr>
                <a:t>Spin-dependent hadronization in Pythia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1CEEE4-8B90-95CC-4FE4-33176C51EAE3}"/>
              </a:ext>
            </a:extLst>
          </p:cNvPr>
          <p:cNvSpPr txBox="1"/>
          <p:nvPr/>
        </p:nvSpPr>
        <p:spPr>
          <a:xfrm>
            <a:off x="2953455" y="2037522"/>
            <a:ext cx="2862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002060"/>
                </a:solidFill>
              </a:rPr>
              <a:t>January</a:t>
            </a:r>
            <a:r>
              <a:rPr lang="it-IT" sz="1800" b="1" dirty="0">
                <a:solidFill>
                  <a:srgbClr val="002060"/>
                </a:solidFill>
              </a:rPr>
              <a:t> 27, 2025</a:t>
            </a:r>
            <a:endParaRPr lang="it-IT" b="1" dirty="0">
              <a:solidFill>
                <a:srgbClr val="002060"/>
              </a:solidFill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1AED49A-DB39-E5A2-5992-5B7C7A8D15D3}"/>
              </a:ext>
            </a:extLst>
          </p:cNvPr>
          <p:cNvGrpSpPr/>
          <p:nvPr/>
        </p:nvGrpSpPr>
        <p:grpSpPr>
          <a:xfrm>
            <a:off x="367125" y="257933"/>
            <a:ext cx="1704622" cy="1518144"/>
            <a:chOff x="1899350" y="5596518"/>
            <a:chExt cx="1704622" cy="1518144"/>
          </a:xfrm>
        </p:grpSpPr>
        <p:pic>
          <p:nvPicPr>
            <p:cNvPr id="9" name="Immagine 8" descr="Immagine che contiene stella, bandiera, blu, Blu intenso&#10;&#10;Descrizione generata automaticamente">
              <a:extLst>
                <a:ext uri="{FF2B5EF4-FFF2-40B4-BE49-F238E27FC236}">
                  <a16:creationId xmlns:a16="http://schemas.microsoft.com/office/drawing/2014/main" id="{3C0EC0BE-3E14-4D18-8CCD-4BF8F3056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617" y="5596518"/>
              <a:ext cx="1315167" cy="876436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8A6E54B-AD6D-4DAE-553C-6CA51C24B216}"/>
                </a:ext>
              </a:extLst>
            </p:cNvPr>
            <p:cNvSpPr txBox="1"/>
            <p:nvPr/>
          </p:nvSpPr>
          <p:spPr>
            <a:xfrm>
              <a:off x="1899350" y="6529887"/>
              <a:ext cx="1704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>
                  <a:solidFill>
                    <a:srgbClr val="0070C0"/>
                  </a:solidFill>
                </a:rPr>
                <a:t>Funded</a:t>
              </a:r>
              <a:r>
                <a:rPr lang="it-IT" sz="1600" dirty="0">
                  <a:solidFill>
                    <a:srgbClr val="0070C0"/>
                  </a:solidFill>
                </a:rPr>
                <a:t> by the </a:t>
              </a:r>
              <a:r>
                <a:rPr lang="it-IT" sz="1600" dirty="0" err="1">
                  <a:solidFill>
                    <a:srgbClr val="0070C0"/>
                  </a:solidFill>
                </a:rPr>
                <a:t>European</a:t>
              </a:r>
              <a:r>
                <a:rPr lang="it-IT" sz="1600" dirty="0">
                  <a:solidFill>
                    <a:srgbClr val="0070C0"/>
                  </a:solidFill>
                </a:rPr>
                <a:t> Union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BC71A5D-A94A-A290-834F-C0D50B1F9DD8}"/>
              </a:ext>
            </a:extLst>
          </p:cNvPr>
          <p:cNvGrpSpPr/>
          <p:nvPr/>
        </p:nvGrpSpPr>
        <p:grpSpPr>
          <a:xfrm>
            <a:off x="2722504" y="257933"/>
            <a:ext cx="1394750" cy="1441181"/>
            <a:chOff x="2399063" y="5155393"/>
            <a:chExt cx="1394750" cy="1441181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E54FC51-0288-B9F3-F79C-364526C33E00}"/>
                </a:ext>
              </a:extLst>
            </p:cNvPr>
            <p:cNvSpPr txBox="1"/>
            <p:nvPr/>
          </p:nvSpPr>
          <p:spPr>
            <a:xfrm>
              <a:off x="2399063" y="6227242"/>
              <a:ext cx="13947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</a:rPr>
                <a:t>SPIN</a:t>
              </a:r>
              <a:r>
                <a:rPr lang="it-IT" sz="1800" b="1" dirty="0">
                  <a:solidFill>
                    <a:srgbClr val="002060"/>
                  </a:solidFill>
                </a:rPr>
                <a:t>FRAG</a:t>
              </a:r>
            </a:p>
          </p:txBody>
        </p:sp>
        <p:pic>
          <p:nvPicPr>
            <p:cNvPr id="14" name="Immagine 13" descr="Immagine che contiene Elementi grafici, grafica, Viso umano, poster&#10;&#10;Descrizione generata automaticamente">
              <a:extLst>
                <a:ext uri="{FF2B5EF4-FFF2-40B4-BE49-F238E27FC236}">
                  <a16:creationId xmlns:a16="http://schemas.microsoft.com/office/drawing/2014/main" id="{9CECAFF3-6969-A1A7-AB0A-3E9CBD54C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0014" y="5155393"/>
              <a:ext cx="1045739" cy="1045739"/>
            </a:xfrm>
            <a:prstGeom prst="rect">
              <a:avLst/>
            </a:prstGeom>
          </p:spPr>
        </p:pic>
      </p:grpSp>
      <p:pic>
        <p:nvPicPr>
          <p:cNvPr id="23" name="Immagine 22" descr="Immagine che contiene testo, Carattere, logo, emblema&#10;&#10;Descrizione generata automaticamente">
            <a:extLst>
              <a:ext uri="{FF2B5EF4-FFF2-40B4-BE49-F238E27FC236}">
                <a16:creationId xmlns:a16="http://schemas.microsoft.com/office/drawing/2014/main" id="{538BD0AF-D138-0957-E93B-3C2C92502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40" y="171871"/>
            <a:ext cx="1211013" cy="15272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34055F-E648-6B5D-8E87-297260F16734}"/>
              </a:ext>
            </a:extLst>
          </p:cNvPr>
          <p:cNvSpPr txBox="1"/>
          <p:nvPr/>
        </p:nvSpPr>
        <p:spPr>
          <a:xfrm>
            <a:off x="8347478" y="826592"/>
            <a:ext cx="9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Trieste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EC3A9EB-0FBB-0D4A-99B7-103EC535B8C2}"/>
                  </a:ext>
                </a:extLst>
              </p:cNvPr>
              <p:cNvSpPr txBox="1"/>
              <p:nvPr/>
            </p:nvSpPr>
            <p:spPr>
              <a:xfrm>
                <a:off x="1159758" y="4140084"/>
                <a:ext cx="4633131" cy="206210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err="1">
                    <a:solidFill>
                      <a:srgbClr val="002060"/>
                    </a:solidFill>
                  </a:rPr>
                  <a:t>Outline</a:t>
                </a:r>
                <a:endParaRPr lang="it-IT" sz="20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dirty="0" err="1">
                    <a:solidFill>
                      <a:srgbClr val="002060"/>
                    </a:solidFill>
                  </a:rPr>
                  <a:t>Introduction</a:t>
                </a:r>
                <a:endParaRPr lang="it-IT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dirty="0" err="1">
                    <a:solidFill>
                      <a:srgbClr val="002060"/>
                    </a:solidFill>
                  </a:rPr>
                  <a:t>Implementation</a:t>
                </a:r>
                <a:r>
                  <a:rPr lang="it-IT" dirty="0">
                    <a:solidFill>
                      <a:srgbClr val="002060"/>
                    </a:solidFill>
                  </a:rPr>
                  <a:t> of spin </a:t>
                </a:r>
                <a:r>
                  <a:rPr lang="it-IT" dirty="0" err="1">
                    <a:solidFill>
                      <a:srgbClr val="002060"/>
                    </a:solidFill>
                  </a:rPr>
                  <a:t>effects</a:t>
                </a:r>
                <a:r>
                  <a:rPr lang="it-IT" dirty="0">
                    <a:solidFill>
                      <a:srgbClr val="002060"/>
                    </a:solidFill>
                  </a:rPr>
                  <a:t> for DIS</a:t>
                </a: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dirty="0">
                    <a:solidFill>
                      <a:srgbClr val="002060"/>
                    </a:solidFill>
                  </a:rPr>
                  <a:t>Collins and 2h </a:t>
                </a:r>
                <a:r>
                  <a:rPr lang="it-IT" dirty="0" err="1">
                    <a:solidFill>
                      <a:srgbClr val="002060"/>
                    </a:solidFill>
                  </a:rPr>
                  <a:t>asymmetries</a:t>
                </a:r>
                <a:endParaRPr lang="it-IT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dirty="0" err="1">
                    <a:solidFill>
                      <a:srgbClr val="002060"/>
                    </a:solidFill>
                  </a:rPr>
                  <a:t>Implementation</a:t>
                </a:r>
                <a:r>
                  <a:rPr lang="it-IT" dirty="0">
                    <a:solidFill>
                      <a:srgbClr val="002060"/>
                    </a:solidFill>
                  </a:rPr>
                  <a:t> of spin </a:t>
                </a:r>
                <a:r>
                  <a:rPr lang="it-IT" dirty="0" err="1">
                    <a:solidFill>
                      <a:srgbClr val="002060"/>
                    </a:solidFill>
                  </a:rPr>
                  <a:t>effects</a:t>
                </a:r>
                <a:r>
                  <a:rPr lang="it-IT" dirty="0">
                    <a:solidFill>
                      <a:srgbClr val="002060"/>
                    </a:solidFill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dirty="0">
                  <a:solidFill>
                    <a:srgbClr val="002060"/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dirty="0">
                    <a:solidFill>
                      <a:srgbClr val="002060"/>
                    </a:solidFill>
                  </a:rPr>
                  <a:t>Collins </a:t>
                </a:r>
                <a:r>
                  <a:rPr lang="it-IT" dirty="0" err="1">
                    <a:solidFill>
                      <a:srgbClr val="002060"/>
                    </a:solidFill>
                  </a:rPr>
                  <a:t>asymmetries</a:t>
                </a:r>
                <a:endParaRPr lang="it-IT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dirty="0" err="1">
                    <a:solidFill>
                      <a:srgbClr val="002060"/>
                    </a:solidFill>
                  </a:rPr>
                  <a:t>Conclusions</a:t>
                </a:r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EC3A9EB-0FBB-0D4A-99B7-103EC535B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58" y="4140084"/>
                <a:ext cx="4633131" cy="2062103"/>
              </a:xfrm>
              <a:prstGeom prst="rect">
                <a:avLst/>
              </a:prstGeom>
              <a:blipFill>
                <a:blip r:embed="rId6"/>
                <a:stretch>
                  <a:fillRect l="-1090" t="-1220" b="-3659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8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5"/>
    </mc:Choice>
    <mc:Fallback xmlns="">
      <p:transition spd="slow" advTm="362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o 93">
            <a:extLst>
              <a:ext uri="{FF2B5EF4-FFF2-40B4-BE49-F238E27FC236}">
                <a16:creationId xmlns:a16="http://schemas.microsoft.com/office/drawing/2014/main" id="{1C1BD59E-F8EF-FD49-0385-A29CF404CFAF}"/>
              </a:ext>
            </a:extLst>
          </p:cNvPr>
          <p:cNvGrpSpPr/>
          <p:nvPr/>
        </p:nvGrpSpPr>
        <p:grpSpPr>
          <a:xfrm>
            <a:off x="2992775" y="1840737"/>
            <a:ext cx="21678" cy="1017204"/>
            <a:chOff x="1221386" y="1824318"/>
            <a:chExt cx="21678" cy="1017204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26726C3-6BE4-66EB-C6F3-ECFFC6E07ECD}"/>
                </a:ext>
              </a:extLst>
            </p:cNvPr>
            <p:cNvGrpSpPr>
              <a:grpSpLocks/>
            </p:cNvGrpSpPr>
            <p:nvPr/>
          </p:nvGrpSpPr>
          <p:grpSpPr bwMode="auto">
            <a:xfrm rot="18707577">
              <a:off x="933259" y="2547880"/>
              <a:ext cx="581769" cy="5516"/>
              <a:chOff x="2067" y="1488"/>
              <a:chExt cx="909" cy="5516"/>
            </a:xfrm>
          </p:grpSpPr>
          <p:sp>
            <p:nvSpPr>
              <p:cNvPr id="93" name="Line 8">
                <a:extLst>
                  <a:ext uri="{FF2B5EF4-FFF2-40B4-BE49-F238E27FC236}">
                    <a16:creationId xmlns:a16="http://schemas.microsoft.com/office/drawing/2014/main" id="{6A4054D6-AB35-C2C2-BCEC-9DE2685A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7" y="1488"/>
                <a:ext cx="909" cy="40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Line 7">
                <a:extLst>
                  <a:ext uri="{FF2B5EF4-FFF2-40B4-BE49-F238E27FC236}">
                    <a16:creationId xmlns:a16="http://schemas.microsoft.com/office/drawing/2014/main" id="{79744E77-D80B-9CFB-3601-0FED4FDE2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5282"/>
                <a:ext cx="495" cy="1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78902378-545A-4BFC-A8D1-BB77F19C2E6D}"/>
                </a:ext>
              </a:extLst>
            </p:cNvPr>
            <p:cNvGrpSpPr>
              <a:grpSpLocks/>
            </p:cNvGrpSpPr>
            <p:nvPr/>
          </p:nvGrpSpPr>
          <p:grpSpPr bwMode="auto">
            <a:xfrm rot="13987185">
              <a:off x="944223" y="2116662"/>
              <a:ext cx="591185" cy="6497"/>
              <a:chOff x="1380" y="-4756"/>
              <a:chExt cx="830" cy="6497"/>
            </a:xfrm>
          </p:grpSpPr>
          <p:sp>
            <p:nvSpPr>
              <p:cNvPr id="91" name="Line 11">
                <a:extLst>
                  <a:ext uri="{FF2B5EF4-FFF2-40B4-BE49-F238E27FC236}">
                    <a16:creationId xmlns:a16="http://schemas.microsoft.com/office/drawing/2014/main" id="{65E3BBEF-6CC0-351A-E156-4403FA73C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-3531"/>
                <a:ext cx="818" cy="50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10">
                <a:extLst>
                  <a:ext uri="{FF2B5EF4-FFF2-40B4-BE49-F238E27FC236}">
                    <a16:creationId xmlns:a16="http://schemas.microsoft.com/office/drawing/2014/main" id="{59F1D53E-5FA5-4E1A-B0EF-D55C7DF81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0" y="-4756"/>
                <a:ext cx="563" cy="6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" name="Freeform 85">
            <a:extLst>
              <a:ext uri="{FF2B5EF4-FFF2-40B4-BE49-F238E27FC236}">
                <a16:creationId xmlns:a16="http://schemas.microsoft.com/office/drawing/2014/main" id="{B67861B9-27FD-3762-CD68-CB8ED742736F}"/>
              </a:ext>
            </a:extLst>
          </p:cNvPr>
          <p:cNvSpPr>
            <a:spLocks noChangeAspect="1"/>
          </p:cNvSpPr>
          <p:nvPr/>
        </p:nvSpPr>
        <p:spPr bwMode="auto">
          <a:xfrm>
            <a:off x="3173494" y="2298545"/>
            <a:ext cx="818267" cy="6855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C3E76934-275A-5CE5-3A80-8C9804457126}"/>
              </a:ext>
            </a:extLst>
          </p:cNvPr>
          <p:cNvGrpSpPr>
            <a:grpSpLocks/>
          </p:cNvGrpSpPr>
          <p:nvPr/>
        </p:nvGrpSpPr>
        <p:grpSpPr bwMode="auto">
          <a:xfrm rot="19300078">
            <a:off x="4162394" y="1879537"/>
            <a:ext cx="1235984" cy="268465"/>
            <a:chOff x="1392" y="1488"/>
            <a:chExt cx="1584" cy="0"/>
          </a:xfrm>
        </p:grpSpPr>
        <p:sp>
          <p:nvSpPr>
            <p:cNvPr id="88" name="Line 8">
              <a:extLst>
                <a:ext uri="{FF2B5EF4-FFF2-40B4-BE49-F238E27FC236}">
                  <a16:creationId xmlns:a16="http://schemas.microsoft.com/office/drawing/2014/main" id="{915A8D07-6D11-02B6-CB14-61BD622AC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F9CB33B4-772D-FDCF-D078-E856367B1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/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blipFill>
                <a:blip r:embed="rId3"/>
                <a:stretch>
                  <a:fillRect l="-22727" r="-4545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1D593FC6-0B64-9DA3-C114-4FE88164A454}"/>
              </a:ext>
            </a:extLst>
          </p:cNvPr>
          <p:cNvGrpSpPr/>
          <p:nvPr/>
        </p:nvGrpSpPr>
        <p:grpSpPr>
          <a:xfrm>
            <a:off x="3969338" y="2194056"/>
            <a:ext cx="252000" cy="278601"/>
            <a:chOff x="2871938" y="2141237"/>
            <a:chExt cx="252000" cy="278601"/>
          </a:xfrm>
        </p:grpSpPr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329EFB20-7441-538C-D209-58A0F0279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77370DEE-53A2-B774-E6C1-6D25D83461D4}"/>
                    </a:ext>
                  </a:extLst>
                </p:cNvPr>
                <p:cNvSpPr txBox="1"/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t="-18182" r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342ADB5E-761B-5C94-2E9A-C993D9D34A83}"/>
              </a:ext>
            </a:extLst>
          </p:cNvPr>
          <p:cNvGrpSpPr>
            <a:grpSpLocks/>
          </p:cNvGrpSpPr>
          <p:nvPr/>
        </p:nvGrpSpPr>
        <p:grpSpPr bwMode="auto">
          <a:xfrm rot="12689837">
            <a:off x="4131166" y="2691293"/>
            <a:ext cx="1209863" cy="6200"/>
            <a:chOff x="1392" y="1488"/>
            <a:chExt cx="1584" cy="6200"/>
          </a:xfrm>
        </p:grpSpPr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0883ACCF-4D37-4DE4-0157-9881CFF03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Line 7">
              <a:extLst>
                <a:ext uri="{FF2B5EF4-FFF2-40B4-BE49-F238E27FC236}">
                  <a16:creationId xmlns:a16="http://schemas.microsoft.com/office/drawing/2014/main" id="{B914F084-3329-0573-7408-BF639A5B7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88" y="7688"/>
              <a:ext cx="86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/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blipFill>
                <a:blip r:embed="rId6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/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/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blipFill>
                <a:blip r:embed="rId8"/>
                <a:stretch>
                  <a:fillRect l="-31250" r="-25000" b="-2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/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AB5783BE-C4D3-53EB-80F4-86ED94681FF1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2A94809-50E2-4C18-A13D-EF5074B275AD}"/>
                  </a:ext>
                </a:extLst>
              </p:cNvPr>
              <p:cNvSpPr txBox="1"/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060"/>
                    </a:solidFill>
                  </a:rPr>
                  <a:t>Steps:</a:t>
                </a:r>
              </a:p>
              <a:p>
                <a:r>
                  <a:rPr lang="it-IT" sz="1400" b="1" dirty="0">
                    <a:solidFill>
                      <a:srgbClr val="002060"/>
                    </a:solidFill>
                  </a:rPr>
                  <a:t>1. Hard scattering</a:t>
                </a: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2. Joint spin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density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matrix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3.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Hadron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emission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4. Update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density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matrix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5.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Hadron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emission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6. Exit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condition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2A94809-50E2-4C18-A13D-EF5074B27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blipFill>
                <a:blip r:embed="rId11"/>
                <a:stretch>
                  <a:fillRect l="-581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E553C70-7025-CCE6-4C44-FC9BC89F6F60}"/>
                  </a:ext>
                </a:extLst>
              </p:cNvPr>
              <p:cNvSpPr txBox="1"/>
              <p:nvPr/>
            </p:nvSpPr>
            <p:spPr>
              <a:xfrm>
                <a:off x="449278" y="3612987"/>
                <a:ext cx="829460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Set up the scattering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it-IT" dirty="0">
                    <a:solidFill>
                      <a:srgbClr val="002060"/>
                    </a:solidFill>
                  </a:rPr>
                  <a:t>	in the </a:t>
                </a:r>
                <a:r>
                  <a:rPr lang="it-IT" dirty="0" err="1">
                    <a:solidFill>
                      <a:srgbClr val="002060"/>
                    </a:solidFill>
                  </a:rPr>
                  <a:t>c.m.s</a:t>
                </a:r>
                <a:endParaRPr lang="it-IT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</a:t>
                </a:r>
                <a:r>
                  <a:rPr lang="en-US" sz="1600" dirty="0">
                    <a:solidFill>
                      <a:srgbClr val="002060"/>
                    </a:solidFill>
                  </a:rPr>
                  <a:t>generate the quark flavors and kinematics using differential cross section</a:t>
                </a:r>
                <a:endParaRPr lang="it-IT" sz="16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E553C70-7025-CCE6-4C44-FC9BC89F6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8" y="3612987"/>
                <a:ext cx="8294607" cy="615553"/>
              </a:xfrm>
              <a:prstGeom prst="rect">
                <a:avLst/>
              </a:prstGeom>
              <a:blipFill>
                <a:blip r:embed="rId12"/>
                <a:stretch>
                  <a:fillRect l="-612" t="-4000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D7DB470-9CD0-5D7F-5609-E080164EC32E}"/>
              </a:ext>
            </a:extLst>
          </p:cNvPr>
          <p:cNvSpPr txBox="1"/>
          <p:nvPr/>
        </p:nvSpPr>
        <p:spPr>
          <a:xfrm>
            <a:off x="5563054" y="5648653"/>
            <a:ext cx="142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3DFF"/>
                </a:solidFill>
              </a:rPr>
              <a:t>quark </a:t>
            </a:r>
            <a:r>
              <a:rPr lang="it-IT" sz="1200" dirty="0" err="1">
                <a:solidFill>
                  <a:srgbClr val="003DFF"/>
                </a:solidFill>
              </a:rPr>
              <a:t>helicity</a:t>
            </a:r>
            <a:r>
              <a:rPr lang="it-IT" sz="1200" dirty="0">
                <a:solidFill>
                  <a:srgbClr val="003DFF"/>
                </a:solidFill>
              </a:rPr>
              <a:t> frame</a:t>
            </a:r>
          </a:p>
          <a:p>
            <a:pPr algn="ctr"/>
            <a:r>
              <a:rPr lang="it-IT" sz="1200" dirty="0">
                <a:solidFill>
                  <a:srgbClr val="002060"/>
                </a:solidFill>
              </a:rPr>
              <a:t>(QHF)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C389E9C-FD81-3C88-48E2-4B9C2359CC47}"/>
              </a:ext>
            </a:extLst>
          </p:cNvPr>
          <p:cNvSpPr txBox="1"/>
          <p:nvPr/>
        </p:nvSpPr>
        <p:spPr>
          <a:xfrm>
            <a:off x="797183" y="4366774"/>
            <a:ext cx="168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3DFF"/>
                </a:solidFill>
              </a:rPr>
              <a:t>antiquark </a:t>
            </a:r>
            <a:r>
              <a:rPr lang="it-IT" sz="1200" dirty="0" err="1">
                <a:solidFill>
                  <a:srgbClr val="003DFF"/>
                </a:solidFill>
              </a:rPr>
              <a:t>helicity</a:t>
            </a:r>
            <a:r>
              <a:rPr lang="it-IT" sz="1200" dirty="0">
                <a:solidFill>
                  <a:srgbClr val="003DFF"/>
                </a:solidFill>
              </a:rPr>
              <a:t> frame</a:t>
            </a:r>
          </a:p>
          <a:p>
            <a:pPr algn="ctr"/>
            <a:r>
              <a:rPr lang="it-IT" sz="1200" dirty="0">
                <a:solidFill>
                  <a:srgbClr val="002060"/>
                </a:solidFill>
              </a:rPr>
              <a:t>(AHF)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233F4A16-A89D-6B11-C4FE-FF1773F3024E}"/>
              </a:ext>
            </a:extLst>
          </p:cNvPr>
          <p:cNvSpPr/>
          <p:nvPr/>
        </p:nvSpPr>
        <p:spPr>
          <a:xfrm>
            <a:off x="2223371" y="4095401"/>
            <a:ext cx="4053525" cy="261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0AAE74-53FF-9190-E096-E1D23718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9725F14-6B73-9F31-BB71-CD7661C45D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2698" y="4371264"/>
            <a:ext cx="3357973" cy="1677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9ABDA84-7BD2-0A9C-BF45-3F857E9BD6CC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432FF"/>
                    </a:solidFill>
                  </a:rPr>
                  <a:t>R</a:t>
                </a:r>
                <a:r>
                  <a:rPr lang="en-US" sz="2000" dirty="0">
                    <a:solidFill>
                      <a:srgbClr val="003DFF"/>
                    </a:solidFill>
                  </a:rPr>
                  <a:t>ecursive recipe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9ABDA84-7BD2-0A9C-BF45-3F857E9BD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14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data 8">
            <a:extLst>
              <a:ext uri="{FF2B5EF4-FFF2-40B4-BE49-F238E27FC236}">
                <a16:creationId xmlns:a16="http://schemas.microsoft.com/office/drawing/2014/main" id="{E04ABED1-CD16-C934-4A9B-9D974C2D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24F747-382D-E70F-DCF0-69C56B32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3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o 93">
            <a:extLst>
              <a:ext uri="{FF2B5EF4-FFF2-40B4-BE49-F238E27FC236}">
                <a16:creationId xmlns:a16="http://schemas.microsoft.com/office/drawing/2014/main" id="{1C1BD59E-F8EF-FD49-0385-A29CF404CFAF}"/>
              </a:ext>
            </a:extLst>
          </p:cNvPr>
          <p:cNvGrpSpPr/>
          <p:nvPr/>
        </p:nvGrpSpPr>
        <p:grpSpPr>
          <a:xfrm>
            <a:off x="2992775" y="1840737"/>
            <a:ext cx="21678" cy="1017204"/>
            <a:chOff x="1221386" y="1824318"/>
            <a:chExt cx="21678" cy="1017204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26726C3-6BE4-66EB-C6F3-ECFFC6E07ECD}"/>
                </a:ext>
              </a:extLst>
            </p:cNvPr>
            <p:cNvGrpSpPr>
              <a:grpSpLocks/>
            </p:cNvGrpSpPr>
            <p:nvPr/>
          </p:nvGrpSpPr>
          <p:grpSpPr bwMode="auto">
            <a:xfrm rot="18707577">
              <a:off x="933259" y="2547880"/>
              <a:ext cx="581769" cy="5516"/>
              <a:chOff x="2067" y="1488"/>
              <a:chExt cx="909" cy="5516"/>
            </a:xfrm>
          </p:grpSpPr>
          <p:sp>
            <p:nvSpPr>
              <p:cNvPr id="93" name="Line 8">
                <a:extLst>
                  <a:ext uri="{FF2B5EF4-FFF2-40B4-BE49-F238E27FC236}">
                    <a16:creationId xmlns:a16="http://schemas.microsoft.com/office/drawing/2014/main" id="{6A4054D6-AB35-C2C2-BCEC-9DE2685A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7" y="1488"/>
                <a:ext cx="909" cy="40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Line 7">
                <a:extLst>
                  <a:ext uri="{FF2B5EF4-FFF2-40B4-BE49-F238E27FC236}">
                    <a16:creationId xmlns:a16="http://schemas.microsoft.com/office/drawing/2014/main" id="{79744E77-D80B-9CFB-3601-0FED4FDE2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5282"/>
                <a:ext cx="495" cy="1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78902378-545A-4BFC-A8D1-BB77F19C2E6D}"/>
                </a:ext>
              </a:extLst>
            </p:cNvPr>
            <p:cNvGrpSpPr>
              <a:grpSpLocks/>
            </p:cNvGrpSpPr>
            <p:nvPr/>
          </p:nvGrpSpPr>
          <p:grpSpPr bwMode="auto">
            <a:xfrm rot="13987185">
              <a:off x="944223" y="2116662"/>
              <a:ext cx="591185" cy="6497"/>
              <a:chOff x="1380" y="-4756"/>
              <a:chExt cx="830" cy="6497"/>
            </a:xfrm>
          </p:grpSpPr>
          <p:sp>
            <p:nvSpPr>
              <p:cNvPr id="91" name="Line 11">
                <a:extLst>
                  <a:ext uri="{FF2B5EF4-FFF2-40B4-BE49-F238E27FC236}">
                    <a16:creationId xmlns:a16="http://schemas.microsoft.com/office/drawing/2014/main" id="{65E3BBEF-6CC0-351A-E156-4403FA73C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-3531"/>
                <a:ext cx="818" cy="50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10">
                <a:extLst>
                  <a:ext uri="{FF2B5EF4-FFF2-40B4-BE49-F238E27FC236}">
                    <a16:creationId xmlns:a16="http://schemas.microsoft.com/office/drawing/2014/main" id="{59F1D53E-5FA5-4E1A-B0EF-D55C7DF81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0" y="-4756"/>
                <a:ext cx="563" cy="6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" name="Freeform 85">
            <a:extLst>
              <a:ext uri="{FF2B5EF4-FFF2-40B4-BE49-F238E27FC236}">
                <a16:creationId xmlns:a16="http://schemas.microsoft.com/office/drawing/2014/main" id="{B67861B9-27FD-3762-CD68-CB8ED742736F}"/>
              </a:ext>
            </a:extLst>
          </p:cNvPr>
          <p:cNvSpPr>
            <a:spLocks noChangeAspect="1"/>
          </p:cNvSpPr>
          <p:nvPr/>
        </p:nvSpPr>
        <p:spPr bwMode="auto">
          <a:xfrm>
            <a:off x="3173494" y="2298545"/>
            <a:ext cx="818267" cy="6855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C3E76934-275A-5CE5-3A80-8C9804457126}"/>
              </a:ext>
            </a:extLst>
          </p:cNvPr>
          <p:cNvGrpSpPr>
            <a:grpSpLocks/>
          </p:cNvGrpSpPr>
          <p:nvPr/>
        </p:nvGrpSpPr>
        <p:grpSpPr bwMode="auto">
          <a:xfrm rot="19300078">
            <a:off x="4162394" y="1879537"/>
            <a:ext cx="1235984" cy="268465"/>
            <a:chOff x="1392" y="1488"/>
            <a:chExt cx="1584" cy="0"/>
          </a:xfrm>
        </p:grpSpPr>
        <p:sp>
          <p:nvSpPr>
            <p:cNvPr id="88" name="Line 8">
              <a:extLst>
                <a:ext uri="{FF2B5EF4-FFF2-40B4-BE49-F238E27FC236}">
                  <a16:creationId xmlns:a16="http://schemas.microsoft.com/office/drawing/2014/main" id="{915A8D07-6D11-02B6-CB14-61BD622AC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F9CB33B4-772D-FDCF-D078-E856367B1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/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blipFill>
                <a:blip r:embed="rId3"/>
                <a:stretch>
                  <a:fillRect l="-22727" r="-4545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1D593FC6-0B64-9DA3-C114-4FE88164A454}"/>
              </a:ext>
            </a:extLst>
          </p:cNvPr>
          <p:cNvGrpSpPr/>
          <p:nvPr/>
        </p:nvGrpSpPr>
        <p:grpSpPr>
          <a:xfrm>
            <a:off x="3969338" y="2194056"/>
            <a:ext cx="252000" cy="278601"/>
            <a:chOff x="2871938" y="2141237"/>
            <a:chExt cx="252000" cy="278601"/>
          </a:xfrm>
        </p:grpSpPr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329EFB20-7441-538C-D209-58A0F0279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77370DEE-53A2-B774-E6C1-6D25D83461D4}"/>
                    </a:ext>
                  </a:extLst>
                </p:cNvPr>
                <p:cNvSpPr txBox="1"/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t="-18182" r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342ADB5E-761B-5C94-2E9A-C993D9D34A83}"/>
              </a:ext>
            </a:extLst>
          </p:cNvPr>
          <p:cNvGrpSpPr>
            <a:grpSpLocks/>
          </p:cNvGrpSpPr>
          <p:nvPr/>
        </p:nvGrpSpPr>
        <p:grpSpPr bwMode="auto">
          <a:xfrm rot="12689837">
            <a:off x="4131166" y="2691293"/>
            <a:ext cx="1209863" cy="6200"/>
            <a:chOff x="1392" y="1488"/>
            <a:chExt cx="1584" cy="6200"/>
          </a:xfrm>
        </p:grpSpPr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0883ACCF-4D37-4DE4-0157-9881CFF03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Line 7">
              <a:extLst>
                <a:ext uri="{FF2B5EF4-FFF2-40B4-BE49-F238E27FC236}">
                  <a16:creationId xmlns:a16="http://schemas.microsoft.com/office/drawing/2014/main" id="{B914F084-3329-0573-7408-BF639A5B7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88" y="7688"/>
              <a:ext cx="86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/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blipFill>
                <a:blip r:embed="rId6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/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/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blipFill>
                <a:blip r:embed="rId8"/>
                <a:stretch>
                  <a:fillRect l="-31250" r="-25000" b="-2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/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AB5783BE-C4D3-53EB-80F4-86ED94681FF1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2A94809-50E2-4C18-A13D-EF5074B275AD}"/>
                  </a:ext>
                </a:extLst>
              </p:cNvPr>
              <p:cNvSpPr txBox="1"/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060"/>
                    </a:solidFill>
                  </a:rPr>
                  <a:t>Steps: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1. Hard scattering</a:t>
                </a:r>
              </a:p>
              <a:p>
                <a:r>
                  <a:rPr lang="it-IT" sz="1400" b="1" dirty="0">
                    <a:solidFill>
                      <a:srgbClr val="002060"/>
                    </a:solidFill>
                  </a:rPr>
                  <a:t>2. Joint spin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density</a:t>
                </a:r>
                <a:r>
                  <a:rPr lang="it-IT" sz="1400" b="1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matrix</a:t>
                </a:r>
                <a:endParaRPr lang="it-IT" sz="1400" b="1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3.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Hadron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emission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4. Update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density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matrix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5.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Hadron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emission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6. Exit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condition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2A94809-50E2-4C18-A13D-EF5074B27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blipFill>
                <a:blip r:embed="rId11"/>
                <a:stretch>
                  <a:fillRect l="-581" t="-787" r="-581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E553C70-7025-CCE6-4C44-FC9BC89F6F60}"/>
                  </a:ext>
                </a:extLst>
              </p:cNvPr>
              <p:cNvSpPr txBox="1"/>
              <p:nvPr/>
            </p:nvSpPr>
            <p:spPr>
              <a:xfrm>
                <a:off x="449278" y="3612987"/>
                <a:ext cx="5842017" cy="2018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2060"/>
                    </a:solidFill>
                  </a:rPr>
                  <a:t>Set up the </a:t>
                </a:r>
                <a:r>
                  <a:rPr lang="en-US" dirty="0">
                    <a:solidFill>
                      <a:srgbClr val="0432FF"/>
                    </a:solidFill>
                  </a:rPr>
                  <a:t>joint spin density matrix </a:t>
                </a:r>
                <a:r>
                  <a:rPr lang="en-US" dirty="0">
                    <a:solidFill>
                      <a:srgbClr val="002060"/>
                    </a:solidFill>
                  </a:rPr>
                  <a:t>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pair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</m:d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αβ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p>
                      </m:sSubSup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endParaRPr lang="en-US" sz="1600" b="0" dirty="0">
                  <a:solidFill>
                    <a:srgbClr val="002060"/>
                  </a:solidFill>
                </a:endParaRPr>
              </a:p>
              <a:p>
                <a:endParaRPr lang="en-US" sz="1600" dirty="0">
                  <a:solidFill>
                    <a:srgbClr val="0432FF"/>
                  </a:solidFill>
                </a:endParaRPr>
              </a:p>
              <a:p>
                <a:endParaRPr lang="en-US" sz="1600" dirty="0">
                  <a:solidFill>
                    <a:srgbClr val="0432FF"/>
                  </a:solidFill>
                </a:endParaRPr>
              </a:p>
              <a:p>
                <a:endParaRPr lang="en-US" sz="1600" b="0" dirty="0">
                  <a:solidFill>
                    <a:srgbClr val="0432FF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exchange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E553C70-7025-CCE6-4C44-FC9BC89F6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8" y="3612987"/>
                <a:ext cx="5842017" cy="2018373"/>
              </a:xfrm>
              <a:prstGeom prst="rect">
                <a:avLst/>
              </a:prstGeom>
              <a:blipFill>
                <a:blip r:embed="rId12"/>
                <a:stretch>
                  <a:fillRect l="-868" t="-1250" b="-3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30">
            <a:extLst>
              <a:ext uri="{FF2B5EF4-FFF2-40B4-BE49-F238E27FC236}">
                <a16:creationId xmlns:a16="http://schemas.microsoft.com/office/drawing/2014/main" id="{233F4A16-A89D-6B11-C4FE-FF1773F3024E}"/>
              </a:ext>
            </a:extLst>
          </p:cNvPr>
          <p:cNvSpPr/>
          <p:nvPr/>
        </p:nvSpPr>
        <p:spPr>
          <a:xfrm>
            <a:off x="2223371" y="4095401"/>
            <a:ext cx="4053525" cy="261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72AD49AB-66A4-4A75-462A-D8FA3F756315}"/>
              </a:ext>
            </a:extLst>
          </p:cNvPr>
          <p:cNvSpPr/>
          <p:nvPr/>
        </p:nvSpPr>
        <p:spPr>
          <a:xfrm>
            <a:off x="2286102" y="1563481"/>
            <a:ext cx="2168371" cy="1599249"/>
          </a:xfrm>
          <a:custGeom>
            <a:avLst/>
            <a:gdLst>
              <a:gd name="connsiteX0" fmla="*/ 270933 w 2483920"/>
              <a:gd name="connsiteY0" fmla="*/ 165242 h 1720867"/>
              <a:gd name="connsiteX1" fmla="*/ 98213 w 2483920"/>
              <a:gd name="connsiteY1" fmla="*/ 348122 h 1720867"/>
              <a:gd name="connsiteX2" fmla="*/ 6773 w 2483920"/>
              <a:gd name="connsiteY2" fmla="*/ 612282 h 1720867"/>
              <a:gd name="connsiteX3" fmla="*/ 6773 w 2483920"/>
              <a:gd name="connsiteY3" fmla="*/ 876442 h 1720867"/>
              <a:gd name="connsiteX4" fmla="*/ 6773 w 2483920"/>
              <a:gd name="connsiteY4" fmla="*/ 1160922 h 1720867"/>
              <a:gd name="connsiteX5" fmla="*/ 88053 w 2483920"/>
              <a:gd name="connsiteY5" fmla="*/ 1394602 h 1720867"/>
              <a:gd name="connsiteX6" fmla="*/ 301413 w 2483920"/>
              <a:gd name="connsiteY6" fmla="*/ 1587642 h 1720867"/>
              <a:gd name="connsiteX7" fmla="*/ 697653 w 2483920"/>
              <a:gd name="connsiteY7" fmla="*/ 1618122 h 1720867"/>
              <a:gd name="connsiteX8" fmla="*/ 1358053 w 2483920"/>
              <a:gd name="connsiteY8" fmla="*/ 1719722 h 1720867"/>
              <a:gd name="connsiteX9" fmla="*/ 1947333 w 2483920"/>
              <a:gd name="connsiteY9" fmla="*/ 1668922 h 1720867"/>
              <a:gd name="connsiteX10" fmla="*/ 2160693 w 2483920"/>
              <a:gd name="connsiteY10" fmla="*/ 1607962 h 1720867"/>
              <a:gd name="connsiteX11" fmla="*/ 2414693 w 2483920"/>
              <a:gd name="connsiteY11" fmla="*/ 1465722 h 1720867"/>
              <a:gd name="connsiteX12" fmla="*/ 2475653 w 2483920"/>
              <a:gd name="connsiteY12" fmla="*/ 1150762 h 1720867"/>
              <a:gd name="connsiteX13" fmla="*/ 2475653 w 2483920"/>
              <a:gd name="connsiteY13" fmla="*/ 795162 h 1720867"/>
              <a:gd name="connsiteX14" fmla="*/ 2404533 w 2483920"/>
              <a:gd name="connsiteY14" fmla="*/ 480202 h 1720867"/>
              <a:gd name="connsiteX15" fmla="*/ 2272453 w 2483920"/>
              <a:gd name="connsiteY15" fmla="*/ 226202 h 1720867"/>
              <a:gd name="connsiteX16" fmla="*/ 2170853 w 2483920"/>
              <a:gd name="connsiteY16" fmla="*/ 216042 h 1720867"/>
              <a:gd name="connsiteX17" fmla="*/ 1754293 w 2483920"/>
              <a:gd name="connsiteY17" fmla="*/ 33162 h 1720867"/>
              <a:gd name="connsiteX18" fmla="*/ 1510453 w 2483920"/>
              <a:gd name="connsiteY18" fmla="*/ 2682 h 1720867"/>
              <a:gd name="connsiteX19" fmla="*/ 1256453 w 2483920"/>
              <a:gd name="connsiteY19" fmla="*/ 2682 h 1720867"/>
              <a:gd name="connsiteX20" fmla="*/ 900853 w 2483920"/>
              <a:gd name="connsiteY20" fmla="*/ 12842 h 1720867"/>
              <a:gd name="connsiteX21" fmla="*/ 626533 w 2483920"/>
              <a:gd name="connsiteY21" fmla="*/ 53482 h 1720867"/>
              <a:gd name="connsiteX22" fmla="*/ 443653 w 2483920"/>
              <a:gd name="connsiteY22" fmla="*/ 134762 h 1720867"/>
              <a:gd name="connsiteX23" fmla="*/ 270933 w 2483920"/>
              <a:gd name="connsiteY23" fmla="*/ 165242 h 17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83920" h="1720867">
                <a:moveTo>
                  <a:pt x="270933" y="165242"/>
                </a:moveTo>
                <a:cubicBezTo>
                  <a:pt x="213360" y="200802"/>
                  <a:pt x="142240" y="273615"/>
                  <a:pt x="98213" y="348122"/>
                </a:cubicBezTo>
                <a:cubicBezTo>
                  <a:pt x="54186" y="422629"/>
                  <a:pt x="22013" y="524229"/>
                  <a:pt x="6773" y="612282"/>
                </a:cubicBezTo>
                <a:cubicBezTo>
                  <a:pt x="-8467" y="700335"/>
                  <a:pt x="6773" y="876442"/>
                  <a:pt x="6773" y="876442"/>
                </a:cubicBezTo>
                <a:cubicBezTo>
                  <a:pt x="6773" y="967882"/>
                  <a:pt x="-6774" y="1074562"/>
                  <a:pt x="6773" y="1160922"/>
                </a:cubicBezTo>
                <a:cubicBezTo>
                  <a:pt x="20320" y="1247282"/>
                  <a:pt x="38946" y="1323482"/>
                  <a:pt x="88053" y="1394602"/>
                </a:cubicBezTo>
                <a:cubicBezTo>
                  <a:pt x="137160" y="1465722"/>
                  <a:pt x="199813" y="1550389"/>
                  <a:pt x="301413" y="1587642"/>
                </a:cubicBezTo>
                <a:cubicBezTo>
                  <a:pt x="403013" y="1624895"/>
                  <a:pt x="521546" y="1596109"/>
                  <a:pt x="697653" y="1618122"/>
                </a:cubicBezTo>
                <a:cubicBezTo>
                  <a:pt x="873760" y="1640135"/>
                  <a:pt x="1149773" y="1711255"/>
                  <a:pt x="1358053" y="1719722"/>
                </a:cubicBezTo>
                <a:cubicBezTo>
                  <a:pt x="1566333" y="1728189"/>
                  <a:pt x="1813560" y="1687549"/>
                  <a:pt x="1947333" y="1668922"/>
                </a:cubicBezTo>
                <a:cubicBezTo>
                  <a:pt x="2081106" y="1650295"/>
                  <a:pt x="2082800" y="1641829"/>
                  <a:pt x="2160693" y="1607962"/>
                </a:cubicBezTo>
                <a:cubicBezTo>
                  <a:pt x="2238586" y="1574095"/>
                  <a:pt x="2362200" y="1541922"/>
                  <a:pt x="2414693" y="1465722"/>
                </a:cubicBezTo>
                <a:cubicBezTo>
                  <a:pt x="2467186" y="1389522"/>
                  <a:pt x="2465493" y="1262522"/>
                  <a:pt x="2475653" y="1150762"/>
                </a:cubicBezTo>
                <a:cubicBezTo>
                  <a:pt x="2485813" y="1039002"/>
                  <a:pt x="2487506" y="906922"/>
                  <a:pt x="2475653" y="795162"/>
                </a:cubicBezTo>
                <a:cubicBezTo>
                  <a:pt x="2463800" y="683402"/>
                  <a:pt x="2438400" y="575029"/>
                  <a:pt x="2404533" y="480202"/>
                </a:cubicBezTo>
                <a:cubicBezTo>
                  <a:pt x="2370666" y="385375"/>
                  <a:pt x="2311400" y="270229"/>
                  <a:pt x="2272453" y="226202"/>
                </a:cubicBezTo>
                <a:cubicBezTo>
                  <a:pt x="2233506" y="182175"/>
                  <a:pt x="2257213" y="248215"/>
                  <a:pt x="2170853" y="216042"/>
                </a:cubicBezTo>
                <a:cubicBezTo>
                  <a:pt x="2084493" y="183869"/>
                  <a:pt x="1864360" y="68722"/>
                  <a:pt x="1754293" y="33162"/>
                </a:cubicBezTo>
                <a:cubicBezTo>
                  <a:pt x="1644226" y="-2398"/>
                  <a:pt x="1593426" y="7762"/>
                  <a:pt x="1510453" y="2682"/>
                </a:cubicBezTo>
                <a:cubicBezTo>
                  <a:pt x="1427480" y="-2398"/>
                  <a:pt x="1358053" y="989"/>
                  <a:pt x="1256453" y="2682"/>
                </a:cubicBezTo>
                <a:cubicBezTo>
                  <a:pt x="1154853" y="4375"/>
                  <a:pt x="1005840" y="4375"/>
                  <a:pt x="900853" y="12842"/>
                </a:cubicBezTo>
                <a:cubicBezTo>
                  <a:pt x="795866" y="21309"/>
                  <a:pt x="702733" y="33162"/>
                  <a:pt x="626533" y="53482"/>
                </a:cubicBezTo>
                <a:cubicBezTo>
                  <a:pt x="550333" y="73802"/>
                  <a:pt x="506306" y="116135"/>
                  <a:pt x="443653" y="134762"/>
                </a:cubicBezTo>
                <a:cubicBezTo>
                  <a:pt x="381000" y="153389"/>
                  <a:pt x="328506" y="129682"/>
                  <a:pt x="270933" y="165242"/>
                </a:cubicBezTo>
                <a:close/>
              </a:path>
            </a:pathLst>
          </a:custGeom>
          <a:noFill/>
          <a:ln>
            <a:solidFill>
              <a:srgbClr val="003D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42A171E-1DA3-2B3A-237B-163891D59526}"/>
                  </a:ext>
                </a:extLst>
              </p:cNvPr>
              <p:cNvSpPr txBox="1"/>
              <p:nvPr/>
            </p:nvSpPr>
            <p:spPr>
              <a:xfrm>
                <a:off x="2725282" y="3145317"/>
                <a:ext cx="742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42A171E-1DA3-2B3A-237B-163891D5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82" y="3145317"/>
                <a:ext cx="742950" cy="369332"/>
              </a:xfrm>
              <a:prstGeom prst="rect">
                <a:avLst/>
              </a:prstGeom>
              <a:blipFill>
                <a:blip r:embed="rId13"/>
                <a:stretch>
                  <a:fillRect r="-13333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611B52-0F67-2986-BCF4-73AB90E73059}"/>
              </a:ext>
            </a:extLst>
          </p:cNvPr>
          <p:cNvSpPr txBox="1"/>
          <p:nvPr/>
        </p:nvSpPr>
        <p:spPr>
          <a:xfrm>
            <a:off x="2843763" y="4285245"/>
            <a:ext cx="1141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c</a:t>
            </a:r>
            <a:r>
              <a:rPr lang="en-US" sz="1400" b="0" dirty="0">
                <a:solidFill>
                  <a:srgbClr val="0432FF"/>
                </a:solidFill>
              </a:rPr>
              <a:t>orrelation</a:t>
            </a:r>
          </a:p>
          <a:p>
            <a:r>
              <a:rPr lang="en-US" sz="1400" b="0" dirty="0">
                <a:solidFill>
                  <a:srgbClr val="0432FF"/>
                </a:solidFill>
              </a:rPr>
              <a:t>coefficients</a:t>
            </a: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AE18AB-F0E4-E64C-9332-12AC88530777}"/>
              </a:ext>
            </a:extLst>
          </p:cNvPr>
          <p:cNvSpPr txBox="1"/>
          <p:nvPr/>
        </p:nvSpPr>
        <p:spPr>
          <a:xfrm>
            <a:off x="3882914" y="4293362"/>
            <a:ext cx="1610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Pauli matrices along QHF and </a:t>
            </a:r>
            <a:r>
              <a:rPr lang="en-US" sz="1400" dirty="0">
                <a:solidFill>
                  <a:srgbClr val="0070C0"/>
                </a:solidFill>
              </a:rPr>
              <a:t>AHF</a:t>
            </a:r>
            <a:endParaRPr lang="it-IT" sz="1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EC2DB09-AEF4-E3ED-6DAF-FCDBE44B5F1C}"/>
                  </a:ext>
                </a:extLst>
              </p:cNvPr>
              <p:cNvSpPr txBox="1"/>
              <p:nvPr/>
            </p:nvSpPr>
            <p:spPr>
              <a:xfrm>
                <a:off x="3876157" y="4789428"/>
                <a:ext cx="1374125" cy="561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sz="1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  <m:r>
                      <a:rPr lang="en-US" sz="1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  <m:r>
                      <a:rPr lang="en-US" sz="1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it-IT" sz="1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EC2DB09-AEF4-E3ED-6DAF-FCDBE44B5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157" y="4789428"/>
                <a:ext cx="1374125" cy="561564"/>
              </a:xfrm>
              <a:prstGeom prst="rect">
                <a:avLst/>
              </a:prstGeom>
              <a:blipFill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9D53F58-93F7-8CEA-1662-02424F85B183}"/>
                  </a:ext>
                </a:extLst>
              </p:cNvPr>
              <p:cNvSpPr txBox="1"/>
              <p:nvPr/>
            </p:nvSpPr>
            <p:spPr>
              <a:xfrm>
                <a:off x="834024" y="5729698"/>
                <a:ext cx="7240898" cy="524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</m:d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p>
                    </m:sSubSup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p>
                    </m:sSubSup>
                  </m:oMath>
                </a14:m>
                <a:r>
                  <a:rPr lang="en-US" sz="1800" b="0" dirty="0">
                    <a:solidFill>
                      <a:srgbClr val="003DFF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1800" b="0" dirty="0">
                    <a:solidFill>
                      <a:srgbClr val="003DFF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a:rPr lang="en-US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bSup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bSup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bSup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3D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bSup>
                    <m:r>
                      <a:rPr lang="en-US" sz="18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dirty="0">
                  <a:solidFill>
                    <a:srgbClr val="003DFF"/>
                  </a:solidFill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9D53F58-93F7-8CEA-1662-02424F85B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24" y="5729698"/>
                <a:ext cx="7240898" cy="524246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D8F31C4-A679-82AA-7285-BFAAFD47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3DE14E7-13AB-DB9D-B3F7-7FA11B2A9CD7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432FF"/>
                    </a:solidFill>
                  </a:rPr>
                  <a:t>R</a:t>
                </a:r>
                <a:r>
                  <a:rPr lang="en-US" sz="2000" dirty="0">
                    <a:solidFill>
                      <a:srgbClr val="003DFF"/>
                    </a:solidFill>
                  </a:rPr>
                  <a:t>ecursive recipe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3DE14E7-13AB-DB9D-B3F7-7FA11B2A9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09A189B2-AE57-37DC-BCEC-30A859A3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AC7891-1C1E-42E5-55A1-73A5D487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2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o 93">
            <a:extLst>
              <a:ext uri="{FF2B5EF4-FFF2-40B4-BE49-F238E27FC236}">
                <a16:creationId xmlns:a16="http://schemas.microsoft.com/office/drawing/2014/main" id="{1C1BD59E-F8EF-FD49-0385-A29CF404CFAF}"/>
              </a:ext>
            </a:extLst>
          </p:cNvPr>
          <p:cNvGrpSpPr/>
          <p:nvPr/>
        </p:nvGrpSpPr>
        <p:grpSpPr>
          <a:xfrm>
            <a:off x="2992775" y="1840737"/>
            <a:ext cx="21678" cy="1017204"/>
            <a:chOff x="1221386" y="1824318"/>
            <a:chExt cx="21678" cy="1017204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26726C3-6BE4-66EB-C6F3-ECFFC6E07ECD}"/>
                </a:ext>
              </a:extLst>
            </p:cNvPr>
            <p:cNvGrpSpPr>
              <a:grpSpLocks/>
            </p:cNvGrpSpPr>
            <p:nvPr/>
          </p:nvGrpSpPr>
          <p:grpSpPr bwMode="auto">
            <a:xfrm rot="18707577">
              <a:off x="933259" y="2547880"/>
              <a:ext cx="581769" cy="5516"/>
              <a:chOff x="2067" y="1488"/>
              <a:chExt cx="909" cy="5516"/>
            </a:xfrm>
          </p:grpSpPr>
          <p:sp>
            <p:nvSpPr>
              <p:cNvPr id="93" name="Line 8">
                <a:extLst>
                  <a:ext uri="{FF2B5EF4-FFF2-40B4-BE49-F238E27FC236}">
                    <a16:creationId xmlns:a16="http://schemas.microsoft.com/office/drawing/2014/main" id="{6A4054D6-AB35-C2C2-BCEC-9DE2685A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7" y="1488"/>
                <a:ext cx="909" cy="40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Line 7">
                <a:extLst>
                  <a:ext uri="{FF2B5EF4-FFF2-40B4-BE49-F238E27FC236}">
                    <a16:creationId xmlns:a16="http://schemas.microsoft.com/office/drawing/2014/main" id="{79744E77-D80B-9CFB-3601-0FED4FDE2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5282"/>
                <a:ext cx="495" cy="1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78902378-545A-4BFC-A8D1-BB77F19C2E6D}"/>
                </a:ext>
              </a:extLst>
            </p:cNvPr>
            <p:cNvGrpSpPr>
              <a:grpSpLocks/>
            </p:cNvGrpSpPr>
            <p:nvPr/>
          </p:nvGrpSpPr>
          <p:grpSpPr bwMode="auto">
            <a:xfrm rot="13987185">
              <a:off x="944223" y="2116662"/>
              <a:ext cx="591185" cy="6497"/>
              <a:chOff x="1380" y="-4756"/>
              <a:chExt cx="830" cy="6497"/>
            </a:xfrm>
          </p:grpSpPr>
          <p:sp>
            <p:nvSpPr>
              <p:cNvPr id="91" name="Line 11">
                <a:extLst>
                  <a:ext uri="{FF2B5EF4-FFF2-40B4-BE49-F238E27FC236}">
                    <a16:creationId xmlns:a16="http://schemas.microsoft.com/office/drawing/2014/main" id="{65E3BBEF-6CC0-351A-E156-4403FA73C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-3531"/>
                <a:ext cx="818" cy="50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10">
                <a:extLst>
                  <a:ext uri="{FF2B5EF4-FFF2-40B4-BE49-F238E27FC236}">
                    <a16:creationId xmlns:a16="http://schemas.microsoft.com/office/drawing/2014/main" id="{59F1D53E-5FA5-4E1A-B0EF-D55C7DF81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0" y="-4756"/>
                <a:ext cx="563" cy="6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" name="Freeform 85">
            <a:extLst>
              <a:ext uri="{FF2B5EF4-FFF2-40B4-BE49-F238E27FC236}">
                <a16:creationId xmlns:a16="http://schemas.microsoft.com/office/drawing/2014/main" id="{B67861B9-27FD-3762-CD68-CB8ED742736F}"/>
              </a:ext>
            </a:extLst>
          </p:cNvPr>
          <p:cNvSpPr>
            <a:spLocks noChangeAspect="1"/>
          </p:cNvSpPr>
          <p:nvPr/>
        </p:nvSpPr>
        <p:spPr bwMode="auto">
          <a:xfrm>
            <a:off x="3173494" y="2298545"/>
            <a:ext cx="818267" cy="6855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C3E76934-275A-5CE5-3A80-8C9804457126}"/>
              </a:ext>
            </a:extLst>
          </p:cNvPr>
          <p:cNvGrpSpPr>
            <a:grpSpLocks/>
          </p:cNvGrpSpPr>
          <p:nvPr/>
        </p:nvGrpSpPr>
        <p:grpSpPr bwMode="auto">
          <a:xfrm rot="19300078">
            <a:off x="4162394" y="1879537"/>
            <a:ext cx="1235984" cy="268465"/>
            <a:chOff x="1392" y="1488"/>
            <a:chExt cx="1584" cy="0"/>
          </a:xfrm>
        </p:grpSpPr>
        <p:sp>
          <p:nvSpPr>
            <p:cNvPr id="88" name="Line 8">
              <a:extLst>
                <a:ext uri="{FF2B5EF4-FFF2-40B4-BE49-F238E27FC236}">
                  <a16:creationId xmlns:a16="http://schemas.microsoft.com/office/drawing/2014/main" id="{915A8D07-6D11-02B6-CB14-61BD622AC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F9CB33B4-772D-FDCF-D078-E856367B1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/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blipFill>
                <a:blip r:embed="rId3"/>
                <a:stretch>
                  <a:fillRect l="-22727" r="-4545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1D593FC6-0B64-9DA3-C114-4FE88164A454}"/>
              </a:ext>
            </a:extLst>
          </p:cNvPr>
          <p:cNvGrpSpPr/>
          <p:nvPr/>
        </p:nvGrpSpPr>
        <p:grpSpPr>
          <a:xfrm>
            <a:off x="3969338" y="2194056"/>
            <a:ext cx="252000" cy="278601"/>
            <a:chOff x="2871938" y="2141237"/>
            <a:chExt cx="252000" cy="278601"/>
          </a:xfrm>
        </p:grpSpPr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329EFB20-7441-538C-D209-58A0F0279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77370DEE-53A2-B774-E6C1-6D25D83461D4}"/>
                    </a:ext>
                  </a:extLst>
                </p:cNvPr>
                <p:cNvSpPr txBox="1"/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t="-18182" r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342ADB5E-761B-5C94-2E9A-C993D9D34A83}"/>
              </a:ext>
            </a:extLst>
          </p:cNvPr>
          <p:cNvGrpSpPr>
            <a:grpSpLocks/>
          </p:cNvGrpSpPr>
          <p:nvPr/>
        </p:nvGrpSpPr>
        <p:grpSpPr bwMode="auto">
          <a:xfrm rot="12689837">
            <a:off x="4131166" y="2691293"/>
            <a:ext cx="1209863" cy="6200"/>
            <a:chOff x="1392" y="1488"/>
            <a:chExt cx="1584" cy="6200"/>
          </a:xfrm>
        </p:grpSpPr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0883ACCF-4D37-4DE4-0157-9881CFF03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Line 7">
              <a:extLst>
                <a:ext uri="{FF2B5EF4-FFF2-40B4-BE49-F238E27FC236}">
                  <a16:creationId xmlns:a16="http://schemas.microsoft.com/office/drawing/2014/main" id="{B914F084-3329-0573-7408-BF639A5B7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88" y="7688"/>
              <a:ext cx="86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C704A03-BA2F-96F6-9DC6-F2FC8EEBBE38}"/>
              </a:ext>
            </a:extLst>
          </p:cNvPr>
          <p:cNvGrpSpPr/>
          <p:nvPr/>
        </p:nvGrpSpPr>
        <p:grpSpPr>
          <a:xfrm>
            <a:off x="5103055" y="1406750"/>
            <a:ext cx="712649" cy="526548"/>
            <a:chOff x="5103055" y="1406750"/>
            <a:chExt cx="712649" cy="526548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EBBAE1D7-FC8B-94D7-C4E8-D763BD81FE22}"/>
                </a:ext>
              </a:extLst>
            </p:cNvPr>
            <p:cNvGrpSpPr/>
            <p:nvPr/>
          </p:nvGrpSpPr>
          <p:grpSpPr>
            <a:xfrm>
              <a:off x="5103055" y="1479163"/>
              <a:ext cx="454034" cy="454135"/>
              <a:chOff x="4868039" y="2173347"/>
              <a:chExt cx="454034" cy="454135"/>
            </a:xfrm>
          </p:grpSpPr>
          <p:grpSp>
            <p:nvGrpSpPr>
              <p:cNvPr id="79" name="Gruppo 78">
                <a:extLst>
                  <a:ext uri="{FF2B5EF4-FFF2-40B4-BE49-F238E27FC236}">
                    <a16:creationId xmlns:a16="http://schemas.microsoft.com/office/drawing/2014/main" id="{212232E5-E120-CC5D-0061-DB204A59327E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82" name="Connettore 1 81">
                  <a:extLst>
                    <a:ext uri="{FF2B5EF4-FFF2-40B4-BE49-F238E27FC236}">
                      <a16:creationId xmlns:a16="http://schemas.microsoft.com/office/drawing/2014/main" id="{222FEA42-A262-4D24-C801-C3D3B34E6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ttore 2 82">
                  <a:extLst>
                    <a:ext uri="{FF2B5EF4-FFF2-40B4-BE49-F238E27FC236}">
                      <a16:creationId xmlns:a16="http://schemas.microsoft.com/office/drawing/2014/main" id="{0CE58A8E-56C3-876C-9967-8EE19D28F0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AE7320A6-E4E5-4766-BBC4-31D66EEAC8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0BB0BC3F-D7AD-22BD-A80E-79673759D2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3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9CF3A016-5D8C-9B6F-E679-461C5408A4A5}"/>
                    </a:ext>
                  </a:extLst>
                </p:cNvPr>
                <p:cNvSpPr txBox="1"/>
                <p:nvPr/>
              </p:nvSpPr>
              <p:spPr>
                <a:xfrm>
                  <a:off x="5630589" y="1406750"/>
                  <a:ext cx="18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9CF3A016-5D8C-9B6F-E679-461C5408A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589" y="1406750"/>
                  <a:ext cx="18511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333" r="-33333" b="-869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/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blipFill>
                <a:blip r:embed="rId6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/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/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blipFill>
                <a:blip r:embed="rId8"/>
                <a:stretch>
                  <a:fillRect l="-31250" r="-25000" b="-2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/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6F019EA3-6293-CAE6-2D22-D8ECB8D33308}"/>
              </a:ext>
            </a:extLst>
          </p:cNvPr>
          <p:cNvSpPr/>
          <p:nvPr/>
        </p:nvSpPr>
        <p:spPr>
          <a:xfrm>
            <a:off x="2286102" y="1563481"/>
            <a:ext cx="2168371" cy="1599249"/>
          </a:xfrm>
          <a:custGeom>
            <a:avLst/>
            <a:gdLst>
              <a:gd name="connsiteX0" fmla="*/ 270933 w 2483920"/>
              <a:gd name="connsiteY0" fmla="*/ 165242 h 1720867"/>
              <a:gd name="connsiteX1" fmla="*/ 98213 w 2483920"/>
              <a:gd name="connsiteY1" fmla="*/ 348122 h 1720867"/>
              <a:gd name="connsiteX2" fmla="*/ 6773 w 2483920"/>
              <a:gd name="connsiteY2" fmla="*/ 612282 h 1720867"/>
              <a:gd name="connsiteX3" fmla="*/ 6773 w 2483920"/>
              <a:gd name="connsiteY3" fmla="*/ 876442 h 1720867"/>
              <a:gd name="connsiteX4" fmla="*/ 6773 w 2483920"/>
              <a:gd name="connsiteY4" fmla="*/ 1160922 h 1720867"/>
              <a:gd name="connsiteX5" fmla="*/ 88053 w 2483920"/>
              <a:gd name="connsiteY5" fmla="*/ 1394602 h 1720867"/>
              <a:gd name="connsiteX6" fmla="*/ 301413 w 2483920"/>
              <a:gd name="connsiteY6" fmla="*/ 1587642 h 1720867"/>
              <a:gd name="connsiteX7" fmla="*/ 697653 w 2483920"/>
              <a:gd name="connsiteY7" fmla="*/ 1618122 h 1720867"/>
              <a:gd name="connsiteX8" fmla="*/ 1358053 w 2483920"/>
              <a:gd name="connsiteY8" fmla="*/ 1719722 h 1720867"/>
              <a:gd name="connsiteX9" fmla="*/ 1947333 w 2483920"/>
              <a:gd name="connsiteY9" fmla="*/ 1668922 h 1720867"/>
              <a:gd name="connsiteX10" fmla="*/ 2160693 w 2483920"/>
              <a:gd name="connsiteY10" fmla="*/ 1607962 h 1720867"/>
              <a:gd name="connsiteX11" fmla="*/ 2414693 w 2483920"/>
              <a:gd name="connsiteY11" fmla="*/ 1465722 h 1720867"/>
              <a:gd name="connsiteX12" fmla="*/ 2475653 w 2483920"/>
              <a:gd name="connsiteY12" fmla="*/ 1150762 h 1720867"/>
              <a:gd name="connsiteX13" fmla="*/ 2475653 w 2483920"/>
              <a:gd name="connsiteY13" fmla="*/ 795162 h 1720867"/>
              <a:gd name="connsiteX14" fmla="*/ 2404533 w 2483920"/>
              <a:gd name="connsiteY14" fmla="*/ 480202 h 1720867"/>
              <a:gd name="connsiteX15" fmla="*/ 2272453 w 2483920"/>
              <a:gd name="connsiteY15" fmla="*/ 226202 h 1720867"/>
              <a:gd name="connsiteX16" fmla="*/ 2170853 w 2483920"/>
              <a:gd name="connsiteY16" fmla="*/ 216042 h 1720867"/>
              <a:gd name="connsiteX17" fmla="*/ 1754293 w 2483920"/>
              <a:gd name="connsiteY17" fmla="*/ 33162 h 1720867"/>
              <a:gd name="connsiteX18" fmla="*/ 1510453 w 2483920"/>
              <a:gd name="connsiteY18" fmla="*/ 2682 h 1720867"/>
              <a:gd name="connsiteX19" fmla="*/ 1256453 w 2483920"/>
              <a:gd name="connsiteY19" fmla="*/ 2682 h 1720867"/>
              <a:gd name="connsiteX20" fmla="*/ 900853 w 2483920"/>
              <a:gd name="connsiteY20" fmla="*/ 12842 h 1720867"/>
              <a:gd name="connsiteX21" fmla="*/ 626533 w 2483920"/>
              <a:gd name="connsiteY21" fmla="*/ 53482 h 1720867"/>
              <a:gd name="connsiteX22" fmla="*/ 443653 w 2483920"/>
              <a:gd name="connsiteY22" fmla="*/ 134762 h 1720867"/>
              <a:gd name="connsiteX23" fmla="*/ 270933 w 2483920"/>
              <a:gd name="connsiteY23" fmla="*/ 165242 h 17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83920" h="1720867">
                <a:moveTo>
                  <a:pt x="270933" y="165242"/>
                </a:moveTo>
                <a:cubicBezTo>
                  <a:pt x="213360" y="200802"/>
                  <a:pt x="142240" y="273615"/>
                  <a:pt x="98213" y="348122"/>
                </a:cubicBezTo>
                <a:cubicBezTo>
                  <a:pt x="54186" y="422629"/>
                  <a:pt x="22013" y="524229"/>
                  <a:pt x="6773" y="612282"/>
                </a:cubicBezTo>
                <a:cubicBezTo>
                  <a:pt x="-8467" y="700335"/>
                  <a:pt x="6773" y="876442"/>
                  <a:pt x="6773" y="876442"/>
                </a:cubicBezTo>
                <a:cubicBezTo>
                  <a:pt x="6773" y="967882"/>
                  <a:pt x="-6774" y="1074562"/>
                  <a:pt x="6773" y="1160922"/>
                </a:cubicBezTo>
                <a:cubicBezTo>
                  <a:pt x="20320" y="1247282"/>
                  <a:pt x="38946" y="1323482"/>
                  <a:pt x="88053" y="1394602"/>
                </a:cubicBezTo>
                <a:cubicBezTo>
                  <a:pt x="137160" y="1465722"/>
                  <a:pt x="199813" y="1550389"/>
                  <a:pt x="301413" y="1587642"/>
                </a:cubicBezTo>
                <a:cubicBezTo>
                  <a:pt x="403013" y="1624895"/>
                  <a:pt x="521546" y="1596109"/>
                  <a:pt x="697653" y="1618122"/>
                </a:cubicBezTo>
                <a:cubicBezTo>
                  <a:pt x="873760" y="1640135"/>
                  <a:pt x="1149773" y="1711255"/>
                  <a:pt x="1358053" y="1719722"/>
                </a:cubicBezTo>
                <a:cubicBezTo>
                  <a:pt x="1566333" y="1728189"/>
                  <a:pt x="1813560" y="1687549"/>
                  <a:pt x="1947333" y="1668922"/>
                </a:cubicBezTo>
                <a:cubicBezTo>
                  <a:pt x="2081106" y="1650295"/>
                  <a:pt x="2082800" y="1641829"/>
                  <a:pt x="2160693" y="1607962"/>
                </a:cubicBezTo>
                <a:cubicBezTo>
                  <a:pt x="2238586" y="1574095"/>
                  <a:pt x="2362200" y="1541922"/>
                  <a:pt x="2414693" y="1465722"/>
                </a:cubicBezTo>
                <a:cubicBezTo>
                  <a:pt x="2467186" y="1389522"/>
                  <a:pt x="2465493" y="1262522"/>
                  <a:pt x="2475653" y="1150762"/>
                </a:cubicBezTo>
                <a:cubicBezTo>
                  <a:pt x="2485813" y="1039002"/>
                  <a:pt x="2487506" y="906922"/>
                  <a:pt x="2475653" y="795162"/>
                </a:cubicBezTo>
                <a:cubicBezTo>
                  <a:pt x="2463800" y="683402"/>
                  <a:pt x="2438400" y="575029"/>
                  <a:pt x="2404533" y="480202"/>
                </a:cubicBezTo>
                <a:cubicBezTo>
                  <a:pt x="2370666" y="385375"/>
                  <a:pt x="2311400" y="270229"/>
                  <a:pt x="2272453" y="226202"/>
                </a:cubicBezTo>
                <a:cubicBezTo>
                  <a:pt x="2233506" y="182175"/>
                  <a:pt x="2257213" y="248215"/>
                  <a:pt x="2170853" y="216042"/>
                </a:cubicBezTo>
                <a:cubicBezTo>
                  <a:pt x="2084493" y="183869"/>
                  <a:pt x="1864360" y="68722"/>
                  <a:pt x="1754293" y="33162"/>
                </a:cubicBezTo>
                <a:cubicBezTo>
                  <a:pt x="1644226" y="-2398"/>
                  <a:pt x="1593426" y="7762"/>
                  <a:pt x="1510453" y="2682"/>
                </a:cubicBezTo>
                <a:cubicBezTo>
                  <a:pt x="1427480" y="-2398"/>
                  <a:pt x="1358053" y="989"/>
                  <a:pt x="1256453" y="2682"/>
                </a:cubicBezTo>
                <a:cubicBezTo>
                  <a:pt x="1154853" y="4375"/>
                  <a:pt x="1005840" y="4375"/>
                  <a:pt x="900853" y="12842"/>
                </a:cubicBezTo>
                <a:cubicBezTo>
                  <a:pt x="795866" y="21309"/>
                  <a:pt x="702733" y="33162"/>
                  <a:pt x="626533" y="53482"/>
                </a:cubicBezTo>
                <a:cubicBezTo>
                  <a:pt x="550333" y="73802"/>
                  <a:pt x="506306" y="116135"/>
                  <a:pt x="443653" y="134762"/>
                </a:cubicBezTo>
                <a:cubicBezTo>
                  <a:pt x="381000" y="153389"/>
                  <a:pt x="328506" y="129682"/>
                  <a:pt x="270933" y="165242"/>
                </a:cubicBezTo>
                <a:close/>
              </a:path>
            </a:pathLst>
          </a:custGeom>
          <a:noFill/>
          <a:ln>
            <a:solidFill>
              <a:srgbClr val="003D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DC12C53-F88D-D50C-CD28-E43500DCAA47}"/>
                  </a:ext>
                </a:extLst>
              </p:cNvPr>
              <p:cNvSpPr txBox="1"/>
              <p:nvPr/>
            </p:nvSpPr>
            <p:spPr>
              <a:xfrm>
                <a:off x="2725282" y="3145317"/>
                <a:ext cx="742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DC12C53-F88D-D50C-CD28-E43500DCA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82" y="3145317"/>
                <a:ext cx="742950" cy="369332"/>
              </a:xfrm>
              <a:prstGeom prst="rect">
                <a:avLst/>
              </a:prstGeom>
              <a:blipFill>
                <a:blip r:embed="rId10"/>
                <a:stretch>
                  <a:fillRect r="-13333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CFDEC36-971E-33DD-04CA-A1B252F8066C}"/>
                  </a:ext>
                </a:extLst>
              </p:cNvPr>
              <p:cNvSpPr txBox="1"/>
              <p:nvPr/>
            </p:nvSpPr>
            <p:spPr>
              <a:xfrm>
                <a:off x="6362900" y="4818493"/>
                <a:ext cx="6918271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it-IT" sz="14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CFDEC36-971E-33DD-04CA-A1B252F80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00" y="4818493"/>
                <a:ext cx="6918271" cy="3028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05E78BA-4D9F-6E94-3155-924B3B0336A1}"/>
                  </a:ext>
                </a:extLst>
              </p:cNvPr>
              <p:cNvSpPr txBox="1"/>
              <p:nvPr/>
            </p:nvSpPr>
            <p:spPr>
              <a:xfrm>
                <a:off x="702272" y="5675092"/>
                <a:ext cx="6918271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400" b="0" dirty="0">
                    <a:solidFill>
                      <a:schemeClr val="bg1"/>
                    </a:solidFill>
                  </a:rPr>
                  <a:t>evaluate the spin density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400" dirty="0">
                    <a:solidFill>
                      <a:schemeClr val="bg1"/>
                    </a:solidFill>
                  </a:rPr>
                  <a:t> emit the second hadron using the conditional probability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dP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</m:d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  <m:sup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05E78BA-4D9F-6E94-3155-924B3B033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72" y="5675092"/>
                <a:ext cx="6918271" cy="824456"/>
              </a:xfrm>
              <a:prstGeom prst="rect">
                <a:avLst/>
              </a:prstGeom>
              <a:blipFill>
                <a:blip r:embed="rId14"/>
                <a:stretch>
                  <a:fillRect t="-1515" b="-1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AB5783BE-C4D3-53EB-80F4-86ED94681FF1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1D23D29C-7F54-841C-3391-CA371ADBDE26}"/>
                  </a:ext>
                </a:extLst>
              </p:cNvPr>
              <p:cNvSpPr txBox="1"/>
              <p:nvPr/>
            </p:nvSpPr>
            <p:spPr>
              <a:xfrm>
                <a:off x="5250282" y="1801984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1D23D29C-7F54-841C-3391-CA371ADB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82" y="1801984"/>
                <a:ext cx="237244" cy="276999"/>
              </a:xfrm>
              <a:prstGeom prst="rect">
                <a:avLst/>
              </a:prstGeom>
              <a:blipFill>
                <a:blip r:embed="rId17"/>
                <a:stretch>
                  <a:fillRect l="-35000" t="-9091" r="-35000" b="-4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336A2A3-4114-E1CE-B3F0-EDDAAAB97072}"/>
                  </a:ext>
                </a:extLst>
              </p:cNvPr>
              <p:cNvSpPr txBox="1"/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060"/>
                    </a:solidFill>
                  </a:rPr>
                  <a:t>Steps: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1. Hard scattering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2. Joint spin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density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matrix</a:t>
                </a:r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b="1" dirty="0">
                    <a:solidFill>
                      <a:srgbClr val="002060"/>
                    </a:solidFill>
                  </a:rPr>
                  <a:t>3.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Hadron</a:t>
                </a:r>
                <a:r>
                  <a:rPr lang="it-IT" sz="1400" b="1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emission</a:t>
                </a:r>
                <a:r>
                  <a:rPr lang="it-IT" sz="1400" b="1" dirty="0">
                    <a:solidFill>
                      <a:srgbClr val="00206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it-IT" sz="1400" b="1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4. Update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density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matrix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5.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Hadron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emission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6. Exit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condition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336A2A3-4114-E1CE-B3F0-EDDAAAB97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blipFill>
                <a:blip r:embed="rId20"/>
                <a:stretch>
                  <a:fillRect l="-581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4733FB2-775F-64BF-7C22-8BE97BE0ADC4}"/>
                  </a:ext>
                </a:extLst>
              </p:cNvPr>
              <p:cNvSpPr txBox="1"/>
              <p:nvPr/>
            </p:nvSpPr>
            <p:spPr>
              <a:xfrm>
                <a:off x="449278" y="5614694"/>
                <a:ext cx="6008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dirty="0">
                    <a:solidFill>
                      <a:srgbClr val="002060"/>
                    </a:solidFill>
                  </a:rPr>
                  <a:t>For VM </a:t>
                </a:r>
                <a:r>
                  <a:rPr lang="it-IT" dirty="0" err="1">
                    <a:solidFill>
                      <a:srgbClr val="002060"/>
                    </a:solidFill>
                  </a:rPr>
                  <a:t>emission</a:t>
                </a:r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:r>
                  <a:rPr lang="it-IT" dirty="0" err="1">
                    <a:solidFill>
                      <a:srgbClr val="002060"/>
                    </a:solidFill>
                  </a:rPr>
                  <a:t>need</a:t>
                </a:r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:r>
                  <a:rPr lang="it-IT" dirty="0" err="1">
                    <a:solidFill>
                      <a:srgbClr val="002060"/>
                    </a:solidFill>
                  </a:rPr>
                  <a:t>also</a:t>
                </a:r>
                <a:r>
                  <a:rPr lang="it-IT" dirty="0">
                    <a:solidFill>
                      <a:srgbClr val="002060"/>
                    </a:solidFill>
                  </a:rPr>
                  <a:t> to handle the </a:t>
                </a:r>
                <a:r>
                  <a:rPr lang="it-IT" dirty="0" err="1">
                    <a:solidFill>
                      <a:srgbClr val="002060"/>
                    </a:solidFill>
                  </a:rPr>
                  <a:t>polarized</a:t>
                </a:r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:r>
                  <a:rPr lang="it-IT" dirty="0" err="1">
                    <a:solidFill>
                      <a:srgbClr val="002060"/>
                    </a:solidFill>
                  </a:rPr>
                  <a:t>decay</a:t>
                </a:r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>
                    <a:solidFill>
                      <a:srgbClr val="002060"/>
                    </a:solidFill>
                  </a:rPr>
                  <a:t> backup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4733FB2-775F-64BF-7C22-8BE97BE0A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8" y="5614694"/>
                <a:ext cx="6008672" cy="646331"/>
              </a:xfrm>
              <a:prstGeom prst="rect">
                <a:avLst/>
              </a:prstGeom>
              <a:blipFill>
                <a:blip r:embed="rId21"/>
                <a:stretch>
                  <a:fillRect l="-633" t="-3922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44296B8-66B4-8F70-4598-68F5F4FA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38DD52B4-10A1-D715-D06D-DEB907041E16}"/>
                  </a:ext>
                </a:extLst>
              </p:cNvPr>
              <p:cNvSpPr txBox="1"/>
              <p:nvPr/>
            </p:nvSpPr>
            <p:spPr>
              <a:xfrm>
                <a:off x="449278" y="3612987"/>
                <a:ext cx="6917946" cy="173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dirty="0">
                    <a:solidFill>
                      <a:srgbClr val="002060"/>
                    </a:solidFill>
                  </a:rPr>
                  <a:t>Emit the first </a:t>
                </a:r>
                <a:r>
                  <a:rPr lang="it-IT" dirty="0" err="1">
                    <a:solidFill>
                      <a:srgbClr val="002060"/>
                    </a:solidFill>
                  </a:rPr>
                  <a:t>hadron</a:t>
                </a:r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:r>
                  <a:rPr lang="it-IT" dirty="0" err="1">
                    <a:solidFill>
                      <a:srgbClr val="002060"/>
                    </a:solidFill>
                  </a:rPr>
                  <a:t>using</a:t>
                </a:r>
                <a:r>
                  <a:rPr lang="it-IT" dirty="0">
                    <a:solidFill>
                      <a:srgbClr val="002060"/>
                    </a:solidFill>
                  </a:rPr>
                  <a:t> the </a:t>
                </a:r>
                <a:r>
                  <a:rPr lang="en-US" sz="1800" dirty="0">
                    <a:solidFill>
                      <a:srgbClr val="0432FF"/>
                    </a:solidFill>
                  </a:rPr>
                  <a:t>splitting function</a:t>
                </a: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(</a:t>
                </a:r>
                <a:r>
                  <a:rPr lang="en-US" sz="1600" dirty="0">
                    <a:solidFill>
                      <a:srgbClr val="002060"/>
                    </a:solidFill>
                  </a:rPr>
                  <a:t>emission probability density)</a:t>
                </a:r>
              </a:p>
              <a:p>
                <a:endParaRPr lang="en-US" sz="18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dP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p>
                                  <m: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600" b="0" i="0" smtClean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		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6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endParaRPr lang="it-IT" sz="16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38DD52B4-10A1-D715-D06D-DEB90704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8" y="3612987"/>
                <a:ext cx="6917946" cy="1736116"/>
              </a:xfrm>
              <a:prstGeom prst="rect">
                <a:avLst/>
              </a:prstGeom>
              <a:blipFill>
                <a:blip r:embed="rId22"/>
                <a:stretch>
                  <a:fillRect l="-549" t="-14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130F8FB6-CC1F-E675-2EEC-E21EBE43DF3A}"/>
              </a:ext>
            </a:extLst>
          </p:cNvPr>
          <p:cNvCxnSpPr>
            <a:cxnSpLocks/>
          </p:cNvCxnSpPr>
          <p:nvPr/>
        </p:nvCxnSpPr>
        <p:spPr>
          <a:xfrm flipH="1" flipV="1">
            <a:off x="6115050" y="4928152"/>
            <a:ext cx="119945" cy="5192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FB91D438-8B8C-06A3-FAB7-A59506B929B5}"/>
              </a:ext>
            </a:extLst>
          </p:cNvPr>
          <p:cNvCxnSpPr>
            <a:cxnSpLocks/>
          </p:cNvCxnSpPr>
          <p:nvPr/>
        </p:nvCxnSpPr>
        <p:spPr>
          <a:xfrm flipV="1">
            <a:off x="6285994" y="5017999"/>
            <a:ext cx="95050" cy="4209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4B6AC96-C159-BC2B-6319-C6F95B24E1DC}"/>
              </a:ext>
            </a:extLst>
          </p:cNvPr>
          <p:cNvSpPr txBox="1"/>
          <p:nvPr/>
        </p:nvSpPr>
        <p:spPr>
          <a:xfrm>
            <a:off x="5772699" y="5396235"/>
            <a:ext cx="1714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in the QHF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C2B0C5A-0932-B00B-67EF-C43CFAA4CEF4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432FF"/>
                    </a:solidFill>
                  </a:rPr>
                  <a:t>R</a:t>
                </a:r>
                <a:r>
                  <a:rPr lang="en-US" sz="2000" dirty="0">
                    <a:solidFill>
                      <a:srgbClr val="003DFF"/>
                    </a:solidFill>
                  </a:rPr>
                  <a:t>ecursive recipe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C2B0C5A-0932-B00B-67EF-C43CFAA4C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2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data 8">
            <a:extLst>
              <a:ext uri="{FF2B5EF4-FFF2-40B4-BE49-F238E27FC236}">
                <a16:creationId xmlns:a16="http://schemas.microsoft.com/office/drawing/2014/main" id="{0B19ED8E-EA1F-2D6C-B110-F8EB3664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FD04BD-2627-0F77-8664-8B0F99CA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11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o 93">
            <a:extLst>
              <a:ext uri="{FF2B5EF4-FFF2-40B4-BE49-F238E27FC236}">
                <a16:creationId xmlns:a16="http://schemas.microsoft.com/office/drawing/2014/main" id="{1C1BD59E-F8EF-FD49-0385-A29CF404CFAF}"/>
              </a:ext>
            </a:extLst>
          </p:cNvPr>
          <p:cNvGrpSpPr/>
          <p:nvPr/>
        </p:nvGrpSpPr>
        <p:grpSpPr>
          <a:xfrm>
            <a:off x="2992775" y="1840737"/>
            <a:ext cx="21678" cy="1017204"/>
            <a:chOff x="1221386" y="1824318"/>
            <a:chExt cx="21678" cy="1017204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26726C3-6BE4-66EB-C6F3-ECFFC6E07ECD}"/>
                </a:ext>
              </a:extLst>
            </p:cNvPr>
            <p:cNvGrpSpPr>
              <a:grpSpLocks/>
            </p:cNvGrpSpPr>
            <p:nvPr/>
          </p:nvGrpSpPr>
          <p:grpSpPr bwMode="auto">
            <a:xfrm rot="18707577">
              <a:off x="933259" y="2547880"/>
              <a:ext cx="581769" cy="5516"/>
              <a:chOff x="2067" y="1488"/>
              <a:chExt cx="909" cy="5516"/>
            </a:xfrm>
          </p:grpSpPr>
          <p:sp>
            <p:nvSpPr>
              <p:cNvPr id="93" name="Line 8">
                <a:extLst>
                  <a:ext uri="{FF2B5EF4-FFF2-40B4-BE49-F238E27FC236}">
                    <a16:creationId xmlns:a16="http://schemas.microsoft.com/office/drawing/2014/main" id="{6A4054D6-AB35-C2C2-BCEC-9DE2685A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7" y="1488"/>
                <a:ext cx="909" cy="40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Line 7">
                <a:extLst>
                  <a:ext uri="{FF2B5EF4-FFF2-40B4-BE49-F238E27FC236}">
                    <a16:creationId xmlns:a16="http://schemas.microsoft.com/office/drawing/2014/main" id="{79744E77-D80B-9CFB-3601-0FED4FDE2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5282"/>
                <a:ext cx="495" cy="1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78902378-545A-4BFC-A8D1-BB77F19C2E6D}"/>
                </a:ext>
              </a:extLst>
            </p:cNvPr>
            <p:cNvGrpSpPr>
              <a:grpSpLocks/>
            </p:cNvGrpSpPr>
            <p:nvPr/>
          </p:nvGrpSpPr>
          <p:grpSpPr bwMode="auto">
            <a:xfrm rot="13987185">
              <a:off x="944223" y="2116662"/>
              <a:ext cx="591185" cy="6497"/>
              <a:chOff x="1380" y="-4756"/>
              <a:chExt cx="830" cy="6497"/>
            </a:xfrm>
          </p:grpSpPr>
          <p:sp>
            <p:nvSpPr>
              <p:cNvPr id="91" name="Line 11">
                <a:extLst>
                  <a:ext uri="{FF2B5EF4-FFF2-40B4-BE49-F238E27FC236}">
                    <a16:creationId xmlns:a16="http://schemas.microsoft.com/office/drawing/2014/main" id="{65E3BBEF-6CC0-351A-E156-4403FA73C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-3531"/>
                <a:ext cx="818" cy="50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10">
                <a:extLst>
                  <a:ext uri="{FF2B5EF4-FFF2-40B4-BE49-F238E27FC236}">
                    <a16:creationId xmlns:a16="http://schemas.microsoft.com/office/drawing/2014/main" id="{59F1D53E-5FA5-4E1A-B0EF-D55C7DF81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0" y="-4756"/>
                <a:ext cx="563" cy="6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" name="Freeform 85">
            <a:extLst>
              <a:ext uri="{FF2B5EF4-FFF2-40B4-BE49-F238E27FC236}">
                <a16:creationId xmlns:a16="http://schemas.microsoft.com/office/drawing/2014/main" id="{B67861B9-27FD-3762-CD68-CB8ED742736F}"/>
              </a:ext>
            </a:extLst>
          </p:cNvPr>
          <p:cNvSpPr>
            <a:spLocks noChangeAspect="1"/>
          </p:cNvSpPr>
          <p:nvPr/>
        </p:nvSpPr>
        <p:spPr bwMode="auto">
          <a:xfrm>
            <a:off x="3173494" y="2298545"/>
            <a:ext cx="818267" cy="6855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C3E76934-275A-5CE5-3A80-8C9804457126}"/>
              </a:ext>
            </a:extLst>
          </p:cNvPr>
          <p:cNvGrpSpPr>
            <a:grpSpLocks/>
          </p:cNvGrpSpPr>
          <p:nvPr/>
        </p:nvGrpSpPr>
        <p:grpSpPr bwMode="auto">
          <a:xfrm rot="19300078">
            <a:off x="4162394" y="1879537"/>
            <a:ext cx="1235984" cy="268465"/>
            <a:chOff x="1392" y="1488"/>
            <a:chExt cx="1584" cy="0"/>
          </a:xfrm>
        </p:grpSpPr>
        <p:sp>
          <p:nvSpPr>
            <p:cNvPr id="88" name="Line 8">
              <a:extLst>
                <a:ext uri="{FF2B5EF4-FFF2-40B4-BE49-F238E27FC236}">
                  <a16:creationId xmlns:a16="http://schemas.microsoft.com/office/drawing/2014/main" id="{915A8D07-6D11-02B6-CB14-61BD622AC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F9CB33B4-772D-FDCF-D078-E856367B1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/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blipFill>
                <a:blip r:embed="rId3"/>
                <a:stretch>
                  <a:fillRect l="-22727" r="-4545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1D593FC6-0B64-9DA3-C114-4FE88164A454}"/>
              </a:ext>
            </a:extLst>
          </p:cNvPr>
          <p:cNvGrpSpPr/>
          <p:nvPr/>
        </p:nvGrpSpPr>
        <p:grpSpPr>
          <a:xfrm>
            <a:off x="3969338" y="2194056"/>
            <a:ext cx="252000" cy="278601"/>
            <a:chOff x="2871938" y="2141237"/>
            <a:chExt cx="252000" cy="278601"/>
          </a:xfrm>
        </p:grpSpPr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329EFB20-7441-538C-D209-58A0F0279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77370DEE-53A2-B774-E6C1-6D25D83461D4}"/>
                    </a:ext>
                  </a:extLst>
                </p:cNvPr>
                <p:cNvSpPr txBox="1"/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t="-18182" r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342ADB5E-761B-5C94-2E9A-C993D9D34A83}"/>
              </a:ext>
            </a:extLst>
          </p:cNvPr>
          <p:cNvGrpSpPr>
            <a:grpSpLocks/>
          </p:cNvGrpSpPr>
          <p:nvPr/>
        </p:nvGrpSpPr>
        <p:grpSpPr bwMode="auto">
          <a:xfrm rot="12689837">
            <a:off x="4131166" y="2691293"/>
            <a:ext cx="1209863" cy="6200"/>
            <a:chOff x="1392" y="1488"/>
            <a:chExt cx="1584" cy="6200"/>
          </a:xfrm>
        </p:grpSpPr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0883ACCF-4D37-4DE4-0157-9881CFF03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Line 7">
              <a:extLst>
                <a:ext uri="{FF2B5EF4-FFF2-40B4-BE49-F238E27FC236}">
                  <a16:creationId xmlns:a16="http://schemas.microsoft.com/office/drawing/2014/main" id="{B914F084-3329-0573-7408-BF639A5B7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88" y="7688"/>
              <a:ext cx="86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C704A03-BA2F-96F6-9DC6-F2FC8EEBBE38}"/>
              </a:ext>
            </a:extLst>
          </p:cNvPr>
          <p:cNvGrpSpPr/>
          <p:nvPr/>
        </p:nvGrpSpPr>
        <p:grpSpPr>
          <a:xfrm>
            <a:off x="5103055" y="1406750"/>
            <a:ext cx="712648" cy="526548"/>
            <a:chOff x="5103055" y="1406750"/>
            <a:chExt cx="712648" cy="526548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EBBAE1D7-FC8B-94D7-C4E8-D763BD81FE22}"/>
                </a:ext>
              </a:extLst>
            </p:cNvPr>
            <p:cNvGrpSpPr/>
            <p:nvPr/>
          </p:nvGrpSpPr>
          <p:grpSpPr>
            <a:xfrm>
              <a:off x="5103055" y="1479163"/>
              <a:ext cx="454034" cy="454135"/>
              <a:chOff x="4868039" y="2173347"/>
              <a:chExt cx="454034" cy="454135"/>
            </a:xfrm>
          </p:grpSpPr>
          <p:grpSp>
            <p:nvGrpSpPr>
              <p:cNvPr id="79" name="Gruppo 78">
                <a:extLst>
                  <a:ext uri="{FF2B5EF4-FFF2-40B4-BE49-F238E27FC236}">
                    <a16:creationId xmlns:a16="http://schemas.microsoft.com/office/drawing/2014/main" id="{212232E5-E120-CC5D-0061-DB204A59327E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82" name="Connettore 1 81">
                  <a:extLst>
                    <a:ext uri="{FF2B5EF4-FFF2-40B4-BE49-F238E27FC236}">
                      <a16:creationId xmlns:a16="http://schemas.microsoft.com/office/drawing/2014/main" id="{222FEA42-A262-4D24-C801-C3D3B34E6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ttore 2 82">
                  <a:extLst>
                    <a:ext uri="{FF2B5EF4-FFF2-40B4-BE49-F238E27FC236}">
                      <a16:creationId xmlns:a16="http://schemas.microsoft.com/office/drawing/2014/main" id="{0CE58A8E-56C3-876C-9967-8EE19D28F0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AE7320A6-E4E5-4766-BBC4-31D66EEAC8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0BB0BC3F-D7AD-22BD-A80E-79673759D2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3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9CF3A016-5D8C-9B6F-E679-461C5408A4A5}"/>
                    </a:ext>
                  </a:extLst>
                </p:cNvPr>
                <p:cNvSpPr txBox="1"/>
                <p:nvPr/>
              </p:nvSpPr>
              <p:spPr>
                <a:xfrm>
                  <a:off x="5630589" y="1406750"/>
                  <a:ext cx="1851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9CF3A016-5D8C-9B6F-E679-461C5408A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589" y="1406750"/>
                  <a:ext cx="18511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333" r="-33333" b="-869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/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blipFill>
                <a:blip r:embed="rId6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/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/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blipFill>
                <a:blip r:embed="rId8"/>
                <a:stretch>
                  <a:fillRect l="-31250" r="-25000" b="-2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/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6F019EA3-6293-CAE6-2D22-D8ECB8D33308}"/>
              </a:ext>
            </a:extLst>
          </p:cNvPr>
          <p:cNvSpPr/>
          <p:nvPr/>
        </p:nvSpPr>
        <p:spPr>
          <a:xfrm>
            <a:off x="2286102" y="1563481"/>
            <a:ext cx="2168371" cy="1599249"/>
          </a:xfrm>
          <a:custGeom>
            <a:avLst/>
            <a:gdLst>
              <a:gd name="connsiteX0" fmla="*/ 270933 w 2483920"/>
              <a:gd name="connsiteY0" fmla="*/ 165242 h 1720867"/>
              <a:gd name="connsiteX1" fmla="*/ 98213 w 2483920"/>
              <a:gd name="connsiteY1" fmla="*/ 348122 h 1720867"/>
              <a:gd name="connsiteX2" fmla="*/ 6773 w 2483920"/>
              <a:gd name="connsiteY2" fmla="*/ 612282 h 1720867"/>
              <a:gd name="connsiteX3" fmla="*/ 6773 w 2483920"/>
              <a:gd name="connsiteY3" fmla="*/ 876442 h 1720867"/>
              <a:gd name="connsiteX4" fmla="*/ 6773 w 2483920"/>
              <a:gd name="connsiteY4" fmla="*/ 1160922 h 1720867"/>
              <a:gd name="connsiteX5" fmla="*/ 88053 w 2483920"/>
              <a:gd name="connsiteY5" fmla="*/ 1394602 h 1720867"/>
              <a:gd name="connsiteX6" fmla="*/ 301413 w 2483920"/>
              <a:gd name="connsiteY6" fmla="*/ 1587642 h 1720867"/>
              <a:gd name="connsiteX7" fmla="*/ 697653 w 2483920"/>
              <a:gd name="connsiteY7" fmla="*/ 1618122 h 1720867"/>
              <a:gd name="connsiteX8" fmla="*/ 1358053 w 2483920"/>
              <a:gd name="connsiteY8" fmla="*/ 1719722 h 1720867"/>
              <a:gd name="connsiteX9" fmla="*/ 1947333 w 2483920"/>
              <a:gd name="connsiteY9" fmla="*/ 1668922 h 1720867"/>
              <a:gd name="connsiteX10" fmla="*/ 2160693 w 2483920"/>
              <a:gd name="connsiteY10" fmla="*/ 1607962 h 1720867"/>
              <a:gd name="connsiteX11" fmla="*/ 2414693 w 2483920"/>
              <a:gd name="connsiteY11" fmla="*/ 1465722 h 1720867"/>
              <a:gd name="connsiteX12" fmla="*/ 2475653 w 2483920"/>
              <a:gd name="connsiteY12" fmla="*/ 1150762 h 1720867"/>
              <a:gd name="connsiteX13" fmla="*/ 2475653 w 2483920"/>
              <a:gd name="connsiteY13" fmla="*/ 795162 h 1720867"/>
              <a:gd name="connsiteX14" fmla="*/ 2404533 w 2483920"/>
              <a:gd name="connsiteY14" fmla="*/ 480202 h 1720867"/>
              <a:gd name="connsiteX15" fmla="*/ 2272453 w 2483920"/>
              <a:gd name="connsiteY15" fmla="*/ 226202 h 1720867"/>
              <a:gd name="connsiteX16" fmla="*/ 2170853 w 2483920"/>
              <a:gd name="connsiteY16" fmla="*/ 216042 h 1720867"/>
              <a:gd name="connsiteX17" fmla="*/ 1754293 w 2483920"/>
              <a:gd name="connsiteY17" fmla="*/ 33162 h 1720867"/>
              <a:gd name="connsiteX18" fmla="*/ 1510453 w 2483920"/>
              <a:gd name="connsiteY18" fmla="*/ 2682 h 1720867"/>
              <a:gd name="connsiteX19" fmla="*/ 1256453 w 2483920"/>
              <a:gd name="connsiteY19" fmla="*/ 2682 h 1720867"/>
              <a:gd name="connsiteX20" fmla="*/ 900853 w 2483920"/>
              <a:gd name="connsiteY20" fmla="*/ 12842 h 1720867"/>
              <a:gd name="connsiteX21" fmla="*/ 626533 w 2483920"/>
              <a:gd name="connsiteY21" fmla="*/ 53482 h 1720867"/>
              <a:gd name="connsiteX22" fmla="*/ 443653 w 2483920"/>
              <a:gd name="connsiteY22" fmla="*/ 134762 h 1720867"/>
              <a:gd name="connsiteX23" fmla="*/ 270933 w 2483920"/>
              <a:gd name="connsiteY23" fmla="*/ 165242 h 17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83920" h="1720867">
                <a:moveTo>
                  <a:pt x="270933" y="165242"/>
                </a:moveTo>
                <a:cubicBezTo>
                  <a:pt x="213360" y="200802"/>
                  <a:pt x="142240" y="273615"/>
                  <a:pt x="98213" y="348122"/>
                </a:cubicBezTo>
                <a:cubicBezTo>
                  <a:pt x="54186" y="422629"/>
                  <a:pt x="22013" y="524229"/>
                  <a:pt x="6773" y="612282"/>
                </a:cubicBezTo>
                <a:cubicBezTo>
                  <a:pt x="-8467" y="700335"/>
                  <a:pt x="6773" y="876442"/>
                  <a:pt x="6773" y="876442"/>
                </a:cubicBezTo>
                <a:cubicBezTo>
                  <a:pt x="6773" y="967882"/>
                  <a:pt x="-6774" y="1074562"/>
                  <a:pt x="6773" y="1160922"/>
                </a:cubicBezTo>
                <a:cubicBezTo>
                  <a:pt x="20320" y="1247282"/>
                  <a:pt x="38946" y="1323482"/>
                  <a:pt x="88053" y="1394602"/>
                </a:cubicBezTo>
                <a:cubicBezTo>
                  <a:pt x="137160" y="1465722"/>
                  <a:pt x="199813" y="1550389"/>
                  <a:pt x="301413" y="1587642"/>
                </a:cubicBezTo>
                <a:cubicBezTo>
                  <a:pt x="403013" y="1624895"/>
                  <a:pt x="521546" y="1596109"/>
                  <a:pt x="697653" y="1618122"/>
                </a:cubicBezTo>
                <a:cubicBezTo>
                  <a:pt x="873760" y="1640135"/>
                  <a:pt x="1149773" y="1711255"/>
                  <a:pt x="1358053" y="1719722"/>
                </a:cubicBezTo>
                <a:cubicBezTo>
                  <a:pt x="1566333" y="1728189"/>
                  <a:pt x="1813560" y="1687549"/>
                  <a:pt x="1947333" y="1668922"/>
                </a:cubicBezTo>
                <a:cubicBezTo>
                  <a:pt x="2081106" y="1650295"/>
                  <a:pt x="2082800" y="1641829"/>
                  <a:pt x="2160693" y="1607962"/>
                </a:cubicBezTo>
                <a:cubicBezTo>
                  <a:pt x="2238586" y="1574095"/>
                  <a:pt x="2362200" y="1541922"/>
                  <a:pt x="2414693" y="1465722"/>
                </a:cubicBezTo>
                <a:cubicBezTo>
                  <a:pt x="2467186" y="1389522"/>
                  <a:pt x="2465493" y="1262522"/>
                  <a:pt x="2475653" y="1150762"/>
                </a:cubicBezTo>
                <a:cubicBezTo>
                  <a:pt x="2485813" y="1039002"/>
                  <a:pt x="2487506" y="906922"/>
                  <a:pt x="2475653" y="795162"/>
                </a:cubicBezTo>
                <a:cubicBezTo>
                  <a:pt x="2463800" y="683402"/>
                  <a:pt x="2438400" y="575029"/>
                  <a:pt x="2404533" y="480202"/>
                </a:cubicBezTo>
                <a:cubicBezTo>
                  <a:pt x="2370666" y="385375"/>
                  <a:pt x="2311400" y="270229"/>
                  <a:pt x="2272453" y="226202"/>
                </a:cubicBezTo>
                <a:cubicBezTo>
                  <a:pt x="2233506" y="182175"/>
                  <a:pt x="2257213" y="248215"/>
                  <a:pt x="2170853" y="216042"/>
                </a:cubicBezTo>
                <a:cubicBezTo>
                  <a:pt x="2084493" y="183869"/>
                  <a:pt x="1864360" y="68722"/>
                  <a:pt x="1754293" y="33162"/>
                </a:cubicBezTo>
                <a:cubicBezTo>
                  <a:pt x="1644226" y="-2398"/>
                  <a:pt x="1593426" y="7762"/>
                  <a:pt x="1510453" y="2682"/>
                </a:cubicBezTo>
                <a:cubicBezTo>
                  <a:pt x="1427480" y="-2398"/>
                  <a:pt x="1358053" y="989"/>
                  <a:pt x="1256453" y="2682"/>
                </a:cubicBezTo>
                <a:cubicBezTo>
                  <a:pt x="1154853" y="4375"/>
                  <a:pt x="1005840" y="4375"/>
                  <a:pt x="900853" y="12842"/>
                </a:cubicBezTo>
                <a:cubicBezTo>
                  <a:pt x="795866" y="21309"/>
                  <a:pt x="702733" y="33162"/>
                  <a:pt x="626533" y="53482"/>
                </a:cubicBezTo>
                <a:cubicBezTo>
                  <a:pt x="550333" y="73802"/>
                  <a:pt x="506306" y="116135"/>
                  <a:pt x="443653" y="134762"/>
                </a:cubicBezTo>
                <a:cubicBezTo>
                  <a:pt x="381000" y="153389"/>
                  <a:pt x="328506" y="129682"/>
                  <a:pt x="270933" y="165242"/>
                </a:cubicBezTo>
                <a:close/>
              </a:path>
            </a:pathLst>
          </a:custGeom>
          <a:noFill/>
          <a:ln>
            <a:solidFill>
              <a:srgbClr val="003D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DC12C53-F88D-D50C-CD28-E43500DCAA47}"/>
                  </a:ext>
                </a:extLst>
              </p:cNvPr>
              <p:cNvSpPr txBox="1"/>
              <p:nvPr/>
            </p:nvSpPr>
            <p:spPr>
              <a:xfrm>
                <a:off x="2725282" y="3145317"/>
                <a:ext cx="742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DC12C53-F88D-D50C-CD28-E43500DCA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82" y="3145317"/>
                <a:ext cx="742950" cy="369332"/>
              </a:xfrm>
              <a:prstGeom prst="rect">
                <a:avLst/>
              </a:prstGeom>
              <a:blipFill>
                <a:blip r:embed="rId10"/>
                <a:stretch>
                  <a:fillRect r="-13333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igura a mano libera 103">
            <a:extLst>
              <a:ext uri="{FF2B5EF4-FFF2-40B4-BE49-F238E27FC236}">
                <a16:creationId xmlns:a16="http://schemas.microsoft.com/office/drawing/2014/main" id="{9276C9C3-0265-DB86-D950-000B522F916C}"/>
              </a:ext>
            </a:extLst>
          </p:cNvPr>
          <p:cNvSpPr/>
          <p:nvPr/>
        </p:nvSpPr>
        <p:spPr>
          <a:xfrm>
            <a:off x="2172196" y="1119426"/>
            <a:ext cx="3852747" cy="2560621"/>
          </a:xfrm>
          <a:custGeom>
            <a:avLst/>
            <a:gdLst>
              <a:gd name="connsiteX0" fmla="*/ 520204 w 3852747"/>
              <a:gd name="connsiteY0" fmla="*/ 231854 h 2560621"/>
              <a:gd name="connsiteX1" fmla="*/ 184924 w 3852747"/>
              <a:gd name="connsiteY1" fmla="*/ 414734 h 2560621"/>
              <a:gd name="connsiteX2" fmla="*/ 103644 w 3852747"/>
              <a:gd name="connsiteY2" fmla="*/ 668734 h 2560621"/>
              <a:gd name="connsiteX3" fmla="*/ 12204 w 3852747"/>
              <a:gd name="connsiteY3" fmla="*/ 1024334 h 2560621"/>
              <a:gd name="connsiteX4" fmla="*/ 2044 w 3852747"/>
              <a:gd name="connsiteY4" fmla="*/ 1471374 h 2560621"/>
              <a:gd name="connsiteX5" fmla="*/ 22364 w 3852747"/>
              <a:gd name="connsiteY5" fmla="*/ 1816814 h 2560621"/>
              <a:gd name="connsiteX6" fmla="*/ 184924 w 3852747"/>
              <a:gd name="connsiteY6" fmla="*/ 1999694 h 2560621"/>
              <a:gd name="connsiteX7" fmla="*/ 581164 w 3852747"/>
              <a:gd name="connsiteY7" fmla="*/ 2304494 h 2560621"/>
              <a:gd name="connsiteX8" fmla="*/ 1119644 w 3852747"/>
              <a:gd name="connsiteY8" fmla="*/ 2558494 h 2560621"/>
              <a:gd name="connsiteX9" fmla="*/ 1556524 w 3852747"/>
              <a:gd name="connsiteY9" fmla="*/ 2416254 h 2560621"/>
              <a:gd name="connsiteX10" fmla="*/ 2013724 w 3852747"/>
              <a:gd name="connsiteY10" fmla="*/ 2243534 h 2560621"/>
              <a:gd name="connsiteX11" fmla="*/ 2298204 w 3852747"/>
              <a:gd name="connsiteY11" fmla="*/ 2060654 h 2560621"/>
              <a:gd name="connsiteX12" fmla="*/ 2481084 w 3852747"/>
              <a:gd name="connsiteY12" fmla="*/ 1603454 h 2560621"/>
              <a:gd name="connsiteX13" fmla="*/ 2572524 w 3852747"/>
              <a:gd name="connsiteY13" fmla="*/ 1278334 h 2560621"/>
              <a:gd name="connsiteX14" fmla="*/ 2694444 w 3852747"/>
              <a:gd name="connsiteY14" fmla="*/ 1075134 h 2560621"/>
              <a:gd name="connsiteX15" fmla="*/ 2857004 w 3852747"/>
              <a:gd name="connsiteY15" fmla="*/ 1014174 h 2560621"/>
              <a:gd name="connsiteX16" fmla="*/ 3304044 w 3852747"/>
              <a:gd name="connsiteY16" fmla="*/ 1054814 h 2560621"/>
              <a:gd name="connsiteX17" fmla="*/ 3730764 w 3852747"/>
              <a:gd name="connsiteY17" fmla="*/ 912574 h 2560621"/>
              <a:gd name="connsiteX18" fmla="*/ 3852684 w 3852747"/>
              <a:gd name="connsiteY18" fmla="*/ 597614 h 2560621"/>
              <a:gd name="connsiteX19" fmla="*/ 3720604 w 3852747"/>
              <a:gd name="connsiteY19" fmla="*/ 252174 h 2560621"/>
              <a:gd name="connsiteX20" fmla="*/ 3456444 w 3852747"/>
              <a:gd name="connsiteY20" fmla="*/ 18494 h 2560621"/>
              <a:gd name="connsiteX21" fmla="*/ 3009404 w 3852747"/>
              <a:gd name="connsiteY21" fmla="*/ 18494 h 2560621"/>
              <a:gd name="connsiteX22" fmla="*/ 2542044 w 3852747"/>
              <a:gd name="connsiteY22" fmla="*/ 48974 h 2560621"/>
              <a:gd name="connsiteX23" fmla="*/ 2216924 w 3852747"/>
              <a:gd name="connsiteY23" fmla="*/ 48974 h 2560621"/>
              <a:gd name="connsiteX24" fmla="*/ 1942604 w 3852747"/>
              <a:gd name="connsiteY24" fmla="*/ 89614 h 2560621"/>
              <a:gd name="connsiteX25" fmla="*/ 1282204 w 3852747"/>
              <a:gd name="connsiteY25" fmla="*/ 201374 h 2560621"/>
              <a:gd name="connsiteX26" fmla="*/ 967244 w 3852747"/>
              <a:gd name="connsiteY26" fmla="*/ 201374 h 2560621"/>
              <a:gd name="connsiteX27" fmla="*/ 682764 w 3852747"/>
              <a:gd name="connsiteY27" fmla="*/ 231854 h 2560621"/>
              <a:gd name="connsiteX28" fmla="*/ 520204 w 3852747"/>
              <a:gd name="connsiteY28" fmla="*/ 231854 h 256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52747" h="2560621">
                <a:moveTo>
                  <a:pt x="520204" y="231854"/>
                </a:moveTo>
                <a:cubicBezTo>
                  <a:pt x="437231" y="262334"/>
                  <a:pt x="254351" y="341921"/>
                  <a:pt x="184924" y="414734"/>
                </a:cubicBezTo>
                <a:cubicBezTo>
                  <a:pt x="115497" y="487547"/>
                  <a:pt x="132431" y="567134"/>
                  <a:pt x="103644" y="668734"/>
                </a:cubicBezTo>
                <a:cubicBezTo>
                  <a:pt x="74857" y="770334"/>
                  <a:pt x="29137" y="890561"/>
                  <a:pt x="12204" y="1024334"/>
                </a:cubicBezTo>
                <a:cubicBezTo>
                  <a:pt x="-4729" y="1158107"/>
                  <a:pt x="351" y="1339294"/>
                  <a:pt x="2044" y="1471374"/>
                </a:cubicBezTo>
                <a:cubicBezTo>
                  <a:pt x="3737" y="1603454"/>
                  <a:pt x="-8116" y="1728761"/>
                  <a:pt x="22364" y="1816814"/>
                </a:cubicBezTo>
                <a:cubicBezTo>
                  <a:pt x="52844" y="1904867"/>
                  <a:pt x="91791" y="1918414"/>
                  <a:pt x="184924" y="1999694"/>
                </a:cubicBezTo>
                <a:cubicBezTo>
                  <a:pt x="278057" y="2080974"/>
                  <a:pt x="425377" y="2211361"/>
                  <a:pt x="581164" y="2304494"/>
                </a:cubicBezTo>
                <a:cubicBezTo>
                  <a:pt x="736951" y="2397627"/>
                  <a:pt x="957084" y="2539867"/>
                  <a:pt x="1119644" y="2558494"/>
                </a:cubicBezTo>
                <a:cubicBezTo>
                  <a:pt x="1282204" y="2577121"/>
                  <a:pt x="1407511" y="2468747"/>
                  <a:pt x="1556524" y="2416254"/>
                </a:cubicBezTo>
                <a:cubicBezTo>
                  <a:pt x="1705537" y="2363761"/>
                  <a:pt x="1890111" y="2302801"/>
                  <a:pt x="2013724" y="2243534"/>
                </a:cubicBezTo>
                <a:cubicBezTo>
                  <a:pt x="2137337" y="2184267"/>
                  <a:pt x="2220311" y="2167334"/>
                  <a:pt x="2298204" y="2060654"/>
                </a:cubicBezTo>
                <a:cubicBezTo>
                  <a:pt x="2376097" y="1953974"/>
                  <a:pt x="2435364" y="1733841"/>
                  <a:pt x="2481084" y="1603454"/>
                </a:cubicBezTo>
                <a:cubicBezTo>
                  <a:pt x="2526804" y="1473067"/>
                  <a:pt x="2536964" y="1366387"/>
                  <a:pt x="2572524" y="1278334"/>
                </a:cubicBezTo>
                <a:cubicBezTo>
                  <a:pt x="2608084" y="1190281"/>
                  <a:pt x="2647031" y="1119161"/>
                  <a:pt x="2694444" y="1075134"/>
                </a:cubicBezTo>
                <a:cubicBezTo>
                  <a:pt x="2741857" y="1031107"/>
                  <a:pt x="2755404" y="1017561"/>
                  <a:pt x="2857004" y="1014174"/>
                </a:cubicBezTo>
                <a:cubicBezTo>
                  <a:pt x="2958604" y="1010787"/>
                  <a:pt x="3158417" y="1071747"/>
                  <a:pt x="3304044" y="1054814"/>
                </a:cubicBezTo>
                <a:cubicBezTo>
                  <a:pt x="3449671" y="1037881"/>
                  <a:pt x="3639324" y="988774"/>
                  <a:pt x="3730764" y="912574"/>
                </a:cubicBezTo>
                <a:cubicBezTo>
                  <a:pt x="3822204" y="836374"/>
                  <a:pt x="3854377" y="707681"/>
                  <a:pt x="3852684" y="597614"/>
                </a:cubicBezTo>
                <a:cubicBezTo>
                  <a:pt x="3850991" y="487547"/>
                  <a:pt x="3786644" y="348694"/>
                  <a:pt x="3720604" y="252174"/>
                </a:cubicBezTo>
                <a:cubicBezTo>
                  <a:pt x="3654564" y="155654"/>
                  <a:pt x="3574977" y="57441"/>
                  <a:pt x="3456444" y="18494"/>
                </a:cubicBezTo>
                <a:cubicBezTo>
                  <a:pt x="3337911" y="-20453"/>
                  <a:pt x="3161804" y="13414"/>
                  <a:pt x="3009404" y="18494"/>
                </a:cubicBezTo>
                <a:cubicBezTo>
                  <a:pt x="2857004" y="23574"/>
                  <a:pt x="2674124" y="43894"/>
                  <a:pt x="2542044" y="48974"/>
                </a:cubicBezTo>
                <a:cubicBezTo>
                  <a:pt x="2409964" y="54054"/>
                  <a:pt x="2316831" y="42201"/>
                  <a:pt x="2216924" y="48974"/>
                </a:cubicBezTo>
                <a:cubicBezTo>
                  <a:pt x="2117017" y="55747"/>
                  <a:pt x="1942604" y="89614"/>
                  <a:pt x="1942604" y="89614"/>
                </a:cubicBezTo>
                <a:cubicBezTo>
                  <a:pt x="1786817" y="115014"/>
                  <a:pt x="1444764" y="182747"/>
                  <a:pt x="1282204" y="201374"/>
                </a:cubicBezTo>
                <a:cubicBezTo>
                  <a:pt x="1119644" y="220001"/>
                  <a:pt x="1067151" y="196294"/>
                  <a:pt x="967244" y="201374"/>
                </a:cubicBezTo>
                <a:cubicBezTo>
                  <a:pt x="867337" y="206454"/>
                  <a:pt x="757271" y="223387"/>
                  <a:pt x="682764" y="231854"/>
                </a:cubicBezTo>
                <a:cubicBezTo>
                  <a:pt x="608257" y="240321"/>
                  <a:pt x="603177" y="201374"/>
                  <a:pt x="520204" y="231854"/>
                </a:cubicBezTo>
                <a:close/>
              </a:path>
            </a:pathLst>
          </a:custGeom>
          <a:noFill/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134314E3-EBED-59E6-664F-F9FED22EE18A}"/>
                  </a:ext>
                </a:extLst>
              </p:cNvPr>
              <p:cNvSpPr txBox="1"/>
              <p:nvPr/>
            </p:nvSpPr>
            <p:spPr>
              <a:xfrm>
                <a:off x="5743575" y="853053"/>
                <a:ext cx="742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1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134314E3-EBED-59E6-664F-F9FED22EE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853053"/>
                <a:ext cx="742950" cy="369332"/>
              </a:xfrm>
              <a:prstGeom prst="rect">
                <a:avLst/>
              </a:prstGeom>
              <a:blipFill>
                <a:blip r:embed="rId16"/>
                <a:stretch>
                  <a:fillRect r="-23729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AB5783BE-C4D3-53EB-80F4-86ED94681FF1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1D23D29C-7F54-841C-3391-CA371ADBDE26}"/>
                  </a:ext>
                </a:extLst>
              </p:cNvPr>
              <p:cNvSpPr txBox="1"/>
              <p:nvPr/>
            </p:nvSpPr>
            <p:spPr>
              <a:xfrm>
                <a:off x="5250282" y="1801984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1D23D29C-7F54-841C-3391-CA371ADB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82" y="1801984"/>
                <a:ext cx="237244" cy="276999"/>
              </a:xfrm>
              <a:prstGeom prst="rect">
                <a:avLst/>
              </a:prstGeom>
              <a:blipFill>
                <a:blip r:embed="rId17"/>
                <a:stretch>
                  <a:fillRect l="-35000" t="-9091" r="-35000" b="-4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882E78B-ED25-70D1-3E75-790ECD5FB237}"/>
                  </a:ext>
                </a:extLst>
              </p:cNvPr>
              <p:cNvSpPr txBox="1"/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060"/>
                    </a:solidFill>
                  </a:rPr>
                  <a:t>Steps: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1. Hard scattering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2. Joint spin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density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matrix</a:t>
                </a:r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3.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Hadron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emission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b="1" dirty="0">
                    <a:solidFill>
                      <a:srgbClr val="002060"/>
                    </a:solidFill>
                  </a:rPr>
                  <a:t>4. Update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density</a:t>
                </a:r>
                <a:r>
                  <a:rPr lang="it-IT" sz="1400" b="1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matrix</a:t>
                </a:r>
                <a:endParaRPr lang="it-IT" sz="1400" b="1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5.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Hadron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emission</a:t>
                </a:r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6. Exit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condition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882E78B-ED25-70D1-3E75-790ECD5FB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blipFill>
                <a:blip r:embed="rId19"/>
                <a:stretch>
                  <a:fillRect l="-581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0705B74-54FC-21EA-390B-9300F569E359}"/>
                  </a:ext>
                </a:extLst>
              </p:cNvPr>
              <p:cNvSpPr txBox="1"/>
              <p:nvPr/>
            </p:nvSpPr>
            <p:spPr>
              <a:xfrm>
                <a:off x="449278" y="3612987"/>
                <a:ext cx="6917946" cy="1556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1800" dirty="0">
                    <a:solidFill>
                      <a:srgbClr val="002060"/>
                    </a:solidFill>
                  </a:rPr>
                  <a:t>Evaluate the spin density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8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</m:d>
                  </m:oMath>
                </a14:m>
                <a:endParaRPr lang="en-US" sz="1800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n-US" sz="18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i="0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800" b="0" i="0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18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</m:d>
                    <m:r>
                      <a:rPr lang="en-US" sz="1800" i="0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sz="18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n-US"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Sup>
                      <m:sSubSup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sSup>
                          <m:sSup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8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a:rPr lang="en-US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	</a:t>
                </a:r>
              </a:p>
              <a:p>
                <a:r>
                  <a:rPr lang="en-US" sz="1800" dirty="0">
                    <a:solidFill>
                      <a:srgbClr val="002060"/>
                    </a:solidFill>
                  </a:rPr>
                  <a:t>			</a:t>
                </a:r>
              </a:p>
              <a:p>
                <a:r>
                  <a:rPr lang="en-US" sz="1800" dirty="0">
                    <a:solidFill>
                      <a:srgbClr val="002060"/>
                    </a:solidFill>
                  </a:rPr>
                  <a:t>	</a:t>
                </a:r>
                <a:r>
                  <a:rPr lang="en-US" sz="1600" dirty="0">
                    <a:solidFill>
                      <a:srgbClr val="003DFF"/>
                    </a:solidFill>
                  </a:rPr>
                  <a:t> 	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includes the information on the emission of h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0705B74-54FC-21EA-390B-9300F569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8" y="3612987"/>
                <a:ext cx="6917946" cy="1556773"/>
              </a:xfrm>
              <a:prstGeom prst="rect">
                <a:avLst/>
              </a:prstGeom>
              <a:blipFill>
                <a:blip r:embed="rId20"/>
                <a:stretch>
                  <a:fillRect l="-549" t="-1613" b="-4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D178BE-1E2F-5B4C-3783-845AF5B8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13F3600-A3AA-0E18-23E7-7B3F1C9166FE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432FF"/>
                    </a:solidFill>
                  </a:rPr>
                  <a:t>R</a:t>
                </a:r>
                <a:r>
                  <a:rPr lang="en-US" sz="2000" dirty="0">
                    <a:solidFill>
                      <a:srgbClr val="003DFF"/>
                    </a:solidFill>
                  </a:rPr>
                  <a:t>ecursive recipe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13F3600-A3AA-0E18-23E7-7B3F1C916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21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data 7">
            <a:extLst>
              <a:ext uri="{FF2B5EF4-FFF2-40B4-BE49-F238E27FC236}">
                <a16:creationId xmlns:a16="http://schemas.microsoft.com/office/drawing/2014/main" id="{ED86C534-760E-CC97-FB11-C3B9B084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8C602B-4EBD-EE3B-F432-6845B386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02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o 93">
            <a:extLst>
              <a:ext uri="{FF2B5EF4-FFF2-40B4-BE49-F238E27FC236}">
                <a16:creationId xmlns:a16="http://schemas.microsoft.com/office/drawing/2014/main" id="{1C1BD59E-F8EF-FD49-0385-A29CF404CFAF}"/>
              </a:ext>
            </a:extLst>
          </p:cNvPr>
          <p:cNvGrpSpPr/>
          <p:nvPr/>
        </p:nvGrpSpPr>
        <p:grpSpPr>
          <a:xfrm>
            <a:off x="2992775" y="1840737"/>
            <a:ext cx="21678" cy="1017204"/>
            <a:chOff x="1221386" y="1824318"/>
            <a:chExt cx="21678" cy="1017204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26726C3-6BE4-66EB-C6F3-ECFFC6E07ECD}"/>
                </a:ext>
              </a:extLst>
            </p:cNvPr>
            <p:cNvGrpSpPr>
              <a:grpSpLocks/>
            </p:cNvGrpSpPr>
            <p:nvPr/>
          </p:nvGrpSpPr>
          <p:grpSpPr bwMode="auto">
            <a:xfrm rot="18707577">
              <a:off x="933259" y="2547880"/>
              <a:ext cx="581769" cy="5516"/>
              <a:chOff x="2067" y="1488"/>
              <a:chExt cx="909" cy="5516"/>
            </a:xfrm>
          </p:grpSpPr>
          <p:sp>
            <p:nvSpPr>
              <p:cNvPr id="93" name="Line 8">
                <a:extLst>
                  <a:ext uri="{FF2B5EF4-FFF2-40B4-BE49-F238E27FC236}">
                    <a16:creationId xmlns:a16="http://schemas.microsoft.com/office/drawing/2014/main" id="{6A4054D6-AB35-C2C2-BCEC-9DE2685A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7" y="1488"/>
                <a:ext cx="909" cy="40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Line 7">
                <a:extLst>
                  <a:ext uri="{FF2B5EF4-FFF2-40B4-BE49-F238E27FC236}">
                    <a16:creationId xmlns:a16="http://schemas.microsoft.com/office/drawing/2014/main" id="{79744E77-D80B-9CFB-3601-0FED4FDE2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5282"/>
                <a:ext cx="495" cy="1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78902378-545A-4BFC-A8D1-BB77F19C2E6D}"/>
                </a:ext>
              </a:extLst>
            </p:cNvPr>
            <p:cNvGrpSpPr>
              <a:grpSpLocks/>
            </p:cNvGrpSpPr>
            <p:nvPr/>
          </p:nvGrpSpPr>
          <p:grpSpPr bwMode="auto">
            <a:xfrm rot="13987185">
              <a:off x="944223" y="2116662"/>
              <a:ext cx="591185" cy="6497"/>
              <a:chOff x="1380" y="-4756"/>
              <a:chExt cx="830" cy="6497"/>
            </a:xfrm>
          </p:grpSpPr>
          <p:sp>
            <p:nvSpPr>
              <p:cNvPr id="91" name="Line 11">
                <a:extLst>
                  <a:ext uri="{FF2B5EF4-FFF2-40B4-BE49-F238E27FC236}">
                    <a16:creationId xmlns:a16="http://schemas.microsoft.com/office/drawing/2014/main" id="{65E3BBEF-6CC0-351A-E156-4403FA73C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-3531"/>
                <a:ext cx="818" cy="50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10">
                <a:extLst>
                  <a:ext uri="{FF2B5EF4-FFF2-40B4-BE49-F238E27FC236}">
                    <a16:creationId xmlns:a16="http://schemas.microsoft.com/office/drawing/2014/main" id="{59F1D53E-5FA5-4E1A-B0EF-D55C7DF81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0" y="-4756"/>
                <a:ext cx="563" cy="6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" name="Freeform 85">
            <a:extLst>
              <a:ext uri="{FF2B5EF4-FFF2-40B4-BE49-F238E27FC236}">
                <a16:creationId xmlns:a16="http://schemas.microsoft.com/office/drawing/2014/main" id="{B67861B9-27FD-3762-CD68-CB8ED742736F}"/>
              </a:ext>
            </a:extLst>
          </p:cNvPr>
          <p:cNvSpPr>
            <a:spLocks noChangeAspect="1"/>
          </p:cNvSpPr>
          <p:nvPr/>
        </p:nvSpPr>
        <p:spPr bwMode="auto">
          <a:xfrm>
            <a:off x="3173494" y="2298545"/>
            <a:ext cx="818267" cy="6855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C3E76934-275A-5CE5-3A80-8C9804457126}"/>
              </a:ext>
            </a:extLst>
          </p:cNvPr>
          <p:cNvGrpSpPr>
            <a:grpSpLocks/>
          </p:cNvGrpSpPr>
          <p:nvPr/>
        </p:nvGrpSpPr>
        <p:grpSpPr bwMode="auto">
          <a:xfrm rot="19300078">
            <a:off x="4162394" y="1879537"/>
            <a:ext cx="1235984" cy="268465"/>
            <a:chOff x="1392" y="1488"/>
            <a:chExt cx="1584" cy="0"/>
          </a:xfrm>
        </p:grpSpPr>
        <p:sp>
          <p:nvSpPr>
            <p:cNvPr id="88" name="Line 8">
              <a:extLst>
                <a:ext uri="{FF2B5EF4-FFF2-40B4-BE49-F238E27FC236}">
                  <a16:creationId xmlns:a16="http://schemas.microsoft.com/office/drawing/2014/main" id="{915A8D07-6D11-02B6-CB14-61BD622AC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F9CB33B4-772D-FDCF-D078-E856367B1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/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blipFill>
                <a:blip r:embed="rId3"/>
                <a:stretch>
                  <a:fillRect l="-22727" r="-4545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1D593FC6-0B64-9DA3-C114-4FE88164A454}"/>
              </a:ext>
            </a:extLst>
          </p:cNvPr>
          <p:cNvGrpSpPr/>
          <p:nvPr/>
        </p:nvGrpSpPr>
        <p:grpSpPr>
          <a:xfrm>
            <a:off x="3969338" y="2194056"/>
            <a:ext cx="252000" cy="278601"/>
            <a:chOff x="2871938" y="2141237"/>
            <a:chExt cx="252000" cy="278601"/>
          </a:xfrm>
        </p:grpSpPr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329EFB20-7441-538C-D209-58A0F0279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77370DEE-53A2-B774-E6C1-6D25D83461D4}"/>
                    </a:ext>
                  </a:extLst>
                </p:cNvPr>
                <p:cNvSpPr txBox="1"/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t="-18182" r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342ADB5E-761B-5C94-2E9A-C993D9D34A83}"/>
              </a:ext>
            </a:extLst>
          </p:cNvPr>
          <p:cNvGrpSpPr>
            <a:grpSpLocks/>
          </p:cNvGrpSpPr>
          <p:nvPr/>
        </p:nvGrpSpPr>
        <p:grpSpPr bwMode="auto">
          <a:xfrm rot="12689837">
            <a:off x="4131166" y="2691293"/>
            <a:ext cx="1209863" cy="6200"/>
            <a:chOff x="1392" y="1488"/>
            <a:chExt cx="1584" cy="6200"/>
          </a:xfrm>
        </p:grpSpPr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0883ACCF-4D37-4DE4-0157-9881CFF03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Line 7">
              <a:extLst>
                <a:ext uri="{FF2B5EF4-FFF2-40B4-BE49-F238E27FC236}">
                  <a16:creationId xmlns:a16="http://schemas.microsoft.com/office/drawing/2014/main" id="{B914F084-3329-0573-7408-BF639A5B7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88" y="7688"/>
              <a:ext cx="86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C704A03-BA2F-96F6-9DC6-F2FC8EEBBE38}"/>
              </a:ext>
            </a:extLst>
          </p:cNvPr>
          <p:cNvGrpSpPr/>
          <p:nvPr/>
        </p:nvGrpSpPr>
        <p:grpSpPr>
          <a:xfrm>
            <a:off x="5103055" y="1406750"/>
            <a:ext cx="712648" cy="526548"/>
            <a:chOff x="5103055" y="1406750"/>
            <a:chExt cx="712648" cy="526548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EBBAE1D7-FC8B-94D7-C4E8-D763BD81FE22}"/>
                </a:ext>
              </a:extLst>
            </p:cNvPr>
            <p:cNvGrpSpPr/>
            <p:nvPr/>
          </p:nvGrpSpPr>
          <p:grpSpPr>
            <a:xfrm>
              <a:off x="5103055" y="1479163"/>
              <a:ext cx="454034" cy="454135"/>
              <a:chOff x="4868039" y="2173347"/>
              <a:chExt cx="454034" cy="454135"/>
            </a:xfrm>
          </p:grpSpPr>
          <p:grpSp>
            <p:nvGrpSpPr>
              <p:cNvPr id="79" name="Gruppo 78">
                <a:extLst>
                  <a:ext uri="{FF2B5EF4-FFF2-40B4-BE49-F238E27FC236}">
                    <a16:creationId xmlns:a16="http://schemas.microsoft.com/office/drawing/2014/main" id="{212232E5-E120-CC5D-0061-DB204A59327E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82" name="Connettore 1 81">
                  <a:extLst>
                    <a:ext uri="{FF2B5EF4-FFF2-40B4-BE49-F238E27FC236}">
                      <a16:creationId xmlns:a16="http://schemas.microsoft.com/office/drawing/2014/main" id="{222FEA42-A262-4D24-C801-C3D3B34E6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ttore 2 82">
                  <a:extLst>
                    <a:ext uri="{FF2B5EF4-FFF2-40B4-BE49-F238E27FC236}">
                      <a16:creationId xmlns:a16="http://schemas.microsoft.com/office/drawing/2014/main" id="{0CE58A8E-56C3-876C-9967-8EE19D28F0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AE7320A6-E4E5-4766-BBC4-31D66EEAC8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0BB0BC3F-D7AD-22BD-A80E-79673759D2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3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9CF3A016-5D8C-9B6F-E679-461C5408A4A5}"/>
                    </a:ext>
                  </a:extLst>
                </p:cNvPr>
                <p:cNvSpPr txBox="1"/>
                <p:nvPr/>
              </p:nvSpPr>
              <p:spPr>
                <a:xfrm>
                  <a:off x="5630589" y="1406750"/>
                  <a:ext cx="1851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9CF3A016-5D8C-9B6F-E679-461C5408A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589" y="1406750"/>
                  <a:ext cx="18511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333" r="-33333" b="-869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/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blipFill>
                <a:blip r:embed="rId6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/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/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35" y="2570180"/>
                <a:ext cx="184922" cy="276999"/>
              </a:xfrm>
              <a:prstGeom prst="rect">
                <a:avLst/>
              </a:prstGeom>
              <a:blipFill>
                <a:blip r:embed="rId8"/>
                <a:stretch>
                  <a:fillRect l="-31250" r="-25000" b="-2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/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62" y="1700480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6F019EA3-6293-CAE6-2D22-D8ECB8D33308}"/>
              </a:ext>
            </a:extLst>
          </p:cNvPr>
          <p:cNvSpPr/>
          <p:nvPr/>
        </p:nvSpPr>
        <p:spPr>
          <a:xfrm>
            <a:off x="2286102" y="1563481"/>
            <a:ext cx="2168371" cy="1599249"/>
          </a:xfrm>
          <a:custGeom>
            <a:avLst/>
            <a:gdLst>
              <a:gd name="connsiteX0" fmla="*/ 270933 w 2483920"/>
              <a:gd name="connsiteY0" fmla="*/ 165242 h 1720867"/>
              <a:gd name="connsiteX1" fmla="*/ 98213 w 2483920"/>
              <a:gd name="connsiteY1" fmla="*/ 348122 h 1720867"/>
              <a:gd name="connsiteX2" fmla="*/ 6773 w 2483920"/>
              <a:gd name="connsiteY2" fmla="*/ 612282 h 1720867"/>
              <a:gd name="connsiteX3" fmla="*/ 6773 w 2483920"/>
              <a:gd name="connsiteY3" fmla="*/ 876442 h 1720867"/>
              <a:gd name="connsiteX4" fmla="*/ 6773 w 2483920"/>
              <a:gd name="connsiteY4" fmla="*/ 1160922 h 1720867"/>
              <a:gd name="connsiteX5" fmla="*/ 88053 w 2483920"/>
              <a:gd name="connsiteY5" fmla="*/ 1394602 h 1720867"/>
              <a:gd name="connsiteX6" fmla="*/ 301413 w 2483920"/>
              <a:gd name="connsiteY6" fmla="*/ 1587642 h 1720867"/>
              <a:gd name="connsiteX7" fmla="*/ 697653 w 2483920"/>
              <a:gd name="connsiteY7" fmla="*/ 1618122 h 1720867"/>
              <a:gd name="connsiteX8" fmla="*/ 1358053 w 2483920"/>
              <a:gd name="connsiteY8" fmla="*/ 1719722 h 1720867"/>
              <a:gd name="connsiteX9" fmla="*/ 1947333 w 2483920"/>
              <a:gd name="connsiteY9" fmla="*/ 1668922 h 1720867"/>
              <a:gd name="connsiteX10" fmla="*/ 2160693 w 2483920"/>
              <a:gd name="connsiteY10" fmla="*/ 1607962 h 1720867"/>
              <a:gd name="connsiteX11" fmla="*/ 2414693 w 2483920"/>
              <a:gd name="connsiteY11" fmla="*/ 1465722 h 1720867"/>
              <a:gd name="connsiteX12" fmla="*/ 2475653 w 2483920"/>
              <a:gd name="connsiteY12" fmla="*/ 1150762 h 1720867"/>
              <a:gd name="connsiteX13" fmla="*/ 2475653 w 2483920"/>
              <a:gd name="connsiteY13" fmla="*/ 795162 h 1720867"/>
              <a:gd name="connsiteX14" fmla="*/ 2404533 w 2483920"/>
              <a:gd name="connsiteY14" fmla="*/ 480202 h 1720867"/>
              <a:gd name="connsiteX15" fmla="*/ 2272453 w 2483920"/>
              <a:gd name="connsiteY15" fmla="*/ 226202 h 1720867"/>
              <a:gd name="connsiteX16" fmla="*/ 2170853 w 2483920"/>
              <a:gd name="connsiteY16" fmla="*/ 216042 h 1720867"/>
              <a:gd name="connsiteX17" fmla="*/ 1754293 w 2483920"/>
              <a:gd name="connsiteY17" fmla="*/ 33162 h 1720867"/>
              <a:gd name="connsiteX18" fmla="*/ 1510453 w 2483920"/>
              <a:gd name="connsiteY18" fmla="*/ 2682 h 1720867"/>
              <a:gd name="connsiteX19" fmla="*/ 1256453 w 2483920"/>
              <a:gd name="connsiteY19" fmla="*/ 2682 h 1720867"/>
              <a:gd name="connsiteX20" fmla="*/ 900853 w 2483920"/>
              <a:gd name="connsiteY20" fmla="*/ 12842 h 1720867"/>
              <a:gd name="connsiteX21" fmla="*/ 626533 w 2483920"/>
              <a:gd name="connsiteY21" fmla="*/ 53482 h 1720867"/>
              <a:gd name="connsiteX22" fmla="*/ 443653 w 2483920"/>
              <a:gd name="connsiteY22" fmla="*/ 134762 h 1720867"/>
              <a:gd name="connsiteX23" fmla="*/ 270933 w 2483920"/>
              <a:gd name="connsiteY23" fmla="*/ 165242 h 17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83920" h="1720867">
                <a:moveTo>
                  <a:pt x="270933" y="165242"/>
                </a:moveTo>
                <a:cubicBezTo>
                  <a:pt x="213360" y="200802"/>
                  <a:pt x="142240" y="273615"/>
                  <a:pt x="98213" y="348122"/>
                </a:cubicBezTo>
                <a:cubicBezTo>
                  <a:pt x="54186" y="422629"/>
                  <a:pt x="22013" y="524229"/>
                  <a:pt x="6773" y="612282"/>
                </a:cubicBezTo>
                <a:cubicBezTo>
                  <a:pt x="-8467" y="700335"/>
                  <a:pt x="6773" y="876442"/>
                  <a:pt x="6773" y="876442"/>
                </a:cubicBezTo>
                <a:cubicBezTo>
                  <a:pt x="6773" y="967882"/>
                  <a:pt x="-6774" y="1074562"/>
                  <a:pt x="6773" y="1160922"/>
                </a:cubicBezTo>
                <a:cubicBezTo>
                  <a:pt x="20320" y="1247282"/>
                  <a:pt x="38946" y="1323482"/>
                  <a:pt x="88053" y="1394602"/>
                </a:cubicBezTo>
                <a:cubicBezTo>
                  <a:pt x="137160" y="1465722"/>
                  <a:pt x="199813" y="1550389"/>
                  <a:pt x="301413" y="1587642"/>
                </a:cubicBezTo>
                <a:cubicBezTo>
                  <a:pt x="403013" y="1624895"/>
                  <a:pt x="521546" y="1596109"/>
                  <a:pt x="697653" y="1618122"/>
                </a:cubicBezTo>
                <a:cubicBezTo>
                  <a:pt x="873760" y="1640135"/>
                  <a:pt x="1149773" y="1711255"/>
                  <a:pt x="1358053" y="1719722"/>
                </a:cubicBezTo>
                <a:cubicBezTo>
                  <a:pt x="1566333" y="1728189"/>
                  <a:pt x="1813560" y="1687549"/>
                  <a:pt x="1947333" y="1668922"/>
                </a:cubicBezTo>
                <a:cubicBezTo>
                  <a:pt x="2081106" y="1650295"/>
                  <a:pt x="2082800" y="1641829"/>
                  <a:pt x="2160693" y="1607962"/>
                </a:cubicBezTo>
                <a:cubicBezTo>
                  <a:pt x="2238586" y="1574095"/>
                  <a:pt x="2362200" y="1541922"/>
                  <a:pt x="2414693" y="1465722"/>
                </a:cubicBezTo>
                <a:cubicBezTo>
                  <a:pt x="2467186" y="1389522"/>
                  <a:pt x="2465493" y="1262522"/>
                  <a:pt x="2475653" y="1150762"/>
                </a:cubicBezTo>
                <a:cubicBezTo>
                  <a:pt x="2485813" y="1039002"/>
                  <a:pt x="2487506" y="906922"/>
                  <a:pt x="2475653" y="795162"/>
                </a:cubicBezTo>
                <a:cubicBezTo>
                  <a:pt x="2463800" y="683402"/>
                  <a:pt x="2438400" y="575029"/>
                  <a:pt x="2404533" y="480202"/>
                </a:cubicBezTo>
                <a:cubicBezTo>
                  <a:pt x="2370666" y="385375"/>
                  <a:pt x="2311400" y="270229"/>
                  <a:pt x="2272453" y="226202"/>
                </a:cubicBezTo>
                <a:cubicBezTo>
                  <a:pt x="2233506" y="182175"/>
                  <a:pt x="2257213" y="248215"/>
                  <a:pt x="2170853" y="216042"/>
                </a:cubicBezTo>
                <a:cubicBezTo>
                  <a:pt x="2084493" y="183869"/>
                  <a:pt x="1864360" y="68722"/>
                  <a:pt x="1754293" y="33162"/>
                </a:cubicBezTo>
                <a:cubicBezTo>
                  <a:pt x="1644226" y="-2398"/>
                  <a:pt x="1593426" y="7762"/>
                  <a:pt x="1510453" y="2682"/>
                </a:cubicBezTo>
                <a:cubicBezTo>
                  <a:pt x="1427480" y="-2398"/>
                  <a:pt x="1358053" y="989"/>
                  <a:pt x="1256453" y="2682"/>
                </a:cubicBezTo>
                <a:cubicBezTo>
                  <a:pt x="1154853" y="4375"/>
                  <a:pt x="1005840" y="4375"/>
                  <a:pt x="900853" y="12842"/>
                </a:cubicBezTo>
                <a:cubicBezTo>
                  <a:pt x="795866" y="21309"/>
                  <a:pt x="702733" y="33162"/>
                  <a:pt x="626533" y="53482"/>
                </a:cubicBezTo>
                <a:cubicBezTo>
                  <a:pt x="550333" y="73802"/>
                  <a:pt x="506306" y="116135"/>
                  <a:pt x="443653" y="134762"/>
                </a:cubicBezTo>
                <a:cubicBezTo>
                  <a:pt x="381000" y="153389"/>
                  <a:pt x="328506" y="129682"/>
                  <a:pt x="270933" y="165242"/>
                </a:cubicBezTo>
                <a:close/>
              </a:path>
            </a:pathLst>
          </a:custGeom>
          <a:noFill/>
          <a:ln>
            <a:solidFill>
              <a:srgbClr val="003D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DC12C53-F88D-D50C-CD28-E43500DCAA47}"/>
                  </a:ext>
                </a:extLst>
              </p:cNvPr>
              <p:cNvSpPr txBox="1"/>
              <p:nvPr/>
            </p:nvSpPr>
            <p:spPr>
              <a:xfrm>
                <a:off x="2725282" y="3145317"/>
                <a:ext cx="742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DC12C53-F88D-D50C-CD28-E43500DCA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82" y="3145317"/>
                <a:ext cx="742950" cy="369332"/>
              </a:xfrm>
              <a:prstGeom prst="rect">
                <a:avLst/>
              </a:prstGeom>
              <a:blipFill>
                <a:blip r:embed="rId10"/>
                <a:stretch>
                  <a:fillRect r="-13333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D70E2D37-0223-E433-A438-BA05FC3D8EE2}"/>
              </a:ext>
            </a:extLst>
          </p:cNvPr>
          <p:cNvGrpSpPr/>
          <p:nvPr/>
        </p:nvGrpSpPr>
        <p:grpSpPr>
          <a:xfrm flipV="1">
            <a:off x="5103055" y="2625561"/>
            <a:ext cx="739130" cy="526548"/>
            <a:chOff x="5103055" y="1406750"/>
            <a:chExt cx="739130" cy="526548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13EAA9D4-DB8B-6423-3E1D-1B908EEA6A36}"/>
                </a:ext>
              </a:extLst>
            </p:cNvPr>
            <p:cNvGrpSpPr/>
            <p:nvPr/>
          </p:nvGrpSpPr>
          <p:grpSpPr>
            <a:xfrm>
              <a:off x="5103055" y="1479163"/>
              <a:ext cx="454034" cy="454135"/>
              <a:chOff x="4868039" y="2173347"/>
              <a:chExt cx="454034" cy="454135"/>
            </a:xfrm>
          </p:grpSpPr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C1E9E71D-0EF0-0681-8B25-27F651DE7E36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27" name="Connettore 1 26">
                  <a:extLst>
                    <a:ext uri="{FF2B5EF4-FFF2-40B4-BE49-F238E27FC236}">
                      <a16:creationId xmlns:a16="http://schemas.microsoft.com/office/drawing/2014/main" id="{99BD7A93-2F26-E928-96BE-6807EB870D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003D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ttore 2 27">
                  <a:extLst>
                    <a:ext uri="{FF2B5EF4-FFF2-40B4-BE49-F238E27FC236}">
                      <a16:creationId xmlns:a16="http://schemas.microsoft.com/office/drawing/2014/main" id="{CFED00C6-69A6-DFE1-82C6-DA0FC2AAC5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Connettore 1 23">
                <a:extLst>
                  <a:ext uri="{FF2B5EF4-FFF2-40B4-BE49-F238E27FC236}">
                    <a16:creationId xmlns:a16="http://schemas.microsoft.com/office/drawing/2014/main" id="{6514E8EA-E790-955E-2515-FAE1EA1775F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DB9DBB85-0E2E-F3F2-5372-1FBF2317C7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3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7A76CB55-E44E-C286-347E-0B80EFC24AFD}"/>
                    </a:ext>
                  </a:extLst>
                </p:cNvPr>
                <p:cNvSpPr txBox="1"/>
                <p:nvPr/>
              </p:nvSpPr>
              <p:spPr>
                <a:xfrm flipV="1">
                  <a:off x="5630589" y="1406750"/>
                  <a:ext cx="2115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7A76CB55-E44E-C286-347E-0B80EFC24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5630589" y="1406750"/>
                  <a:ext cx="21159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3529" r="-29412"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Figura a mano libera 103">
            <a:extLst>
              <a:ext uri="{FF2B5EF4-FFF2-40B4-BE49-F238E27FC236}">
                <a16:creationId xmlns:a16="http://schemas.microsoft.com/office/drawing/2014/main" id="{9276C9C3-0265-DB86-D950-000B522F916C}"/>
              </a:ext>
            </a:extLst>
          </p:cNvPr>
          <p:cNvSpPr/>
          <p:nvPr/>
        </p:nvSpPr>
        <p:spPr>
          <a:xfrm>
            <a:off x="2172196" y="1119426"/>
            <a:ext cx="3852747" cy="2560621"/>
          </a:xfrm>
          <a:custGeom>
            <a:avLst/>
            <a:gdLst>
              <a:gd name="connsiteX0" fmla="*/ 520204 w 3852747"/>
              <a:gd name="connsiteY0" fmla="*/ 231854 h 2560621"/>
              <a:gd name="connsiteX1" fmla="*/ 184924 w 3852747"/>
              <a:gd name="connsiteY1" fmla="*/ 414734 h 2560621"/>
              <a:gd name="connsiteX2" fmla="*/ 103644 w 3852747"/>
              <a:gd name="connsiteY2" fmla="*/ 668734 h 2560621"/>
              <a:gd name="connsiteX3" fmla="*/ 12204 w 3852747"/>
              <a:gd name="connsiteY3" fmla="*/ 1024334 h 2560621"/>
              <a:gd name="connsiteX4" fmla="*/ 2044 w 3852747"/>
              <a:gd name="connsiteY4" fmla="*/ 1471374 h 2560621"/>
              <a:gd name="connsiteX5" fmla="*/ 22364 w 3852747"/>
              <a:gd name="connsiteY5" fmla="*/ 1816814 h 2560621"/>
              <a:gd name="connsiteX6" fmla="*/ 184924 w 3852747"/>
              <a:gd name="connsiteY6" fmla="*/ 1999694 h 2560621"/>
              <a:gd name="connsiteX7" fmla="*/ 581164 w 3852747"/>
              <a:gd name="connsiteY7" fmla="*/ 2304494 h 2560621"/>
              <a:gd name="connsiteX8" fmla="*/ 1119644 w 3852747"/>
              <a:gd name="connsiteY8" fmla="*/ 2558494 h 2560621"/>
              <a:gd name="connsiteX9" fmla="*/ 1556524 w 3852747"/>
              <a:gd name="connsiteY9" fmla="*/ 2416254 h 2560621"/>
              <a:gd name="connsiteX10" fmla="*/ 2013724 w 3852747"/>
              <a:gd name="connsiteY10" fmla="*/ 2243534 h 2560621"/>
              <a:gd name="connsiteX11" fmla="*/ 2298204 w 3852747"/>
              <a:gd name="connsiteY11" fmla="*/ 2060654 h 2560621"/>
              <a:gd name="connsiteX12" fmla="*/ 2481084 w 3852747"/>
              <a:gd name="connsiteY12" fmla="*/ 1603454 h 2560621"/>
              <a:gd name="connsiteX13" fmla="*/ 2572524 w 3852747"/>
              <a:gd name="connsiteY13" fmla="*/ 1278334 h 2560621"/>
              <a:gd name="connsiteX14" fmla="*/ 2694444 w 3852747"/>
              <a:gd name="connsiteY14" fmla="*/ 1075134 h 2560621"/>
              <a:gd name="connsiteX15" fmla="*/ 2857004 w 3852747"/>
              <a:gd name="connsiteY15" fmla="*/ 1014174 h 2560621"/>
              <a:gd name="connsiteX16" fmla="*/ 3304044 w 3852747"/>
              <a:gd name="connsiteY16" fmla="*/ 1054814 h 2560621"/>
              <a:gd name="connsiteX17" fmla="*/ 3730764 w 3852747"/>
              <a:gd name="connsiteY17" fmla="*/ 912574 h 2560621"/>
              <a:gd name="connsiteX18" fmla="*/ 3852684 w 3852747"/>
              <a:gd name="connsiteY18" fmla="*/ 597614 h 2560621"/>
              <a:gd name="connsiteX19" fmla="*/ 3720604 w 3852747"/>
              <a:gd name="connsiteY19" fmla="*/ 252174 h 2560621"/>
              <a:gd name="connsiteX20" fmla="*/ 3456444 w 3852747"/>
              <a:gd name="connsiteY20" fmla="*/ 18494 h 2560621"/>
              <a:gd name="connsiteX21" fmla="*/ 3009404 w 3852747"/>
              <a:gd name="connsiteY21" fmla="*/ 18494 h 2560621"/>
              <a:gd name="connsiteX22" fmla="*/ 2542044 w 3852747"/>
              <a:gd name="connsiteY22" fmla="*/ 48974 h 2560621"/>
              <a:gd name="connsiteX23" fmla="*/ 2216924 w 3852747"/>
              <a:gd name="connsiteY23" fmla="*/ 48974 h 2560621"/>
              <a:gd name="connsiteX24" fmla="*/ 1942604 w 3852747"/>
              <a:gd name="connsiteY24" fmla="*/ 89614 h 2560621"/>
              <a:gd name="connsiteX25" fmla="*/ 1282204 w 3852747"/>
              <a:gd name="connsiteY25" fmla="*/ 201374 h 2560621"/>
              <a:gd name="connsiteX26" fmla="*/ 967244 w 3852747"/>
              <a:gd name="connsiteY26" fmla="*/ 201374 h 2560621"/>
              <a:gd name="connsiteX27" fmla="*/ 682764 w 3852747"/>
              <a:gd name="connsiteY27" fmla="*/ 231854 h 2560621"/>
              <a:gd name="connsiteX28" fmla="*/ 520204 w 3852747"/>
              <a:gd name="connsiteY28" fmla="*/ 231854 h 256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52747" h="2560621">
                <a:moveTo>
                  <a:pt x="520204" y="231854"/>
                </a:moveTo>
                <a:cubicBezTo>
                  <a:pt x="437231" y="262334"/>
                  <a:pt x="254351" y="341921"/>
                  <a:pt x="184924" y="414734"/>
                </a:cubicBezTo>
                <a:cubicBezTo>
                  <a:pt x="115497" y="487547"/>
                  <a:pt x="132431" y="567134"/>
                  <a:pt x="103644" y="668734"/>
                </a:cubicBezTo>
                <a:cubicBezTo>
                  <a:pt x="74857" y="770334"/>
                  <a:pt x="29137" y="890561"/>
                  <a:pt x="12204" y="1024334"/>
                </a:cubicBezTo>
                <a:cubicBezTo>
                  <a:pt x="-4729" y="1158107"/>
                  <a:pt x="351" y="1339294"/>
                  <a:pt x="2044" y="1471374"/>
                </a:cubicBezTo>
                <a:cubicBezTo>
                  <a:pt x="3737" y="1603454"/>
                  <a:pt x="-8116" y="1728761"/>
                  <a:pt x="22364" y="1816814"/>
                </a:cubicBezTo>
                <a:cubicBezTo>
                  <a:pt x="52844" y="1904867"/>
                  <a:pt x="91791" y="1918414"/>
                  <a:pt x="184924" y="1999694"/>
                </a:cubicBezTo>
                <a:cubicBezTo>
                  <a:pt x="278057" y="2080974"/>
                  <a:pt x="425377" y="2211361"/>
                  <a:pt x="581164" y="2304494"/>
                </a:cubicBezTo>
                <a:cubicBezTo>
                  <a:pt x="736951" y="2397627"/>
                  <a:pt x="957084" y="2539867"/>
                  <a:pt x="1119644" y="2558494"/>
                </a:cubicBezTo>
                <a:cubicBezTo>
                  <a:pt x="1282204" y="2577121"/>
                  <a:pt x="1407511" y="2468747"/>
                  <a:pt x="1556524" y="2416254"/>
                </a:cubicBezTo>
                <a:cubicBezTo>
                  <a:pt x="1705537" y="2363761"/>
                  <a:pt x="1890111" y="2302801"/>
                  <a:pt x="2013724" y="2243534"/>
                </a:cubicBezTo>
                <a:cubicBezTo>
                  <a:pt x="2137337" y="2184267"/>
                  <a:pt x="2220311" y="2167334"/>
                  <a:pt x="2298204" y="2060654"/>
                </a:cubicBezTo>
                <a:cubicBezTo>
                  <a:pt x="2376097" y="1953974"/>
                  <a:pt x="2435364" y="1733841"/>
                  <a:pt x="2481084" y="1603454"/>
                </a:cubicBezTo>
                <a:cubicBezTo>
                  <a:pt x="2526804" y="1473067"/>
                  <a:pt x="2536964" y="1366387"/>
                  <a:pt x="2572524" y="1278334"/>
                </a:cubicBezTo>
                <a:cubicBezTo>
                  <a:pt x="2608084" y="1190281"/>
                  <a:pt x="2647031" y="1119161"/>
                  <a:pt x="2694444" y="1075134"/>
                </a:cubicBezTo>
                <a:cubicBezTo>
                  <a:pt x="2741857" y="1031107"/>
                  <a:pt x="2755404" y="1017561"/>
                  <a:pt x="2857004" y="1014174"/>
                </a:cubicBezTo>
                <a:cubicBezTo>
                  <a:pt x="2958604" y="1010787"/>
                  <a:pt x="3158417" y="1071747"/>
                  <a:pt x="3304044" y="1054814"/>
                </a:cubicBezTo>
                <a:cubicBezTo>
                  <a:pt x="3449671" y="1037881"/>
                  <a:pt x="3639324" y="988774"/>
                  <a:pt x="3730764" y="912574"/>
                </a:cubicBezTo>
                <a:cubicBezTo>
                  <a:pt x="3822204" y="836374"/>
                  <a:pt x="3854377" y="707681"/>
                  <a:pt x="3852684" y="597614"/>
                </a:cubicBezTo>
                <a:cubicBezTo>
                  <a:pt x="3850991" y="487547"/>
                  <a:pt x="3786644" y="348694"/>
                  <a:pt x="3720604" y="252174"/>
                </a:cubicBezTo>
                <a:cubicBezTo>
                  <a:pt x="3654564" y="155654"/>
                  <a:pt x="3574977" y="57441"/>
                  <a:pt x="3456444" y="18494"/>
                </a:cubicBezTo>
                <a:cubicBezTo>
                  <a:pt x="3337911" y="-20453"/>
                  <a:pt x="3161804" y="13414"/>
                  <a:pt x="3009404" y="18494"/>
                </a:cubicBezTo>
                <a:cubicBezTo>
                  <a:pt x="2857004" y="23574"/>
                  <a:pt x="2674124" y="43894"/>
                  <a:pt x="2542044" y="48974"/>
                </a:cubicBezTo>
                <a:cubicBezTo>
                  <a:pt x="2409964" y="54054"/>
                  <a:pt x="2316831" y="42201"/>
                  <a:pt x="2216924" y="48974"/>
                </a:cubicBezTo>
                <a:cubicBezTo>
                  <a:pt x="2117017" y="55747"/>
                  <a:pt x="1942604" y="89614"/>
                  <a:pt x="1942604" y="89614"/>
                </a:cubicBezTo>
                <a:cubicBezTo>
                  <a:pt x="1786817" y="115014"/>
                  <a:pt x="1444764" y="182747"/>
                  <a:pt x="1282204" y="201374"/>
                </a:cubicBezTo>
                <a:cubicBezTo>
                  <a:pt x="1119644" y="220001"/>
                  <a:pt x="1067151" y="196294"/>
                  <a:pt x="967244" y="201374"/>
                </a:cubicBezTo>
                <a:cubicBezTo>
                  <a:pt x="867337" y="206454"/>
                  <a:pt x="757271" y="223387"/>
                  <a:pt x="682764" y="231854"/>
                </a:cubicBezTo>
                <a:cubicBezTo>
                  <a:pt x="608257" y="240321"/>
                  <a:pt x="603177" y="201374"/>
                  <a:pt x="520204" y="231854"/>
                </a:cubicBezTo>
                <a:close/>
              </a:path>
            </a:pathLst>
          </a:custGeom>
          <a:noFill/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134314E3-EBED-59E6-664F-F9FED22EE18A}"/>
                  </a:ext>
                </a:extLst>
              </p:cNvPr>
              <p:cNvSpPr txBox="1"/>
              <p:nvPr/>
            </p:nvSpPr>
            <p:spPr>
              <a:xfrm>
                <a:off x="5743575" y="853053"/>
                <a:ext cx="742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1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134314E3-EBED-59E6-664F-F9FED22EE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853053"/>
                <a:ext cx="742950" cy="369332"/>
              </a:xfrm>
              <a:prstGeom prst="rect">
                <a:avLst/>
              </a:prstGeom>
              <a:blipFill>
                <a:blip r:embed="rId16"/>
                <a:stretch>
                  <a:fillRect r="-23729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AB5783BE-C4D3-53EB-80F4-86ED94681FF1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1D23D29C-7F54-841C-3391-CA371ADBDE26}"/>
                  </a:ext>
                </a:extLst>
              </p:cNvPr>
              <p:cNvSpPr txBox="1"/>
              <p:nvPr/>
            </p:nvSpPr>
            <p:spPr>
              <a:xfrm>
                <a:off x="5250282" y="1801984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1D23D29C-7F54-841C-3391-CA371ADB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82" y="1801984"/>
                <a:ext cx="237244" cy="276999"/>
              </a:xfrm>
              <a:prstGeom prst="rect">
                <a:avLst/>
              </a:prstGeom>
              <a:blipFill>
                <a:blip r:embed="rId17"/>
                <a:stretch>
                  <a:fillRect l="-35000" t="-9091" r="-35000" b="-4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D4E2BABF-2CA1-ADAE-B0B5-4D808EF56245}"/>
                  </a:ext>
                </a:extLst>
              </p:cNvPr>
              <p:cNvSpPr txBox="1"/>
              <p:nvPr/>
            </p:nvSpPr>
            <p:spPr>
              <a:xfrm>
                <a:off x="5280970" y="2523970"/>
                <a:ext cx="2442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D4E2BABF-2CA1-ADAE-B0B5-4D808EF56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70" y="2523970"/>
                <a:ext cx="244234" cy="276999"/>
              </a:xfrm>
              <a:prstGeom prst="rect">
                <a:avLst/>
              </a:prstGeom>
              <a:blipFill>
                <a:blip r:embed="rId18"/>
                <a:stretch>
                  <a:fillRect l="-20000" t="-4348" r="-3000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882E78B-ED25-70D1-3E75-790ECD5FB237}"/>
                  </a:ext>
                </a:extLst>
              </p:cNvPr>
              <p:cNvSpPr txBox="1"/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060"/>
                    </a:solidFill>
                  </a:rPr>
                  <a:t>Steps: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1. Hard scattering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2. Joint spin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density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matrix</a:t>
                </a:r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3.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Hadron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emission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4. Update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density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matrix</a:t>
                </a:r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b="1" dirty="0">
                    <a:solidFill>
                      <a:srgbClr val="002060"/>
                    </a:solidFill>
                  </a:rPr>
                  <a:t>5.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Hadron</a:t>
                </a:r>
                <a:r>
                  <a:rPr lang="it-IT" sz="1400" b="1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emission</a:t>
                </a:r>
                <a:r>
                  <a:rPr lang="it-IT" sz="1400" b="1" dirty="0">
                    <a:solidFill>
                      <a:srgbClr val="002060"/>
                    </a:solidFill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it-IT" sz="1400" b="1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6. Exit </a:t>
                </a:r>
                <a:r>
                  <a:rPr lang="it-IT" sz="1400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condition</a:t>
                </a:r>
                <a:endParaRPr lang="it-IT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882E78B-ED25-70D1-3E75-790ECD5FB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blipFill>
                <a:blip r:embed="rId20"/>
                <a:stretch>
                  <a:fillRect l="-581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0705B74-54FC-21EA-390B-9300F569E359}"/>
                  </a:ext>
                </a:extLst>
              </p:cNvPr>
              <p:cNvSpPr txBox="1"/>
              <p:nvPr/>
            </p:nvSpPr>
            <p:spPr>
              <a:xfrm>
                <a:off x="449277" y="3612987"/>
                <a:ext cx="8227519" cy="123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1800" dirty="0">
                    <a:solidFill>
                      <a:srgbClr val="002060"/>
                    </a:solidFill>
                  </a:rPr>
                  <a:t>Emit a hadron from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side using the </a:t>
                </a:r>
                <a:r>
                  <a:rPr lang="en-US" sz="1800" dirty="0">
                    <a:solidFill>
                      <a:srgbClr val="0432FF"/>
                    </a:solidFill>
                  </a:rPr>
                  <a:t>splitting function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sz="18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dP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US" sz="1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</m:sSub>
                      <m:r>
                        <a:rPr lang="en-US" sz="1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8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  <m:sup>
                          <m: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1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1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  <m:r>
                                <a:rPr lang="en-US" sz="1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0705B74-54FC-21EA-390B-9300F569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7" y="3612987"/>
                <a:ext cx="8227519" cy="1233094"/>
              </a:xfrm>
              <a:prstGeom prst="rect">
                <a:avLst/>
              </a:prstGeom>
              <a:blipFill>
                <a:blip r:embed="rId21"/>
                <a:stretch>
                  <a:fillRect l="-462" t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235869-8319-13FF-E864-18C44A3D7C84}"/>
              </a:ext>
            </a:extLst>
          </p:cNvPr>
          <p:cNvSpPr txBox="1"/>
          <p:nvPr/>
        </p:nvSpPr>
        <p:spPr>
          <a:xfrm>
            <a:off x="6744976" y="4846081"/>
            <a:ext cx="14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432FF"/>
                </a:solidFill>
              </a:rPr>
              <a:t>Expressed</a:t>
            </a:r>
            <a:r>
              <a:rPr lang="it-IT" sz="1400" dirty="0">
                <a:solidFill>
                  <a:srgbClr val="0432FF"/>
                </a:solidFill>
              </a:rPr>
              <a:t> in the AHF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348599D-58A8-7716-32DD-E22E21A714F4}"/>
              </a:ext>
            </a:extLst>
          </p:cNvPr>
          <p:cNvCxnSpPr/>
          <p:nvPr/>
        </p:nvCxnSpPr>
        <p:spPr>
          <a:xfrm flipH="1" flipV="1">
            <a:off x="7196351" y="4688814"/>
            <a:ext cx="85344" cy="178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06526EE-B901-4123-71B1-C436669CEC37}"/>
              </a:ext>
            </a:extLst>
          </p:cNvPr>
          <p:cNvCxnSpPr>
            <a:cxnSpLocks/>
          </p:cNvCxnSpPr>
          <p:nvPr/>
        </p:nvCxnSpPr>
        <p:spPr>
          <a:xfrm flipV="1">
            <a:off x="7424189" y="4678100"/>
            <a:ext cx="46727" cy="189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706C939-5ABE-47D3-899C-AFCD88A510B7}"/>
              </a:ext>
            </a:extLst>
          </p:cNvPr>
          <p:cNvCxnSpPr/>
          <p:nvPr/>
        </p:nvCxnSpPr>
        <p:spPr>
          <a:xfrm>
            <a:off x="7861464" y="3915221"/>
            <a:ext cx="0" cy="3657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9CE2E2-179D-FD78-057D-115313E1A2A7}"/>
              </a:ext>
            </a:extLst>
          </p:cNvPr>
          <p:cNvSpPr txBox="1"/>
          <p:nvPr/>
        </p:nvSpPr>
        <p:spPr>
          <a:xfrm>
            <a:off x="7312824" y="3312722"/>
            <a:ext cx="168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Depend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on the </a:t>
            </a:r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azimuthal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angle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4A6C6801-8A20-93B5-61D9-8E3E338CCC0C}"/>
                  </a:ext>
                </a:extLst>
              </p:cNvPr>
              <p:cNvSpPr txBox="1"/>
              <p:nvPr/>
            </p:nvSpPr>
            <p:spPr>
              <a:xfrm>
                <a:off x="933288" y="5224507"/>
                <a:ext cx="57955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dirty="0">
                    <a:solidFill>
                      <a:srgbClr val="003DFF"/>
                    </a:solidFill>
                  </a:rPr>
                  <a:t>conditional probability of emitting H, having emitted h</a:t>
                </a:r>
                <a:endParaRPr lang="en-US" sz="1600" dirty="0">
                  <a:solidFill>
                    <a:srgbClr val="003DFF"/>
                  </a:solidFill>
                </a:endParaRPr>
              </a:p>
              <a:p>
                <a:r>
                  <a:rPr lang="en-US" sz="1800" b="0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correlations between the transverse momenta</a:t>
                </a:r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4A6C6801-8A20-93B5-61D9-8E3E338CC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88" y="5224507"/>
                <a:ext cx="5795517" cy="646331"/>
              </a:xfrm>
              <a:prstGeom prst="rect">
                <a:avLst/>
              </a:prstGeom>
              <a:blipFill>
                <a:blip r:embed="rId22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D966B34-B042-705F-8992-220421E51AEE}"/>
              </a:ext>
            </a:extLst>
          </p:cNvPr>
          <p:cNvSpPr txBox="1"/>
          <p:nvPr/>
        </p:nvSpPr>
        <p:spPr>
          <a:xfrm>
            <a:off x="615400" y="6008210"/>
            <a:ext cx="48721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[Collins NPB, 304:794–804, 1988, Knowles NPB, 310:571–588, 1988] 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04669A99-4A46-1DF0-2C77-63929947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D2B45E59-66C1-8737-A812-AEDD12A82C25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432FF"/>
                    </a:solidFill>
                  </a:rPr>
                  <a:t>R</a:t>
                </a:r>
                <a:r>
                  <a:rPr lang="en-US" sz="2000" dirty="0">
                    <a:solidFill>
                      <a:srgbClr val="003DFF"/>
                    </a:solidFill>
                  </a:rPr>
                  <a:t>ecursive recipe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D2B45E59-66C1-8737-A812-AEDD12A82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2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EB15989C-B185-A3EA-6B06-45BFFF6A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04C86B-7975-6395-BDBB-578DB475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66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o 93">
            <a:extLst>
              <a:ext uri="{FF2B5EF4-FFF2-40B4-BE49-F238E27FC236}">
                <a16:creationId xmlns:a16="http://schemas.microsoft.com/office/drawing/2014/main" id="{1C1BD59E-F8EF-FD49-0385-A29CF404CFAF}"/>
              </a:ext>
            </a:extLst>
          </p:cNvPr>
          <p:cNvGrpSpPr/>
          <p:nvPr/>
        </p:nvGrpSpPr>
        <p:grpSpPr>
          <a:xfrm>
            <a:off x="2992775" y="1840737"/>
            <a:ext cx="21678" cy="1017204"/>
            <a:chOff x="1221386" y="1824318"/>
            <a:chExt cx="21678" cy="1017204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26726C3-6BE4-66EB-C6F3-ECFFC6E07ECD}"/>
                </a:ext>
              </a:extLst>
            </p:cNvPr>
            <p:cNvGrpSpPr>
              <a:grpSpLocks/>
            </p:cNvGrpSpPr>
            <p:nvPr/>
          </p:nvGrpSpPr>
          <p:grpSpPr bwMode="auto">
            <a:xfrm rot="18707577">
              <a:off x="933259" y="2547880"/>
              <a:ext cx="581769" cy="5516"/>
              <a:chOff x="2067" y="1488"/>
              <a:chExt cx="909" cy="5516"/>
            </a:xfrm>
          </p:grpSpPr>
          <p:sp>
            <p:nvSpPr>
              <p:cNvPr id="93" name="Line 8">
                <a:extLst>
                  <a:ext uri="{FF2B5EF4-FFF2-40B4-BE49-F238E27FC236}">
                    <a16:creationId xmlns:a16="http://schemas.microsoft.com/office/drawing/2014/main" id="{6A4054D6-AB35-C2C2-BCEC-9DE2685A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7" y="1488"/>
                <a:ext cx="909" cy="40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Line 7">
                <a:extLst>
                  <a:ext uri="{FF2B5EF4-FFF2-40B4-BE49-F238E27FC236}">
                    <a16:creationId xmlns:a16="http://schemas.microsoft.com/office/drawing/2014/main" id="{79744E77-D80B-9CFB-3601-0FED4FDE2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5282"/>
                <a:ext cx="495" cy="1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78902378-545A-4BFC-A8D1-BB77F19C2E6D}"/>
                </a:ext>
              </a:extLst>
            </p:cNvPr>
            <p:cNvGrpSpPr>
              <a:grpSpLocks/>
            </p:cNvGrpSpPr>
            <p:nvPr/>
          </p:nvGrpSpPr>
          <p:grpSpPr bwMode="auto">
            <a:xfrm rot="13987185">
              <a:off x="944223" y="2116662"/>
              <a:ext cx="591185" cy="6497"/>
              <a:chOff x="1380" y="-4756"/>
              <a:chExt cx="830" cy="6497"/>
            </a:xfrm>
          </p:grpSpPr>
          <p:sp>
            <p:nvSpPr>
              <p:cNvPr id="91" name="Line 11">
                <a:extLst>
                  <a:ext uri="{FF2B5EF4-FFF2-40B4-BE49-F238E27FC236}">
                    <a16:creationId xmlns:a16="http://schemas.microsoft.com/office/drawing/2014/main" id="{65E3BBEF-6CC0-351A-E156-4403FA73C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-3531"/>
                <a:ext cx="818" cy="50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10">
                <a:extLst>
                  <a:ext uri="{FF2B5EF4-FFF2-40B4-BE49-F238E27FC236}">
                    <a16:creationId xmlns:a16="http://schemas.microsoft.com/office/drawing/2014/main" id="{59F1D53E-5FA5-4E1A-B0EF-D55C7DF81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0" y="-4756"/>
                <a:ext cx="563" cy="6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" name="Freeform 85">
            <a:extLst>
              <a:ext uri="{FF2B5EF4-FFF2-40B4-BE49-F238E27FC236}">
                <a16:creationId xmlns:a16="http://schemas.microsoft.com/office/drawing/2014/main" id="{B67861B9-27FD-3762-CD68-CB8ED742736F}"/>
              </a:ext>
            </a:extLst>
          </p:cNvPr>
          <p:cNvSpPr>
            <a:spLocks noChangeAspect="1"/>
          </p:cNvSpPr>
          <p:nvPr/>
        </p:nvSpPr>
        <p:spPr bwMode="auto">
          <a:xfrm>
            <a:off x="3173494" y="2298545"/>
            <a:ext cx="818267" cy="6855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C3E76934-275A-5CE5-3A80-8C9804457126}"/>
              </a:ext>
            </a:extLst>
          </p:cNvPr>
          <p:cNvGrpSpPr>
            <a:grpSpLocks/>
          </p:cNvGrpSpPr>
          <p:nvPr/>
        </p:nvGrpSpPr>
        <p:grpSpPr bwMode="auto">
          <a:xfrm rot="18935077">
            <a:off x="4054954" y="1753879"/>
            <a:ext cx="1235984" cy="268465"/>
            <a:chOff x="1392" y="1488"/>
            <a:chExt cx="1584" cy="0"/>
          </a:xfrm>
        </p:grpSpPr>
        <p:sp>
          <p:nvSpPr>
            <p:cNvPr id="88" name="Line 8">
              <a:extLst>
                <a:ext uri="{FF2B5EF4-FFF2-40B4-BE49-F238E27FC236}">
                  <a16:creationId xmlns:a16="http://schemas.microsoft.com/office/drawing/2014/main" id="{915A8D07-6D11-02B6-CB14-61BD622AC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F9CB33B4-772D-FDCF-D078-E856367B1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/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1DB3B5-690B-D687-CAC8-914F65C1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51" y="1924947"/>
                <a:ext cx="279564" cy="276999"/>
              </a:xfrm>
              <a:prstGeom prst="rect">
                <a:avLst/>
              </a:prstGeom>
              <a:blipFill>
                <a:blip r:embed="rId3"/>
                <a:stretch>
                  <a:fillRect l="-22727" r="-4545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1D593FC6-0B64-9DA3-C114-4FE88164A454}"/>
              </a:ext>
            </a:extLst>
          </p:cNvPr>
          <p:cNvGrpSpPr/>
          <p:nvPr/>
        </p:nvGrpSpPr>
        <p:grpSpPr>
          <a:xfrm>
            <a:off x="3969338" y="2194056"/>
            <a:ext cx="252000" cy="278601"/>
            <a:chOff x="2871938" y="2141237"/>
            <a:chExt cx="252000" cy="278601"/>
          </a:xfrm>
        </p:grpSpPr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329EFB20-7441-538C-D209-58A0F0279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77370DEE-53A2-B774-E6C1-6D25D83461D4}"/>
                    </a:ext>
                  </a:extLst>
                </p:cNvPr>
                <p:cNvSpPr txBox="1"/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192" y="2141237"/>
                  <a:ext cx="19319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t="-18182" r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342ADB5E-761B-5C94-2E9A-C993D9D34A83}"/>
              </a:ext>
            </a:extLst>
          </p:cNvPr>
          <p:cNvGrpSpPr>
            <a:grpSpLocks/>
          </p:cNvGrpSpPr>
          <p:nvPr/>
        </p:nvGrpSpPr>
        <p:grpSpPr bwMode="auto">
          <a:xfrm rot="13656333">
            <a:off x="3967371" y="2910246"/>
            <a:ext cx="1209863" cy="1122"/>
            <a:chOff x="1392" y="1488"/>
            <a:chExt cx="1584" cy="1122"/>
          </a:xfrm>
        </p:grpSpPr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0883ACCF-4D37-4DE4-0157-9881CFF03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Line 7">
              <a:extLst>
                <a:ext uri="{FF2B5EF4-FFF2-40B4-BE49-F238E27FC236}">
                  <a16:creationId xmlns:a16="http://schemas.microsoft.com/office/drawing/2014/main" id="{B914F084-3329-0573-7408-BF639A5B7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94" y="2610"/>
              <a:ext cx="864" cy="0"/>
            </a:xfrm>
            <a:prstGeom prst="line">
              <a:avLst/>
            </a:prstGeom>
            <a:noFill/>
            <a:ln w="28575">
              <a:solidFill>
                <a:srgbClr val="0432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EBBAE1D7-FC8B-94D7-C4E8-D763BD81FE22}"/>
              </a:ext>
            </a:extLst>
          </p:cNvPr>
          <p:cNvGrpSpPr/>
          <p:nvPr/>
        </p:nvGrpSpPr>
        <p:grpSpPr>
          <a:xfrm>
            <a:off x="4940647" y="1306752"/>
            <a:ext cx="454034" cy="454135"/>
            <a:chOff x="4868039" y="2173347"/>
            <a:chExt cx="454034" cy="454135"/>
          </a:xfrm>
        </p:grpSpPr>
        <p:grpSp>
          <p:nvGrpSpPr>
            <p:cNvPr id="79" name="Gruppo 78">
              <a:extLst>
                <a:ext uri="{FF2B5EF4-FFF2-40B4-BE49-F238E27FC236}">
                  <a16:creationId xmlns:a16="http://schemas.microsoft.com/office/drawing/2014/main" id="{212232E5-E120-CC5D-0061-DB204A59327E}"/>
                </a:ext>
              </a:extLst>
            </p:cNvPr>
            <p:cNvGrpSpPr/>
            <p:nvPr/>
          </p:nvGrpSpPr>
          <p:grpSpPr>
            <a:xfrm>
              <a:off x="4962057" y="2303482"/>
              <a:ext cx="3654" cy="324000"/>
              <a:chOff x="5909380" y="3586370"/>
              <a:chExt cx="3654" cy="324000"/>
            </a:xfrm>
          </p:grpSpPr>
          <p:cxnSp>
            <p:nvCxnSpPr>
              <p:cNvPr id="82" name="Connettore 1 81">
                <a:extLst>
                  <a:ext uri="{FF2B5EF4-FFF2-40B4-BE49-F238E27FC236}">
                    <a16:creationId xmlns:a16="http://schemas.microsoft.com/office/drawing/2014/main" id="{222FEA42-A262-4D24-C801-C3D3B34E62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5750066" y="3747401"/>
                <a:ext cx="324000" cy="193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ttore 2 82">
                <a:extLst>
                  <a:ext uri="{FF2B5EF4-FFF2-40B4-BE49-F238E27FC236}">
                    <a16:creationId xmlns:a16="http://schemas.microsoft.com/office/drawing/2014/main" id="{0CE58A8E-56C3-876C-9967-8EE19D28F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7380" y="3749066"/>
                <a:ext cx="144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ttore 1 79">
              <a:extLst>
                <a:ext uri="{FF2B5EF4-FFF2-40B4-BE49-F238E27FC236}">
                  <a16:creationId xmlns:a16="http://schemas.microsoft.com/office/drawing/2014/main" id="{AE7320A6-E4E5-4766-BBC4-31D66EEAC8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60073" y="2112297"/>
              <a:ext cx="0" cy="324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0BB0BC3F-D7AD-22BD-A80E-79673759D2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8039" y="2173347"/>
              <a:ext cx="180000" cy="18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3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/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B44B1502-B3EF-B346-CCBC-FAEA91D6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623" y="2698587"/>
                <a:ext cx="310470" cy="276999"/>
              </a:xfrm>
              <a:prstGeom prst="rect">
                <a:avLst/>
              </a:prstGeom>
              <a:blipFill>
                <a:blip r:embed="rId6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/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D8E3058F-134E-06FB-49B9-03D78456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93" y="1734486"/>
                <a:ext cx="310470" cy="276999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/>
              <p:nvPr/>
            </p:nvSpPr>
            <p:spPr>
              <a:xfrm>
                <a:off x="4057672" y="2580375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1A1F2421-89C7-AD5D-103C-72FE2FA8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72" y="2580375"/>
                <a:ext cx="184922" cy="276999"/>
              </a:xfrm>
              <a:prstGeom prst="rect">
                <a:avLst/>
              </a:prstGeom>
              <a:blipFill>
                <a:blip r:embed="rId8"/>
                <a:stretch>
                  <a:fillRect l="-31250" r="-18750" b="-2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/>
              <p:nvPr/>
            </p:nvSpPr>
            <p:spPr>
              <a:xfrm>
                <a:off x="4184374" y="1644667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41DFE6DF-E6E7-A592-D19D-3761AA0DE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374" y="1644667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1250" r="-1875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o 18">
            <a:extLst>
              <a:ext uri="{FF2B5EF4-FFF2-40B4-BE49-F238E27FC236}">
                <a16:creationId xmlns:a16="http://schemas.microsoft.com/office/drawing/2014/main" id="{13EAA9D4-DB8B-6423-3E1D-1B908EEA6A36}"/>
              </a:ext>
            </a:extLst>
          </p:cNvPr>
          <p:cNvGrpSpPr/>
          <p:nvPr/>
        </p:nvGrpSpPr>
        <p:grpSpPr>
          <a:xfrm flipV="1">
            <a:off x="4940647" y="2968677"/>
            <a:ext cx="454034" cy="454135"/>
            <a:chOff x="4868039" y="2173347"/>
            <a:chExt cx="454034" cy="454135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C1E9E71D-0EF0-0681-8B25-27F651DE7E36}"/>
                </a:ext>
              </a:extLst>
            </p:cNvPr>
            <p:cNvGrpSpPr/>
            <p:nvPr/>
          </p:nvGrpSpPr>
          <p:grpSpPr>
            <a:xfrm>
              <a:off x="4962057" y="2303482"/>
              <a:ext cx="3654" cy="324000"/>
              <a:chOff x="5909380" y="3586370"/>
              <a:chExt cx="3654" cy="324000"/>
            </a:xfrm>
          </p:grpSpPr>
          <p:cxnSp>
            <p:nvCxnSpPr>
              <p:cNvPr id="27" name="Connettore 1 26">
                <a:extLst>
                  <a:ext uri="{FF2B5EF4-FFF2-40B4-BE49-F238E27FC236}">
                    <a16:creationId xmlns:a16="http://schemas.microsoft.com/office/drawing/2014/main" id="{99BD7A93-2F26-E928-96BE-6807EB870DB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5750066" y="3747401"/>
                <a:ext cx="324000" cy="1937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CFED00C6-69A6-DFE1-82C6-DA0FC2AAC5D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7380" y="3749066"/>
                <a:ext cx="144000" cy="0"/>
              </a:xfrm>
              <a:prstGeom prst="straightConnector1">
                <a:avLst/>
              </a:prstGeom>
              <a:ln w="38100">
                <a:solidFill>
                  <a:srgbClr val="003D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6514E8EA-E790-955E-2515-FAE1EA1775F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60073" y="2112297"/>
              <a:ext cx="0" cy="324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DB9DBB85-0E2E-F3F2-5372-1FBF2317C7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8039" y="2173347"/>
              <a:ext cx="180000" cy="18000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3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AB5783BE-C4D3-53EB-80F4-86ED94681FF1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1D23D29C-7F54-841C-3391-CA371ADBDE26}"/>
                  </a:ext>
                </a:extLst>
              </p:cNvPr>
              <p:cNvSpPr txBox="1"/>
              <p:nvPr/>
            </p:nvSpPr>
            <p:spPr>
              <a:xfrm>
                <a:off x="4729779" y="2119663"/>
                <a:ext cx="248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1D23D29C-7F54-841C-3391-CA371ADB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79" y="2119663"/>
                <a:ext cx="248081" cy="276999"/>
              </a:xfrm>
              <a:prstGeom prst="rect">
                <a:avLst/>
              </a:prstGeom>
              <a:blipFill>
                <a:blip r:embed="rId11"/>
                <a:stretch>
                  <a:fillRect l="-23810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882E78B-ED25-70D1-3E75-790ECD5FB237}"/>
                  </a:ext>
                </a:extLst>
              </p:cNvPr>
              <p:cNvSpPr txBox="1"/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060"/>
                    </a:solidFill>
                  </a:rPr>
                  <a:t>Steps: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1. Hard scattering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2. Joint spin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density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matrix</a:t>
                </a:r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3.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Hadron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emission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4. Update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density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matrix</a:t>
                </a:r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5.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Hadron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emission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b="1" dirty="0">
                    <a:solidFill>
                      <a:srgbClr val="002060"/>
                    </a:solidFill>
                  </a:rPr>
                  <a:t>6. Exit </a:t>
                </a:r>
                <a:r>
                  <a:rPr lang="it-IT" sz="1400" b="1" dirty="0" err="1">
                    <a:solidFill>
                      <a:srgbClr val="002060"/>
                    </a:solidFill>
                  </a:rPr>
                  <a:t>condition</a:t>
                </a:r>
                <a:endParaRPr lang="it-IT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882E78B-ED25-70D1-3E75-790ECD5FB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11" y="809749"/>
                <a:ext cx="2169467" cy="1600438"/>
              </a:xfrm>
              <a:prstGeom prst="rect">
                <a:avLst/>
              </a:prstGeom>
              <a:blipFill>
                <a:blip r:embed="rId13"/>
                <a:stretch>
                  <a:fillRect l="-581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0705B74-54FC-21EA-390B-9300F569E359}"/>
              </a:ext>
            </a:extLst>
          </p:cNvPr>
          <p:cNvSpPr txBox="1"/>
          <p:nvPr/>
        </p:nvSpPr>
        <p:spPr>
          <a:xfrm>
            <a:off x="449277" y="3612987"/>
            <a:ext cx="822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Iterate until the exit condition is called and the last quark pair is hadronized</a:t>
            </a:r>
          </a:p>
          <a:p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600" dirty="0">
                <a:solidFill>
                  <a:srgbClr val="002060"/>
                </a:solidFill>
              </a:rPr>
              <a:t>more details in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PRD 109 (2024) 5, 054029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28CC89BA-DCC7-44F9-0B70-F2DC433B02D3}"/>
              </a:ext>
            </a:extLst>
          </p:cNvPr>
          <p:cNvGrpSpPr/>
          <p:nvPr/>
        </p:nvGrpSpPr>
        <p:grpSpPr>
          <a:xfrm>
            <a:off x="4948346" y="1741799"/>
            <a:ext cx="454034" cy="454135"/>
            <a:chOff x="4868039" y="2173347"/>
            <a:chExt cx="454034" cy="454135"/>
          </a:xfrm>
        </p:grpSpPr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1F8B53B-0F45-5CD4-A0A3-3A43F0FD8E60}"/>
                </a:ext>
              </a:extLst>
            </p:cNvPr>
            <p:cNvGrpSpPr/>
            <p:nvPr/>
          </p:nvGrpSpPr>
          <p:grpSpPr>
            <a:xfrm>
              <a:off x="4962057" y="2303482"/>
              <a:ext cx="3654" cy="324000"/>
              <a:chOff x="5909380" y="3586370"/>
              <a:chExt cx="3654" cy="324000"/>
            </a:xfrm>
          </p:grpSpPr>
          <p:cxnSp>
            <p:nvCxnSpPr>
              <p:cNvPr id="55" name="Connettore 1 54">
                <a:extLst>
                  <a:ext uri="{FF2B5EF4-FFF2-40B4-BE49-F238E27FC236}">
                    <a16:creationId xmlns:a16="http://schemas.microsoft.com/office/drawing/2014/main" id="{18324607-CF05-C777-1286-405F17FBDDB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5750066" y="3747401"/>
                <a:ext cx="324000" cy="193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>
                <a:extLst>
                  <a:ext uri="{FF2B5EF4-FFF2-40B4-BE49-F238E27FC236}">
                    <a16:creationId xmlns:a16="http://schemas.microsoft.com/office/drawing/2014/main" id="{FD12247E-FA25-A0B6-E027-59D11CF992A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7380" y="3749066"/>
                <a:ext cx="144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id="{63DFDC8E-4CB5-C7E2-B0F1-28750EF6C0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60073" y="2112297"/>
              <a:ext cx="0" cy="324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8C03B90B-AE46-1BF1-9205-D54E13DBD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8039" y="2173347"/>
              <a:ext cx="180000" cy="18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3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11236BBD-857D-714A-CFE0-DD9219AC8113}"/>
              </a:ext>
            </a:extLst>
          </p:cNvPr>
          <p:cNvGrpSpPr/>
          <p:nvPr/>
        </p:nvGrpSpPr>
        <p:grpSpPr>
          <a:xfrm flipV="1">
            <a:off x="4949000" y="2565423"/>
            <a:ext cx="454034" cy="454135"/>
            <a:chOff x="4868039" y="2173347"/>
            <a:chExt cx="454034" cy="454135"/>
          </a:xfrm>
        </p:grpSpPr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5192C130-4498-ED0D-5005-EE815E7387C4}"/>
                </a:ext>
              </a:extLst>
            </p:cNvPr>
            <p:cNvGrpSpPr/>
            <p:nvPr/>
          </p:nvGrpSpPr>
          <p:grpSpPr>
            <a:xfrm>
              <a:off x="4962057" y="2303482"/>
              <a:ext cx="3654" cy="324000"/>
              <a:chOff x="5909380" y="3586370"/>
              <a:chExt cx="3654" cy="324000"/>
            </a:xfrm>
          </p:grpSpPr>
          <p:cxnSp>
            <p:nvCxnSpPr>
              <p:cNvPr id="61" name="Connettore 1 60">
                <a:extLst>
                  <a:ext uri="{FF2B5EF4-FFF2-40B4-BE49-F238E27FC236}">
                    <a16:creationId xmlns:a16="http://schemas.microsoft.com/office/drawing/2014/main" id="{4F267C0E-F4B6-97F2-2FF6-A062729E69E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5750066" y="3747401"/>
                <a:ext cx="324000" cy="1937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2 61">
                <a:extLst>
                  <a:ext uri="{FF2B5EF4-FFF2-40B4-BE49-F238E27FC236}">
                    <a16:creationId xmlns:a16="http://schemas.microsoft.com/office/drawing/2014/main" id="{A5D830AE-57E1-2AD6-6938-E47F537EBA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7380" y="3749066"/>
                <a:ext cx="144000" cy="0"/>
              </a:xfrm>
              <a:prstGeom prst="straightConnector1">
                <a:avLst/>
              </a:prstGeom>
              <a:ln w="38100">
                <a:solidFill>
                  <a:srgbClr val="003D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Connettore 1 58">
              <a:extLst>
                <a:ext uri="{FF2B5EF4-FFF2-40B4-BE49-F238E27FC236}">
                  <a16:creationId xmlns:a16="http://schemas.microsoft.com/office/drawing/2014/main" id="{7E4DBF33-49F5-A9E7-B1BD-C743C2BA87D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60073" y="2112297"/>
              <a:ext cx="0" cy="324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3DE87F1E-E85E-397F-8AFC-E89E7DF2F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8039" y="2173347"/>
              <a:ext cx="180000" cy="18000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3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42308D49-9041-C735-427C-5818A22FE14C}"/>
              </a:ext>
            </a:extLst>
          </p:cNvPr>
          <p:cNvGrpSpPr/>
          <p:nvPr/>
        </p:nvGrpSpPr>
        <p:grpSpPr>
          <a:xfrm>
            <a:off x="4948346" y="2079976"/>
            <a:ext cx="454034" cy="454135"/>
            <a:chOff x="4868039" y="2173347"/>
            <a:chExt cx="454034" cy="454135"/>
          </a:xfrm>
        </p:grpSpPr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A056EFDB-1517-D395-5416-8E15839D334D}"/>
                </a:ext>
              </a:extLst>
            </p:cNvPr>
            <p:cNvGrpSpPr/>
            <p:nvPr/>
          </p:nvGrpSpPr>
          <p:grpSpPr>
            <a:xfrm>
              <a:off x="4962057" y="2303482"/>
              <a:ext cx="3654" cy="324000"/>
              <a:chOff x="5909380" y="3586370"/>
              <a:chExt cx="3654" cy="324000"/>
            </a:xfrm>
          </p:grpSpPr>
          <p:cxnSp>
            <p:nvCxnSpPr>
              <p:cNvPr id="67" name="Connettore 1 66">
                <a:extLst>
                  <a:ext uri="{FF2B5EF4-FFF2-40B4-BE49-F238E27FC236}">
                    <a16:creationId xmlns:a16="http://schemas.microsoft.com/office/drawing/2014/main" id="{C3600F29-ADC6-BCA2-4395-FF838175F7D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5750066" y="3747401"/>
                <a:ext cx="324000" cy="193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2 67">
                <a:extLst>
                  <a:ext uri="{FF2B5EF4-FFF2-40B4-BE49-F238E27FC236}">
                    <a16:creationId xmlns:a16="http://schemas.microsoft.com/office/drawing/2014/main" id="{BA5EAE5C-AB2C-FD1C-0D34-C35C6973066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7380" y="3749066"/>
                <a:ext cx="144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Connettore 1 64">
              <a:extLst>
                <a:ext uri="{FF2B5EF4-FFF2-40B4-BE49-F238E27FC236}">
                  <a16:creationId xmlns:a16="http://schemas.microsoft.com/office/drawing/2014/main" id="{6E842804-2981-C261-FF0A-3BA57E32B19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60073" y="2112297"/>
              <a:ext cx="0" cy="324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9702DC83-3B73-AB9C-E5FE-512E30D74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8039" y="2173347"/>
              <a:ext cx="180000" cy="18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3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8B6494B7-36CA-89CF-E19E-358D525413AB}"/>
                  </a:ext>
                </a:extLst>
              </p:cNvPr>
              <p:cNvSpPr txBox="1"/>
              <p:nvPr/>
            </p:nvSpPr>
            <p:spPr>
              <a:xfrm>
                <a:off x="4714389" y="2603152"/>
                <a:ext cx="294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8B6494B7-36CA-89CF-E19E-358D52541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89" y="2603152"/>
                <a:ext cx="294888" cy="276999"/>
              </a:xfrm>
              <a:prstGeom prst="rect">
                <a:avLst/>
              </a:prstGeom>
              <a:blipFill>
                <a:blip r:embed="rId14"/>
                <a:stretch>
                  <a:fillRect l="-20833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tangolo 69">
            <a:extLst>
              <a:ext uri="{FF2B5EF4-FFF2-40B4-BE49-F238E27FC236}">
                <a16:creationId xmlns:a16="http://schemas.microsoft.com/office/drawing/2014/main" id="{FD74B113-C6C3-F309-2A4D-BEBC9F238C9A}"/>
              </a:ext>
            </a:extLst>
          </p:cNvPr>
          <p:cNvSpPr/>
          <p:nvPr/>
        </p:nvSpPr>
        <p:spPr>
          <a:xfrm>
            <a:off x="4940646" y="2403679"/>
            <a:ext cx="219839" cy="253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1" name="Connettore 1 70">
            <a:extLst>
              <a:ext uri="{FF2B5EF4-FFF2-40B4-BE49-F238E27FC236}">
                <a16:creationId xmlns:a16="http://schemas.microsoft.com/office/drawing/2014/main" id="{5CED3208-C98A-2F12-0B2D-DEC1368107A5}"/>
              </a:ext>
            </a:extLst>
          </p:cNvPr>
          <p:cNvCxnSpPr>
            <a:cxnSpLocks/>
          </p:cNvCxnSpPr>
          <p:nvPr/>
        </p:nvCxnSpPr>
        <p:spPr>
          <a:xfrm rot="5400000">
            <a:off x="5322485" y="2302430"/>
            <a:ext cx="0" cy="324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>
            <a:extLst>
              <a:ext uri="{FF2B5EF4-FFF2-40B4-BE49-F238E27FC236}">
                <a16:creationId xmlns:a16="http://schemas.microsoft.com/office/drawing/2014/main" id="{537B550F-8C0E-2D6E-2D51-A4E9CCD71DFC}"/>
              </a:ext>
            </a:extLst>
          </p:cNvPr>
          <p:cNvCxnSpPr>
            <a:cxnSpLocks/>
          </p:cNvCxnSpPr>
          <p:nvPr/>
        </p:nvCxnSpPr>
        <p:spPr>
          <a:xfrm rot="5400000">
            <a:off x="5322485" y="2445411"/>
            <a:ext cx="0" cy="324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83F4A093-A2CD-DE12-962E-8215CFD438A2}"/>
                  </a:ext>
                </a:extLst>
              </p:cNvPr>
              <p:cNvSpPr txBox="1"/>
              <p:nvPr/>
            </p:nvSpPr>
            <p:spPr>
              <a:xfrm>
                <a:off x="5549271" y="2265179"/>
                <a:ext cx="185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83F4A093-A2CD-DE12-962E-8215CFD43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71" y="2265179"/>
                <a:ext cx="185114" cy="276999"/>
              </a:xfrm>
              <a:prstGeom prst="rect">
                <a:avLst/>
              </a:prstGeom>
              <a:blipFill>
                <a:blip r:embed="rId16"/>
                <a:stretch>
                  <a:fillRect l="-25000" r="-31250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A4A03AF2-71C8-A92F-0019-CB9A33EEBCC7}"/>
                  </a:ext>
                </a:extLst>
              </p:cNvPr>
              <p:cNvSpPr txBox="1"/>
              <p:nvPr/>
            </p:nvSpPr>
            <p:spPr>
              <a:xfrm>
                <a:off x="5549630" y="2499133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>
                  <a:solidFill>
                    <a:srgbClr val="003DFF"/>
                  </a:solidFill>
                </a:endParaRPr>
              </a:p>
            </p:txBody>
          </p:sp>
        </mc:Choice>
        <mc:Fallback xmlns=""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A4A03AF2-71C8-A92F-0019-CB9A33EEB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630" y="2499133"/>
                <a:ext cx="211596" cy="276999"/>
              </a:xfrm>
              <a:prstGeom prst="rect">
                <a:avLst/>
              </a:prstGeom>
              <a:blipFill>
                <a:blip r:embed="rId17"/>
                <a:stretch>
                  <a:fillRect l="-22222" r="-22222" b="-4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CB1C49-06C9-A053-2348-253895DB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E7AAE5-1A02-3057-1B6F-2D207369660C}"/>
              </a:ext>
            </a:extLst>
          </p:cNvPr>
          <p:cNvSpPr txBox="1"/>
          <p:nvPr/>
        </p:nvSpPr>
        <p:spPr>
          <a:xfrm>
            <a:off x="3264061" y="1307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F8CD2FA-E391-198E-4505-37946987F9D1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432FF"/>
                    </a:solidFill>
                  </a:rPr>
                  <a:t>R</a:t>
                </a:r>
                <a:r>
                  <a:rPr lang="en-US" sz="2000" dirty="0">
                    <a:solidFill>
                      <a:srgbClr val="003DFF"/>
                    </a:solidFill>
                  </a:rPr>
                  <a:t>ecursive recipe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F8CD2FA-E391-198E-4505-37946987F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18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data 8">
            <a:extLst>
              <a:ext uri="{FF2B5EF4-FFF2-40B4-BE49-F238E27FC236}">
                <a16:creationId xmlns:a16="http://schemas.microsoft.com/office/drawing/2014/main" id="{A71876AE-DE71-9227-A0F8-E05F76E9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1B461E-13AD-8B0E-16B6-104F37F1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86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A74E24-4B0C-E79A-77CD-9344EB4D65D3}"/>
              </a:ext>
            </a:extLst>
          </p:cNvPr>
          <p:cNvSpPr txBox="1"/>
          <p:nvPr/>
        </p:nvSpPr>
        <p:spPr>
          <a:xfrm>
            <a:off x="1023920" y="992674"/>
            <a:ext cx="812008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Simulations of </a:t>
            </a:r>
            <a:r>
              <a:rPr lang="en-US" sz="2400" dirty="0" err="1">
                <a:solidFill>
                  <a:srgbClr val="002060"/>
                </a:solidFill>
              </a:rPr>
              <a:t>e</a:t>
            </a:r>
            <a:r>
              <a:rPr lang="en-US" sz="2400" baseline="30000" dirty="0" err="1">
                <a:solidFill>
                  <a:srgbClr val="002060"/>
                </a:solidFill>
              </a:rPr>
              <a:t>+</a:t>
            </a:r>
            <a:r>
              <a:rPr lang="en-US" sz="2400" dirty="0" err="1">
                <a:solidFill>
                  <a:srgbClr val="002060"/>
                </a:solidFill>
              </a:rPr>
              <a:t>e</a:t>
            </a:r>
            <a:r>
              <a:rPr lang="en-US" sz="2400" baseline="30000" dirty="0">
                <a:solidFill>
                  <a:srgbClr val="002060"/>
                </a:solidFill>
              </a:rPr>
              <a:t>-</a:t>
            </a:r>
            <a:r>
              <a:rPr lang="en-US" sz="2400" dirty="0">
                <a:solidFill>
                  <a:srgbClr val="002060"/>
                </a:solidFill>
              </a:rPr>
              <a:t> annihilation with spin effects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-apple-system"/>
              </a:rPr>
              <a:t>  using Pythia 8.3 + </a:t>
            </a:r>
            <a:r>
              <a:rPr lang="en-US" dirty="0" err="1">
                <a:solidFill>
                  <a:srgbClr val="003DFF"/>
                </a:solidFill>
                <a:latin typeface="-apple-system"/>
              </a:rPr>
              <a:t>StringSpinner</a:t>
            </a:r>
            <a:endParaRPr lang="it-IT" dirty="0">
              <a:solidFill>
                <a:srgbClr val="003DFF"/>
              </a:solidFill>
            </a:endParaRPr>
          </a:p>
          <a:p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4159F-A518-52A0-EC75-79C16F6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EB49190-93B4-BCDC-5439-AA0367C2F61D}"/>
                  </a:ext>
                </a:extLst>
              </p:cNvPr>
              <p:cNvSpPr txBox="1"/>
              <p:nvPr/>
            </p:nvSpPr>
            <p:spPr>
              <a:xfrm>
                <a:off x="773616" y="2453241"/>
                <a:ext cx="8120080" cy="3295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rad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=10.6 </m:t>
                    </m:r>
                    <m:r>
                      <m:rPr>
                        <m:sty m:val="p"/>
                      </m:rP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exchange, quarks produced u, d, s</a:t>
                </a: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       consistent with BELLE and BABAR data</a:t>
                </a:r>
                <a:endParaRPr lang="en-US" sz="1600" dirty="0">
                  <a:solidFill>
                    <a:srgbClr val="003DFF"/>
                  </a:solidFill>
                </a:endParaRPr>
              </a:p>
              <a:p>
                <a:endParaRPr lang="en-US" sz="1600" dirty="0">
                  <a:solidFill>
                    <a:srgbClr val="003DFF"/>
                  </a:solidFill>
                </a:endParaRPr>
              </a:p>
              <a:p>
                <a:pPr marL="285750" lvl="0" indent="-285750">
                  <a:buFont typeface="Wingdings" pitchFamily="2" charset="2"/>
                  <a:buChar char="q"/>
                </a:pPr>
                <a:r>
                  <a:rPr lang="en-US" sz="1600" dirty="0">
                    <a:solidFill>
                      <a:srgbClr val="002060"/>
                    </a:solidFill>
                  </a:rPr>
                  <a:t>Free parameters</a:t>
                </a:r>
              </a:p>
              <a:p>
                <a:pPr lvl="1"/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spin-less hadronization 	as in standard Pythia 8.3</a:t>
                </a:r>
                <a:r>
                  <a:rPr lang="en-US" sz="1600" dirty="0">
                    <a:solidFill>
                      <a:srgbClr val="002060"/>
                    </a:solidFill>
                  </a:rPr>
                  <a:t>	</a:t>
                </a:r>
              </a:p>
              <a:p>
                <a:pPr lvl="1"/>
                <a:r>
                  <a:rPr lang="en-US" sz="1600" dirty="0">
                    <a:solidFill>
                      <a:srgbClr val="002060"/>
                    </a:solidFill>
                  </a:rPr>
                  <a:t>complex mass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			as in </a:t>
                </a:r>
                <a:r>
                  <a:rPr lang="en-US" sz="1200" dirty="0">
                    <a:solidFill>
                      <a:srgbClr val="002060"/>
                    </a:solidFill>
                  </a:rPr>
                  <a:t>AK, </a:t>
                </a:r>
                <a:r>
                  <a:rPr lang="en-US" sz="1200" dirty="0" err="1">
                    <a:solidFill>
                      <a:srgbClr val="002060"/>
                    </a:solidFill>
                  </a:rPr>
                  <a:t>Lonnblad</a:t>
                </a:r>
                <a:r>
                  <a:rPr lang="en-US" sz="1200" dirty="0">
                    <a:solidFill>
                      <a:srgbClr val="002060"/>
                    </a:solidFill>
                  </a:rPr>
                  <a:t>, </a:t>
                </a:r>
                <a:r>
                  <a:rPr lang="it-IT" sz="1200" dirty="0">
                    <a:solidFill>
                      <a:srgbClr val="002060"/>
                    </a:solidFill>
                    <a:latin typeface="-apple-system"/>
                  </a:rPr>
                  <a:t>CPC 292 (2023) 108886</a:t>
                </a:r>
              </a:p>
              <a:p>
                <a:pPr lvl="1"/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sz="160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0.12</m:t>
                    </m:r>
                  </m:oMath>
                </a14:m>
                <a:r>
                  <a:rPr lang="it-IT" sz="1600" dirty="0">
                    <a:solidFill>
                      <a:srgbClr val="003DFF"/>
                    </a:solidFill>
                  </a:rPr>
                  <a:t>				~ T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pol</a:t>
                </a:r>
                <a:r>
                  <a:rPr lang="it-IT" sz="1600" dirty="0">
                    <a:solidFill>
                      <a:srgbClr val="003DFF"/>
                    </a:solidFill>
                  </a:rPr>
                  <a:t>.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VMs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pPr lvl="0"/>
                <a:r>
                  <a:rPr lang="it-IT" sz="1600" dirty="0">
                    <a:solidFill>
                      <a:srgbClr val="002060"/>
                    </a:solidFill>
                    <a:latin typeface="-apple-syste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LT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=−0.65</m:t>
                    </m:r>
                  </m:oMath>
                </a14:m>
                <a:r>
                  <a:rPr lang="it-IT" sz="1600" dirty="0">
                    <a:solidFill>
                      <a:srgbClr val="003DFF"/>
                    </a:solidFill>
                    <a:latin typeface="-apple-system"/>
                  </a:rPr>
                  <a:t> 			</a:t>
                </a:r>
                <a:r>
                  <a:rPr lang="it-IT" sz="1600" dirty="0" err="1">
                    <a:solidFill>
                      <a:srgbClr val="003DFF"/>
                    </a:solidFill>
                    <a:latin typeface="-apple-system"/>
                  </a:rPr>
                  <a:t>interference</a:t>
                </a:r>
                <a:r>
                  <a:rPr lang="it-IT" sz="1600" dirty="0">
                    <a:solidFill>
                      <a:srgbClr val="003DFF"/>
                    </a:solidFill>
                    <a:latin typeface="-apple-system"/>
                  </a:rPr>
                  <a:t> </a:t>
                </a:r>
                <a:r>
                  <a:rPr lang="it-IT" sz="1600" dirty="0" err="1">
                    <a:solidFill>
                      <a:srgbClr val="003DFF"/>
                    </a:solidFill>
                    <a:latin typeface="-apple-system"/>
                  </a:rPr>
                  <a:t>between</a:t>
                </a:r>
                <a:r>
                  <a:rPr lang="it-IT" sz="1600" dirty="0">
                    <a:solidFill>
                      <a:srgbClr val="003DFF"/>
                    </a:solidFill>
                    <a:latin typeface="-apple-system"/>
                  </a:rPr>
                  <a:t> T and L </a:t>
                </a:r>
                <a:r>
                  <a:rPr lang="it-IT" sz="1600" dirty="0" err="1">
                    <a:solidFill>
                      <a:srgbClr val="003DFF"/>
                    </a:solidFill>
                    <a:latin typeface="-apple-system"/>
                  </a:rPr>
                  <a:t>pol</a:t>
                </a:r>
                <a:r>
                  <a:rPr lang="it-IT" sz="1600" dirty="0">
                    <a:solidFill>
                      <a:srgbClr val="003DFF"/>
                    </a:solidFill>
                    <a:latin typeface="-apple-system"/>
                  </a:rPr>
                  <a:t>. of </a:t>
                </a:r>
                <a:r>
                  <a:rPr lang="it-IT" sz="1600" dirty="0" err="1">
                    <a:solidFill>
                      <a:srgbClr val="003DFF"/>
                    </a:solidFill>
                    <a:latin typeface="-apple-system"/>
                  </a:rPr>
                  <a:t>VMs</a:t>
                </a:r>
                <a:endParaRPr lang="it-IT" sz="1600" dirty="0">
                  <a:solidFill>
                    <a:srgbClr val="002060"/>
                  </a:solidFill>
                  <a:latin typeface="-apple-system"/>
                </a:endParaRPr>
              </a:p>
              <a:p>
                <a:pPr lvl="0"/>
                <a:r>
                  <a:rPr lang="it-IT" sz="1600" dirty="0">
                    <a:solidFill>
                      <a:srgbClr val="002060"/>
                    </a:solidFill>
                    <a:latin typeface="-apple-system"/>
                  </a:rPr>
                  <a:t>	</a:t>
                </a:r>
              </a:p>
              <a:p>
                <a:pPr lvl="0"/>
                <a:r>
                  <a:rPr lang="it-IT" sz="1600" dirty="0">
                    <a:solidFill>
                      <a:srgbClr val="002060"/>
                    </a:solidFill>
                    <a:latin typeface="-apple-system"/>
                  </a:rPr>
                  <a:t>	found to </a:t>
                </a:r>
                <a:r>
                  <a:rPr lang="it-IT" sz="1600" dirty="0" err="1">
                    <a:solidFill>
                      <a:srgbClr val="002060"/>
                    </a:solidFill>
                    <a:latin typeface="-apple-system"/>
                  </a:rPr>
                  <a:t>give</a:t>
                </a:r>
                <a:r>
                  <a:rPr lang="it-IT" sz="1600" dirty="0">
                    <a:solidFill>
                      <a:srgbClr val="002060"/>
                    </a:solidFill>
                    <a:latin typeface="-apple-system"/>
                  </a:rPr>
                  <a:t> a </a:t>
                </a:r>
                <a:r>
                  <a:rPr lang="it-IT" sz="1600" dirty="0" err="1">
                    <a:solidFill>
                      <a:srgbClr val="002060"/>
                    </a:solidFill>
                    <a:latin typeface="-apple-system"/>
                  </a:rPr>
                  <a:t>satisfactory</a:t>
                </a:r>
                <a:r>
                  <a:rPr lang="it-IT" sz="1600" dirty="0">
                    <a:solidFill>
                      <a:srgbClr val="002060"/>
                    </a:solidFill>
                    <a:latin typeface="-apple-system"/>
                  </a:rPr>
                  <a:t> agreement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002060"/>
                    </a:solidFill>
                    <a:latin typeface="-apple-system"/>
                  </a:rPr>
                  <a:t> data,</a:t>
                </a:r>
              </a:p>
              <a:p>
                <a:pPr lvl="0"/>
                <a:r>
                  <a:rPr lang="it-IT" sz="1600" dirty="0">
                    <a:solidFill>
                      <a:srgbClr val="002060"/>
                    </a:solidFill>
                    <a:latin typeface="-apple-system"/>
                  </a:rPr>
                  <a:t>	ok </a:t>
                </a:r>
                <a:r>
                  <a:rPr lang="it-IT" sz="1600" dirty="0" err="1">
                    <a:solidFill>
                      <a:srgbClr val="002060"/>
                    </a:solidFill>
                    <a:latin typeface="-apple-system"/>
                  </a:rPr>
                  <a:t>also</a:t>
                </a:r>
                <a:r>
                  <a:rPr lang="it-IT" sz="1600" dirty="0">
                    <a:solidFill>
                      <a:srgbClr val="002060"/>
                    </a:solidFill>
                    <a:latin typeface="-apple-system"/>
                  </a:rPr>
                  <a:t> for SIDIS</a:t>
                </a:r>
                <a:br>
                  <a:rPr lang="en-US" sz="1600" dirty="0">
                    <a:solidFill>
                      <a:srgbClr val="002060"/>
                    </a:solidFill>
                    <a:latin typeface="-apple-system"/>
                  </a:rPr>
                </a:br>
                <a:endParaRPr lang="en-US" sz="1600" dirty="0">
                  <a:solidFill>
                    <a:srgbClr val="002060"/>
                  </a:solidFill>
                  <a:latin typeface="-apple-system"/>
                </a:endParaRPr>
              </a:p>
              <a:p>
                <a:pPr marL="285750" lvl="0" indent="-285750">
                  <a:buFont typeface="Wingdings" pitchFamily="2" charset="2"/>
                  <a:buChar char="q"/>
                </a:pPr>
                <a:r>
                  <a:rPr lang="en-US" sz="1600" b="1" dirty="0">
                    <a:solidFill>
                      <a:srgbClr val="002060"/>
                    </a:solidFill>
                    <a:latin typeface="-apple-system"/>
                  </a:rPr>
                  <a:t>Compare with Collins asymmetries				</a:t>
                </a:r>
                <a:endParaRPr lang="en-US" sz="1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EB49190-93B4-BCDC-5439-AA0367C2F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16" y="2453241"/>
                <a:ext cx="8120080" cy="3295967"/>
              </a:xfrm>
              <a:prstGeom prst="rect">
                <a:avLst/>
              </a:prstGeom>
              <a:blipFill>
                <a:blip r:embed="rId2"/>
                <a:stretch>
                  <a:fillRect l="-156" b="-15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DA1923-C248-7DB7-174D-84197ACB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8E54BD-957D-5874-537D-1879CD92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26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771804-9EC5-0E70-F1FA-017FC6679036}"/>
              </a:ext>
            </a:extLst>
          </p:cNvPr>
          <p:cNvSpPr txBox="1"/>
          <p:nvPr/>
        </p:nvSpPr>
        <p:spPr>
          <a:xfrm>
            <a:off x="1023920" y="1753734"/>
            <a:ext cx="4921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-apple-system"/>
              </a:rPr>
              <a:t>AK, L. </a:t>
            </a:r>
            <a:r>
              <a:rPr lang="en-US" sz="1400" dirty="0" err="1">
                <a:solidFill>
                  <a:srgbClr val="0432FF"/>
                </a:solidFill>
                <a:latin typeface="-apple-system"/>
              </a:rPr>
              <a:t>Lönnblad</a:t>
            </a:r>
            <a:r>
              <a:rPr lang="en-US" sz="1400" dirty="0">
                <a:solidFill>
                  <a:srgbClr val="0432FF"/>
                </a:solidFill>
                <a:latin typeface="-apple-system"/>
              </a:rPr>
              <a:t>, A. Martin, </a:t>
            </a:r>
            <a:r>
              <a:rPr lang="it-IT" sz="1400" b="0" u="none" strike="noStrike" dirty="0" err="1">
                <a:solidFill>
                  <a:srgbClr val="003DFF"/>
                </a:solidFill>
                <a:effectLst/>
                <a:latin typeface="-apple-system"/>
              </a:rPr>
              <a:t>Phys</a:t>
            </a:r>
            <a:r>
              <a:rPr lang="it-IT" sz="1400" b="0" u="none" strike="noStrike" dirty="0">
                <a:solidFill>
                  <a:srgbClr val="003DFF"/>
                </a:solidFill>
                <a:effectLst/>
                <a:latin typeface="-apple-system"/>
              </a:rPr>
              <a:t>. Rev. D 110 (2024) 7, 074029</a:t>
            </a:r>
          </a:p>
        </p:txBody>
      </p:sp>
    </p:spTree>
    <p:extLst>
      <p:ext uri="{BB962C8B-B14F-4D97-AF65-F5344CB8AC3E}">
        <p14:creationId xmlns:p14="http://schemas.microsoft.com/office/powerpoint/2010/main" val="1049461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A74E24-4B0C-E79A-77CD-9344EB4D65D3}"/>
              </a:ext>
            </a:extLst>
          </p:cNvPr>
          <p:cNvSpPr txBox="1"/>
          <p:nvPr/>
        </p:nvSpPr>
        <p:spPr>
          <a:xfrm>
            <a:off x="395270" y="777239"/>
            <a:ext cx="42770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>
                <a:solidFill>
                  <a:srgbClr val="002060"/>
                </a:solidFill>
              </a:rPr>
              <a:t>Thrust axis method</a:t>
            </a:r>
            <a:endParaRPr lang="en-US" sz="1600" b="1" dirty="0">
              <a:solidFill>
                <a:srgbClr val="00B05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</a:rPr>
              <a:t>Measured asymmetry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39A82384-081E-86DD-3424-3D2B109C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2" y="1253393"/>
            <a:ext cx="4136317" cy="20681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EC1747-4BD5-3929-4E48-00F2BF5D2FD7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432FF"/>
                </a:solidFill>
              </a:rPr>
              <a:t>Collins </a:t>
            </a:r>
            <a:r>
              <a:rPr lang="it-IT" sz="2000" dirty="0" err="1">
                <a:solidFill>
                  <a:srgbClr val="0432FF"/>
                </a:solidFill>
              </a:rPr>
              <a:t>asymmetries</a:t>
            </a:r>
            <a:r>
              <a:rPr lang="it-IT" sz="2000" dirty="0">
                <a:solidFill>
                  <a:srgbClr val="0432FF"/>
                </a:solidFill>
              </a:rPr>
              <a:t> in </a:t>
            </a:r>
            <a:r>
              <a:rPr lang="it-IT" sz="2000" dirty="0" err="1">
                <a:solidFill>
                  <a:srgbClr val="0432FF"/>
                </a:solidFill>
              </a:rPr>
              <a:t>e</a:t>
            </a:r>
            <a:r>
              <a:rPr lang="it-IT" sz="2000" baseline="30000" dirty="0" err="1">
                <a:solidFill>
                  <a:srgbClr val="0432FF"/>
                </a:solidFill>
              </a:rPr>
              <a:t>+</a:t>
            </a:r>
            <a:r>
              <a:rPr lang="it-IT" sz="2000" dirty="0" err="1">
                <a:solidFill>
                  <a:srgbClr val="0432FF"/>
                </a:solidFill>
              </a:rPr>
              <a:t>e</a:t>
            </a:r>
            <a:r>
              <a:rPr lang="it-IT" sz="2000" baseline="30000" dirty="0">
                <a:solidFill>
                  <a:srgbClr val="0432FF"/>
                </a:solidFill>
              </a:rPr>
              <a:t>-</a:t>
            </a:r>
            <a:r>
              <a:rPr lang="it-IT" sz="2000" dirty="0">
                <a:solidFill>
                  <a:srgbClr val="0432FF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for back-to-back h</a:t>
            </a:r>
            <a:r>
              <a:rPr lang="it-IT" sz="2000" baseline="-25000" dirty="0">
                <a:solidFill>
                  <a:srgbClr val="002060"/>
                </a:solidFill>
              </a:rPr>
              <a:t>1</a:t>
            </a:r>
            <a:r>
              <a:rPr lang="it-IT" sz="2000" dirty="0">
                <a:solidFill>
                  <a:srgbClr val="002060"/>
                </a:solidFill>
              </a:rPr>
              <a:t>h</a:t>
            </a:r>
            <a:r>
              <a:rPr lang="it-IT" sz="2000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4159F-A518-52A0-EC75-79C16F6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AE54359-219B-EBD3-7792-695732A3D83A}"/>
                  </a:ext>
                </a:extLst>
              </p:cNvPr>
              <p:cNvSpPr txBox="1"/>
              <p:nvPr/>
            </p:nvSpPr>
            <p:spPr>
              <a:xfrm>
                <a:off x="363290" y="5612427"/>
                <a:ext cx="26440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UL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UC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AE54359-219B-EBD3-7792-695732A3D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90" y="5612427"/>
                <a:ext cx="264405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E5EA47A-AC08-483E-4949-DC28A157B194}"/>
                  </a:ext>
                </a:extLst>
              </p:cNvPr>
              <p:cNvSpPr txBox="1"/>
              <p:nvPr/>
            </p:nvSpPr>
            <p:spPr>
              <a:xfrm>
                <a:off x="407539" y="3289660"/>
                <a:ext cx="5545370" cy="12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∝1+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⟨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func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func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</a:p>
              <a:p>
                <a:endParaRPr lang="it-IT" sz="1600" dirty="0"/>
              </a:p>
              <a:p>
                <a:endParaRPr lang="it-IT" sz="160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E5EA47A-AC08-483E-4949-DC28A157B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9" y="3289660"/>
                <a:ext cx="5545370" cy="12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24C8278-4486-15D3-83D8-AE0852BDBF0D}"/>
                  </a:ext>
                </a:extLst>
              </p:cNvPr>
              <p:cNvSpPr txBox="1"/>
              <p:nvPr/>
            </p:nvSpPr>
            <p:spPr>
              <a:xfrm>
                <a:off x="481790" y="4068366"/>
                <a:ext cx="3834011" cy="1056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dirty="0">
                    <a:solidFill>
                      <a:srgbClr val="0432FF"/>
                    </a:solidFill>
                  </a:rPr>
                  <a:t>Collins asymmetry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  <m:sup>
                                  <m: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  <m:sup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24C8278-4486-15D3-83D8-AE0852BDB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0" y="4068366"/>
                <a:ext cx="3834011" cy="1056700"/>
              </a:xfrm>
              <a:prstGeom prst="rect">
                <a:avLst/>
              </a:prstGeom>
              <a:blipFill>
                <a:blip r:embed="rId5"/>
                <a:stretch>
                  <a:fillRect l="-660" t="-8333" b="-5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05E7E2-DC5B-2CC0-30E1-2C66A3C0F32C}"/>
              </a:ext>
            </a:extLst>
          </p:cNvPr>
          <p:cNvSpPr txBox="1"/>
          <p:nvPr/>
        </p:nvSpPr>
        <p:spPr>
          <a:xfrm>
            <a:off x="3333958" y="817782"/>
            <a:ext cx="26554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2060"/>
                </a:solidFill>
                <a:effectLst/>
              </a:rPr>
              <a:t>Boer et al., NPB504, 345 (1997).</a:t>
            </a:r>
          </a:p>
          <a:p>
            <a:r>
              <a:rPr lang="it-IT" sz="1100" dirty="0">
                <a:solidFill>
                  <a:srgbClr val="002060"/>
                </a:solidFill>
                <a:effectLst/>
              </a:rPr>
              <a:t>Boer, NPB, 806:23–67, 2009</a:t>
            </a:r>
          </a:p>
          <a:p>
            <a:r>
              <a:rPr lang="it-IT" sz="1100" dirty="0">
                <a:solidFill>
                  <a:srgbClr val="002060"/>
                </a:solidFill>
                <a:effectLst/>
              </a:rPr>
              <a:t>Anselmino et al., PRD 92, 114023 (2015)</a:t>
            </a:r>
          </a:p>
          <a:p>
            <a:pPr algn="l"/>
            <a:r>
              <a:rPr lang="it-IT" sz="1100" b="0" u="none" strike="noStrike" dirty="0">
                <a:solidFill>
                  <a:srgbClr val="002060"/>
                </a:solidFill>
                <a:effectLst/>
              </a:rPr>
              <a:t>D’Alesio et al., JHEP 10 (2021) 078</a:t>
            </a:r>
          </a:p>
          <a:p>
            <a:r>
              <a:rPr lang="it-IT" sz="1100" b="0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it-IT" sz="1100" b="0" u="none" strike="noStrike" dirty="0">
                <a:solidFill>
                  <a:srgbClr val="002060"/>
                </a:solidFill>
              </a:rPr>
              <a:t>..</a:t>
            </a:r>
            <a:endParaRPr lang="it-IT" sz="11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6794595-DA6C-6325-8627-F598CD5674FF}"/>
                  </a:ext>
                </a:extLst>
              </p:cNvPr>
              <p:cNvSpPr txBox="1"/>
              <p:nvPr/>
            </p:nvSpPr>
            <p:spPr>
              <a:xfrm>
                <a:off x="2698595" y="5662507"/>
                <a:ext cx="608856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dirty="0">
                    <a:solidFill>
                      <a:srgbClr val="002060"/>
                    </a:solidFill>
                  </a:rPr>
                  <a:t>U </a:t>
                </a:r>
                <a:r>
                  <a:rPr lang="en-US" sz="1400" dirty="0">
                    <a:solidFill>
                      <a:srgbClr val="002060"/>
                    </a:solidFill>
                  </a:rPr>
                  <a:t>  </a:t>
                </a:r>
                <a:r>
                  <a:rPr lang="en-US" sz="1400" b="0" dirty="0">
                    <a:solidFill>
                      <a:srgbClr val="002060"/>
                    </a:solidFill>
                  </a:rPr>
                  <a:t>unlike sign pair 	 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400" b="0" dirty="0">
                  <a:solidFill>
                    <a:srgbClr val="002060"/>
                  </a:solidFill>
                </a:endParaRPr>
              </a:p>
              <a:p>
                <a:r>
                  <a:rPr lang="en-US" sz="1400" b="0" dirty="0">
                    <a:solidFill>
                      <a:srgbClr val="002060"/>
                    </a:solidFill>
                  </a:rPr>
                  <a:t>L    like sign pair	 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400" b="0" dirty="0">
                  <a:solidFill>
                    <a:srgbClr val="002060"/>
                  </a:solidFill>
                </a:endParaRP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C   charged pair	 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6794595-DA6C-6325-8627-F598CD567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95" y="5662507"/>
                <a:ext cx="6088566" cy="738664"/>
              </a:xfrm>
              <a:prstGeom prst="rect">
                <a:avLst/>
              </a:prstGeom>
              <a:blipFill>
                <a:blip r:embed="rId6"/>
                <a:stretch>
                  <a:fillRect l="-417" t="-1667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EA6457-4F60-EDE9-7705-D8307F32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8EE4D2-5C2C-327A-0585-F0F27B1D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338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A74E24-4B0C-E79A-77CD-9344EB4D65D3}"/>
              </a:ext>
            </a:extLst>
          </p:cNvPr>
          <p:cNvSpPr txBox="1"/>
          <p:nvPr/>
        </p:nvSpPr>
        <p:spPr>
          <a:xfrm>
            <a:off x="395270" y="777239"/>
            <a:ext cx="42770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>
                <a:solidFill>
                  <a:srgbClr val="002060"/>
                </a:solidFill>
              </a:rPr>
              <a:t>Thrust axis method</a:t>
            </a:r>
            <a:endParaRPr lang="en-US" sz="1600" b="1" dirty="0">
              <a:solidFill>
                <a:srgbClr val="00B05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</a:rPr>
              <a:t>Measured asymmetry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39A82384-081E-86DD-3424-3D2B109C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2" y="1253393"/>
            <a:ext cx="4136317" cy="20681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EC1747-4BD5-3929-4E48-00F2BF5D2FD7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432FF"/>
                </a:solidFill>
              </a:rPr>
              <a:t>Collins </a:t>
            </a:r>
            <a:r>
              <a:rPr lang="it-IT" sz="2000" dirty="0" err="1">
                <a:solidFill>
                  <a:srgbClr val="0432FF"/>
                </a:solidFill>
              </a:rPr>
              <a:t>asymmetries</a:t>
            </a:r>
            <a:r>
              <a:rPr lang="it-IT" sz="2000" dirty="0">
                <a:solidFill>
                  <a:srgbClr val="0432FF"/>
                </a:solidFill>
              </a:rPr>
              <a:t> in </a:t>
            </a:r>
            <a:r>
              <a:rPr lang="it-IT" sz="2000" dirty="0" err="1">
                <a:solidFill>
                  <a:srgbClr val="0432FF"/>
                </a:solidFill>
              </a:rPr>
              <a:t>e</a:t>
            </a:r>
            <a:r>
              <a:rPr lang="it-IT" sz="2000" baseline="30000" dirty="0" err="1">
                <a:solidFill>
                  <a:srgbClr val="0432FF"/>
                </a:solidFill>
              </a:rPr>
              <a:t>+</a:t>
            </a:r>
            <a:r>
              <a:rPr lang="it-IT" sz="2000" dirty="0" err="1">
                <a:solidFill>
                  <a:srgbClr val="0432FF"/>
                </a:solidFill>
              </a:rPr>
              <a:t>e</a:t>
            </a:r>
            <a:r>
              <a:rPr lang="it-IT" sz="2000" baseline="30000" dirty="0">
                <a:solidFill>
                  <a:srgbClr val="0432FF"/>
                </a:solidFill>
              </a:rPr>
              <a:t>-</a:t>
            </a:r>
            <a:r>
              <a:rPr lang="it-IT" sz="2000" dirty="0">
                <a:solidFill>
                  <a:srgbClr val="0432FF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for back-to-back h</a:t>
            </a:r>
            <a:r>
              <a:rPr lang="it-IT" sz="2000" baseline="-25000" dirty="0">
                <a:solidFill>
                  <a:srgbClr val="002060"/>
                </a:solidFill>
              </a:rPr>
              <a:t>1</a:t>
            </a:r>
            <a:r>
              <a:rPr lang="it-IT" sz="2000" dirty="0">
                <a:solidFill>
                  <a:srgbClr val="002060"/>
                </a:solidFill>
              </a:rPr>
              <a:t>h</a:t>
            </a:r>
            <a:r>
              <a:rPr lang="it-IT" sz="2000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4159F-A518-52A0-EC75-79C16F6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AE54359-219B-EBD3-7792-695732A3D83A}"/>
                  </a:ext>
                </a:extLst>
              </p:cNvPr>
              <p:cNvSpPr txBox="1"/>
              <p:nvPr/>
            </p:nvSpPr>
            <p:spPr>
              <a:xfrm>
                <a:off x="363290" y="5612427"/>
                <a:ext cx="26440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UL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UC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AE54359-219B-EBD3-7792-695732A3D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90" y="5612427"/>
                <a:ext cx="264405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E5EA47A-AC08-483E-4949-DC28A157B194}"/>
                  </a:ext>
                </a:extLst>
              </p:cNvPr>
              <p:cNvSpPr txBox="1"/>
              <p:nvPr/>
            </p:nvSpPr>
            <p:spPr>
              <a:xfrm>
                <a:off x="407539" y="3289660"/>
                <a:ext cx="5545370" cy="12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∝1+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⟨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func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func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</a:p>
              <a:p>
                <a:endParaRPr lang="it-IT" sz="1600" dirty="0"/>
              </a:p>
              <a:p>
                <a:endParaRPr lang="it-IT" sz="160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E5EA47A-AC08-483E-4949-DC28A157B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9" y="3289660"/>
                <a:ext cx="5545370" cy="12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24C8278-4486-15D3-83D8-AE0852BDBF0D}"/>
                  </a:ext>
                </a:extLst>
              </p:cNvPr>
              <p:cNvSpPr txBox="1"/>
              <p:nvPr/>
            </p:nvSpPr>
            <p:spPr>
              <a:xfrm>
                <a:off x="481790" y="4068366"/>
                <a:ext cx="3834011" cy="1056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dirty="0">
                    <a:solidFill>
                      <a:srgbClr val="0432FF"/>
                    </a:solidFill>
                  </a:rPr>
                  <a:t>Collins asymmetry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  <m:sup>
                                  <m: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  <m:sup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24C8278-4486-15D3-83D8-AE0852BDB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0" y="4068366"/>
                <a:ext cx="3834011" cy="1056700"/>
              </a:xfrm>
              <a:prstGeom prst="rect">
                <a:avLst/>
              </a:prstGeom>
              <a:blipFill>
                <a:blip r:embed="rId5"/>
                <a:stretch>
                  <a:fillRect l="-660" t="-8333" b="-5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05E7E2-DC5B-2CC0-30E1-2C66A3C0F32C}"/>
              </a:ext>
            </a:extLst>
          </p:cNvPr>
          <p:cNvSpPr txBox="1"/>
          <p:nvPr/>
        </p:nvSpPr>
        <p:spPr>
          <a:xfrm>
            <a:off x="3333958" y="817782"/>
            <a:ext cx="26554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2060"/>
                </a:solidFill>
                <a:effectLst/>
              </a:rPr>
              <a:t>Boer et al., NPB504, 345 (1997).</a:t>
            </a:r>
          </a:p>
          <a:p>
            <a:r>
              <a:rPr lang="it-IT" sz="1100" dirty="0">
                <a:solidFill>
                  <a:srgbClr val="002060"/>
                </a:solidFill>
                <a:effectLst/>
              </a:rPr>
              <a:t>Boer, NPB, 806:23–67, 2009</a:t>
            </a:r>
          </a:p>
          <a:p>
            <a:r>
              <a:rPr lang="it-IT" sz="1100" dirty="0">
                <a:solidFill>
                  <a:srgbClr val="002060"/>
                </a:solidFill>
                <a:effectLst/>
              </a:rPr>
              <a:t>Anselmino et al., PRD 92, 114023 (2015)</a:t>
            </a:r>
          </a:p>
          <a:p>
            <a:pPr algn="l"/>
            <a:r>
              <a:rPr lang="it-IT" sz="1100" b="0" u="none" strike="noStrike" dirty="0">
                <a:solidFill>
                  <a:srgbClr val="002060"/>
                </a:solidFill>
                <a:effectLst/>
              </a:rPr>
              <a:t>D’Alesio et al., JHEP 10 (2021) 078</a:t>
            </a:r>
          </a:p>
          <a:p>
            <a:r>
              <a:rPr lang="it-IT" sz="1100" b="0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it-IT" sz="1100" b="0" u="none" strike="noStrike" dirty="0">
                <a:solidFill>
                  <a:srgbClr val="002060"/>
                </a:solidFill>
              </a:rPr>
              <a:t>..</a:t>
            </a:r>
            <a:endParaRPr lang="it-IT" sz="11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6794595-DA6C-6325-8627-F598CD5674FF}"/>
                  </a:ext>
                </a:extLst>
              </p:cNvPr>
              <p:cNvSpPr txBox="1"/>
              <p:nvPr/>
            </p:nvSpPr>
            <p:spPr>
              <a:xfrm>
                <a:off x="2698595" y="5662507"/>
                <a:ext cx="608856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dirty="0">
                    <a:solidFill>
                      <a:srgbClr val="002060"/>
                    </a:solidFill>
                  </a:rPr>
                  <a:t>U </a:t>
                </a:r>
                <a:r>
                  <a:rPr lang="en-US" sz="1400" dirty="0">
                    <a:solidFill>
                      <a:srgbClr val="002060"/>
                    </a:solidFill>
                  </a:rPr>
                  <a:t>  </a:t>
                </a:r>
                <a:r>
                  <a:rPr lang="en-US" sz="1400" b="0" dirty="0">
                    <a:solidFill>
                      <a:srgbClr val="002060"/>
                    </a:solidFill>
                  </a:rPr>
                  <a:t>unlike sign pair 	 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400" b="0" dirty="0">
                  <a:solidFill>
                    <a:srgbClr val="002060"/>
                  </a:solidFill>
                </a:endParaRPr>
              </a:p>
              <a:p>
                <a:r>
                  <a:rPr lang="en-US" sz="1400" b="0" dirty="0">
                    <a:solidFill>
                      <a:srgbClr val="002060"/>
                    </a:solidFill>
                  </a:rPr>
                  <a:t>L    like sign pair	 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400" b="0" dirty="0">
                  <a:solidFill>
                    <a:srgbClr val="002060"/>
                  </a:solidFill>
                </a:endParaRP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C   charged pair	 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6794595-DA6C-6325-8627-F598CD567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95" y="5662507"/>
                <a:ext cx="6088566" cy="738664"/>
              </a:xfrm>
              <a:prstGeom prst="rect">
                <a:avLst/>
              </a:prstGeom>
              <a:blipFill>
                <a:blip r:embed="rId6"/>
                <a:stretch>
                  <a:fillRect l="-417" t="-1667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B4CA1FA-30C5-E5CF-C53C-E1DBEA4991D3}"/>
              </a:ext>
            </a:extLst>
          </p:cNvPr>
          <p:cNvSpPr txBox="1"/>
          <p:nvPr/>
        </p:nvSpPr>
        <p:spPr>
          <a:xfrm>
            <a:off x="5810043" y="772666"/>
            <a:ext cx="42770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>
                <a:solidFill>
                  <a:srgbClr val="002060"/>
                </a:solidFill>
              </a:rPr>
              <a:t>Hadronic plane method</a:t>
            </a:r>
            <a:endParaRPr lang="en-US" sz="1600" b="1" dirty="0">
              <a:solidFill>
                <a:srgbClr val="00B05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lvl="3"/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</a:rPr>
              <a:t>Measured asymmetry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E1DD2D04-F4C8-DFA3-2EC2-091564CAE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572" y="1263227"/>
            <a:ext cx="4132800" cy="206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F21FEA5-8609-D1F9-47B4-DE76B34FE461}"/>
                  </a:ext>
                </a:extLst>
              </p:cNvPr>
              <p:cNvSpPr txBox="1"/>
              <p:nvPr/>
            </p:nvSpPr>
            <p:spPr>
              <a:xfrm>
                <a:off x="5346412" y="3312633"/>
                <a:ext cx="5545370" cy="12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∝1+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⟨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</a:p>
              <a:p>
                <a:endParaRPr lang="it-IT" sz="1600" dirty="0"/>
              </a:p>
              <a:p>
                <a:endParaRPr lang="it-IT" sz="160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F21FEA5-8609-D1F9-47B4-DE76B34FE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12" y="3312633"/>
                <a:ext cx="5545370" cy="1276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8D9528C-CBA5-AA43-54E3-8957822544F2}"/>
                  </a:ext>
                </a:extLst>
              </p:cNvPr>
              <p:cNvSpPr txBox="1"/>
              <p:nvPr/>
            </p:nvSpPr>
            <p:spPr>
              <a:xfrm>
                <a:off x="5310502" y="4003334"/>
                <a:ext cx="3834011" cy="1056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dirty="0">
                    <a:solidFill>
                      <a:srgbClr val="0432FF"/>
                    </a:solidFill>
                  </a:rPr>
                  <a:t>Collins asymmetry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  <m:sup>
                                  <m: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1600" b="0" i="1" smtClean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rgbClr val="003D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  <m:sup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8D9528C-CBA5-AA43-54E3-895782254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02" y="4003334"/>
                <a:ext cx="3834011" cy="1056700"/>
              </a:xfrm>
              <a:prstGeom prst="rect">
                <a:avLst/>
              </a:prstGeom>
              <a:blipFill>
                <a:blip r:embed="rId9"/>
                <a:stretch>
                  <a:fillRect l="-993" t="-8333" b="-5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6055BE64-8E39-7690-90D9-808F5EECBF23}"/>
                  </a:ext>
                </a:extLst>
              </p:cNvPr>
              <p:cNvSpPr txBox="1"/>
              <p:nvPr/>
            </p:nvSpPr>
            <p:spPr>
              <a:xfrm>
                <a:off x="5656635" y="5579815"/>
                <a:ext cx="2644055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UL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UC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6055BE64-8E39-7690-90D9-808F5EECB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35" y="5579815"/>
                <a:ext cx="2644055" cy="4110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1DC7B6-AFBC-9AFC-4466-C13E6812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A64F1C-983C-7869-CA92-1BADAF97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533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A74E24-4B0C-E79A-77CD-9344EB4D65D3}"/>
              </a:ext>
            </a:extLst>
          </p:cNvPr>
          <p:cNvSpPr txBox="1"/>
          <p:nvPr/>
        </p:nvSpPr>
        <p:spPr>
          <a:xfrm>
            <a:off x="1833777" y="2721114"/>
            <a:ext cx="812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Comparison with the A</a:t>
            </a:r>
            <a:r>
              <a:rPr lang="en-US" sz="2400" baseline="-25000" dirty="0">
                <a:solidFill>
                  <a:srgbClr val="002060"/>
                </a:solidFill>
              </a:rPr>
              <a:t>12</a:t>
            </a:r>
            <a:r>
              <a:rPr lang="en-US" sz="2400" dirty="0">
                <a:solidFill>
                  <a:srgbClr val="002060"/>
                </a:solidFill>
              </a:rPr>
              <a:t> asymmetry</a:t>
            </a:r>
            <a:endParaRPr lang="en-US" sz="1600" dirty="0">
              <a:solidFill>
                <a:srgbClr val="002060"/>
              </a:solidFill>
              <a:latin typeface="-apple-system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4159F-A518-52A0-EC75-79C16F6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9667C1-6D7A-47A8-6DC0-5500EC5A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224432-8259-A6A8-5832-2EF19CB2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01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15957E-C92A-A649-AE62-886DCD30F454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StringSpinner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spin in </a:t>
            </a:r>
            <a:r>
              <a:rPr lang="en-US" sz="2000" dirty="0">
                <a:solidFill>
                  <a:srgbClr val="002060"/>
                </a:solidFill>
              </a:rPr>
              <a:t>the Pythia generator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228" name="CasellaDiTesto 227">
            <a:extLst>
              <a:ext uri="{FF2B5EF4-FFF2-40B4-BE49-F238E27FC236}">
                <a16:creationId xmlns:a16="http://schemas.microsoft.com/office/drawing/2014/main" id="{91C15AB5-0D6E-152A-8B56-2FB4A1FE9DAC}"/>
              </a:ext>
            </a:extLst>
          </p:cNvPr>
          <p:cNvSpPr txBox="1"/>
          <p:nvPr/>
        </p:nvSpPr>
        <p:spPr>
          <a:xfrm>
            <a:off x="274265" y="613942"/>
            <a:ext cx="8933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sz="1600" b="1" dirty="0">
                <a:solidFill>
                  <a:srgbClr val="002060"/>
                </a:solidFill>
              </a:rPr>
              <a:t>PYTHIA 8	</a:t>
            </a:r>
            <a:r>
              <a:rPr lang="it-IT" sz="1600" dirty="0">
                <a:solidFill>
                  <a:srgbClr val="002060"/>
                </a:solidFill>
              </a:rPr>
              <a:t>standard tool in </a:t>
            </a:r>
            <a:r>
              <a:rPr lang="it-IT" sz="1600" dirty="0" err="1">
                <a:solidFill>
                  <a:srgbClr val="002060"/>
                </a:solidFill>
              </a:rPr>
              <a:t>particle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physics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</a:p>
          <a:p>
            <a:r>
              <a:rPr lang="it-IT" sz="1600" dirty="0">
                <a:solidFill>
                  <a:srgbClr val="002060"/>
                </a:solidFill>
              </a:rPr>
              <a:t>		</a:t>
            </a:r>
            <a:r>
              <a:rPr lang="it-IT" sz="1600" dirty="0" err="1">
                <a:solidFill>
                  <a:srgbClr val="002060"/>
                </a:solidFill>
              </a:rPr>
              <a:t>capable</a:t>
            </a:r>
            <a:r>
              <a:rPr lang="it-IT" sz="1600" dirty="0">
                <a:solidFill>
                  <a:srgbClr val="002060"/>
                </a:solidFill>
              </a:rPr>
              <a:t> of </a:t>
            </a:r>
            <a:r>
              <a:rPr lang="it-IT" sz="1600" dirty="0" err="1">
                <a:solidFill>
                  <a:srgbClr val="002060"/>
                </a:solidFill>
              </a:rPr>
              <a:t>simulating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several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processes</a:t>
            </a:r>
            <a:r>
              <a:rPr lang="it-IT" sz="1600" dirty="0">
                <a:solidFill>
                  <a:srgbClr val="002060"/>
                </a:solidFill>
              </a:rPr>
              <a:t>: DIS, </a:t>
            </a:r>
            <a:r>
              <a:rPr lang="it-IT" sz="1600" dirty="0" err="1">
                <a:solidFill>
                  <a:srgbClr val="002060"/>
                </a:solidFill>
              </a:rPr>
              <a:t>e+e</a:t>
            </a:r>
            <a:r>
              <a:rPr lang="it-IT" sz="1600" dirty="0">
                <a:solidFill>
                  <a:srgbClr val="002060"/>
                </a:solidFill>
              </a:rPr>
              <a:t>-, pp, pA, ..</a:t>
            </a:r>
          </a:p>
          <a:p>
            <a:r>
              <a:rPr lang="it-IT" sz="1600" dirty="0">
                <a:solidFill>
                  <a:srgbClr val="002060"/>
                </a:solidFill>
              </a:rPr>
              <a:t>		</a:t>
            </a:r>
            <a:r>
              <a:rPr lang="it-IT" sz="1600" dirty="0" err="1">
                <a:solidFill>
                  <a:srgbClr val="002060"/>
                </a:solidFill>
              </a:rPr>
              <a:t>detailed</a:t>
            </a:r>
            <a:r>
              <a:rPr lang="it-IT" sz="1600" dirty="0">
                <a:solidFill>
                  <a:srgbClr val="002060"/>
                </a:solidFill>
              </a:rPr>
              <a:t> and precise </a:t>
            </a:r>
            <a:r>
              <a:rPr lang="it-IT" sz="1600" dirty="0" err="1">
                <a:solidFill>
                  <a:srgbClr val="002060"/>
                </a:solidFill>
              </a:rPr>
              <a:t>simulations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dirty="0" err="1">
                <a:solidFill>
                  <a:srgbClr val="002060"/>
                </a:solidFill>
              </a:rPr>
              <a:t>many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physics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ingredients</a:t>
            </a:r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>
                <a:solidFill>
                  <a:srgbClr val="002060"/>
                </a:solidFill>
              </a:rPr>
              <a:t>		</a:t>
            </a:r>
            <a:r>
              <a:rPr lang="it-IT" sz="1600" dirty="0" err="1">
                <a:solidFill>
                  <a:srgbClr val="C00000"/>
                </a:solidFill>
              </a:rPr>
              <a:t>lacking</a:t>
            </a:r>
            <a:r>
              <a:rPr lang="it-IT" sz="1600" dirty="0">
                <a:solidFill>
                  <a:srgbClr val="C00000"/>
                </a:solidFill>
              </a:rPr>
              <a:t> of spin </a:t>
            </a:r>
            <a:r>
              <a:rPr lang="it-IT" sz="1600" dirty="0" err="1">
                <a:solidFill>
                  <a:srgbClr val="C00000"/>
                </a:solidFill>
              </a:rPr>
              <a:t>effects</a:t>
            </a:r>
            <a:r>
              <a:rPr lang="it-IT" sz="1600" dirty="0">
                <a:solidFill>
                  <a:srgbClr val="C00000"/>
                </a:solidFill>
              </a:rPr>
              <a:t> in </a:t>
            </a:r>
            <a:r>
              <a:rPr lang="it-IT" sz="1600" dirty="0" err="1">
                <a:solidFill>
                  <a:srgbClr val="C00000"/>
                </a:solidFill>
              </a:rPr>
              <a:t>hadronization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3489921-FB25-9859-209D-AB863A80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056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charged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pairs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o 11">
            <a:extLst>
              <a:ext uri="{FF2B5EF4-FFF2-40B4-BE49-F238E27FC236}">
                <a16:creationId xmlns:a16="http://schemas.microsoft.com/office/drawing/2014/main" id="{6DF2E44B-5386-636F-17C5-DAE4D37DFC03}"/>
              </a:ext>
            </a:extLst>
          </p:cNvPr>
          <p:cNvGrpSpPr/>
          <p:nvPr/>
        </p:nvGrpSpPr>
        <p:grpSpPr>
          <a:xfrm>
            <a:off x="1906166" y="865728"/>
            <a:ext cx="5331667" cy="4338162"/>
            <a:chOff x="89348" y="865728"/>
            <a:chExt cx="5331667" cy="4338162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1D9E137-9AE5-05EA-2D7A-900E847B7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49760" y="411889"/>
              <a:ext cx="3451175" cy="4572000"/>
            </a:xfrm>
            <a:prstGeom prst="rect">
              <a:avLst/>
            </a:prstGeom>
          </p:spPr>
        </p:pic>
        <p:pic>
          <p:nvPicPr>
            <p:cNvPr id="19" name="Immagine 18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CEFD2053-B65C-B50F-7A8D-5126A9298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24038"/>
            <a:stretch/>
          </p:blipFill>
          <p:spPr>
            <a:xfrm>
              <a:off x="3870322" y="930552"/>
              <a:ext cx="704732" cy="434952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FF2D4EA5-A004-EEB0-F3EA-2771DF452F63}"/>
                </a:ext>
              </a:extLst>
            </p:cNvPr>
            <p:cNvSpPr txBox="1"/>
            <p:nvPr/>
          </p:nvSpPr>
          <p:spPr>
            <a:xfrm>
              <a:off x="2185987" y="865728"/>
              <a:ext cx="16859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dirty="0">
                  <a:solidFill>
                    <a:srgbClr val="002060"/>
                  </a:solidFill>
                  <a:effectLst/>
                </a:rPr>
                <a:t>PRD 78, 032011 (2008)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B25FE09B-9AC8-8352-ED59-D34B6D896A94}"/>
                    </a:ext>
                  </a:extLst>
                </p:cNvPr>
                <p:cNvSpPr txBox="1"/>
                <p:nvPr/>
              </p:nvSpPr>
              <p:spPr>
                <a:xfrm>
                  <a:off x="708448" y="4465226"/>
                  <a:ext cx="375377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rgbClr val="002060"/>
                      </a:solidFill>
                    </a:rPr>
                    <a:t>Belle asymmetries corrected for thrust smearing</a:t>
                  </a:r>
                  <a:endParaRPr lang="en-US" sz="1400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400" b="0" i="0" dirty="0">
                      <a:solidFill>
                        <a:srgbClr val="002060"/>
                      </a:solidFill>
                    </a:rPr>
                    <a:t>Cuts:</a:t>
                  </a:r>
                  <a:endParaRPr lang="en-US" sz="1400" b="0" dirty="0">
                    <a:solidFill>
                      <a:srgbClr val="00206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&gt;0.8,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&gt;0.2,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&lt;3.5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oMath>
                    </m:oMathPara>
                  </a14:m>
                  <a:endParaRPr lang="it-IT" sz="1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B25FE09B-9AC8-8352-ED59-D34B6D896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48" y="4465226"/>
                  <a:ext cx="3753779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337" t="-1695" b="-50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D992D699-8AA7-8932-6A7C-FC0DCC1D75C6}"/>
                    </a:ext>
                  </a:extLst>
                </p:cNvPr>
                <p:cNvSpPr txBox="1"/>
                <p:nvPr/>
              </p:nvSpPr>
              <p:spPr>
                <a:xfrm>
                  <a:off x="4572000" y="4011318"/>
                  <a:ext cx="849015" cy="518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D992D699-8AA7-8932-6A7C-FC0DCC1D7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011318"/>
                  <a:ext cx="849015" cy="518732"/>
                </a:xfrm>
                <a:prstGeom prst="rect">
                  <a:avLst/>
                </a:prstGeom>
                <a:blipFill>
                  <a:blip r:embed="rId7"/>
                  <a:stretch>
                    <a:fillRect l="-2985" t="-2381" r="-1493" b="-238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2A017F96-2D74-627C-2652-80DE5F99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240241-34F4-5574-0132-90FCA327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149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B033E5C-AB63-C7EC-D320-C2BE8FB77C12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charged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pairs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B033E5C-AB63-C7EC-D320-C2BE8FB77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2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BEF15FC8-8911-C92B-D029-6BEE7AAC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6F5521-8336-99C4-1EFB-B25F2366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31</a:t>
            </a:fld>
            <a:endParaRPr lang="it-IT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12ED0E79-0E1A-2BAE-36A0-2908E561D2B4}"/>
              </a:ext>
            </a:extLst>
          </p:cNvPr>
          <p:cNvGrpSpPr/>
          <p:nvPr/>
        </p:nvGrpSpPr>
        <p:grpSpPr>
          <a:xfrm>
            <a:off x="1906166" y="865728"/>
            <a:ext cx="5331667" cy="4948672"/>
            <a:chOff x="89348" y="865728"/>
            <a:chExt cx="5331667" cy="4948672"/>
          </a:xfrm>
        </p:grpSpPr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D080870D-6882-4415-1F3A-5645531A92D6}"/>
                </a:ext>
              </a:extLst>
            </p:cNvPr>
            <p:cNvSpPr txBox="1"/>
            <p:nvPr/>
          </p:nvSpPr>
          <p:spPr>
            <a:xfrm>
              <a:off x="2107441" y="1434785"/>
              <a:ext cx="16859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dirty="0">
                  <a:effectLst/>
                  <a:latin typeface="Times"/>
                </a:rPr>
                <a:t>PRD 78, 032011 (2008)</a:t>
              </a:r>
            </a:p>
          </p:txBody>
        </p: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61E49EF8-20EF-9062-C83B-356DE1E92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49760" y="411889"/>
              <a:ext cx="3451175" cy="4572000"/>
            </a:xfrm>
            <a:prstGeom prst="rect">
              <a:avLst/>
            </a:prstGeom>
          </p:spPr>
        </p:pic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A780633C-F5D3-0513-B28A-846B3D5DA58A}"/>
                </a:ext>
              </a:extLst>
            </p:cNvPr>
            <p:cNvSpPr txBox="1"/>
            <p:nvPr/>
          </p:nvSpPr>
          <p:spPr>
            <a:xfrm>
              <a:off x="688028" y="5475846"/>
              <a:ext cx="3973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>
                  <a:solidFill>
                    <a:srgbClr val="003DFF"/>
                  </a:solidFill>
                </a:rPr>
                <a:t>StringSpinner</a:t>
              </a:r>
              <a:r>
                <a:rPr lang="it-IT" sz="1600" dirty="0">
                  <a:solidFill>
                    <a:srgbClr val="003DFF"/>
                  </a:solidFill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</a:rPr>
                <a:t>reproduces</a:t>
              </a:r>
              <a:r>
                <a:rPr lang="it-IT" sz="1600" dirty="0">
                  <a:solidFill>
                    <a:srgbClr val="002060"/>
                  </a:solidFill>
                </a:rPr>
                <a:t> trend and size</a:t>
              </a:r>
            </a:p>
          </p:txBody>
        </p:sp>
        <p:pic>
          <p:nvPicPr>
            <p:cNvPr id="35" name="Immagine 34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24DC3B35-A790-42FE-1277-67AAC6AB2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b="24038"/>
            <a:stretch/>
          </p:blipFill>
          <p:spPr>
            <a:xfrm>
              <a:off x="3870322" y="930552"/>
              <a:ext cx="704732" cy="434952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705EC2DA-09BD-3E79-BFE0-38A56C3F7DB2}"/>
                </a:ext>
              </a:extLst>
            </p:cNvPr>
            <p:cNvSpPr txBox="1"/>
            <p:nvPr/>
          </p:nvSpPr>
          <p:spPr>
            <a:xfrm>
              <a:off x="2185987" y="865728"/>
              <a:ext cx="16859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dirty="0">
                  <a:solidFill>
                    <a:srgbClr val="002060"/>
                  </a:solidFill>
                  <a:effectLst/>
                </a:rPr>
                <a:t>PRD 78, 032011 (2008)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EC40E783-1E8F-94A0-C002-CA79F13A4962}"/>
                    </a:ext>
                  </a:extLst>
                </p:cNvPr>
                <p:cNvSpPr txBox="1"/>
                <p:nvPr/>
              </p:nvSpPr>
              <p:spPr>
                <a:xfrm>
                  <a:off x="708448" y="4465226"/>
                  <a:ext cx="375377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rgbClr val="002060"/>
                      </a:solidFill>
                    </a:rPr>
                    <a:t>Belle asymmetries corrected for thrust smearing</a:t>
                  </a:r>
                  <a:endParaRPr lang="en-US" sz="1400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400" b="0" i="0" dirty="0">
                      <a:solidFill>
                        <a:srgbClr val="002060"/>
                      </a:solidFill>
                    </a:rPr>
                    <a:t>Cuts:</a:t>
                  </a:r>
                  <a:endParaRPr lang="en-US" sz="1400" b="0" dirty="0">
                    <a:solidFill>
                      <a:srgbClr val="00206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&gt;0.8,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&gt;0.2,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&lt;3.5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oMath>
                    </m:oMathPara>
                  </a14:m>
                  <a:endParaRPr lang="it-IT" sz="1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EC40E783-1E8F-94A0-C002-CA79F13A4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48" y="4465226"/>
                  <a:ext cx="3753779" cy="738664"/>
                </a:xfrm>
                <a:prstGeom prst="rect">
                  <a:avLst/>
                </a:prstGeom>
                <a:blipFill>
                  <a:blip r:embed="rId5"/>
                  <a:stretch>
                    <a:fillRect l="-337" t="-1695" b="-50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5186FAF7-3E0F-68BC-6B98-E1960917032B}"/>
                    </a:ext>
                  </a:extLst>
                </p:cNvPr>
                <p:cNvSpPr txBox="1"/>
                <p:nvPr/>
              </p:nvSpPr>
              <p:spPr>
                <a:xfrm>
                  <a:off x="4572000" y="4011318"/>
                  <a:ext cx="849015" cy="518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5186FAF7-3E0F-68BC-6B98-E19609170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011318"/>
                  <a:ext cx="849015" cy="518732"/>
                </a:xfrm>
                <a:prstGeom prst="rect">
                  <a:avLst/>
                </a:prstGeom>
                <a:blipFill>
                  <a:blip r:embed="rId6"/>
                  <a:stretch>
                    <a:fillRect l="-2985" t="-2381" r="-1493" b="-238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1657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7741702-ED92-40D7-26F3-61BD27DD9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79" y="424269"/>
            <a:ext cx="4962790" cy="5479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UL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charged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sz="2000" dirty="0">
                    <a:solidFill>
                      <a:srgbClr val="003DFF"/>
                    </a:solidFill>
                  </a:rPr>
                  <a:t> pairs</a:t>
                </a:r>
                <a:endParaRPr lang="en-US" sz="2000" b="0" dirty="0">
                  <a:solidFill>
                    <a:srgbClr val="003DFF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3D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- dependence </a:t>
                </a:r>
                <a:r>
                  <a:rPr lang="en-US" dirty="0" err="1">
                    <a:solidFill>
                      <a:srgbClr val="002060"/>
                    </a:solidFill>
                  </a:rPr>
                  <a:t>w.r.t</a:t>
                </a:r>
                <a:r>
                  <a:rPr lang="en-US" dirty="0">
                    <a:solidFill>
                      <a:srgbClr val="002060"/>
                    </a:solidFill>
                  </a:rPr>
                  <a:t> thrust</a:t>
                </a:r>
                <a:endParaRPr lang="it-IT" dirty="0">
                  <a:solidFill>
                    <a:srgbClr val="003DFF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730136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34D7F33-147F-9716-CA53-B8A70A172673}"/>
              </a:ext>
            </a:extLst>
          </p:cNvPr>
          <p:cNvSpPr txBox="1"/>
          <p:nvPr/>
        </p:nvSpPr>
        <p:spPr>
          <a:xfrm>
            <a:off x="4948364" y="3259723"/>
            <a:ext cx="397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2060"/>
                </a:solidFill>
              </a:rPr>
              <a:t>StringSpinner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reproduces</a:t>
            </a:r>
            <a:r>
              <a:rPr lang="it-IT" sz="1600" dirty="0">
                <a:solidFill>
                  <a:srgbClr val="002060"/>
                </a:solidFill>
              </a:rPr>
              <a:t> the </a:t>
            </a:r>
            <a:r>
              <a:rPr lang="it-IT" sz="1600" dirty="0" err="1">
                <a:solidFill>
                  <a:srgbClr val="002060"/>
                </a:solidFill>
              </a:rPr>
              <a:t>nearly</a:t>
            </a:r>
            <a:r>
              <a:rPr lang="it-IT" sz="1600" dirty="0">
                <a:solidFill>
                  <a:srgbClr val="002060"/>
                </a:solidFill>
              </a:rPr>
              <a:t> linear trend </a:t>
            </a:r>
            <a:r>
              <a:rPr lang="it-IT" sz="1600" dirty="0" err="1">
                <a:solidFill>
                  <a:srgbClr val="002060"/>
                </a:solidFill>
              </a:rPr>
              <a:t>observed</a:t>
            </a:r>
            <a:r>
              <a:rPr lang="it-IT" sz="1600" dirty="0">
                <a:solidFill>
                  <a:srgbClr val="002060"/>
                </a:solidFill>
              </a:rPr>
              <a:t> by BELLE</a:t>
            </a:r>
          </a:p>
          <a:p>
            <a:r>
              <a:rPr lang="it-IT" sz="1600" dirty="0">
                <a:solidFill>
                  <a:srgbClr val="002060"/>
                </a:solidFill>
              </a:rPr>
              <a:t>  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63B457-83D3-1ACC-6FFE-A5A9EE69EE66}"/>
              </a:ext>
            </a:extLst>
          </p:cNvPr>
          <p:cNvSpPr txBox="1"/>
          <p:nvPr/>
        </p:nvSpPr>
        <p:spPr>
          <a:xfrm>
            <a:off x="5102109" y="1120173"/>
            <a:ext cx="202588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it-IT" sz="1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100, 092008 (2019) 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6172A4F-3D8D-8C85-09A7-F21C42E753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4038"/>
          <a:stretch/>
        </p:blipFill>
        <p:spPr>
          <a:xfrm>
            <a:off x="4405581" y="962220"/>
            <a:ext cx="704732" cy="434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8E3D557-A8B0-1D91-77D7-D43F5EF93EAF}"/>
                  </a:ext>
                </a:extLst>
              </p:cNvPr>
              <p:cNvSpPr txBox="1"/>
              <p:nvPr/>
            </p:nvSpPr>
            <p:spPr>
              <a:xfrm>
                <a:off x="5110313" y="1544613"/>
                <a:ext cx="304038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i="0" dirty="0">
                    <a:solidFill>
                      <a:srgbClr val="002060"/>
                    </a:solidFill>
                  </a:rPr>
                  <a:t>Asymmetries </a:t>
                </a:r>
                <a:r>
                  <a:rPr lang="en-US" sz="1600" dirty="0">
                    <a:solidFill>
                      <a:srgbClr val="002060"/>
                    </a:solidFill>
                  </a:rPr>
                  <a:t>using</a:t>
                </a:r>
                <a:r>
                  <a:rPr lang="en-US" sz="1600" b="0" i="0" dirty="0">
                    <a:solidFill>
                      <a:srgbClr val="002060"/>
                    </a:solidFill>
                  </a:rPr>
                  <a:t> thrust axis,</a:t>
                </a:r>
              </a:p>
              <a:p>
                <a:r>
                  <a:rPr lang="en-US" sz="1600" dirty="0">
                    <a:solidFill>
                      <a:srgbClr val="C00000"/>
                    </a:solidFill>
                  </a:rPr>
                  <a:t>not corrected for thrust smearing</a:t>
                </a:r>
                <a:endParaRPr lang="en-US" sz="16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</m:t>
                      </m:r>
                    </m:oMath>
                  </m:oMathPara>
                </a14:m>
                <a:endParaRPr lang="en-US" sz="1400" b="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&gt;0.2,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&lt;3.0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&lt;0.3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8E3D557-A8B0-1D91-77D7-D43F5EF93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13" y="1544613"/>
                <a:ext cx="3040380" cy="1231106"/>
              </a:xfrm>
              <a:prstGeom prst="rect">
                <a:avLst/>
              </a:prstGeom>
              <a:blipFill>
                <a:blip r:embed="rId5"/>
                <a:stretch>
                  <a:fillRect l="-1250" t="-1020" b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data 8">
            <a:extLst>
              <a:ext uri="{FF2B5EF4-FFF2-40B4-BE49-F238E27FC236}">
                <a16:creationId xmlns:a16="http://schemas.microsoft.com/office/drawing/2014/main" id="{BACF09BD-0E78-C7A3-7D98-D57B2805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B5C9CB-606E-FE05-15EC-4F6FACAB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434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A74E24-4B0C-E79A-77CD-9344EB4D65D3}"/>
              </a:ext>
            </a:extLst>
          </p:cNvPr>
          <p:cNvSpPr txBox="1"/>
          <p:nvPr/>
        </p:nvSpPr>
        <p:spPr>
          <a:xfrm>
            <a:off x="1833777" y="2721114"/>
            <a:ext cx="812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Comparison with the A</a:t>
            </a:r>
            <a:r>
              <a:rPr lang="en-US" sz="2400" baseline="-25000" dirty="0">
                <a:solidFill>
                  <a:srgbClr val="002060"/>
                </a:solidFill>
              </a:rPr>
              <a:t>0</a:t>
            </a:r>
            <a:r>
              <a:rPr lang="en-US" sz="2400" dirty="0">
                <a:solidFill>
                  <a:srgbClr val="002060"/>
                </a:solidFill>
              </a:rPr>
              <a:t> asymmetry</a:t>
            </a:r>
            <a:endParaRPr lang="en-US" sz="1600" dirty="0">
              <a:solidFill>
                <a:srgbClr val="002060"/>
              </a:solidFill>
              <a:latin typeface="-apple-system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4159F-A518-52A0-EC75-79C16F6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6BA582-C4FE-9F61-6570-E2EF8B08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ACDE9C-1A91-6697-6F0D-5319F4F9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776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B4E36DF-7B6A-CA07-7ED7-E7F9E349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9760" y="437746"/>
            <a:ext cx="3451175" cy="457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56326F-2FFD-25AA-18CF-7AFD1B7983E1}"/>
              </a:ext>
            </a:extLst>
          </p:cNvPr>
          <p:cNvSpPr txBox="1"/>
          <p:nvPr/>
        </p:nvSpPr>
        <p:spPr>
          <a:xfrm>
            <a:off x="2185987" y="879114"/>
            <a:ext cx="16859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</a:rPr>
              <a:t>PRD 78, 032011 (2008)</a:t>
            </a:r>
          </a:p>
        </p:txBody>
      </p:sp>
      <p:pic>
        <p:nvPicPr>
          <p:cNvPr id="19" name="Immagine 18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EFD2053-B65C-B50F-7A8D-5126A9298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4038"/>
          <a:stretch/>
        </p:blipFill>
        <p:spPr>
          <a:xfrm>
            <a:off x="3870322" y="930552"/>
            <a:ext cx="704732" cy="434952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68F2608F-C259-456D-155F-67FAF6B2BE8C}"/>
              </a:ext>
            </a:extLst>
          </p:cNvPr>
          <p:cNvSpPr/>
          <p:nvPr/>
        </p:nvSpPr>
        <p:spPr>
          <a:xfrm>
            <a:off x="8069518" y="1230050"/>
            <a:ext cx="153114" cy="2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45D0CAA-1C19-80CD-31E9-7B9E040B45E4}"/>
                  </a:ext>
                </a:extLst>
              </p:cNvPr>
              <p:cNvSpPr txBox="1"/>
              <p:nvPr/>
            </p:nvSpPr>
            <p:spPr>
              <a:xfrm>
                <a:off x="705767" y="4476877"/>
                <a:ext cx="37560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2060"/>
                    </a:solidFill>
                  </a:rPr>
                  <a:t>Cuts: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&gt;0.2,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45D0CAA-1C19-80CD-31E9-7B9E040B4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7" y="4476877"/>
                <a:ext cx="3756063" cy="738664"/>
              </a:xfrm>
              <a:prstGeom prst="rect">
                <a:avLst/>
              </a:prstGeom>
              <a:blipFill>
                <a:blip r:embed="rId6"/>
                <a:stretch>
                  <a:fillRect l="-337" t="-1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C915870-1420-A620-3AD1-8E101640ABB9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</a:t>
                </a:r>
                <a:r>
                  <a:rPr lang="it-IT" dirty="0" err="1">
                    <a:solidFill>
                      <a:srgbClr val="003DFF"/>
                    </a:solidFill>
                  </a:rPr>
                  <a:t>pairs</a:t>
                </a:r>
                <a:r>
                  <a:rPr lang="it-IT" dirty="0">
                    <a:solidFill>
                      <a:srgbClr val="003DFF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C915870-1420-A620-3AD1-8E101640A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7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data 5">
            <a:extLst>
              <a:ext uri="{FF2B5EF4-FFF2-40B4-BE49-F238E27FC236}">
                <a16:creationId xmlns:a16="http://schemas.microsoft.com/office/drawing/2014/main" id="{3F8FA4B7-C335-B480-B262-5E63D8ED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2C5FD2-315B-9ED4-5C7B-2B27E5B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485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91E739-8295-EC66-4A6E-0CCF53CF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9760" y="437746"/>
            <a:ext cx="3451175" cy="457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pic>
        <p:nvPicPr>
          <p:cNvPr id="19" name="Immagine 18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EFD2053-B65C-B50F-7A8D-5126A9298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4038"/>
          <a:stretch/>
        </p:blipFill>
        <p:spPr>
          <a:xfrm>
            <a:off x="3870322" y="930552"/>
            <a:ext cx="704732" cy="434952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68F2608F-C259-456D-155F-67FAF6B2BE8C}"/>
              </a:ext>
            </a:extLst>
          </p:cNvPr>
          <p:cNvSpPr/>
          <p:nvPr/>
        </p:nvSpPr>
        <p:spPr>
          <a:xfrm>
            <a:off x="8069518" y="1230050"/>
            <a:ext cx="153114" cy="2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8F94003-D33C-688D-215B-4121FA58948F}"/>
                  </a:ext>
                </a:extLst>
              </p:cNvPr>
              <p:cNvSpPr txBox="1"/>
              <p:nvPr/>
            </p:nvSpPr>
            <p:spPr>
              <a:xfrm>
                <a:off x="705767" y="4476877"/>
                <a:ext cx="375606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2060"/>
                    </a:solidFill>
                  </a:rPr>
                  <a:t>Cuts: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&gt;0.2,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Trend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reproduced</a:t>
                </a:r>
                <a:r>
                  <a:rPr lang="it-IT" sz="1600" dirty="0">
                    <a:solidFill>
                      <a:srgbClr val="002060"/>
                    </a:solidFill>
                  </a:rPr>
                  <a:t> by string+</a:t>
                </a:r>
                <a:r>
                  <a:rPr lang="it-IT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600" dirty="0">
                    <a:solidFill>
                      <a:srgbClr val="002060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2060"/>
                    </a:solidFill>
                  </a:rPr>
                  <a:t>0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  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somewhat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lower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values</a:t>
                </a:r>
                <a:r>
                  <a:rPr lang="it-IT" sz="1400" dirty="0">
                    <a:solidFill>
                      <a:srgbClr val="002060"/>
                    </a:solidFill>
                  </a:rPr>
                  <a:t> in the last z</a:t>
                </a:r>
                <a:r>
                  <a:rPr lang="it-IT" sz="1400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it-IT" sz="1400" dirty="0">
                    <a:solidFill>
                      <a:srgbClr val="002060"/>
                    </a:solidFill>
                  </a:rPr>
                  <a:t> bin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8F94003-D33C-688D-215B-4121FA589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7" y="4476877"/>
                <a:ext cx="3756063" cy="1231106"/>
              </a:xfrm>
              <a:prstGeom prst="rect">
                <a:avLst/>
              </a:prstGeom>
              <a:blipFill>
                <a:blip r:embed="rId6"/>
                <a:stretch>
                  <a:fillRect l="-1010" t="-1020" b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9EA48A-1CFB-C568-C227-66796100C204}"/>
              </a:ext>
            </a:extLst>
          </p:cNvPr>
          <p:cNvSpPr txBox="1"/>
          <p:nvPr/>
        </p:nvSpPr>
        <p:spPr>
          <a:xfrm>
            <a:off x="2185987" y="879114"/>
            <a:ext cx="16859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</a:rPr>
              <a:t>PRD 78, 032011 (2008)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5240757-AF5F-A9E2-7FD3-68B9963996A4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</a:t>
                </a:r>
                <a:r>
                  <a:rPr lang="it-IT" dirty="0" err="1">
                    <a:solidFill>
                      <a:srgbClr val="003DFF"/>
                    </a:solidFill>
                  </a:rPr>
                  <a:t>pairs</a:t>
                </a:r>
                <a:r>
                  <a:rPr lang="it-IT" dirty="0">
                    <a:solidFill>
                      <a:srgbClr val="003DFF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5240757-AF5F-A9E2-7FD3-68B99639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7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data 5">
            <a:extLst>
              <a:ext uri="{FF2B5EF4-FFF2-40B4-BE49-F238E27FC236}">
                <a16:creationId xmlns:a16="http://schemas.microsoft.com/office/drawing/2014/main" id="{87E77614-1D6D-C400-9E74-2561946E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0281F1-08E3-7A6C-6A77-36576813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964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E36B18DA-9FD3-ED10-C365-CDACCD61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41150" y="698774"/>
            <a:ext cx="3857663" cy="40356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991E739-8295-EC66-4A6E-0CCF53CF7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9760" y="437746"/>
            <a:ext cx="3451175" cy="457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13B6E25-D39B-6C31-E340-C27425A0A3A7}"/>
              </a:ext>
            </a:extLst>
          </p:cNvPr>
          <p:cNvSpPr txBox="1"/>
          <p:nvPr/>
        </p:nvSpPr>
        <p:spPr>
          <a:xfrm>
            <a:off x="5388763" y="4788216"/>
            <a:ext cx="397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BABAR </a:t>
            </a:r>
            <a:r>
              <a:rPr lang="it-IT" sz="1600" dirty="0" err="1">
                <a:solidFill>
                  <a:srgbClr val="002060"/>
                </a:solidFill>
              </a:rPr>
              <a:t>asymmetries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also</a:t>
            </a:r>
            <a:r>
              <a:rPr lang="it-IT" sz="1600" dirty="0">
                <a:solidFill>
                  <a:srgbClr val="002060"/>
                </a:solidFill>
              </a:rPr>
              <a:t> ok</a:t>
            </a:r>
            <a:endParaRPr lang="it-IT" sz="1600" baseline="-25000" dirty="0">
              <a:solidFill>
                <a:srgbClr val="002060"/>
              </a:solidFill>
            </a:endParaRPr>
          </a:p>
        </p:txBody>
      </p:sp>
      <p:pic>
        <p:nvPicPr>
          <p:cNvPr id="19" name="Immagine 18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EFD2053-B65C-B50F-7A8D-5126A9298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4038"/>
          <a:stretch/>
        </p:blipFill>
        <p:spPr>
          <a:xfrm>
            <a:off x="3870322" y="930552"/>
            <a:ext cx="704732" cy="434952"/>
          </a:xfrm>
          <a:prstGeom prst="rect">
            <a:avLst/>
          </a:prstGeom>
        </p:spPr>
      </p:pic>
      <p:pic>
        <p:nvPicPr>
          <p:cNvPr id="13" name="Immagine 12" descr="Immagine che contiene disegno, schizzo, clipart, cartone animato&#10;&#10;Descrizione generata automaticamente">
            <a:extLst>
              <a:ext uri="{FF2B5EF4-FFF2-40B4-BE49-F238E27FC236}">
                <a16:creationId xmlns:a16="http://schemas.microsoft.com/office/drawing/2014/main" id="{9F01CB78-2740-D01E-D599-700128DE7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396" y="616543"/>
            <a:ext cx="891664" cy="77734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68F2608F-C259-456D-155F-67FAF6B2BE8C}"/>
              </a:ext>
            </a:extLst>
          </p:cNvPr>
          <p:cNvSpPr/>
          <p:nvPr/>
        </p:nvSpPr>
        <p:spPr>
          <a:xfrm>
            <a:off x="8069518" y="1230050"/>
            <a:ext cx="153114" cy="2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3F3848-17AC-B6CA-2655-F1AF5DD8DCA4}"/>
              </a:ext>
            </a:extLst>
          </p:cNvPr>
          <p:cNvSpPr txBox="1"/>
          <p:nvPr/>
        </p:nvSpPr>
        <p:spPr>
          <a:xfrm>
            <a:off x="2185987" y="879114"/>
            <a:ext cx="16859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</a:rPr>
              <a:t>PRD 78, 032011 (2008)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/>
              <p:nvPr/>
            </p:nvSpPr>
            <p:spPr>
              <a:xfrm>
                <a:off x="705767" y="4476877"/>
                <a:ext cx="375606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2060"/>
                    </a:solidFill>
                  </a:rPr>
                  <a:t>Cuts: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&gt;0.2,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Trend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reproduced</a:t>
                </a:r>
                <a:r>
                  <a:rPr lang="it-IT" sz="1600" dirty="0">
                    <a:solidFill>
                      <a:srgbClr val="002060"/>
                    </a:solidFill>
                  </a:rPr>
                  <a:t> by string+</a:t>
                </a:r>
                <a:r>
                  <a:rPr lang="it-IT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600" dirty="0">
                    <a:solidFill>
                      <a:srgbClr val="002060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2060"/>
                    </a:solidFill>
                  </a:rPr>
                  <a:t>0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  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somewhat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lower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values</a:t>
                </a:r>
                <a:r>
                  <a:rPr lang="it-IT" sz="1400" dirty="0">
                    <a:solidFill>
                      <a:srgbClr val="002060"/>
                    </a:solidFill>
                  </a:rPr>
                  <a:t> in the last z</a:t>
                </a:r>
                <a:r>
                  <a:rPr lang="it-IT" sz="1400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it-IT" sz="1400" dirty="0">
                    <a:solidFill>
                      <a:srgbClr val="002060"/>
                    </a:solidFill>
                  </a:rPr>
                  <a:t> bin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7" y="4476877"/>
                <a:ext cx="3756063" cy="1231106"/>
              </a:xfrm>
              <a:prstGeom prst="rect">
                <a:avLst/>
              </a:prstGeom>
              <a:blipFill>
                <a:blip r:embed="rId7"/>
                <a:stretch>
                  <a:fillRect l="-1010" t="-1020" b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500F82-5D0F-2EA7-12A4-6644F29E6FC8}"/>
              </a:ext>
            </a:extLst>
          </p:cNvPr>
          <p:cNvSpPr txBox="1"/>
          <p:nvPr/>
        </p:nvSpPr>
        <p:spPr>
          <a:xfrm>
            <a:off x="6386873" y="668851"/>
            <a:ext cx="183890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</a:t>
            </a:r>
            <a:r>
              <a:rPr lang="it-IT" sz="1200" dirty="0">
                <a:solidFill>
                  <a:srgbClr val="002060"/>
                </a:solidFill>
                <a:effectLst/>
              </a:rPr>
              <a:t>D 92, 111101(</a:t>
            </a:r>
            <a:r>
              <a:rPr lang="it-IT" sz="1200" dirty="0" err="1">
                <a:solidFill>
                  <a:srgbClr val="002060"/>
                </a:solidFill>
                <a:effectLst/>
              </a:rPr>
              <a:t>R</a:t>
            </a:r>
            <a:r>
              <a:rPr lang="it-IT" sz="1200" dirty="0">
                <a:solidFill>
                  <a:srgbClr val="002060"/>
                </a:solidFill>
                <a:effectLst/>
              </a:rPr>
              <a:t>) (2015)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27E491C-0933-30D0-3F34-EB926142E96C}"/>
              </a:ext>
            </a:extLst>
          </p:cNvPr>
          <p:cNvSpPr/>
          <p:nvPr/>
        </p:nvSpPr>
        <p:spPr>
          <a:xfrm>
            <a:off x="8069518" y="1039865"/>
            <a:ext cx="153114" cy="2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59F1A56-E7BB-7033-0EF9-F5CB3C7C7A56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</a:t>
                </a:r>
                <a:r>
                  <a:rPr lang="it-IT" dirty="0" err="1">
                    <a:solidFill>
                      <a:srgbClr val="003DFF"/>
                    </a:solidFill>
                  </a:rPr>
                  <a:t>pairs</a:t>
                </a:r>
                <a:r>
                  <a:rPr lang="it-IT" dirty="0">
                    <a:solidFill>
                      <a:srgbClr val="003DFF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59F1A56-E7BB-7033-0EF9-F5CB3C7C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8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data 5">
            <a:extLst>
              <a:ext uri="{FF2B5EF4-FFF2-40B4-BE49-F238E27FC236}">
                <a16:creationId xmlns:a16="http://schemas.microsoft.com/office/drawing/2014/main" id="{87BF3744-2AB6-08A7-1475-CED47F8A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06B5FB-3E3A-5070-4ED1-BF508DBE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177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150E8E2B-4B73-7D87-D2E1-03B6739F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98420" y="545368"/>
            <a:ext cx="4686207" cy="49023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</a:t>
                </a:r>
                <a:r>
                  <a:rPr lang="it-IT" dirty="0" err="1">
                    <a:solidFill>
                      <a:srgbClr val="003DFF"/>
                    </a:solidFill>
                  </a:rPr>
                  <a:t>pairs</a:t>
                </a:r>
                <a:r>
                  <a:rPr lang="it-IT" dirty="0">
                    <a:solidFill>
                      <a:srgbClr val="003DFF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dependence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/>
              <p:nvPr/>
            </p:nvSpPr>
            <p:spPr>
              <a:xfrm>
                <a:off x="808018" y="4724099"/>
                <a:ext cx="547011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2060"/>
                    </a:solidFill>
                  </a:rPr>
                  <a:t>Cuts: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&gt;0.15,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18" y="4724099"/>
                <a:ext cx="5470119" cy="738664"/>
              </a:xfrm>
              <a:prstGeom prst="rect">
                <a:avLst/>
              </a:prstGeom>
              <a:blipFill>
                <a:blip r:embed="rId4"/>
                <a:stretch>
                  <a:fillRect l="-463" t="-1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3D72E7F9-F404-1F8B-6B84-0C935A03B5D5}"/>
              </a:ext>
            </a:extLst>
          </p:cNvPr>
          <p:cNvGrpSpPr/>
          <p:nvPr/>
        </p:nvGrpSpPr>
        <p:grpSpPr>
          <a:xfrm>
            <a:off x="5901040" y="1060136"/>
            <a:ext cx="891664" cy="829833"/>
            <a:chOff x="8054396" y="616543"/>
            <a:chExt cx="891664" cy="829833"/>
          </a:xfrm>
        </p:grpSpPr>
        <p:pic>
          <p:nvPicPr>
            <p:cNvPr id="13" name="Immagine 12" descr="Immagine che contiene disegno, schizzo, clipart, cartone animato&#10;&#10;Descrizione generata automaticamente">
              <a:extLst>
                <a:ext uri="{FF2B5EF4-FFF2-40B4-BE49-F238E27FC236}">
                  <a16:creationId xmlns:a16="http://schemas.microsoft.com/office/drawing/2014/main" id="{9F01CB78-2740-D01E-D599-700128DE7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4396" y="616543"/>
              <a:ext cx="891664" cy="777349"/>
            </a:xfrm>
            <a:prstGeom prst="rect">
              <a:avLst/>
            </a:prstGeom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8F2608F-C259-456D-155F-67FAF6B2BE8C}"/>
                </a:ext>
              </a:extLst>
            </p:cNvPr>
            <p:cNvSpPr/>
            <p:nvPr/>
          </p:nvSpPr>
          <p:spPr>
            <a:xfrm>
              <a:off x="8069518" y="1230050"/>
              <a:ext cx="153114" cy="216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C27E491C-0933-30D0-3F34-EB926142E96C}"/>
                </a:ext>
              </a:extLst>
            </p:cNvPr>
            <p:cNvSpPr/>
            <p:nvPr/>
          </p:nvSpPr>
          <p:spPr>
            <a:xfrm>
              <a:off x="8069518" y="1039865"/>
              <a:ext cx="153114" cy="216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1033418-3262-C60E-961A-7E0839D2BC51}"/>
              </a:ext>
            </a:extLst>
          </p:cNvPr>
          <p:cNvSpPr txBox="1"/>
          <p:nvPr/>
        </p:nvSpPr>
        <p:spPr>
          <a:xfrm>
            <a:off x="5647741" y="789221"/>
            <a:ext cx="183890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PRD 90, 052003 (2014)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FD49D5-84E9-6B34-E5D1-5D88D177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FC5D8BF-7627-60AF-56BE-52A77B3B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568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53B14BE5-A726-DE1E-12CD-FE91D119C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98438" y="545350"/>
            <a:ext cx="4687009" cy="4903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</a:t>
                </a:r>
                <a:r>
                  <a:rPr lang="it-IT" dirty="0" err="1">
                    <a:solidFill>
                      <a:srgbClr val="003DFF"/>
                    </a:solidFill>
                  </a:rPr>
                  <a:t>pairs</a:t>
                </a:r>
                <a:r>
                  <a:rPr lang="it-IT" dirty="0">
                    <a:solidFill>
                      <a:srgbClr val="003DFF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dependence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/>
              <p:nvPr/>
            </p:nvSpPr>
            <p:spPr>
              <a:xfrm>
                <a:off x="808018" y="4724099"/>
                <a:ext cx="5470119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2060"/>
                    </a:solidFill>
                  </a:rPr>
                  <a:t>Cuts: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&gt;0.15,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600" dirty="0" err="1">
                    <a:solidFill>
                      <a:srgbClr val="003DFF"/>
                    </a:solidFill>
                  </a:rPr>
                  <a:t>Transverse-momentum</a:t>
                </a:r>
                <a:r>
                  <a:rPr lang="it-IT" sz="1600" dirty="0">
                    <a:solidFill>
                      <a:srgbClr val="003DFF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dependence</a:t>
                </a:r>
                <a:r>
                  <a:rPr lang="it-IT" sz="1600" dirty="0">
                    <a:solidFill>
                      <a:srgbClr val="003DFF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reproduced</a:t>
                </a:r>
                <a:r>
                  <a:rPr lang="it-IT" sz="1600" dirty="0">
                    <a:solidFill>
                      <a:srgbClr val="003DFF"/>
                    </a:solidFill>
                  </a:rPr>
                  <a:t> by string+</a:t>
                </a:r>
                <a:r>
                  <a:rPr lang="it-IT" sz="1600" baseline="30000" dirty="0">
                    <a:solidFill>
                      <a:srgbClr val="003DFF"/>
                    </a:solidFill>
                  </a:rPr>
                  <a:t>3</a:t>
                </a:r>
                <a:r>
                  <a:rPr lang="it-IT" sz="1600" dirty="0">
                    <a:solidFill>
                      <a:srgbClr val="003DFF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3DFF"/>
                    </a:solidFill>
                  </a:rPr>
                  <a:t>0</a:t>
                </a:r>
                <a:r>
                  <a:rPr lang="it-IT" sz="1600" dirty="0">
                    <a:solidFill>
                      <a:srgbClr val="003DFF"/>
                    </a:solidFill>
                  </a:rPr>
                  <a:t>!</a:t>
                </a:r>
                <a:endParaRPr lang="it-IT" sz="1600" baseline="-25000" dirty="0">
                  <a:solidFill>
                    <a:srgbClr val="003DFF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18" y="4724099"/>
                <a:ext cx="5470119" cy="984885"/>
              </a:xfrm>
              <a:prstGeom prst="rect">
                <a:avLst/>
              </a:prstGeom>
              <a:blipFill>
                <a:blip r:embed="rId4"/>
                <a:stretch>
                  <a:fillRect l="-694" t="-1282" b="-64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500F82-5D0F-2EA7-12A4-6644F29E6FC8}"/>
              </a:ext>
            </a:extLst>
          </p:cNvPr>
          <p:cNvSpPr txBox="1"/>
          <p:nvPr/>
        </p:nvSpPr>
        <p:spPr>
          <a:xfrm>
            <a:off x="5647741" y="789221"/>
            <a:ext cx="183890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PRD 90, 052003 (2014)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D72E7F9-F404-1F8B-6B84-0C935A03B5D5}"/>
              </a:ext>
            </a:extLst>
          </p:cNvPr>
          <p:cNvGrpSpPr/>
          <p:nvPr/>
        </p:nvGrpSpPr>
        <p:grpSpPr>
          <a:xfrm>
            <a:off x="5901040" y="1060136"/>
            <a:ext cx="891664" cy="829833"/>
            <a:chOff x="8054396" y="616543"/>
            <a:chExt cx="891664" cy="829833"/>
          </a:xfrm>
        </p:grpSpPr>
        <p:pic>
          <p:nvPicPr>
            <p:cNvPr id="13" name="Immagine 12" descr="Immagine che contiene disegno, schizzo, clipart, cartone animato&#10;&#10;Descrizione generata automaticamente">
              <a:extLst>
                <a:ext uri="{FF2B5EF4-FFF2-40B4-BE49-F238E27FC236}">
                  <a16:creationId xmlns:a16="http://schemas.microsoft.com/office/drawing/2014/main" id="{9F01CB78-2740-D01E-D599-700128DE7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4396" y="616543"/>
              <a:ext cx="891664" cy="777349"/>
            </a:xfrm>
            <a:prstGeom prst="rect">
              <a:avLst/>
            </a:prstGeom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8F2608F-C259-456D-155F-67FAF6B2BE8C}"/>
                </a:ext>
              </a:extLst>
            </p:cNvPr>
            <p:cNvSpPr/>
            <p:nvPr/>
          </p:nvSpPr>
          <p:spPr>
            <a:xfrm>
              <a:off x="8069518" y="1230050"/>
              <a:ext cx="153114" cy="216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C27E491C-0933-30D0-3F34-EB926142E96C}"/>
                </a:ext>
              </a:extLst>
            </p:cNvPr>
            <p:cNvSpPr/>
            <p:nvPr/>
          </p:nvSpPr>
          <p:spPr>
            <a:xfrm>
              <a:off x="8069518" y="1039865"/>
              <a:ext cx="153114" cy="216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5C905C-29AE-4BD0-31BF-5E2E9C4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466FA64-11DB-7E34-7799-30A1BA99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346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A74E24-4B0C-E79A-77CD-9344EB4D65D3}"/>
              </a:ext>
            </a:extLst>
          </p:cNvPr>
          <p:cNvSpPr txBox="1"/>
          <p:nvPr/>
        </p:nvSpPr>
        <p:spPr>
          <a:xfrm>
            <a:off x="1833777" y="2721114"/>
            <a:ext cx="812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Comparison with phenomenology</a:t>
            </a:r>
            <a:endParaRPr lang="en-US" sz="1600" dirty="0">
              <a:solidFill>
                <a:srgbClr val="002060"/>
              </a:solidFill>
              <a:latin typeface="-apple-system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4159F-A518-52A0-EC75-79C16F6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6BA582-C4FE-9F61-6570-E2EF8B08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7F1869-7F0F-F3B9-CD19-1C7B2D22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01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CasellaDiTesto 227">
                <a:extLst>
                  <a:ext uri="{FF2B5EF4-FFF2-40B4-BE49-F238E27FC236}">
                    <a16:creationId xmlns:a16="http://schemas.microsoft.com/office/drawing/2014/main" id="{91C15AB5-0D6E-152A-8B56-2FB4A1FE9DAC}"/>
                  </a:ext>
                </a:extLst>
              </p:cNvPr>
              <p:cNvSpPr txBox="1"/>
              <p:nvPr/>
            </p:nvSpPr>
            <p:spPr>
              <a:xfrm>
                <a:off x="274265" y="613942"/>
                <a:ext cx="8933513" cy="3049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b="1" dirty="0">
                    <a:solidFill>
                      <a:srgbClr val="002060"/>
                    </a:solidFill>
                  </a:rPr>
                  <a:t>PYTHIA 8	</a:t>
                </a:r>
                <a:r>
                  <a:rPr lang="it-IT" sz="1600" dirty="0">
                    <a:solidFill>
                      <a:srgbClr val="002060"/>
                    </a:solidFill>
                  </a:rPr>
                  <a:t>standard tool 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particle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physics</a:t>
                </a:r>
                <a:r>
                  <a:rPr lang="it-IT" sz="1600" dirty="0">
                    <a:solidFill>
                      <a:srgbClr val="002060"/>
                    </a:solidFill>
                  </a:rPr>
                  <a:t>, </a:t>
                </a: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capable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simulating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several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processes</a:t>
                </a:r>
                <a:r>
                  <a:rPr lang="it-IT" sz="1600" dirty="0">
                    <a:solidFill>
                      <a:srgbClr val="002060"/>
                    </a:solidFill>
                  </a:rPr>
                  <a:t>: DIS,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e+e</a:t>
                </a:r>
                <a:r>
                  <a:rPr lang="it-IT" sz="1600" dirty="0">
                    <a:solidFill>
                      <a:srgbClr val="002060"/>
                    </a:solidFill>
                  </a:rPr>
                  <a:t>-, pp, pA, ..</a:t>
                </a: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detailed</a:t>
                </a:r>
                <a:r>
                  <a:rPr lang="it-IT" sz="1600" dirty="0">
                    <a:solidFill>
                      <a:srgbClr val="002060"/>
                    </a:solidFill>
                  </a:rPr>
                  <a:t> and precise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simulations</a:t>
                </a:r>
                <a:r>
                  <a:rPr lang="it-IT" sz="1600" dirty="0">
                    <a:solidFill>
                      <a:srgbClr val="002060"/>
                    </a:solidFill>
                  </a:rPr>
                  <a:t>,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many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physics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ingredients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lacking</a:t>
                </a:r>
                <a:r>
                  <a:rPr lang="it-IT" sz="1600" dirty="0">
                    <a:solidFill>
                      <a:srgbClr val="C00000"/>
                    </a:solidFill>
                  </a:rPr>
                  <a:t> of spin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effects</a:t>
                </a:r>
                <a:r>
                  <a:rPr lang="it-IT" sz="1600" dirty="0">
                    <a:solidFill>
                      <a:srgbClr val="C00000"/>
                    </a:solidFill>
                  </a:rPr>
                  <a:t> in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hadronization</a:t>
                </a:r>
                <a:endParaRPr lang="it-IT" sz="1400" dirty="0">
                  <a:solidFill>
                    <a:srgbClr val="C00000"/>
                  </a:solidFill>
                </a:endParaRPr>
              </a:p>
              <a:p>
                <a:endParaRPr lang="it-IT" sz="16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rgbClr val="0432FF"/>
                    </a:solidFill>
                  </a:rPr>
                  <a:t>Spin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important</a:t>
                </a:r>
                <a:r>
                  <a:rPr lang="it-IT" sz="1600" dirty="0">
                    <a:solidFill>
                      <a:srgbClr val="002060"/>
                    </a:solidFill>
                  </a:rPr>
                  <a:t> for studies of the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nucleon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structure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and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3DFF"/>
                    </a:solidFill>
                  </a:rPr>
                  <a:t>	</a:t>
                </a:r>
                <a:r>
                  <a:rPr lang="it-IT" sz="1600" dirty="0">
                    <a:solidFill>
                      <a:srgbClr val="002060"/>
                    </a:solidFill>
                  </a:rPr>
                  <a:t>Collins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effect</a:t>
                </a:r>
                <a:r>
                  <a:rPr lang="it-IT" sz="1600" dirty="0">
                    <a:solidFill>
                      <a:srgbClr val="00206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Collins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asymmetries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in SIDIS	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transversity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PDF and Collins FF</a:t>
                </a: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	interference FF 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dihadron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asymmetries in SIDIS,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Artru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-Collins asymmetries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002060"/>
                    </a:solidFill>
                  </a:rPr>
                  <a:t>polarizing FF 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transverse polarization, e.g.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600" b="0" dirty="0">
                  <a:solidFill>
                    <a:srgbClr val="002060"/>
                  </a:solidFill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FF 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beam spin asymmetries in SIDIS, ..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..</a:t>
                </a:r>
              </a:p>
              <a:p>
                <a:r>
                  <a:rPr lang="en-US" sz="1600" b="0" dirty="0">
                    <a:solidFill>
                      <a:srgbClr val="002060"/>
                    </a:solidFill>
                  </a:rPr>
                  <a:t>	jet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func</a:t>
                </a:r>
                <a:r>
                  <a:rPr lang="en-US" sz="1600" dirty="0">
                    <a:solidFill>
                      <a:srgbClr val="002060"/>
                    </a:solidFill>
                  </a:rPr>
                  <a:t>.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..</a:t>
                </a:r>
              </a:p>
              <a:p>
                <a:endParaRPr lang="en-US" sz="1600" b="0" dirty="0">
                  <a:solidFill>
                    <a:srgbClr val="003DFF"/>
                  </a:solidFill>
                </a:endParaRPr>
              </a:p>
            </p:txBody>
          </p:sp>
        </mc:Choice>
        <mc:Fallback xmlns="">
          <p:sp>
            <p:nvSpPr>
              <p:cNvPr id="228" name="CasellaDiTesto 227">
                <a:extLst>
                  <a:ext uri="{FF2B5EF4-FFF2-40B4-BE49-F238E27FC236}">
                    <a16:creationId xmlns:a16="http://schemas.microsoft.com/office/drawing/2014/main" id="{91C15AB5-0D6E-152A-8B56-2FB4A1FE9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5" y="613942"/>
                <a:ext cx="8933513" cy="3049361"/>
              </a:xfrm>
              <a:prstGeom prst="rect">
                <a:avLst/>
              </a:prstGeom>
              <a:blipFill>
                <a:blip r:embed="rId2"/>
                <a:stretch>
                  <a:fillRect l="-284" t="-4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366DB5F-56D5-BEC6-16C9-67CF5D13A603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StringSpinner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spin in </a:t>
            </a:r>
            <a:r>
              <a:rPr lang="en-US" sz="2000" dirty="0">
                <a:solidFill>
                  <a:srgbClr val="002060"/>
                </a:solidFill>
              </a:rPr>
              <a:t>the Pythia generator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497CAD-7F45-BEEF-8803-221ACC8F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836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50E201-EE9A-E818-1AAA-07906BE07792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Comparison with phenomenology</a:t>
            </a:r>
            <a:endParaRPr lang="it-IT" dirty="0">
              <a:solidFill>
                <a:srgbClr val="003D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/>
              <p:nvPr/>
            </p:nvSpPr>
            <p:spPr>
              <a:xfrm>
                <a:off x="5031145" y="2041296"/>
                <a:ext cx="3924257" cy="247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TS-TO15 Martin,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Bradamante</a:t>
                </a:r>
                <a:r>
                  <a:rPr lang="en-US" sz="1400" dirty="0">
                    <a:solidFill>
                      <a:srgbClr val="FF0000"/>
                    </a:solidFill>
                  </a:rPr>
                  <a:t>, Barone  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 	     PRD 91 (2015) 1, 014034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      point-by-point extraction from Belle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UL</m:t>
                        </m:r>
                      </m:sup>
                    </m:sSubSup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endParaRPr lang="en-US" sz="1400" dirty="0">
                  <a:solidFill>
                    <a:srgbClr val="FF0000"/>
                  </a:solidFill>
                </a:endParaRP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TO-CA24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Boglione</a:t>
                </a:r>
                <a:r>
                  <a:rPr lang="en-US" sz="1400" dirty="0">
                    <a:solidFill>
                      <a:srgbClr val="002060"/>
                    </a:solidFill>
                  </a:rPr>
                  <a:t> et al., PLB 854 (2024) 138712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       fit of SIDIS,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and pp</a:t>
                </a:r>
              </a:p>
              <a:p>
                <a:endParaRPr lang="en-US" sz="1400" dirty="0">
                  <a:solidFill>
                    <a:srgbClr val="002060"/>
                  </a:solidFill>
                </a:endParaRPr>
              </a:p>
              <a:p>
                <a:r>
                  <a:rPr lang="en-US" sz="1400" dirty="0">
                    <a:solidFill>
                      <a:srgbClr val="0070C0"/>
                    </a:solidFill>
                  </a:rPr>
                  <a:t>TO24n  </a:t>
                </a:r>
                <a:r>
                  <a:rPr lang="en-US" sz="1400" dirty="0" err="1">
                    <a:solidFill>
                      <a:srgbClr val="0070C0"/>
                    </a:solidFill>
                  </a:rPr>
                  <a:t>Boglione</a:t>
                </a:r>
                <a:r>
                  <a:rPr lang="en-US" sz="1400" dirty="0">
                    <a:solidFill>
                      <a:srgbClr val="0070C0"/>
                    </a:solidFill>
                  </a:rPr>
                  <a:t>, Flore (2024, private comm.)</a:t>
                </a:r>
              </a:p>
              <a:p>
                <a:r>
                  <a:rPr lang="en-US" sz="1400" dirty="0">
                    <a:solidFill>
                      <a:srgbClr val="0070C0"/>
                    </a:solidFill>
                  </a:rPr>
                  <a:t>       like in TO-CA24  + Collins </a:t>
                </a:r>
                <a:r>
                  <a:rPr lang="en-US" sz="1400" dirty="0" err="1">
                    <a:solidFill>
                      <a:srgbClr val="0070C0"/>
                    </a:solidFill>
                  </a:rPr>
                  <a:t>asymm</a:t>
                </a:r>
                <a:r>
                  <a:rPr lang="en-US" sz="1400" dirty="0">
                    <a:solidFill>
                      <a:srgbClr val="0070C0"/>
                    </a:solidFill>
                  </a:rPr>
                  <a:t>. COMPASS 	  		                 2022 data on d 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45" y="2041296"/>
                <a:ext cx="3924257" cy="2470997"/>
              </a:xfrm>
              <a:prstGeom prst="rect">
                <a:avLst/>
              </a:prstGeom>
              <a:blipFill>
                <a:blip r:embed="rId2"/>
                <a:stretch>
                  <a:fillRect l="-645" t="-5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5C905C-29AE-4BD0-31BF-5E2E9C4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DDBAD08-8D5B-5A7D-64B2-2CAF55510CAE}"/>
                  </a:ext>
                </a:extLst>
              </p:cNvPr>
              <p:cNvSpPr txBox="1"/>
              <p:nvPr/>
            </p:nvSpPr>
            <p:spPr>
              <a:xfrm>
                <a:off x="3140639" y="856349"/>
                <a:ext cx="1506809" cy="660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solidFill>
                      <a:srgbClr val="002060"/>
                    </a:solidFill>
                  </a:rPr>
                  <a:t>Favoured</a:t>
                </a:r>
                <a:r>
                  <a:rPr lang="it-IT" dirty="0">
                    <a:solidFill>
                      <a:srgbClr val="002060"/>
                    </a:solidFill>
                  </a:rPr>
                  <a:t>,</a:t>
                </a:r>
              </a:p>
              <a:p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DDBAD08-8D5B-5A7D-64B2-2CAF55510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39" y="856349"/>
                <a:ext cx="1506809" cy="660758"/>
              </a:xfrm>
              <a:prstGeom prst="rect">
                <a:avLst/>
              </a:prstGeom>
              <a:blipFill>
                <a:blip r:embed="rId4"/>
                <a:stretch>
                  <a:fillRect l="-3361" t="-37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6C38B68-1C85-3D9B-1E58-FC9A205BDB48}"/>
                  </a:ext>
                </a:extLst>
              </p:cNvPr>
              <p:cNvSpPr txBox="1"/>
              <p:nvPr/>
            </p:nvSpPr>
            <p:spPr>
              <a:xfrm>
                <a:off x="3140639" y="5135412"/>
                <a:ext cx="1554202" cy="660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solidFill>
                      <a:srgbClr val="002060"/>
                    </a:solidFill>
                  </a:rPr>
                  <a:t>Unfavoured</a:t>
                </a:r>
                <a:r>
                  <a:rPr lang="it-IT" dirty="0">
                    <a:solidFill>
                      <a:srgbClr val="002060"/>
                    </a:solidFill>
                  </a:rPr>
                  <a:t>,</a:t>
                </a:r>
              </a:p>
              <a:p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6C38B68-1C85-3D9B-1E58-FC9A205B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39" y="5135412"/>
                <a:ext cx="1554202" cy="660758"/>
              </a:xfrm>
              <a:prstGeom prst="rect">
                <a:avLst/>
              </a:prstGeom>
              <a:blipFill>
                <a:blip r:embed="rId5"/>
                <a:stretch>
                  <a:fillRect l="-3252" t="-37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0D8FD98-DE5F-70E0-2270-58C2CA37289D}"/>
                  </a:ext>
                </a:extLst>
              </p:cNvPr>
              <p:cNvSpPr txBox="1"/>
              <p:nvPr/>
            </p:nvSpPr>
            <p:spPr>
              <a:xfrm>
                <a:off x="5285678" y="892098"/>
                <a:ext cx="3229672" cy="1071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2060"/>
                    </a:solidFill>
                  </a:rPr>
                  <a:t>Collins </a:t>
                </a:r>
                <a:r>
                  <a:rPr lang="it-IT" dirty="0" err="1">
                    <a:solidFill>
                      <a:srgbClr val="002060"/>
                    </a:solidFill>
                  </a:rPr>
                  <a:t>analysing</a:t>
                </a:r>
                <a:r>
                  <a:rPr lang="it-IT" dirty="0">
                    <a:solidFill>
                      <a:srgbClr val="002060"/>
                    </a:solidFill>
                  </a:rPr>
                  <a:t> power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0D8FD98-DE5F-70E0-2270-58C2CA37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78" y="892098"/>
                <a:ext cx="3229672" cy="1071384"/>
              </a:xfrm>
              <a:prstGeom prst="rect">
                <a:avLst/>
              </a:prstGeom>
              <a:blipFill>
                <a:blip r:embed="rId6"/>
                <a:stretch>
                  <a:fillRect l="-1569" t="-2353" b="-1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7ACCF05-4F25-2C73-6A0A-BF044331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40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6C07A40-36F0-DF90-DC49-1EBA48C89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98" y="446235"/>
            <a:ext cx="4735696" cy="60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4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50E201-EE9A-E818-1AAA-07906BE07792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Comparison with phenomenology</a:t>
            </a:r>
            <a:endParaRPr lang="it-IT" dirty="0">
              <a:solidFill>
                <a:srgbClr val="003D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/>
              <p:nvPr/>
            </p:nvSpPr>
            <p:spPr>
              <a:xfrm>
                <a:off x="5031145" y="2041296"/>
                <a:ext cx="3924257" cy="391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TS-TO15 Martin,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Bradamante</a:t>
                </a:r>
                <a:r>
                  <a:rPr lang="en-US" sz="1400" dirty="0">
                    <a:solidFill>
                      <a:srgbClr val="FF0000"/>
                    </a:solidFill>
                  </a:rPr>
                  <a:t>, Barone  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 	     PRD 91 (2015) 1, 014034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      point-by-point extraction from Belle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UL</m:t>
                        </m:r>
                      </m:sup>
                    </m:sSubSup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endParaRPr lang="en-US" sz="1400" dirty="0">
                  <a:solidFill>
                    <a:srgbClr val="FF0000"/>
                  </a:solidFill>
                </a:endParaRP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TO-CA24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Boglione</a:t>
                </a:r>
                <a:r>
                  <a:rPr lang="en-US" sz="1400" dirty="0">
                    <a:solidFill>
                      <a:srgbClr val="002060"/>
                    </a:solidFill>
                  </a:rPr>
                  <a:t> et al., PLB 854 (2024) 138712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       fit of SIDIS,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and pp</a:t>
                </a:r>
              </a:p>
              <a:p>
                <a:endParaRPr lang="en-US" sz="1400" dirty="0">
                  <a:solidFill>
                    <a:srgbClr val="002060"/>
                  </a:solidFill>
                </a:endParaRPr>
              </a:p>
              <a:p>
                <a:r>
                  <a:rPr lang="en-US" sz="1400" dirty="0">
                    <a:solidFill>
                      <a:srgbClr val="0070C0"/>
                    </a:solidFill>
                  </a:rPr>
                  <a:t>TO24n  </a:t>
                </a:r>
                <a:r>
                  <a:rPr lang="en-US" sz="1400" dirty="0" err="1">
                    <a:solidFill>
                      <a:srgbClr val="0070C0"/>
                    </a:solidFill>
                  </a:rPr>
                  <a:t>Boglione</a:t>
                </a:r>
                <a:r>
                  <a:rPr lang="en-US" sz="1400" dirty="0">
                    <a:solidFill>
                      <a:srgbClr val="0070C0"/>
                    </a:solidFill>
                  </a:rPr>
                  <a:t>, Flore (2024, private comm.)</a:t>
                </a:r>
              </a:p>
              <a:p>
                <a:r>
                  <a:rPr lang="en-US" sz="1400" dirty="0">
                    <a:solidFill>
                      <a:srgbClr val="0070C0"/>
                    </a:solidFill>
                  </a:rPr>
                  <a:t>       like in TO-CA24  + Collins </a:t>
                </a:r>
                <a:r>
                  <a:rPr lang="en-US" sz="1400" dirty="0" err="1">
                    <a:solidFill>
                      <a:srgbClr val="0070C0"/>
                    </a:solidFill>
                  </a:rPr>
                  <a:t>asymm</a:t>
                </a:r>
                <a:r>
                  <a:rPr lang="en-US" sz="1400" dirty="0">
                    <a:solidFill>
                      <a:srgbClr val="0070C0"/>
                    </a:solidFill>
                  </a:rPr>
                  <a:t>. COMPASS 	  		                 2022 data on d 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  </a:t>
                </a:r>
              </a:p>
              <a:p>
                <a:endParaRPr lang="en-US" sz="14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3DFF"/>
                    </a:solidFill>
                  </a:rPr>
                  <a:t>string+</a:t>
                </a:r>
                <a:r>
                  <a:rPr lang="it-IT" sz="1600" baseline="30000" dirty="0">
                    <a:solidFill>
                      <a:srgbClr val="003DFF"/>
                    </a:solidFill>
                  </a:rPr>
                  <a:t>3</a:t>
                </a:r>
                <a:r>
                  <a:rPr lang="it-IT" sz="1600" dirty="0">
                    <a:solidFill>
                      <a:srgbClr val="003DFF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3DFF"/>
                    </a:solidFill>
                  </a:rPr>
                  <a:t>0 </a:t>
                </a:r>
                <a:r>
                  <a:rPr lang="it-IT" sz="1600" dirty="0">
                    <a:solidFill>
                      <a:srgbClr val="003D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rgbClr val="003DFF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rising</a:t>
                </a:r>
                <a:r>
                  <a:rPr lang="it-IT" sz="1600" dirty="0">
                    <a:solidFill>
                      <a:srgbClr val="003DFF"/>
                    </a:solidFill>
                  </a:rPr>
                  <a:t> trend with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z</a:t>
                </a:r>
                <a:r>
                  <a:rPr lang="it-IT" sz="1600" dirty="0">
                    <a:solidFill>
                      <a:srgbClr val="003DFF"/>
                    </a:solidFill>
                  </a:rPr>
                  <a:t> for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fav</a:t>
                </a:r>
                <a:r>
                  <a:rPr lang="it-IT" sz="1600" dirty="0">
                    <a:solidFill>
                      <a:srgbClr val="003DFF"/>
                    </a:solidFill>
                  </a:rPr>
                  <a:t>. and 			   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unfav</a:t>
                </a:r>
                <a:r>
                  <a:rPr lang="it-IT" sz="1600" dirty="0">
                    <a:solidFill>
                      <a:srgbClr val="003DFF"/>
                    </a:solidFill>
                  </a:rPr>
                  <a:t>.</a:t>
                </a: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A guide for the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choice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of the 	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parametrizations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of Collins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FFs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used</a:t>
                </a:r>
                <a:r>
                  <a:rPr lang="it-IT" sz="1600" dirty="0">
                    <a:solidFill>
                      <a:srgbClr val="002060"/>
                    </a:solidFill>
                  </a:rPr>
                  <a:t> in 	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phenomenology</a:t>
                </a:r>
                <a:r>
                  <a:rPr lang="it-IT" sz="16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3A1565-1C8C-5B19-C7ED-7FE4081D8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45" y="2041296"/>
                <a:ext cx="3924257" cy="3917547"/>
              </a:xfrm>
              <a:prstGeom prst="rect">
                <a:avLst/>
              </a:prstGeom>
              <a:blipFill>
                <a:blip r:embed="rId2"/>
                <a:stretch>
                  <a:fillRect l="-968" t="-323" b="-6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5C905C-29AE-4BD0-31BF-5E2E9C4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A9097C-ACEF-00C2-45B4-7E14D5AD3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8" y="446235"/>
            <a:ext cx="4735715" cy="6080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DDBAD08-8D5B-5A7D-64B2-2CAF55510CAE}"/>
                  </a:ext>
                </a:extLst>
              </p:cNvPr>
              <p:cNvSpPr txBox="1"/>
              <p:nvPr/>
            </p:nvSpPr>
            <p:spPr>
              <a:xfrm>
                <a:off x="3140639" y="856349"/>
                <a:ext cx="1506809" cy="660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solidFill>
                      <a:srgbClr val="002060"/>
                    </a:solidFill>
                  </a:rPr>
                  <a:t>Favoured</a:t>
                </a:r>
                <a:r>
                  <a:rPr lang="it-IT" dirty="0">
                    <a:solidFill>
                      <a:srgbClr val="002060"/>
                    </a:solidFill>
                  </a:rPr>
                  <a:t>,</a:t>
                </a:r>
              </a:p>
              <a:p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DDBAD08-8D5B-5A7D-64B2-2CAF55510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39" y="856349"/>
                <a:ext cx="1506809" cy="660758"/>
              </a:xfrm>
              <a:prstGeom prst="rect">
                <a:avLst/>
              </a:prstGeom>
              <a:blipFill>
                <a:blip r:embed="rId4"/>
                <a:stretch>
                  <a:fillRect l="-3361" t="-37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6C38B68-1C85-3D9B-1E58-FC9A205BDB48}"/>
                  </a:ext>
                </a:extLst>
              </p:cNvPr>
              <p:cNvSpPr txBox="1"/>
              <p:nvPr/>
            </p:nvSpPr>
            <p:spPr>
              <a:xfrm>
                <a:off x="3140639" y="5135412"/>
                <a:ext cx="1554202" cy="660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solidFill>
                      <a:srgbClr val="002060"/>
                    </a:solidFill>
                  </a:rPr>
                  <a:t>Unfavoured</a:t>
                </a:r>
                <a:r>
                  <a:rPr lang="it-IT" dirty="0">
                    <a:solidFill>
                      <a:srgbClr val="002060"/>
                    </a:solidFill>
                  </a:rPr>
                  <a:t>,</a:t>
                </a:r>
              </a:p>
              <a:p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6C38B68-1C85-3D9B-1E58-FC9A205B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39" y="5135412"/>
                <a:ext cx="1554202" cy="660758"/>
              </a:xfrm>
              <a:prstGeom prst="rect">
                <a:avLst/>
              </a:prstGeom>
              <a:blipFill>
                <a:blip r:embed="rId5"/>
                <a:stretch>
                  <a:fillRect l="-3252" t="-37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0D8FD98-DE5F-70E0-2270-58C2CA37289D}"/>
                  </a:ext>
                </a:extLst>
              </p:cNvPr>
              <p:cNvSpPr txBox="1"/>
              <p:nvPr/>
            </p:nvSpPr>
            <p:spPr>
              <a:xfrm>
                <a:off x="5285678" y="892098"/>
                <a:ext cx="3229672" cy="1071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2060"/>
                    </a:solidFill>
                  </a:rPr>
                  <a:t>Collins </a:t>
                </a:r>
                <a:r>
                  <a:rPr lang="it-IT" dirty="0" err="1">
                    <a:solidFill>
                      <a:srgbClr val="002060"/>
                    </a:solidFill>
                  </a:rPr>
                  <a:t>analysing</a:t>
                </a:r>
                <a:r>
                  <a:rPr lang="it-IT" dirty="0">
                    <a:solidFill>
                      <a:srgbClr val="002060"/>
                    </a:solidFill>
                  </a:rPr>
                  <a:t> power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0D8FD98-DE5F-70E0-2270-58C2CA37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78" y="892098"/>
                <a:ext cx="3229672" cy="1071384"/>
              </a:xfrm>
              <a:prstGeom prst="rect">
                <a:avLst/>
              </a:prstGeom>
              <a:blipFill>
                <a:blip r:embed="rId6"/>
                <a:stretch>
                  <a:fillRect l="-1569" t="-2353" b="-1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7ACCF05-4F25-2C73-6A0A-BF044331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530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2B87A06E-5E7F-9F4D-AA1C-C1FD24ABB756}"/>
              </a:ext>
            </a:extLst>
          </p:cNvPr>
          <p:cNvSpPr txBox="1"/>
          <p:nvPr/>
        </p:nvSpPr>
        <p:spPr>
          <a:xfrm>
            <a:off x="470606" y="135302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Conclusions</a:t>
            </a:r>
            <a:endParaRPr lang="it-IT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FDBF1051-B7C2-6FB1-8AAD-806262A00EC6}"/>
                  </a:ext>
                </a:extLst>
              </p:cNvPr>
              <p:cNvSpPr txBox="1"/>
              <p:nvPr/>
            </p:nvSpPr>
            <p:spPr>
              <a:xfrm>
                <a:off x="810652" y="2090172"/>
                <a:ext cx="6865793" cy="2677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3DFF"/>
                    </a:solidFill>
                  </a:rPr>
                  <a:t>Spin effects </a:t>
                </a:r>
                <a:r>
                  <a:rPr lang="en-US" dirty="0">
                    <a:solidFill>
                      <a:srgbClr val="002060"/>
                    </a:solidFill>
                  </a:rPr>
                  <a:t>implemented</a:t>
                </a:r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</a:rPr>
                  <a:t>in Pythia 8.3</a:t>
                </a:r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</a:rPr>
                  <a:t>for DIS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 err="1">
                    <a:solidFill>
                      <a:srgbClr val="0432FF"/>
                    </a:solidFill>
                  </a:rPr>
                  <a:t>StringSpinner</a:t>
                </a:r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string+</a:t>
                </a:r>
                <a:r>
                  <a:rPr lang="en-US" baseline="30000" dirty="0">
                    <a:solidFill>
                      <a:srgbClr val="0432FF"/>
                    </a:solidFill>
                  </a:rPr>
                  <a:t>3</a:t>
                </a:r>
                <a:r>
                  <a:rPr lang="en-US" dirty="0">
                    <a:solidFill>
                      <a:srgbClr val="0432FF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0432FF"/>
                    </a:solidFill>
                  </a:rPr>
                  <a:t>0</a:t>
                </a:r>
                <a:r>
                  <a:rPr lang="en-US" dirty="0">
                    <a:solidFill>
                      <a:srgbClr val="0432FF"/>
                    </a:solidFill>
                  </a:rPr>
                  <a:t> in Pythia		</a:t>
                </a:r>
              </a:p>
              <a:p>
                <a:pPr lvl="1"/>
                <a:endParaRPr lang="en-US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3DFF"/>
                    </a:solidFill>
                  </a:rPr>
                  <a:t>Encouraging results </a:t>
                </a:r>
                <a:r>
                  <a:rPr lang="en-US" dirty="0">
                    <a:solidFill>
                      <a:srgbClr val="002060"/>
                    </a:solidFill>
                  </a:rPr>
                  <a:t>on transverse spin effects</a:t>
                </a: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	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3DFF"/>
                    </a:solidFill>
                  </a:rPr>
                  <a:t>More</a:t>
                </a:r>
                <a:r>
                  <a:rPr lang="en-US" dirty="0">
                    <a:solidFill>
                      <a:srgbClr val="0432FF"/>
                    </a:solidFill>
                  </a:rPr>
                  <a:t> developments </a:t>
                </a:r>
                <a:r>
                  <a:rPr lang="en-US" dirty="0">
                    <a:solidFill>
                      <a:srgbClr val="002060"/>
                    </a:solidFill>
                  </a:rPr>
                  <a:t>of the </a:t>
                </a:r>
                <a:r>
                  <a:rPr lang="en-US" sz="1800" dirty="0">
                    <a:solidFill>
                      <a:srgbClr val="002060"/>
                    </a:solidFill>
                  </a:rPr>
                  <a:t>string+</a:t>
                </a:r>
                <a:r>
                  <a:rPr lang="en-US" sz="18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en-US" sz="1800" dirty="0">
                    <a:solidFill>
                      <a:srgbClr val="002060"/>
                    </a:solidFill>
                  </a:rPr>
                  <a:t>P</a:t>
                </a:r>
                <a:r>
                  <a:rPr lang="en-US" sz="1800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1800" dirty="0">
                    <a:solidFill>
                      <a:srgbClr val="002060"/>
                    </a:solidFill>
                  </a:rPr>
                  <a:t> model </a:t>
                </a:r>
                <a:r>
                  <a:rPr lang="en-US" dirty="0">
                    <a:solidFill>
                      <a:srgbClr val="002060"/>
                    </a:solidFill>
                  </a:rPr>
                  <a:t>foreseen</a:t>
                </a:r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          baryon production,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parton</a:t>
                </a:r>
                <a:r>
                  <a:rPr lang="en-US" sz="1600" dirty="0">
                    <a:solidFill>
                      <a:srgbClr val="002060"/>
                    </a:solidFill>
                  </a:rPr>
                  <a:t>-showers, ..			</a:t>
                </a:r>
              </a:p>
              <a:p>
                <a:endParaRPr lang="en-US" sz="16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2060"/>
                    </a:solidFill>
                  </a:rPr>
                  <a:t>The work on the systematic implementing </a:t>
                </a:r>
                <a:r>
                  <a:rPr lang="en-US" dirty="0">
                    <a:solidFill>
                      <a:srgbClr val="003DFF"/>
                    </a:solidFill>
                  </a:rPr>
                  <a:t>spin effects relevant for the Electron Ion Collider</a:t>
                </a:r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FDBF1051-B7C2-6FB1-8AAD-806262A00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52" y="2090172"/>
                <a:ext cx="6865793" cy="2677656"/>
              </a:xfrm>
              <a:prstGeom prst="rect">
                <a:avLst/>
              </a:prstGeom>
              <a:blipFill>
                <a:blip r:embed="rId2"/>
                <a:stretch>
                  <a:fillRect l="-1845" t="-2830" r="-1661" b="-42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58EA48-231B-ED41-FE2F-4A450166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D2868B-78CE-1CBE-0386-9A4B10E9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395DA33-CA7B-883E-9DF8-3BB1930B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372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688F116-8A1D-0445-BAF8-B42C9275E43F}"/>
              </a:ext>
            </a:extLst>
          </p:cNvPr>
          <p:cNvSpPr/>
          <p:nvPr/>
        </p:nvSpPr>
        <p:spPr>
          <a:xfrm>
            <a:off x="4063655" y="3228945"/>
            <a:ext cx="1016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Backup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0A618A-6B4D-1BC5-A149-E95D9E47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563ACE-25EF-27C2-8F62-532D13CF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8B3B4E3-4ADE-49F9-308F-D84406A3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070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asellaDiTesto 118">
                <a:extLst>
                  <a:ext uri="{FF2B5EF4-FFF2-40B4-BE49-F238E27FC236}">
                    <a16:creationId xmlns:a16="http://schemas.microsoft.com/office/drawing/2014/main" id="{2B87A06E-5E7F-9F4D-AA1C-C1FD24ABB756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The </a:t>
                </a:r>
                <a:r>
                  <a:rPr lang="en-US" sz="2000" dirty="0">
                    <a:solidFill>
                      <a:srgbClr val="003DFF"/>
                    </a:solidFill>
                  </a:rPr>
                  <a:t>recursive recipe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simulating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annihilation: VM emission</a:t>
                </a:r>
                <a:endParaRPr lang="it-IT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9" name="CasellaDiTesto 118">
                <a:extLst>
                  <a:ext uri="{FF2B5EF4-FFF2-40B4-BE49-F238E27FC236}">
                    <a16:creationId xmlns:a16="http://schemas.microsoft.com/office/drawing/2014/main" id="{2B87A06E-5E7F-9F4D-AA1C-C1FD24ABB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2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FDBF1051-B7C2-6FB1-8AAD-806262A00EC6}"/>
                  </a:ext>
                </a:extLst>
              </p:cNvPr>
              <p:cNvSpPr txBox="1"/>
              <p:nvPr/>
            </p:nvSpPr>
            <p:spPr>
              <a:xfrm>
                <a:off x="753950" y="3310694"/>
                <a:ext cx="8130406" cy="3045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For a vector meson </a:t>
                </a:r>
                <a:r>
                  <a:rPr lang="en-US" sz="1400" dirty="0">
                    <a:solidFill>
                      <a:srgbClr val="002060"/>
                    </a:solidFill>
                  </a:rPr>
                  <a:t>h=VM 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16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VM</m:t>
                        </m:r>
                        <m: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1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η</m:t>
                    </m:r>
                    <m:d>
                      <m:dPr>
                        <m:ctrlPr>
                          <a:rPr lang="en-US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VM</m:t>
                        </m:r>
                        <m: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b>
                      <m:sSubPr>
                        <m:ctrlP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6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Steps:</a:t>
                </a:r>
              </a:p>
              <a:p>
                <a:r>
                  <a:rPr lang="en-US" sz="1600" dirty="0" err="1">
                    <a:solidFill>
                      <a:srgbClr val="002060"/>
                    </a:solidFill>
                  </a:rPr>
                  <a:t>i</a:t>
                </a:r>
                <a:r>
                  <a:rPr lang="en-US" sz="1600" dirty="0">
                    <a:solidFill>
                      <a:srgbClr val="002060"/>
                    </a:solidFill>
                  </a:rPr>
                  <a:t>) Emission probability density (summing over decay information,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dP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VM</m:t>
                              </m:r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p>
                                  <m: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</m:sSub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600" b="0" i="0" smtClean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ii) Calculate the spin density matrix of h=VM, and decay the meson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sub>
                      </m:sSub>
                      <m:r>
                        <a:rPr lang="en-US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600" i="0">
                              <a:solidFill>
                                <a:srgbClr val="003D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3DFF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rgbClr val="003D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iii) Decay the meson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..</m:t>
                    </m:r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dN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e>
                    </m:d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dΩ</m:t>
                    </m:r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bSup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e>
                    </m:d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16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sSubSup>
                      <m:sSub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e>
                    </m:d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iv) Build the decay matrix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1600" b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,..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e>
                    </m:d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FDBF1051-B7C2-6FB1-8AAD-806262A00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0" y="3310694"/>
                <a:ext cx="8130406" cy="3045193"/>
              </a:xfrm>
              <a:prstGeom prst="rect">
                <a:avLst/>
              </a:prstGeom>
              <a:blipFill>
                <a:blip r:embed="rId3"/>
                <a:stretch>
                  <a:fillRect l="-1560" t="-2075" b="-2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6D74DAA1-CEA6-B9A8-DFB6-4F09F725B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3" y="744441"/>
            <a:ext cx="5285744" cy="2421575"/>
          </a:xfrm>
          <a:prstGeom prst="rect">
            <a:avLst/>
          </a:prstGeom>
        </p:spPr>
      </p:pic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6510DDB1-D6AD-5DE6-79C6-60B9B2C9D178}"/>
              </a:ext>
            </a:extLst>
          </p:cNvPr>
          <p:cNvSpPr/>
          <p:nvPr/>
        </p:nvSpPr>
        <p:spPr>
          <a:xfrm>
            <a:off x="2659469" y="744441"/>
            <a:ext cx="2916000" cy="864000"/>
          </a:xfrm>
          <a:prstGeom prst="round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3E52E738-2081-5800-35C3-E5A9C7636603}"/>
              </a:ext>
            </a:extLst>
          </p:cNvPr>
          <p:cNvCxnSpPr/>
          <p:nvPr/>
        </p:nvCxnSpPr>
        <p:spPr>
          <a:xfrm>
            <a:off x="2695477" y="1299508"/>
            <a:ext cx="28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43F5208-B2FC-BA48-38D2-4487E41628E5}"/>
              </a:ext>
            </a:extLst>
          </p:cNvPr>
          <p:cNvSpPr/>
          <p:nvPr/>
        </p:nvSpPr>
        <p:spPr>
          <a:xfrm>
            <a:off x="2269067" y="1531618"/>
            <a:ext cx="3567289" cy="133576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737FCD-0A8B-5AAE-21BF-48D1D1FB1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067" y="1453390"/>
            <a:ext cx="3635273" cy="1537372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402397-1C7C-EE6E-F3A3-48BDF887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5F181F69-8550-B8C1-0D22-EAEFB246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04D7D9-215E-D248-BEB8-FBA4B8DE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642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2B87A06E-5E7F-9F4D-AA1C-C1FD24ABB756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The hadronization model: </a:t>
            </a:r>
            <a:r>
              <a:rPr lang="en-US" sz="2000" b="1" dirty="0">
                <a:solidFill>
                  <a:srgbClr val="002060"/>
                </a:solidFill>
              </a:rPr>
              <a:t>string+</a:t>
            </a:r>
            <a:r>
              <a:rPr lang="en-US" sz="2000" b="1" baseline="30000" dirty="0">
                <a:solidFill>
                  <a:srgbClr val="002060"/>
                </a:solidFill>
              </a:rPr>
              <a:t>3</a:t>
            </a:r>
            <a:r>
              <a:rPr lang="en-US" sz="2000" b="1" dirty="0">
                <a:solidFill>
                  <a:srgbClr val="002060"/>
                </a:solidFill>
              </a:rPr>
              <a:t>P</a:t>
            </a:r>
            <a:r>
              <a:rPr lang="en-US" sz="2000" b="1" baseline="-25000" dirty="0">
                <a:solidFill>
                  <a:srgbClr val="002060"/>
                </a:solidFill>
              </a:rPr>
              <a:t>0</a:t>
            </a:r>
            <a:endParaRPr lang="it-IT" sz="2000" b="1" baseline="-25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FDBF1051-B7C2-6FB1-8AAD-806262A00EC6}"/>
                  </a:ext>
                </a:extLst>
              </p:cNvPr>
              <p:cNvSpPr txBox="1"/>
              <p:nvPr/>
            </p:nvSpPr>
            <p:spPr>
              <a:xfrm>
                <a:off x="511946" y="4149407"/>
                <a:ext cx="8863873" cy="11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Q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uark splitting amplitude </a:t>
                </a:r>
                <a:r>
                  <a:rPr lang="en-US" sz="1600" dirty="0">
                    <a:solidFill>
                      <a:srgbClr val="002060"/>
                    </a:solidFill>
                  </a:rPr>
                  <a:t>in the string+</a:t>
                </a:r>
                <a:r>
                  <a:rPr lang="en-US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en-US" sz="1600" dirty="0">
                    <a:solidFill>
                      <a:srgbClr val="002060"/>
                    </a:solidFill>
                  </a:rPr>
                  <a:t>P</a:t>
                </a:r>
                <a:r>
                  <a:rPr lang="en-US" sz="1600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1600" dirty="0">
                    <a:solidFill>
                      <a:srgbClr val="002060"/>
                    </a:solidFill>
                  </a:rPr>
                  <a:t> model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432FF"/>
                              </a:solidFill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  <m:sup>
                                  <m:r>
                                    <a:rPr lang="en-US" sz="1600" b="0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b>
                      </m:sSub>
                      <m: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sz="1600" b="0" dirty="0">
                  <a:solidFill>
                    <a:srgbClr val="002060"/>
                  </a:solidFill>
                </a:endParaRPr>
              </a:p>
              <a:p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FDBF1051-B7C2-6FB1-8AAD-806262A00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6" y="4149407"/>
                <a:ext cx="8863873" cy="1164101"/>
              </a:xfrm>
              <a:prstGeom prst="rect">
                <a:avLst/>
              </a:prstGeom>
              <a:blipFill>
                <a:blip r:embed="rId2"/>
                <a:stretch>
                  <a:fillRect l="-1431" t="-5376" r="-5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magine 48">
            <a:extLst>
              <a:ext uri="{FF2B5EF4-FFF2-40B4-BE49-F238E27FC236}">
                <a16:creationId xmlns:a16="http://schemas.microsoft.com/office/drawing/2014/main" id="{62F26BF5-3F49-0FBC-404E-278B0B181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558" y="464155"/>
            <a:ext cx="1466658" cy="1243471"/>
          </a:xfrm>
          <a:prstGeom prst="rect">
            <a:avLst/>
          </a:prstGeom>
        </p:spPr>
      </p:pic>
      <p:grpSp>
        <p:nvGrpSpPr>
          <p:cNvPr id="70" name="Gruppo 69">
            <a:extLst>
              <a:ext uri="{FF2B5EF4-FFF2-40B4-BE49-F238E27FC236}">
                <a16:creationId xmlns:a16="http://schemas.microsoft.com/office/drawing/2014/main" id="{AAB1327E-EC12-4A8C-C310-319B06DD09FA}"/>
              </a:ext>
            </a:extLst>
          </p:cNvPr>
          <p:cNvGrpSpPr/>
          <p:nvPr/>
        </p:nvGrpSpPr>
        <p:grpSpPr>
          <a:xfrm>
            <a:off x="2511004" y="558725"/>
            <a:ext cx="3639929" cy="2901848"/>
            <a:chOff x="2172253" y="558725"/>
            <a:chExt cx="3639929" cy="2901848"/>
          </a:xfrm>
        </p:grpSpPr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2D0ED3B1-DBFF-65B9-A39F-6B2321207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2253" y="996038"/>
              <a:ext cx="3639929" cy="2464535"/>
            </a:xfrm>
            <a:prstGeom prst="rect">
              <a:avLst/>
            </a:prstGeom>
          </p:spPr>
        </p:pic>
        <p:cxnSp>
          <p:nvCxnSpPr>
            <p:cNvPr id="58" name="Connettore 2 57">
              <a:extLst>
                <a:ext uri="{FF2B5EF4-FFF2-40B4-BE49-F238E27FC236}">
                  <a16:creationId xmlns:a16="http://schemas.microsoft.com/office/drawing/2014/main" id="{0329FB02-6CE5-8F69-185C-D185E6F440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7671" y="1335547"/>
              <a:ext cx="573578" cy="622646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>
              <a:extLst>
                <a:ext uri="{FF2B5EF4-FFF2-40B4-BE49-F238E27FC236}">
                  <a16:creationId xmlns:a16="http://schemas.microsoft.com/office/drawing/2014/main" id="{B65F6A42-8F68-2487-DD52-64118ED47691}"/>
                </a:ext>
              </a:extLst>
            </p:cNvPr>
            <p:cNvCxnSpPr>
              <a:cxnSpLocks/>
            </p:cNvCxnSpPr>
            <p:nvPr/>
          </p:nvCxnSpPr>
          <p:spPr>
            <a:xfrm>
              <a:off x="3992217" y="1335547"/>
              <a:ext cx="495736" cy="495545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EFD76BB2-9544-7DB5-3212-4962F2F48488}"/>
                    </a:ext>
                  </a:extLst>
                </p:cNvPr>
                <p:cNvSpPr txBox="1"/>
                <p:nvPr/>
              </p:nvSpPr>
              <p:spPr>
                <a:xfrm>
                  <a:off x="2961564" y="558725"/>
                  <a:ext cx="187814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dirty="0" err="1">
                      <a:solidFill>
                        <a:srgbClr val="0070C0"/>
                      </a:solidFill>
                    </a:rPr>
                    <a:t>string</a:t>
                  </a:r>
                  <a:r>
                    <a:rPr lang="it-IT" sz="1400" dirty="0">
                      <a:solidFill>
                        <a:srgbClr val="0070C0"/>
                      </a:solidFill>
                    </a:rPr>
                    <a:t> breaking by tunneling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acc>
                        <m:accPr>
                          <m:chr m:val="̅"/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</m:oMath>
                  </a14:m>
                  <a:r>
                    <a:rPr lang="it-IT" sz="14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it-IT" sz="1400" dirty="0" err="1">
                      <a:solidFill>
                        <a:srgbClr val="0070C0"/>
                      </a:solidFill>
                    </a:rPr>
                    <a:t>pairs</a:t>
                  </a:r>
                  <a:r>
                    <a:rPr lang="it-IT" sz="1400" dirty="0">
                      <a:solidFill>
                        <a:srgbClr val="0070C0"/>
                      </a:solidFill>
                    </a:rPr>
                    <a:t> in </a:t>
                  </a:r>
                  <a:r>
                    <a:rPr lang="it-IT" sz="1400" baseline="30000" dirty="0">
                      <a:solidFill>
                        <a:srgbClr val="0070C0"/>
                      </a:solidFill>
                    </a:rPr>
                    <a:t>3</a:t>
                  </a:r>
                  <a:r>
                    <a:rPr lang="it-IT" sz="1400" dirty="0">
                      <a:solidFill>
                        <a:srgbClr val="0070C0"/>
                      </a:solidFill>
                    </a:rPr>
                    <a:t>P</a:t>
                  </a:r>
                  <a:r>
                    <a:rPr lang="it-IT" sz="1400" baseline="-25000" dirty="0">
                      <a:solidFill>
                        <a:srgbClr val="0070C0"/>
                      </a:solidFill>
                    </a:rPr>
                    <a:t>0</a:t>
                  </a:r>
                  <a:r>
                    <a:rPr lang="it-IT" sz="1400" dirty="0">
                      <a:solidFill>
                        <a:srgbClr val="0070C0"/>
                      </a:solidFill>
                    </a:rPr>
                    <a:t> state</a:t>
                  </a:r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EFD76BB2-9544-7DB5-3212-4962F2F484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564" y="558725"/>
                  <a:ext cx="1878140" cy="738664"/>
                </a:xfrm>
                <a:prstGeom prst="rect">
                  <a:avLst/>
                </a:prstGeom>
                <a:blipFill>
                  <a:blip r:embed="rId5"/>
                  <a:stretch>
                    <a:fillRect t="-1695" r="-2685" b="-847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6CB26AEA-824C-7FA8-3845-4A89BF579B2E}"/>
                  </a:ext>
                </a:extLst>
              </p:cNvPr>
              <p:cNvSpPr txBox="1"/>
              <p:nvPr/>
            </p:nvSpPr>
            <p:spPr>
              <a:xfrm>
                <a:off x="6511901" y="1757650"/>
                <a:ext cx="2418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chemeClr val="tx1"/>
                    </a:solidFill>
                  </a:rPr>
                  <a:t>quark splitting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6CB26AEA-824C-7FA8-3845-4A89BF579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901" y="1757650"/>
                <a:ext cx="2418190" cy="307777"/>
              </a:xfrm>
              <a:prstGeom prst="rect">
                <a:avLst/>
              </a:prstGeom>
              <a:blipFill>
                <a:blip r:embed="rId6"/>
                <a:stretch>
                  <a:fillRect l="-521" t="-4000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FDA2669E-3BFB-AA02-6CF2-B39098A36843}"/>
                  </a:ext>
                </a:extLst>
              </p:cNvPr>
              <p:cNvSpPr txBox="1"/>
              <p:nvPr/>
            </p:nvSpPr>
            <p:spPr>
              <a:xfrm>
                <a:off x="6724362" y="2137476"/>
                <a:ext cx="1850868" cy="967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0" dirty="0">
                    <a:solidFill>
                      <a:schemeClr val="tx1"/>
                    </a:solidFill>
                  </a:rPr>
                  <a:t>Relevant variables: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4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FDA2669E-3BFB-AA02-6CF2-B39098A36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62" y="2137476"/>
                <a:ext cx="1850868" cy="967188"/>
              </a:xfrm>
              <a:prstGeom prst="rect">
                <a:avLst/>
              </a:prstGeom>
              <a:blipFill>
                <a:blip r:embed="rId7"/>
                <a:stretch>
                  <a:fillRect t="-1299" b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F624DD8-5434-EB45-BEF1-EDCFB1AFB9B8}"/>
              </a:ext>
            </a:extLst>
          </p:cNvPr>
          <p:cNvSpPr txBox="1"/>
          <p:nvPr/>
        </p:nvSpPr>
        <p:spPr>
          <a:xfrm>
            <a:off x="1249139" y="5025360"/>
            <a:ext cx="774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flavor</a:t>
            </a:r>
            <a:endParaRPr lang="it-IT" sz="1400" dirty="0"/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0205C3FF-E888-7DF8-E613-AD07ABBF303E}"/>
              </a:ext>
            </a:extLst>
          </p:cNvPr>
          <p:cNvSpPr txBox="1"/>
          <p:nvPr/>
        </p:nvSpPr>
        <p:spPr>
          <a:xfrm>
            <a:off x="2023925" y="5025360"/>
            <a:ext cx="774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mass</a:t>
            </a:r>
          </a:p>
        </p:txBody>
      </p:sp>
      <p:sp>
        <p:nvSpPr>
          <p:cNvPr id="78" name="Parentesi graffa aperta 77">
            <a:extLst>
              <a:ext uri="{FF2B5EF4-FFF2-40B4-BE49-F238E27FC236}">
                <a16:creationId xmlns:a16="http://schemas.microsoft.com/office/drawing/2014/main" id="{7057B6EC-8FB0-C952-A898-6BD2E1D9DAA7}"/>
              </a:ext>
            </a:extLst>
          </p:cNvPr>
          <p:cNvSpPr/>
          <p:nvPr/>
        </p:nvSpPr>
        <p:spPr>
          <a:xfrm rot="16200000">
            <a:off x="4039491" y="3926622"/>
            <a:ext cx="164152" cy="2623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59D76C2C-C908-C343-BAC7-A8BF6CEA68C7}"/>
              </a:ext>
            </a:extLst>
          </p:cNvPr>
          <p:cNvSpPr txBox="1"/>
          <p:nvPr/>
        </p:nvSpPr>
        <p:spPr>
          <a:xfrm>
            <a:off x="3020074" y="5340329"/>
            <a:ext cx="262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longitudinal</a:t>
            </a:r>
            <a:r>
              <a:rPr lang="it-IT" sz="1400" dirty="0"/>
              <a:t> </a:t>
            </a:r>
            <a:r>
              <a:rPr lang="it-IT" sz="1400" dirty="0" err="1"/>
              <a:t>momentum</a:t>
            </a:r>
            <a:endParaRPr lang="it-IT" sz="1400" dirty="0"/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10E6D978-0CD8-8F1D-C1A8-52064CFD3A8E}"/>
              </a:ext>
            </a:extLst>
          </p:cNvPr>
          <p:cNvSpPr txBox="1"/>
          <p:nvPr/>
        </p:nvSpPr>
        <p:spPr>
          <a:xfrm>
            <a:off x="5119935" y="5007950"/>
            <a:ext cx="1850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transverse</a:t>
            </a:r>
            <a:endParaRPr lang="it-IT" sz="1400" dirty="0"/>
          </a:p>
          <a:p>
            <a:pPr algn="ctr"/>
            <a:r>
              <a:rPr lang="it-IT" sz="1400" dirty="0" err="1"/>
              <a:t>momentum</a:t>
            </a:r>
            <a:endParaRPr lang="it-IT" sz="1400" dirty="0"/>
          </a:p>
          <a:p>
            <a:pPr algn="ctr"/>
            <a:r>
              <a:rPr lang="it-IT" sz="1400" dirty="0"/>
              <a:t>(</a:t>
            </a:r>
            <a:r>
              <a:rPr lang="it-IT" sz="1400" dirty="0" err="1"/>
              <a:t>w.r.t</a:t>
            </a:r>
            <a:r>
              <a:rPr lang="it-IT" sz="1400" dirty="0"/>
              <a:t> </a:t>
            </a:r>
            <a:r>
              <a:rPr lang="it-IT" sz="1400" dirty="0" err="1"/>
              <a:t>string</a:t>
            </a:r>
            <a:r>
              <a:rPr lang="it-IT" sz="1400" dirty="0"/>
              <a:t> </a:t>
            </a:r>
            <a:r>
              <a:rPr lang="it-IT" sz="1400" dirty="0" err="1"/>
              <a:t>axis</a:t>
            </a:r>
            <a:r>
              <a:rPr lang="it-IT" sz="1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DF90FDE0-025C-09B5-8789-6EB86C6BD160}"/>
                  </a:ext>
                </a:extLst>
              </p:cNvPr>
              <p:cNvSpPr txBox="1"/>
              <p:nvPr/>
            </p:nvSpPr>
            <p:spPr>
              <a:xfrm>
                <a:off x="6737125" y="4934550"/>
                <a:ext cx="141009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aseline="30000" dirty="0">
                    <a:solidFill>
                      <a:srgbClr val="0432FF"/>
                    </a:solidFill>
                  </a:rPr>
                  <a:t>3</a:t>
                </a:r>
                <a:r>
                  <a:rPr lang="it-IT" sz="1400" dirty="0">
                    <a:solidFill>
                      <a:srgbClr val="0432FF"/>
                    </a:solidFill>
                  </a:rPr>
                  <a:t>P</a:t>
                </a:r>
                <a:r>
                  <a:rPr lang="it-IT" sz="1400" baseline="-25000" dirty="0">
                    <a:solidFill>
                      <a:srgbClr val="0432FF"/>
                    </a:solidFill>
                  </a:rPr>
                  <a:t>0</a:t>
                </a:r>
                <a:r>
                  <a:rPr lang="it-IT" sz="1400" dirty="0">
                    <a:solidFill>
                      <a:srgbClr val="0432FF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432FF"/>
                    </a:solidFill>
                  </a:rPr>
                  <a:t>mechanism</a:t>
                </a:r>
                <a:endParaRPr lang="it-IT" sz="1400" dirty="0">
                  <a:solidFill>
                    <a:srgbClr val="0432FF"/>
                  </a:solidFill>
                </a:endParaRPr>
              </a:p>
              <a:p>
                <a:pPr algn="ctr"/>
                <a:r>
                  <a:rPr lang="en-US" sz="1400" b="0" dirty="0">
                    <a:solidFill>
                      <a:srgbClr val="0432FF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it-IT" sz="1400" dirty="0">
                    <a:solidFill>
                      <a:srgbClr val="0432FF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432FF"/>
                    </a:solidFill>
                  </a:rPr>
                  <a:t>complex</a:t>
                </a:r>
                <a:r>
                  <a:rPr lang="it-IT" sz="1400" dirty="0">
                    <a:solidFill>
                      <a:srgbClr val="0432FF"/>
                    </a:solidFill>
                  </a:rPr>
                  <a:t> mass </a:t>
                </a:r>
                <a:r>
                  <a:rPr lang="it-IT" sz="1400" dirty="0" err="1">
                    <a:solidFill>
                      <a:srgbClr val="0432FF"/>
                    </a:solidFill>
                  </a:rPr>
                  <a:t>paramter</a:t>
                </a:r>
                <a:r>
                  <a:rPr lang="it-IT" sz="1400" dirty="0">
                    <a:solidFill>
                      <a:srgbClr val="0432FF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DF90FDE0-025C-09B5-8789-6EB86C6BD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25" y="4934550"/>
                <a:ext cx="1410091" cy="738664"/>
              </a:xfrm>
              <a:prstGeom prst="rect">
                <a:avLst/>
              </a:prstGeom>
              <a:blipFill>
                <a:blip r:embed="rId8"/>
                <a:stretch>
                  <a:fillRect l="-893" t="-1695" r="-3571" b="-8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B522ACD7-2BD9-968F-81F9-4F92C9E6A358}"/>
              </a:ext>
            </a:extLst>
          </p:cNvPr>
          <p:cNvSpPr txBox="1"/>
          <p:nvPr/>
        </p:nvSpPr>
        <p:spPr>
          <a:xfrm>
            <a:off x="544164" y="6041382"/>
            <a:ext cx="339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AK, X.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Artru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PRD 109 (2024) 5, 05402</a:t>
            </a:r>
            <a:endParaRPr lang="it-IT" sz="1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CD1BC57D-ED39-5ED1-B9B5-C33D7EF93840}"/>
                  </a:ext>
                </a:extLst>
              </p:cNvPr>
              <p:cNvSpPr txBox="1"/>
              <p:nvPr/>
            </p:nvSpPr>
            <p:spPr>
              <a:xfrm>
                <a:off x="7931091" y="5009106"/>
                <a:ext cx="141009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rgbClr val="FF0000"/>
                    </a:solidFill>
                  </a:rPr>
                  <a:t>Coupling</a:t>
                </a:r>
              </a:p>
              <a:p>
                <a:pPr algn="ctr"/>
                <a:r>
                  <a:rPr lang="it-IT" sz="1400" dirty="0">
                    <a:solidFill>
                      <a:srgbClr val="FF0000"/>
                    </a:solidFill>
                  </a:rPr>
                  <a:t>e.g.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PS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</m:oMath>
                  </m:oMathPara>
                </a14:m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CD1BC57D-ED39-5ED1-B9B5-C33D7EF93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91" y="5009106"/>
                <a:ext cx="1410091" cy="738664"/>
              </a:xfrm>
              <a:prstGeom prst="rect">
                <a:avLst/>
              </a:prstGeom>
              <a:blipFill>
                <a:blip r:embed="rId9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FBE95C-0FDC-CF0D-049F-44AB567F8D35}"/>
              </a:ext>
            </a:extLst>
          </p:cNvPr>
          <p:cNvSpPr txBox="1"/>
          <p:nvPr/>
        </p:nvSpPr>
        <p:spPr>
          <a:xfrm>
            <a:off x="6620678" y="3235236"/>
            <a:ext cx="189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Transverse</a:t>
            </a:r>
            <a:r>
              <a:rPr lang="it-IT" sz="1400" dirty="0"/>
              <a:t> </a:t>
            </a:r>
            <a:r>
              <a:rPr lang="it-IT" sz="1400" dirty="0" err="1"/>
              <a:t>vectors</a:t>
            </a:r>
            <a:r>
              <a:rPr lang="it-IT" sz="1400" dirty="0"/>
              <a:t> </a:t>
            </a:r>
            <a:r>
              <a:rPr lang="it-IT" sz="1400" dirty="0" err="1"/>
              <a:t>defined</a:t>
            </a:r>
            <a:r>
              <a:rPr lang="it-IT" sz="1400" dirty="0"/>
              <a:t> </a:t>
            </a:r>
            <a:r>
              <a:rPr lang="it-IT" sz="1400" dirty="0" err="1"/>
              <a:t>w.r.t</a:t>
            </a:r>
            <a:r>
              <a:rPr lang="it-IT" sz="1400" dirty="0"/>
              <a:t>. </a:t>
            </a:r>
            <a:r>
              <a:rPr lang="it-IT" sz="1400" dirty="0" err="1"/>
              <a:t>string</a:t>
            </a:r>
            <a:r>
              <a:rPr lang="it-IT" sz="1400" dirty="0"/>
              <a:t> </a:t>
            </a:r>
            <a:r>
              <a:rPr lang="it-IT" sz="1400" dirty="0" err="1"/>
              <a:t>axis</a:t>
            </a:r>
            <a:endParaRPr 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44C3AE-B83F-E72C-1A2B-FC3C80FBDE9E}"/>
              </a:ext>
            </a:extLst>
          </p:cNvPr>
          <p:cNvSpPr txBox="1"/>
          <p:nvPr/>
        </p:nvSpPr>
        <p:spPr>
          <a:xfrm>
            <a:off x="498079" y="5436798"/>
            <a:ext cx="186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highlight>
                  <a:srgbClr val="FFFF00"/>
                </a:highlight>
              </a:rPr>
              <a:t>Free </a:t>
            </a:r>
            <a:r>
              <a:rPr lang="it-IT" sz="1200" dirty="0" err="1">
                <a:highlight>
                  <a:srgbClr val="FFFF00"/>
                </a:highlight>
              </a:rPr>
              <a:t>param</a:t>
            </a:r>
            <a:r>
              <a:rPr lang="it-IT" sz="1200" dirty="0">
                <a:highlight>
                  <a:srgbClr val="FFFF00"/>
                </a:highlight>
              </a:rPr>
              <a:t>. Lund</a:t>
            </a:r>
          </a:p>
          <a:p>
            <a:r>
              <a:rPr lang="it-IT" sz="1200" dirty="0">
                <a:highlight>
                  <a:srgbClr val="00FFFF"/>
                </a:highlight>
              </a:rPr>
              <a:t>Free </a:t>
            </a:r>
            <a:r>
              <a:rPr lang="it-IT" sz="1200" dirty="0" err="1">
                <a:highlight>
                  <a:srgbClr val="00FFFF"/>
                </a:highlight>
              </a:rPr>
              <a:t>param</a:t>
            </a:r>
            <a:r>
              <a:rPr lang="it-IT" sz="1200" dirty="0">
                <a:highlight>
                  <a:srgbClr val="00FFFF"/>
                </a:highlight>
              </a:rPr>
              <a:t>. string+</a:t>
            </a:r>
            <a:r>
              <a:rPr lang="it-IT" sz="1200" baseline="30000" dirty="0">
                <a:highlight>
                  <a:srgbClr val="00FFFF"/>
                </a:highlight>
              </a:rPr>
              <a:t>3</a:t>
            </a:r>
            <a:r>
              <a:rPr lang="it-IT" sz="1200" dirty="0">
                <a:highlight>
                  <a:srgbClr val="00FFFF"/>
                </a:highlight>
              </a:rPr>
              <a:t>P</a:t>
            </a:r>
            <a:r>
              <a:rPr lang="it-IT" sz="1200" baseline="-25000" dirty="0">
                <a:highlight>
                  <a:srgbClr val="00FFFF"/>
                </a:highlight>
              </a:rPr>
              <a:t>0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D61ED06-11CF-7AE1-08DA-5FDE6145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11F6A9B-5312-620E-47F6-55B27175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BAE895-6E68-C01D-BA05-6E56DD71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402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56326F-2FFD-25AA-18CF-7AFD1B7983E1}"/>
              </a:ext>
            </a:extLst>
          </p:cNvPr>
          <p:cNvSpPr txBox="1"/>
          <p:nvPr/>
        </p:nvSpPr>
        <p:spPr>
          <a:xfrm>
            <a:off x="2107441" y="1434785"/>
            <a:ext cx="16859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Times"/>
              </a:rPr>
              <a:t>PRD 78, 032011 (2008)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B8CFBD9-EA9A-6622-44AD-3F0356F7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9760" y="411889"/>
            <a:ext cx="3451175" cy="4572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13B6E25-D39B-6C31-E340-C27425A0A3A7}"/>
              </a:ext>
            </a:extLst>
          </p:cNvPr>
          <p:cNvSpPr txBox="1"/>
          <p:nvPr/>
        </p:nvSpPr>
        <p:spPr>
          <a:xfrm>
            <a:off x="688028" y="5475846"/>
            <a:ext cx="397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3DFF"/>
                </a:solidFill>
              </a:rPr>
              <a:t>StringSpinner</a:t>
            </a:r>
            <a:r>
              <a:rPr lang="it-IT" sz="1600" dirty="0">
                <a:solidFill>
                  <a:srgbClr val="003DFF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reproduces</a:t>
            </a:r>
            <a:r>
              <a:rPr lang="it-IT" sz="1600" dirty="0">
                <a:solidFill>
                  <a:srgbClr val="002060"/>
                </a:solidFill>
              </a:rPr>
              <a:t> trend and size</a:t>
            </a:r>
          </a:p>
        </p:txBody>
      </p:sp>
      <p:pic>
        <p:nvPicPr>
          <p:cNvPr id="19" name="Immagine 18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EFD2053-B65C-B50F-7A8D-5126A9298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4038"/>
          <a:stretch/>
        </p:blipFill>
        <p:spPr>
          <a:xfrm>
            <a:off x="3870322" y="930552"/>
            <a:ext cx="704732" cy="43495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2D4EA5-A004-EEB0-F3EA-2771DF452F63}"/>
              </a:ext>
            </a:extLst>
          </p:cNvPr>
          <p:cNvSpPr txBox="1"/>
          <p:nvPr/>
        </p:nvSpPr>
        <p:spPr>
          <a:xfrm>
            <a:off x="2185987" y="865728"/>
            <a:ext cx="16859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effectLst/>
              </a:rPr>
              <a:t>PRD 78, 032011 (2008)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44DF150-F176-A133-5697-ED97CB4AD7F6}"/>
                  </a:ext>
                </a:extLst>
              </p:cNvPr>
              <p:cNvSpPr txBox="1"/>
              <p:nvPr/>
            </p:nvSpPr>
            <p:spPr>
              <a:xfrm>
                <a:off x="708448" y="4465226"/>
                <a:ext cx="37537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rgbClr val="002060"/>
                    </a:solidFill>
                  </a:rPr>
                  <a:t>Belle asymmetries corrected for thrust smearing</a:t>
                </a:r>
                <a:endParaRPr lang="en-US" sz="140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400" b="0" i="0" dirty="0">
                    <a:solidFill>
                      <a:srgbClr val="002060"/>
                    </a:solidFill>
                  </a:rPr>
                  <a:t>Cuts:</a:t>
                </a:r>
                <a:endParaRPr lang="en-US" sz="1400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&gt;0.2,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44DF150-F176-A133-5697-ED97CB4AD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8" y="4465226"/>
                <a:ext cx="3753779" cy="738664"/>
              </a:xfrm>
              <a:prstGeom prst="rect">
                <a:avLst/>
              </a:prstGeom>
              <a:blipFill>
                <a:blip r:embed="rId5"/>
                <a:stretch>
                  <a:fillRect l="-337" t="-1695" b="-50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B033E5C-AB63-C7EC-D320-C2BE8FB77C12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charged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pairs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B033E5C-AB63-C7EC-D320-C2BE8FB77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B5C95E1E-57E3-A4B2-0291-FEFFC22F9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702" y="616543"/>
            <a:ext cx="2859357" cy="2793830"/>
          </a:xfrm>
          <a:prstGeom prst="rect">
            <a:avLst/>
          </a:prstGeom>
        </p:spPr>
      </p:pic>
      <p:pic>
        <p:nvPicPr>
          <p:cNvPr id="14" name="Immagine 13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DB784D06-F4E8-A08B-E02E-C1658F94BA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0875" y="3410373"/>
            <a:ext cx="2703587" cy="294597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3B6AE5D-B4F9-FBF1-CFC2-FCD6E2102414}"/>
              </a:ext>
            </a:extLst>
          </p:cNvPr>
          <p:cNvSpPr txBox="1"/>
          <p:nvPr/>
        </p:nvSpPr>
        <p:spPr>
          <a:xfrm>
            <a:off x="7400407" y="3275319"/>
            <a:ext cx="17453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effectLst/>
              </a:rPr>
              <a:t>Anselmino et al., PRD 92, 114023 (2015)</a:t>
            </a:r>
            <a:endParaRPr lang="it-IT" sz="1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420DA8E-7C6B-26C3-8029-9E0AD7036EEE}"/>
                  </a:ext>
                </a:extLst>
              </p:cNvPr>
              <p:cNvSpPr txBox="1"/>
              <p:nvPr/>
            </p:nvSpPr>
            <p:spPr>
              <a:xfrm>
                <a:off x="7028061" y="2013458"/>
                <a:ext cx="744691" cy="380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UL</m:t>
                          </m:r>
                        </m:sup>
                      </m:sSubSup>
                    </m:oMath>
                  </m:oMathPara>
                </a14:m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420DA8E-7C6B-26C3-8029-9E0AD7036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61" y="2013458"/>
                <a:ext cx="744691" cy="3806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E87B884-45F4-E580-887E-19A69E6674D6}"/>
                  </a:ext>
                </a:extLst>
              </p:cNvPr>
              <p:cNvSpPr txBox="1"/>
              <p:nvPr/>
            </p:nvSpPr>
            <p:spPr>
              <a:xfrm>
                <a:off x="7021724" y="4883362"/>
                <a:ext cx="744691" cy="380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m:oMathPara>
                </a14:m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E87B884-45F4-E580-887E-19A69E66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724" y="4883362"/>
                <a:ext cx="744691" cy="3806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575C4B1-8081-2E22-EA9E-51126E86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6A116F-CCBB-8B8A-7DAF-E214BDFA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053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91E739-8295-EC66-4A6E-0CCF53CF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9760" y="437746"/>
            <a:ext cx="3451175" cy="457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charged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pions</a:t>
                </a:r>
                <a:endParaRPr lang="it-IT" dirty="0">
                  <a:solidFill>
                    <a:srgbClr val="003DFF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4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magine 18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EFD2053-B65C-B50F-7A8D-5126A9298D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24038"/>
          <a:stretch/>
        </p:blipFill>
        <p:spPr>
          <a:xfrm>
            <a:off x="3870322" y="930552"/>
            <a:ext cx="704732" cy="434952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68F2608F-C259-456D-155F-67FAF6B2BE8C}"/>
              </a:ext>
            </a:extLst>
          </p:cNvPr>
          <p:cNvSpPr/>
          <p:nvPr/>
        </p:nvSpPr>
        <p:spPr>
          <a:xfrm>
            <a:off x="8069518" y="1230050"/>
            <a:ext cx="153114" cy="2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8F94003-D33C-688D-215B-4121FA58948F}"/>
                  </a:ext>
                </a:extLst>
              </p:cNvPr>
              <p:cNvSpPr txBox="1"/>
              <p:nvPr/>
            </p:nvSpPr>
            <p:spPr>
              <a:xfrm>
                <a:off x="705767" y="4476877"/>
                <a:ext cx="375606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2060"/>
                    </a:solidFill>
                  </a:rPr>
                  <a:t>Cuts: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&gt;0.2,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Trend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reproduced</a:t>
                </a:r>
                <a:r>
                  <a:rPr lang="it-IT" sz="1600" dirty="0">
                    <a:solidFill>
                      <a:srgbClr val="002060"/>
                    </a:solidFill>
                  </a:rPr>
                  <a:t> by string+</a:t>
                </a:r>
                <a:r>
                  <a:rPr lang="it-IT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600" dirty="0">
                    <a:solidFill>
                      <a:srgbClr val="002060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2060"/>
                    </a:solidFill>
                  </a:rPr>
                  <a:t>0</a:t>
                </a: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  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somewhat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lower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values</a:t>
                </a:r>
                <a:r>
                  <a:rPr lang="it-IT" sz="1400" dirty="0">
                    <a:solidFill>
                      <a:srgbClr val="002060"/>
                    </a:solidFill>
                  </a:rPr>
                  <a:t> in the last z</a:t>
                </a:r>
                <a:r>
                  <a:rPr lang="it-IT" sz="1400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it-IT" sz="1400" dirty="0">
                    <a:solidFill>
                      <a:srgbClr val="002060"/>
                    </a:solidFill>
                  </a:rPr>
                  <a:t> bin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8F94003-D33C-688D-215B-4121FA589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7" y="4476877"/>
                <a:ext cx="3756063" cy="1231106"/>
              </a:xfrm>
              <a:prstGeom prst="rect">
                <a:avLst/>
              </a:prstGeom>
              <a:blipFill>
                <a:blip r:embed="rId6"/>
                <a:stretch>
                  <a:fillRect l="-1010" t="-1020" b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9EA48A-1CFB-C568-C227-66796100C204}"/>
              </a:ext>
            </a:extLst>
          </p:cNvPr>
          <p:cNvSpPr txBox="1"/>
          <p:nvPr/>
        </p:nvSpPr>
        <p:spPr>
          <a:xfrm>
            <a:off x="2185987" y="879114"/>
            <a:ext cx="16859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</a:rPr>
              <a:t>PRD 78, 032011 (2008)</a:t>
            </a:r>
          </a:p>
        </p:txBody>
      </p:sp>
      <p:pic>
        <p:nvPicPr>
          <p:cNvPr id="11" name="Immagine 10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573604F7-0BDC-5A09-4759-083B3377A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532" y="4161194"/>
            <a:ext cx="3086100" cy="13369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184489-A614-91D6-0F84-340ABF3753A7}"/>
              </a:ext>
            </a:extLst>
          </p:cNvPr>
          <p:cNvSpPr txBox="1"/>
          <p:nvPr/>
        </p:nvSpPr>
        <p:spPr>
          <a:xfrm>
            <a:off x="6290680" y="5511761"/>
            <a:ext cx="20573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effectLst/>
                <a:latin typeface="AdvOT483a8203"/>
              </a:rPr>
              <a:t>JAM, PRD </a:t>
            </a:r>
            <a:r>
              <a:rPr lang="it-IT" sz="1200" dirty="0">
                <a:solidFill>
                  <a:srgbClr val="002060"/>
                </a:solidFill>
                <a:effectLst/>
                <a:latin typeface="AdvOT19ee2aa8.B"/>
              </a:rPr>
              <a:t>102, </a:t>
            </a:r>
            <a:r>
              <a:rPr lang="it-IT" sz="1200" dirty="0">
                <a:solidFill>
                  <a:srgbClr val="002060"/>
                </a:solidFill>
                <a:effectLst/>
                <a:latin typeface="AdvOT483a8203"/>
              </a:rPr>
              <a:t>054002 (2020) </a:t>
            </a:r>
            <a:endParaRPr lang="it-IT" sz="1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5" name="Immagine 1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30A44630-96D1-F58C-FABB-86C3D115E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433110"/>
            <a:ext cx="2596322" cy="253154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A23A568-8FD3-A198-D5C0-E0280E4BF27A}"/>
              </a:ext>
            </a:extLst>
          </p:cNvPr>
          <p:cNvSpPr txBox="1"/>
          <p:nvPr/>
        </p:nvSpPr>
        <p:spPr>
          <a:xfrm>
            <a:off x="5089026" y="1160176"/>
            <a:ext cx="17453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effectLst/>
              </a:rPr>
              <a:t>Anselmino et al., PRD 92, 114023 (2015)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20" name="Immagine 19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D53DB089-2BEB-BFD7-BD90-4629834037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305" b="6864"/>
          <a:stretch/>
        </p:blipFill>
        <p:spPr>
          <a:xfrm>
            <a:off x="6862874" y="1533787"/>
            <a:ext cx="2229553" cy="219138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3FEEBFE-43EB-F42E-B43A-9EF73594AEA6}"/>
              </a:ext>
            </a:extLst>
          </p:cNvPr>
          <p:cNvSpPr txBox="1"/>
          <p:nvPr/>
        </p:nvSpPr>
        <p:spPr>
          <a:xfrm>
            <a:off x="7415980" y="1128998"/>
            <a:ext cx="1676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AdvOT483a8203"/>
              </a:rPr>
              <a:t>Kang et al., </a:t>
            </a:r>
            <a:r>
              <a:rPr lang="it-IT" sz="1200" dirty="0">
                <a:solidFill>
                  <a:srgbClr val="002060"/>
                </a:solidFill>
                <a:effectLst/>
                <a:latin typeface="AdvOT483a8203"/>
              </a:rPr>
              <a:t>PRD </a:t>
            </a:r>
            <a:r>
              <a:rPr lang="it-IT" sz="1200" dirty="0">
                <a:solidFill>
                  <a:srgbClr val="002060"/>
                </a:solidFill>
                <a:effectLst/>
                <a:latin typeface="AdvOT19ee2aa8.B"/>
              </a:rPr>
              <a:t>93, </a:t>
            </a:r>
            <a:r>
              <a:rPr lang="it-IT" sz="1200" dirty="0">
                <a:solidFill>
                  <a:srgbClr val="002060"/>
                </a:solidFill>
                <a:effectLst/>
                <a:latin typeface="AdvOT483a8203"/>
              </a:rPr>
              <a:t>014009 (2016)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D4DBB5-6942-4728-6270-335FCAE6BB94}"/>
              </a:ext>
            </a:extLst>
          </p:cNvPr>
          <p:cNvSpPr txBox="1"/>
          <p:nvPr/>
        </p:nvSpPr>
        <p:spPr>
          <a:xfrm>
            <a:off x="5625272" y="578016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A</a:t>
            </a:r>
            <a:r>
              <a:rPr lang="it-IT" sz="1600" baseline="-25000" dirty="0">
                <a:solidFill>
                  <a:srgbClr val="002060"/>
                </a:solidFill>
              </a:rPr>
              <a:t>0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asymmetry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essential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observable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included</a:t>
            </a:r>
            <a:r>
              <a:rPr lang="it-IT" sz="1600" dirty="0">
                <a:solidFill>
                  <a:srgbClr val="002060"/>
                </a:solidFill>
              </a:rPr>
              <a:t> in </a:t>
            </a:r>
            <a:r>
              <a:rPr lang="it-IT" sz="1600" dirty="0" err="1">
                <a:solidFill>
                  <a:srgbClr val="002060"/>
                </a:solidFill>
              </a:rPr>
              <a:t>phenomenological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fits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4F4BD379-8268-906C-9FD7-A5949F97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1C3919-D205-9F17-3936-BF9FEE67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054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charged </a:t>
                </a:r>
                <a:r>
                  <a:rPr lang="en-US" sz="2000" dirty="0">
                    <a:solidFill>
                      <a:srgbClr val="003DFF"/>
                    </a:solidFill>
                  </a:rPr>
                  <a:t>KK pairs</a:t>
                </a:r>
                <a:endParaRPr lang="it-IT" dirty="0">
                  <a:solidFill>
                    <a:srgbClr val="003DFF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950E201-EE9A-E818-1AAA-07906BE0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2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A452811A-596E-7ED5-9375-932525BF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5677" y="726488"/>
            <a:ext cx="3998756" cy="41832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CB2289-AAC1-16C9-B0B6-8BC6F6FCB62E}"/>
              </a:ext>
            </a:extLst>
          </p:cNvPr>
          <p:cNvSpPr txBox="1"/>
          <p:nvPr/>
        </p:nvSpPr>
        <p:spPr>
          <a:xfrm>
            <a:off x="2049811" y="750917"/>
            <a:ext cx="183890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</a:t>
            </a:r>
            <a:r>
              <a:rPr lang="it-IT" sz="1200" dirty="0">
                <a:solidFill>
                  <a:srgbClr val="002060"/>
                </a:solidFill>
                <a:effectLst/>
              </a:rPr>
              <a:t>D 92, 111101(</a:t>
            </a:r>
            <a:r>
              <a:rPr lang="it-IT" sz="1200" dirty="0" err="1">
                <a:solidFill>
                  <a:srgbClr val="002060"/>
                </a:solidFill>
                <a:effectLst/>
              </a:rPr>
              <a:t>R</a:t>
            </a:r>
            <a:r>
              <a:rPr lang="it-IT" sz="1200" dirty="0">
                <a:solidFill>
                  <a:srgbClr val="002060"/>
                </a:solidFill>
                <a:effectLst/>
              </a:rPr>
              <a:t>) (2015)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B99E194-89DE-28EB-E917-D7740DEF92BE}"/>
                  </a:ext>
                </a:extLst>
              </p:cNvPr>
              <p:cNvSpPr txBox="1"/>
              <p:nvPr/>
            </p:nvSpPr>
            <p:spPr>
              <a:xfrm>
                <a:off x="818221" y="4721008"/>
                <a:ext cx="3753779" cy="13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C</a:t>
                </a:r>
                <a:r>
                  <a:rPr lang="en-US" sz="1400" b="0" i="0" dirty="0">
                    <a:solidFill>
                      <a:srgbClr val="002060"/>
                    </a:solidFill>
                  </a:rPr>
                  <a:t>orrected for thrust smearing</a:t>
                </a:r>
                <a:endParaRPr lang="en-US" sz="1400" dirty="0">
                  <a:solidFill>
                    <a:srgbClr val="002060"/>
                  </a:solidFill>
                </a:endParaRP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Cuts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&gt;0.15,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  <a:p>
                <a:endParaRPr lang="it-IT" sz="14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UC</m:t>
                        </m:r>
                      </m:sup>
                    </m:sSubSup>
                  </m:oMath>
                </a14:m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much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smaller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than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bSup>
                  </m:oMath>
                </a14:m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at</a:t>
                </a:r>
                <a:r>
                  <a:rPr lang="it-IT" sz="1400" dirty="0">
                    <a:solidFill>
                      <a:srgbClr val="002060"/>
                    </a:solidFill>
                  </a:rPr>
                  <a:t> large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z</a:t>
                </a:r>
                <a:endParaRPr lang="it-IT" sz="140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 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reproduced</a:t>
                </a:r>
                <a:r>
                  <a:rPr lang="it-IT" sz="1400" dirty="0">
                    <a:solidFill>
                      <a:srgbClr val="002060"/>
                    </a:solidFill>
                  </a:rPr>
                  <a:t> by string+</a:t>
                </a:r>
                <a:r>
                  <a:rPr lang="it-IT" sz="14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400" dirty="0">
                    <a:solidFill>
                      <a:srgbClr val="002060"/>
                    </a:solidFill>
                  </a:rPr>
                  <a:t>P</a:t>
                </a:r>
                <a:r>
                  <a:rPr lang="it-IT" sz="1400" baseline="-25000" dirty="0">
                    <a:solidFill>
                      <a:srgbClr val="002060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B99E194-89DE-28EB-E917-D7740DEF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1" y="4721008"/>
                <a:ext cx="3753779" cy="1395062"/>
              </a:xfrm>
              <a:prstGeom prst="rect">
                <a:avLst/>
              </a:prstGeom>
              <a:blipFill>
                <a:blip r:embed="rId5"/>
                <a:stretch>
                  <a:fillRect l="-676" b="-45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 descr="Immagine che contiene disegno, schizzo, clipart, cartone animato&#10;&#10;Descrizione generata automaticamente">
            <a:extLst>
              <a:ext uri="{FF2B5EF4-FFF2-40B4-BE49-F238E27FC236}">
                <a16:creationId xmlns:a16="http://schemas.microsoft.com/office/drawing/2014/main" id="{D734EC8C-15AF-ED26-D40F-E23837EE9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168" y="608636"/>
            <a:ext cx="891664" cy="77734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85CEA523-1983-2B75-03E5-AC1EAFCE4051}"/>
              </a:ext>
            </a:extLst>
          </p:cNvPr>
          <p:cNvSpPr/>
          <p:nvPr/>
        </p:nvSpPr>
        <p:spPr>
          <a:xfrm>
            <a:off x="4126168" y="1028327"/>
            <a:ext cx="153114" cy="2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E8B59B58-E4D5-DD7B-981D-B86BA16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540CAA-DA53-59D0-041C-C083A000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93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FAEE3-1CBD-114A-55D4-F26D28D4146A}"/>
              </a:ext>
            </a:extLst>
          </p:cNvPr>
          <p:cNvSpPr txBox="1"/>
          <p:nvPr/>
        </p:nvSpPr>
        <p:spPr>
          <a:xfrm>
            <a:off x="-1140178" y="643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C9C0BD-9B7E-7E8A-C901-8E6A466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56326F-2FFD-25AA-18CF-7AFD1B7983E1}"/>
              </a:ext>
            </a:extLst>
          </p:cNvPr>
          <p:cNvSpPr txBox="1"/>
          <p:nvPr/>
        </p:nvSpPr>
        <p:spPr>
          <a:xfrm>
            <a:off x="2107441" y="1434785"/>
            <a:ext cx="16859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Times"/>
              </a:rPr>
              <a:t>PRD 78, 032011 (2008)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B8CFBD9-EA9A-6622-44AD-3F0356F7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9760" y="411889"/>
            <a:ext cx="3451175" cy="457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3F3DEC0-71AA-6C58-3A85-B5BF74FF5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58866" y="726992"/>
            <a:ext cx="3998263" cy="4182684"/>
          </a:xfrm>
          <a:prstGeom prst="rect">
            <a:avLst/>
          </a:prstGeom>
        </p:spPr>
      </p:pic>
      <p:pic>
        <p:nvPicPr>
          <p:cNvPr id="13" name="Immagine 12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FF14A1E4-0FBF-8456-B437-203F195DF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4038"/>
          <a:stretch/>
        </p:blipFill>
        <p:spPr>
          <a:xfrm>
            <a:off x="3870322" y="930552"/>
            <a:ext cx="704732" cy="434952"/>
          </a:xfrm>
          <a:prstGeom prst="rect">
            <a:avLst/>
          </a:prstGeom>
        </p:spPr>
      </p:pic>
      <p:pic>
        <p:nvPicPr>
          <p:cNvPr id="17" name="Immagine 16" descr="Immagine che contiene disegno, schizzo, clipart, cartone animato&#10;&#10;Descrizione generata automaticamente">
            <a:extLst>
              <a:ext uri="{FF2B5EF4-FFF2-40B4-BE49-F238E27FC236}">
                <a16:creationId xmlns:a16="http://schemas.microsoft.com/office/drawing/2014/main" id="{C8DC3691-7921-18AD-D7EE-883BA3601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83" y="729487"/>
            <a:ext cx="891664" cy="777349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DE2417D4-E46C-1DAC-7808-346BD4212A4C}"/>
              </a:ext>
            </a:extLst>
          </p:cNvPr>
          <p:cNvSpPr/>
          <p:nvPr/>
        </p:nvSpPr>
        <p:spPr>
          <a:xfrm>
            <a:off x="8162983" y="1149178"/>
            <a:ext cx="153114" cy="2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CB3295-23AD-7B04-5E33-186F457A2819}"/>
              </a:ext>
            </a:extLst>
          </p:cNvPr>
          <p:cNvSpPr txBox="1"/>
          <p:nvPr/>
        </p:nvSpPr>
        <p:spPr>
          <a:xfrm>
            <a:off x="2185987" y="865728"/>
            <a:ext cx="16859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effectLst/>
              </a:rPr>
              <a:t>PRD 78, 032011 (2008)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E761577-E81D-F6AD-AEC5-C7ED3139EFED}"/>
                  </a:ext>
                </a:extLst>
              </p:cNvPr>
              <p:cNvSpPr txBox="1"/>
              <p:nvPr/>
            </p:nvSpPr>
            <p:spPr>
              <a:xfrm>
                <a:off x="708448" y="4465226"/>
                <a:ext cx="37537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rgbClr val="002060"/>
                    </a:solidFill>
                  </a:rPr>
                  <a:t>Belle asymmetries corrected for thrust smearing</a:t>
                </a:r>
                <a:endParaRPr lang="en-US" sz="1400" i="0" dirty="0">
                  <a:solidFill>
                    <a:srgbClr val="002060"/>
                  </a:solidFill>
                </a:endParaRPr>
              </a:p>
              <a:p>
                <a:r>
                  <a:rPr lang="en-US" sz="1400" b="0" dirty="0">
                    <a:solidFill>
                      <a:srgbClr val="002060"/>
                    </a:solidFill>
                  </a:rPr>
                  <a:t>Cuts</a:t>
                </a:r>
                <a:r>
                  <a:rPr lang="en-US" sz="1400" dirty="0">
                    <a:solidFill>
                      <a:srgbClr val="002060"/>
                    </a:solidFill>
                  </a:rPr>
                  <a:t>:</a:t>
                </a:r>
                <a:endParaRPr lang="en-US" sz="1400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&gt;0.2,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E761577-E81D-F6AD-AEC5-C7ED3139E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8" y="4465226"/>
                <a:ext cx="3753779" cy="738664"/>
              </a:xfrm>
              <a:prstGeom prst="rect">
                <a:avLst/>
              </a:prstGeom>
              <a:blipFill>
                <a:blip r:embed="rId7"/>
                <a:stretch>
                  <a:fillRect l="-337" t="-1695" b="-50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ADC3D9-1D1F-A2EE-1662-BA029985405B}"/>
              </a:ext>
            </a:extLst>
          </p:cNvPr>
          <p:cNvSpPr txBox="1"/>
          <p:nvPr/>
        </p:nvSpPr>
        <p:spPr>
          <a:xfrm>
            <a:off x="5139316" y="5441567"/>
            <a:ext cx="400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3DFF"/>
                </a:solidFill>
              </a:rPr>
              <a:t>StringSpinner</a:t>
            </a:r>
            <a:r>
              <a:rPr lang="it-IT" sz="1600" dirty="0">
                <a:solidFill>
                  <a:srgbClr val="003DFF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lower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than</a:t>
            </a:r>
            <a:r>
              <a:rPr lang="it-IT" sz="1600" dirty="0">
                <a:solidFill>
                  <a:srgbClr val="002060"/>
                </a:solidFill>
              </a:rPr>
              <a:t> BABAR</a:t>
            </a:r>
          </a:p>
          <a:p>
            <a:r>
              <a:rPr lang="it-IT" sz="1400" dirty="0">
                <a:solidFill>
                  <a:srgbClr val="C00000"/>
                </a:solidFill>
              </a:rPr>
              <a:t>BABAR and BELLE data </a:t>
            </a:r>
            <a:r>
              <a:rPr lang="it-IT" sz="1400" dirty="0" err="1">
                <a:solidFill>
                  <a:srgbClr val="C00000"/>
                </a:solidFill>
              </a:rPr>
              <a:t>different</a:t>
            </a:r>
            <a:r>
              <a:rPr lang="it-IT" sz="1400" dirty="0">
                <a:solidFill>
                  <a:srgbClr val="C00000"/>
                </a:solidFill>
              </a:rPr>
              <a:t>, </a:t>
            </a:r>
            <a:r>
              <a:rPr lang="it-IT" sz="1400" dirty="0" err="1">
                <a:solidFill>
                  <a:srgbClr val="C00000"/>
                </a:solidFill>
              </a:rPr>
              <a:t>unlike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StringSpinner</a:t>
            </a:r>
            <a:endParaRPr lang="it-IT" sz="1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245A457-C042-C34C-C7B3-5937E4963B08}"/>
                  </a:ext>
                </a:extLst>
              </p:cNvPr>
              <p:cNvSpPr txBox="1"/>
              <p:nvPr/>
            </p:nvSpPr>
            <p:spPr>
              <a:xfrm>
                <a:off x="5139316" y="4691016"/>
                <a:ext cx="37537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rgbClr val="002060"/>
                    </a:solidFill>
                  </a:rPr>
                  <a:t>BaBar asymmetries corrected for thrust smearing</a:t>
                </a:r>
                <a:endParaRPr lang="en-US" sz="1400" dirty="0">
                  <a:solidFill>
                    <a:srgbClr val="002060"/>
                  </a:solidFill>
                </a:endParaRP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Cuts: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&gt;0.8,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&gt;0.15,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&lt;3.5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245A457-C042-C34C-C7B3-5937E4963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16" y="4691016"/>
                <a:ext cx="3753779" cy="738664"/>
              </a:xfrm>
              <a:prstGeom prst="rect">
                <a:avLst/>
              </a:prstGeom>
              <a:blipFill>
                <a:blip r:embed="rId8"/>
                <a:stretch>
                  <a:fillRect l="-337" t="-1695" b="-50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C6FF13-5F20-7B98-255E-4B61CA4210E9}"/>
              </a:ext>
            </a:extLst>
          </p:cNvPr>
          <p:cNvSpPr txBox="1"/>
          <p:nvPr/>
        </p:nvSpPr>
        <p:spPr>
          <a:xfrm>
            <a:off x="6400631" y="728395"/>
            <a:ext cx="183890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</a:t>
            </a:r>
            <a:r>
              <a:rPr lang="it-IT" sz="1200" dirty="0">
                <a:solidFill>
                  <a:srgbClr val="002060"/>
                </a:solidFill>
                <a:effectLst/>
              </a:rPr>
              <a:t>D 92, 111101(</a:t>
            </a:r>
            <a:r>
              <a:rPr lang="it-IT" sz="1200" dirty="0" err="1">
                <a:solidFill>
                  <a:srgbClr val="002060"/>
                </a:solidFill>
                <a:effectLst/>
              </a:rPr>
              <a:t>R</a:t>
            </a:r>
            <a:r>
              <a:rPr lang="it-IT" sz="1200" dirty="0">
                <a:solidFill>
                  <a:srgbClr val="002060"/>
                </a:solidFill>
                <a:effectLst/>
              </a:rPr>
              <a:t>) (2015)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77867B2-28EE-0D20-F1D3-8BF4448721A8}"/>
                  </a:ext>
                </a:extLst>
              </p:cNvPr>
              <p:cNvSpPr txBox="1"/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asymmetry for charged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DFF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it-IT" dirty="0">
                    <a:solidFill>
                      <a:srgbClr val="003DFF"/>
                    </a:solidFill>
                  </a:rPr>
                  <a:t> pairs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77867B2-28EE-0D20-F1D3-8BF444872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433"/>
                <a:ext cx="7886700" cy="400110"/>
              </a:xfrm>
              <a:prstGeom prst="rect">
                <a:avLst/>
              </a:prstGeom>
              <a:blipFill>
                <a:blip r:embed="rId9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CA06CB-3161-3634-87EB-8AD0457F80A2}"/>
              </a:ext>
            </a:extLst>
          </p:cNvPr>
          <p:cNvSpPr txBox="1"/>
          <p:nvPr/>
        </p:nvSpPr>
        <p:spPr>
          <a:xfrm>
            <a:off x="7116358" y="5990013"/>
            <a:ext cx="18329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231F20"/>
                </a:solidFill>
                <a:effectLst/>
              </a:rPr>
              <a:t>PRD 90, 052003 (2014)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91CBF92-624F-49D7-4854-D68501F0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050F87-D7A0-562E-3A3B-D263A89F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5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CasellaDiTesto 227">
                <a:extLst>
                  <a:ext uri="{FF2B5EF4-FFF2-40B4-BE49-F238E27FC236}">
                    <a16:creationId xmlns:a16="http://schemas.microsoft.com/office/drawing/2014/main" id="{91C15AB5-0D6E-152A-8B56-2FB4A1FE9DAC}"/>
                  </a:ext>
                </a:extLst>
              </p:cNvPr>
              <p:cNvSpPr txBox="1"/>
              <p:nvPr/>
            </p:nvSpPr>
            <p:spPr>
              <a:xfrm>
                <a:off x="274265" y="613942"/>
                <a:ext cx="8933513" cy="4526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b="1" dirty="0">
                    <a:solidFill>
                      <a:srgbClr val="002060"/>
                    </a:solidFill>
                  </a:rPr>
                  <a:t>PYTHIA 8	</a:t>
                </a:r>
                <a:r>
                  <a:rPr lang="it-IT" sz="1600" dirty="0">
                    <a:solidFill>
                      <a:srgbClr val="002060"/>
                    </a:solidFill>
                  </a:rPr>
                  <a:t>standard tool 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particle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physics</a:t>
                </a:r>
                <a:r>
                  <a:rPr lang="it-IT" sz="1600" dirty="0">
                    <a:solidFill>
                      <a:srgbClr val="002060"/>
                    </a:solidFill>
                  </a:rPr>
                  <a:t>, </a:t>
                </a: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capable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simulating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several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processes</a:t>
                </a:r>
                <a:r>
                  <a:rPr lang="it-IT" sz="1600" dirty="0">
                    <a:solidFill>
                      <a:srgbClr val="002060"/>
                    </a:solidFill>
                  </a:rPr>
                  <a:t>: DIS,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e+e</a:t>
                </a:r>
                <a:r>
                  <a:rPr lang="it-IT" sz="1600" dirty="0">
                    <a:solidFill>
                      <a:srgbClr val="002060"/>
                    </a:solidFill>
                  </a:rPr>
                  <a:t>-, pp, pA, ..</a:t>
                </a: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detailed</a:t>
                </a:r>
                <a:r>
                  <a:rPr lang="it-IT" sz="1600" dirty="0">
                    <a:solidFill>
                      <a:srgbClr val="002060"/>
                    </a:solidFill>
                  </a:rPr>
                  <a:t> and precise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simulations</a:t>
                </a:r>
                <a:r>
                  <a:rPr lang="it-IT" sz="1600" dirty="0">
                    <a:solidFill>
                      <a:srgbClr val="002060"/>
                    </a:solidFill>
                  </a:rPr>
                  <a:t>,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many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physics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ingredients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	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lacking</a:t>
                </a:r>
                <a:r>
                  <a:rPr lang="it-IT" sz="1600" dirty="0">
                    <a:solidFill>
                      <a:srgbClr val="C00000"/>
                    </a:solidFill>
                  </a:rPr>
                  <a:t> of spin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effects</a:t>
                </a:r>
                <a:r>
                  <a:rPr lang="it-IT" sz="1600" dirty="0">
                    <a:solidFill>
                      <a:srgbClr val="C00000"/>
                    </a:solidFill>
                  </a:rPr>
                  <a:t> in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hadronization</a:t>
                </a:r>
                <a:endParaRPr lang="it-IT" sz="1400" dirty="0">
                  <a:solidFill>
                    <a:srgbClr val="C00000"/>
                  </a:solidFill>
                </a:endParaRPr>
              </a:p>
              <a:p>
                <a:endParaRPr lang="it-IT" sz="16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rgbClr val="0432FF"/>
                    </a:solidFill>
                  </a:rPr>
                  <a:t>Spin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important</a:t>
                </a:r>
                <a:r>
                  <a:rPr lang="it-IT" sz="1600" dirty="0">
                    <a:solidFill>
                      <a:srgbClr val="002060"/>
                    </a:solidFill>
                  </a:rPr>
                  <a:t> for studies of the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nucleon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structure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and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3DFF"/>
                    </a:solidFill>
                  </a:rPr>
                  <a:t>	</a:t>
                </a:r>
                <a:r>
                  <a:rPr lang="it-IT" sz="1600" dirty="0">
                    <a:solidFill>
                      <a:srgbClr val="0432FF"/>
                    </a:solidFill>
                  </a:rPr>
                  <a:t>Collins </a:t>
                </a:r>
                <a:r>
                  <a:rPr lang="it-IT" sz="1600" dirty="0" err="1">
                    <a:solidFill>
                      <a:srgbClr val="0432FF"/>
                    </a:solidFill>
                  </a:rPr>
                  <a:t>effect</a:t>
                </a:r>
                <a:r>
                  <a:rPr lang="it-IT" sz="1600" dirty="0">
                    <a:solidFill>
                      <a:srgbClr val="0432FF"/>
                    </a:solidFill>
                  </a:rPr>
                  <a:t> </a:t>
                </a:r>
                <a:r>
                  <a:rPr lang="it-IT" sz="16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Collins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asymmetries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in SIDIS	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transversity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PDF and Collins FF</a:t>
                </a: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	</a:t>
                </a:r>
                <a:r>
                  <a:rPr lang="en-US" sz="1600" dirty="0">
                    <a:solidFill>
                      <a:srgbClr val="0432FF"/>
                    </a:solidFill>
                  </a:rPr>
                  <a:t>interference FF </a:t>
                </a:r>
                <a:r>
                  <a:rPr lang="en-US" sz="16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dihadron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asymmetries in SIDIS,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Artru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-Collins asymmetries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002060"/>
                    </a:solidFill>
                  </a:rPr>
                  <a:t>polarizing FF 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transverse polarization, e.g.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600" b="0" dirty="0">
                  <a:solidFill>
                    <a:srgbClr val="002060"/>
                  </a:solidFill>
                </a:endParaRPr>
              </a:p>
              <a:p>
                <a:r>
                  <a:rPr lang="en-US" sz="16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sz="1600" b="0" dirty="0">
                    <a:solidFill>
                      <a:srgbClr val="0432FF"/>
                    </a:solidFill>
                  </a:rPr>
                  <a:t> FF 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beam spin asymmetries in SIDIS, ..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..</a:t>
                </a:r>
              </a:p>
              <a:p>
                <a:r>
                  <a:rPr lang="en-US" sz="1600" b="0" dirty="0">
                    <a:solidFill>
                      <a:srgbClr val="002060"/>
                    </a:solidFill>
                  </a:rPr>
                  <a:t>	</a:t>
                </a:r>
                <a:r>
                  <a:rPr lang="en-US" sz="1600" b="0" dirty="0">
                    <a:solidFill>
                      <a:srgbClr val="0432FF"/>
                    </a:solidFill>
                  </a:rPr>
                  <a:t>jet</a:t>
                </a:r>
                <a:r>
                  <a:rPr lang="en-US" sz="1600" dirty="0">
                    <a:solidFill>
                      <a:srgbClr val="0432FF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432FF"/>
                    </a:solidFill>
                  </a:rPr>
                  <a:t>func</a:t>
                </a:r>
                <a:r>
                  <a:rPr lang="en-US" sz="1600" dirty="0">
                    <a:solidFill>
                      <a:srgbClr val="0432FF"/>
                    </a:solidFill>
                  </a:rPr>
                  <a:t>.	</a:t>
                </a:r>
                <a:r>
                  <a:rPr lang="en-US" sz="16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..</a:t>
                </a:r>
              </a:p>
              <a:p>
                <a:endParaRPr lang="en-US" sz="1600" b="0" dirty="0">
                  <a:solidFill>
                    <a:srgbClr val="003DFF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rgbClr val="003DFF"/>
                    </a:solidFill>
                  </a:rPr>
                  <a:t>Spin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effects</a:t>
                </a:r>
                <a:r>
                  <a:rPr lang="it-IT" sz="1600" dirty="0">
                    <a:solidFill>
                      <a:srgbClr val="003DFF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implemented</a:t>
                </a:r>
                <a:r>
                  <a:rPr lang="it-IT" sz="1600" dirty="0">
                    <a:solidFill>
                      <a:srgbClr val="003DFF"/>
                    </a:solidFill>
                  </a:rPr>
                  <a:t> in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Pythia</a:t>
                </a:r>
                <a:r>
                  <a:rPr lang="it-IT" sz="1600" dirty="0">
                    <a:solidFill>
                      <a:srgbClr val="003DFF"/>
                    </a:solidFill>
                  </a:rPr>
                  <a:t> for DIS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3D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003DFF"/>
                    </a:solidFill>
                  </a:rPr>
                  <a:t> by </a:t>
                </a:r>
                <a:r>
                  <a:rPr lang="it-IT" sz="1600" dirty="0" err="1">
                    <a:solidFill>
                      <a:srgbClr val="003DFF"/>
                    </a:solidFill>
                  </a:rPr>
                  <a:t>StringSpinner</a:t>
                </a:r>
                <a:endParaRPr lang="it-IT" sz="1600" dirty="0">
                  <a:solidFill>
                    <a:srgbClr val="003DFF"/>
                  </a:solidFill>
                </a:endParaRPr>
              </a:p>
              <a:p>
                <a:r>
                  <a:rPr lang="it-IT" sz="1600" dirty="0">
                    <a:solidFill>
                      <a:srgbClr val="003DFF"/>
                    </a:solidFill>
                  </a:rPr>
                  <a:t>	</a:t>
                </a:r>
                <a:r>
                  <a:rPr lang="it-IT" sz="1600" dirty="0">
                    <a:solidFill>
                      <a:srgbClr val="002060"/>
                    </a:solidFill>
                  </a:rPr>
                  <a:t>public package				</a:t>
                </a:r>
                <a:r>
                  <a:rPr lang="it-IT" sz="1200" dirty="0">
                    <a:solidFill>
                      <a:srgbClr val="002060"/>
                    </a:solidFill>
                  </a:rPr>
                  <a:t>AK, L. L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it-IT" sz="1200" dirty="0" err="1">
                    <a:solidFill>
                      <a:srgbClr val="002060"/>
                    </a:solidFill>
                  </a:rPr>
                  <a:t>nnblad</a:t>
                </a:r>
                <a:r>
                  <a:rPr lang="it-IT" sz="1200" dirty="0">
                    <a:solidFill>
                      <a:srgbClr val="002060"/>
                    </a:solidFill>
                  </a:rPr>
                  <a:t>, CPC  </a:t>
                </a:r>
                <a:r>
                  <a:rPr lang="it-IT" sz="1200" b="1" dirty="0">
                    <a:solidFill>
                      <a:srgbClr val="002060"/>
                    </a:solidFill>
                  </a:rPr>
                  <a:t>272</a:t>
                </a:r>
                <a:r>
                  <a:rPr lang="it-IT" sz="1200" dirty="0">
                    <a:solidFill>
                      <a:srgbClr val="002060"/>
                    </a:solidFill>
                  </a:rPr>
                  <a:t> (2022) 108234; CPC  </a:t>
                </a:r>
                <a:r>
                  <a:rPr lang="it-IT" sz="1200" b="1" dirty="0">
                    <a:solidFill>
                      <a:srgbClr val="002060"/>
                    </a:solidFill>
                  </a:rPr>
                  <a:t>292</a:t>
                </a:r>
                <a:r>
                  <a:rPr lang="it-IT" sz="1200" dirty="0">
                    <a:solidFill>
                      <a:srgbClr val="002060"/>
                    </a:solidFill>
                  </a:rPr>
                  <a:t> (2023) 108886 </a:t>
                </a: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can be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downloaded</a:t>
                </a:r>
                <a:r>
                  <a:rPr lang="it-IT" sz="1600" dirty="0">
                    <a:solidFill>
                      <a:srgbClr val="002060"/>
                    </a:solidFill>
                  </a:rPr>
                  <a:t> from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gitlab</a:t>
                </a:r>
                <a:r>
                  <a:rPr lang="it-IT" sz="1600" dirty="0">
                    <a:solidFill>
                      <a:srgbClr val="002060"/>
                    </a:solidFill>
                  </a:rPr>
                  <a:t>	https://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gitlab.com</a:t>
                </a:r>
                <a:r>
                  <a:rPr lang="it-IT" sz="1600" dirty="0">
                    <a:solidFill>
                      <a:srgbClr val="002060"/>
                    </a:solidFill>
                  </a:rPr>
                  <a:t>/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albikerbizi</a:t>
                </a:r>
                <a:r>
                  <a:rPr lang="it-IT" sz="1600" dirty="0">
                    <a:solidFill>
                      <a:srgbClr val="002060"/>
                    </a:solidFill>
                  </a:rPr>
                  <a:t>/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stringspinner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sample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main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program</a:t>
                </a:r>
                <a:r>
                  <a:rPr lang="it-IT" sz="1600" dirty="0">
                    <a:solidFill>
                      <a:srgbClr val="002060"/>
                    </a:solidFill>
                  </a:rPr>
                  <a:t> for DIS</a:t>
                </a:r>
              </a:p>
              <a:p>
                <a:r>
                  <a:rPr lang="it-IT" sz="16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not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available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yet</a:t>
                </a:r>
                <a:r>
                  <a:rPr lang="it-IT" sz="1600" dirty="0">
                    <a:solidFill>
                      <a:srgbClr val="002060"/>
                    </a:solidFill>
                  </a:rPr>
                  <a:t> from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gitlab</a:t>
                </a:r>
                <a:r>
                  <a:rPr lang="it-IT" sz="1600" dirty="0">
                    <a:solidFill>
                      <a:srgbClr val="002060"/>
                    </a:solidFill>
                  </a:rPr>
                  <a:t>,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will</a:t>
                </a:r>
                <a:r>
                  <a:rPr lang="it-IT" sz="1600" dirty="0">
                    <a:solidFill>
                      <a:srgbClr val="002060"/>
                    </a:solidFill>
                  </a:rPr>
                  <a:t> be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soon</a:t>
                </a:r>
                <a:endParaRPr lang="it-IT" sz="1600" dirty="0">
                  <a:solidFill>
                    <a:srgbClr val="002060"/>
                  </a:solidFill>
                </a:endParaRPr>
              </a:p>
              <a:p>
                <a:r>
                  <a:rPr lang="it-IT" sz="1600" dirty="0">
                    <a:solidFill>
                      <a:srgbClr val="003DFF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228" name="CasellaDiTesto 227">
                <a:extLst>
                  <a:ext uri="{FF2B5EF4-FFF2-40B4-BE49-F238E27FC236}">
                    <a16:creationId xmlns:a16="http://schemas.microsoft.com/office/drawing/2014/main" id="{91C15AB5-0D6E-152A-8B56-2FB4A1FE9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5" y="613942"/>
                <a:ext cx="8933513" cy="4526688"/>
              </a:xfrm>
              <a:prstGeom prst="rect">
                <a:avLst/>
              </a:prstGeom>
              <a:blipFill>
                <a:blip r:embed="rId2"/>
                <a:stretch>
                  <a:fillRect l="-284" t="-2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366DB5F-56D5-BEC6-16C9-67CF5D13A603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3DFF"/>
                </a:solidFill>
              </a:rPr>
              <a:t>StringSpinner</a:t>
            </a:r>
            <a:r>
              <a:rPr lang="en-US" sz="2000" dirty="0">
                <a:solidFill>
                  <a:srgbClr val="003DFF"/>
                </a:solidFill>
              </a:rPr>
              <a:t>: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rgbClr val="0432FF"/>
                </a:solidFill>
              </a:rPr>
              <a:t>spin </a:t>
            </a:r>
            <a:r>
              <a:rPr lang="en-US" sz="2000" dirty="0">
                <a:solidFill>
                  <a:srgbClr val="002060"/>
                </a:solidFill>
              </a:rPr>
              <a:t>in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 Pythia generator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497CAD-7F45-BEEF-8803-221ACC8F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89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A74E24-4B0C-E79A-77CD-9344EB4D65D3}"/>
              </a:ext>
            </a:extLst>
          </p:cNvPr>
          <p:cNvSpPr txBox="1"/>
          <p:nvPr/>
        </p:nvSpPr>
        <p:spPr>
          <a:xfrm>
            <a:off x="2026435" y="2777145"/>
            <a:ext cx="5091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Implementation of spin effects for DIS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-apple-system"/>
              </a:rPr>
              <a:t>	</a:t>
            </a:r>
            <a:endParaRPr lang="it-IT" sz="1400" dirty="0">
              <a:solidFill>
                <a:srgbClr val="003DFF"/>
              </a:solidFill>
            </a:endParaRPr>
          </a:p>
          <a:p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4159F-A518-52A0-EC75-79C16F6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240043-F0E3-A910-7045-7061849D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FD0739-479F-CB39-4123-F5681602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40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1B53F890-30C3-D04B-B4B5-04D53C51E5E7}"/>
              </a:ext>
            </a:extLst>
          </p:cNvPr>
          <p:cNvSpPr>
            <a:spLocks noChangeAspect="1"/>
          </p:cNvSpPr>
          <p:nvPr/>
        </p:nvSpPr>
        <p:spPr bwMode="auto">
          <a:xfrm rot="2968479">
            <a:off x="1366152" y="3132384"/>
            <a:ext cx="958291" cy="79420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96F859B-672C-8245-9494-263F60BEE64D}"/>
              </a:ext>
            </a:extLst>
          </p:cNvPr>
          <p:cNvGrpSpPr>
            <a:grpSpLocks/>
          </p:cNvGrpSpPr>
          <p:nvPr/>
        </p:nvGrpSpPr>
        <p:grpSpPr bwMode="auto">
          <a:xfrm>
            <a:off x="614084" y="2826725"/>
            <a:ext cx="926569" cy="0"/>
            <a:chOff x="1392" y="1488"/>
            <a:chExt cx="1584" cy="0"/>
          </a:xfrm>
        </p:grpSpPr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69E33147-15CD-704D-A379-4E0FE351F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5F385822-1A19-4442-95D6-2DF6721C4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8AA5448A-F6A3-8C48-ABA1-DF7319D06D1F}"/>
              </a:ext>
            </a:extLst>
          </p:cNvPr>
          <p:cNvGrpSpPr>
            <a:grpSpLocks/>
          </p:cNvGrpSpPr>
          <p:nvPr/>
        </p:nvGrpSpPr>
        <p:grpSpPr bwMode="auto">
          <a:xfrm rot="20880000" flipV="1">
            <a:off x="1530772" y="2729350"/>
            <a:ext cx="926569" cy="0"/>
            <a:chOff x="1392" y="1488"/>
            <a:chExt cx="1584" cy="0"/>
          </a:xfrm>
        </p:grpSpPr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A26EFBE3-67FD-084A-BA40-C3BAE8661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6B878272-CF26-F946-9073-E1083385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931051EE-643B-D14E-B249-F2553078B68C}"/>
              </a:ext>
            </a:extLst>
          </p:cNvPr>
          <p:cNvGrpSpPr>
            <a:grpSpLocks noChangeAspect="1"/>
          </p:cNvGrpSpPr>
          <p:nvPr/>
        </p:nvGrpSpPr>
        <p:grpSpPr bwMode="auto">
          <a:xfrm rot="17646704" flipV="1">
            <a:off x="1491854" y="4026217"/>
            <a:ext cx="856399" cy="1077"/>
            <a:chOff x="1392" y="1488"/>
            <a:chExt cx="1584" cy="0"/>
          </a:xfrm>
        </p:grpSpPr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80297F9E-99CC-CD4A-BE7B-091D5EB2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F1F29F4C-1F4E-084A-9D05-594051F78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7EB4ABC5-5B78-D24F-BE0B-41EDDA9621D0}"/>
              </a:ext>
            </a:extLst>
          </p:cNvPr>
          <p:cNvGrpSpPr>
            <a:grpSpLocks/>
          </p:cNvGrpSpPr>
          <p:nvPr/>
        </p:nvGrpSpPr>
        <p:grpSpPr bwMode="auto">
          <a:xfrm>
            <a:off x="2129259" y="3563990"/>
            <a:ext cx="1403088" cy="128636"/>
            <a:chOff x="1392" y="1488"/>
            <a:chExt cx="1584" cy="0"/>
          </a:xfrm>
        </p:grpSpPr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B6C7B7A8-156D-1D4A-AD9D-5D05902D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1C21383E-D2AF-BE4D-93E1-D90E6FE2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sp>
        <p:nvSpPr>
          <p:cNvPr id="28" name="Ovale 27">
            <a:extLst>
              <a:ext uri="{FF2B5EF4-FFF2-40B4-BE49-F238E27FC236}">
                <a16:creationId xmlns:a16="http://schemas.microsoft.com/office/drawing/2014/main" id="{9C5EAEA5-E11F-964E-A4BE-A7FE4B4CCD52}"/>
              </a:ext>
            </a:extLst>
          </p:cNvPr>
          <p:cNvSpPr>
            <a:spLocks noChangeAspect="1"/>
          </p:cNvSpPr>
          <p:nvPr/>
        </p:nvSpPr>
        <p:spPr>
          <a:xfrm>
            <a:off x="1427953" y="4325690"/>
            <a:ext cx="397101" cy="401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B0CEB5ED-032F-914E-9C73-8BFEFF775211}"/>
              </a:ext>
            </a:extLst>
          </p:cNvPr>
          <p:cNvGrpSpPr>
            <a:grpSpLocks/>
          </p:cNvGrpSpPr>
          <p:nvPr/>
        </p:nvGrpSpPr>
        <p:grpSpPr bwMode="auto">
          <a:xfrm>
            <a:off x="1030853" y="4544836"/>
            <a:ext cx="397101" cy="0"/>
            <a:chOff x="1392" y="1488"/>
            <a:chExt cx="1584" cy="0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E7EAA17-BEAE-CD45-BA7B-44C2111A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713CDEB-8F23-DC45-9092-B6BA5619F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DDCA7EE8-5496-524B-BE2D-5326BF1D1991}"/>
              </a:ext>
            </a:extLst>
          </p:cNvPr>
          <p:cNvGrpSpPr>
            <a:grpSpLocks/>
          </p:cNvGrpSpPr>
          <p:nvPr/>
        </p:nvGrpSpPr>
        <p:grpSpPr bwMode="auto">
          <a:xfrm>
            <a:off x="1824816" y="4594563"/>
            <a:ext cx="1800189" cy="0"/>
            <a:chOff x="1392" y="1488"/>
            <a:chExt cx="1584" cy="0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FD6B6F60-0FBD-9147-8B7B-DC63116C1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90D6287D-2519-1146-87FD-70B17833B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78ABFB6-5571-EE4C-9172-048D9A7BE72E}"/>
              </a:ext>
            </a:extLst>
          </p:cNvPr>
          <p:cNvSpPr txBox="1"/>
          <p:nvPr/>
        </p:nvSpPr>
        <p:spPr>
          <a:xfrm>
            <a:off x="1422575" y="4406807"/>
            <a:ext cx="579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/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blipFill>
                <a:blip r:embed="rId2"/>
                <a:stretch>
                  <a:fillRect l="-22222" b="-29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/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/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blipFill>
                <a:blip r:embed="rId4"/>
                <a:stretch>
                  <a:fillRect l="-12500" t="-5556" r="-125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C312AD27-DC20-7A49-9730-91BD83FC685A}"/>
              </a:ext>
            </a:extLst>
          </p:cNvPr>
          <p:cNvGrpSpPr/>
          <p:nvPr/>
        </p:nvGrpSpPr>
        <p:grpSpPr>
          <a:xfrm>
            <a:off x="2069607" y="3477493"/>
            <a:ext cx="185314" cy="189183"/>
            <a:chOff x="2871938" y="2165355"/>
            <a:chExt cx="252000" cy="254483"/>
          </a:xfrm>
        </p:grpSpPr>
        <p:sp>
          <p:nvSpPr>
            <p:cNvPr id="192" name="Ovale 191">
              <a:extLst>
                <a:ext uri="{FF2B5EF4-FFF2-40B4-BE49-F238E27FC236}">
                  <a16:creationId xmlns:a16="http://schemas.microsoft.com/office/drawing/2014/main" id="{AC112526-6FCC-0740-9C80-FAA6D053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/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sz="1100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blipFill>
                  <a:blip r:embed="rId5"/>
                  <a:stretch>
                    <a:fillRect l="-20000" t="-20000" r="-1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E5EF7002-F30D-9646-8C85-172590E2E242}"/>
              </a:ext>
            </a:extLst>
          </p:cNvPr>
          <p:cNvSpPr/>
          <p:nvPr/>
        </p:nvSpPr>
        <p:spPr>
          <a:xfrm>
            <a:off x="1837090" y="4270068"/>
            <a:ext cx="1170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beam</a:t>
            </a:r>
            <a:r>
              <a:rPr lang="it-IT" sz="1200" dirty="0"/>
              <a:t> </a:t>
            </a:r>
            <a:r>
              <a:rPr lang="it-IT" sz="1200" dirty="0" err="1"/>
              <a:t>remnants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/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01D2E98C-2BE7-1509-2ACB-1808DEE8AF67}"/>
              </a:ext>
            </a:extLst>
          </p:cNvPr>
          <p:cNvGrpSpPr/>
          <p:nvPr/>
        </p:nvGrpSpPr>
        <p:grpSpPr>
          <a:xfrm>
            <a:off x="3537484" y="3429607"/>
            <a:ext cx="835956" cy="1320595"/>
            <a:chOff x="3537484" y="3429607"/>
            <a:chExt cx="835956" cy="1320595"/>
          </a:xfrm>
        </p:grpSpPr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F3125258-6821-AF49-B707-F7241A93EAA3}"/>
                </a:ext>
              </a:extLst>
            </p:cNvPr>
            <p:cNvGrpSpPr/>
            <p:nvPr/>
          </p:nvGrpSpPr>
          <p:grpSpPr>
            <a:xfrm>
              <a:off x="3537484" y="3483440"/>
              <a:ext cx="333884" cy="337605"/>
              <a:chOff x="4868039" y="2173347"/>
              <a:chExt cx="454034" cy="454135"/>
            </a:xfrm>
          </p:grpSpPr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0A54A87-8F2A-7B46-A108-41D58ACC0FE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45" name="Connettore 1 44">
                  <a:extLst>
                    <a:ext uri="{FF2B5EF4-FFF2-40B4-BE49-F238E27FC236}">
                      <a16:creationId xmlns:a16="http://schemas.microsoft.com/office/drawing/2014/main" id="{4784DE95-5407-634C-98BB-6DC49B5E8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EB966227-5BA5-D540-94B8-8D50FABFA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71E55EFA-169F-F64A-A904-92AA04A030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F4C38A0A-BC13-1446-90ED-8C6E328D7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FFB73A9-4EC5-EC44-81D6-4F838F8ADCE1}"/>
                </a:ext>
              </a:extLst>
            </p:cNvPr>
            <p:cNvGrpSpPr/>
            <p:nvPr/>
          </p:nvGrpSpPr>
          <p:grpSpPr>
            <a:xfrm>
              <a:off x="3541409" y="3745356"/>
              <a:ext cx="333884" cy="337605"/>
              <a:chOff x="4868039" y="2173347"/>
              <a:chExt cx="454034" cy="454135"/>
            </a:xfrm>
          </p:grpSpPr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AD2EF9AC-CF47-6B4A-9146-D0922E55156D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56" name="Connettore 1 55">
                  <a:extLst>
                    <a:ext uri="{FF2B5EF4-FFF2-40B4-BE49-F238E27FC236}">
                      <a16:creationId xmlns:a16="http://schemas.microsoft.com/office/drawing/2014/main" id="{7C746D15-26E5-6C48-B345-4DAFB8E6E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2 56">
                  <a:extLst>
                    <a:ext uri="{FF2B5EF4-FFF2-40B4-BE49-F238E27FC236}">
                      <a16:creationId xmlns:a16="http://schemas.microsoft.com/office/drawing/2014/main" id="{A1462065-6343-BF4F-8E0D-E50E35EE4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0CC60DA1-AF45-A644-AA18-3C44288793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DE7B520B-3D94-5545-8398-B93936BBF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3E7F33B9-65CA-2143-9DD0-E07296C0F519}"/>
                </a:ext>
              </a:extLst>
            </p:cNvPr>
            <p:cNvGrpSpPr/>
            <p:nvPr/>
          </p:nvGrpSpPr>
          <p:grpSpPr>
            <a:xfrm>
              <a:off x="3546569" y="4020583"/>
              <a:ext cx="333884" cy="337605"/>
              <a:chOff x="4868039" y="2173347"/>
              <a:chExt cx="454034" cy="454135"/>
            </a:xfrm>
          </p:grpSpPr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FE2C1F52-8241-F345-BB69-7AF28EC2C8D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68" name="Connettore 1 67">
                  <a:extLst>
                    <a:ext uri="{FF2B5EF4-FFF2-40B4-BE49-F238E27FC236}">
                      <a16:creationId xmlns:a16="http://schemas.microsoft.com/office/drawing/2014/main" id="{E5E93011-6BFA-8E48-AEDB-6F3E0D371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2 68">
                  <a:extLst>
                    <a:ext uri="{FF2B5EF4-FFF2-40B4-BE49-F238E27FC236}">
                      <a16:creationId xmlns:a16="http://schemas.microsoft.com/office/drawing/2014/main" id="{E6955174-2A8B-7D44-9CB8-95BAEC4E1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Connettore 1 65">
                <a:extLst>
                  <a:ext uri="{FF2B5EF4-FFF2-40B4-BE49-F238E27FC236}">
                    <a16:creationId xmlns:a16="http://schemas.microsoft.com/office/drawing/2014/main" id="{0227BA93-8A0B-3645-AC81-60A2C8FF46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e 66">
                <a:extLst>
                  <a:ext uri="{FF2B5EF4-FFF2-40B4-BE49-F238E27FC236}">
                    <a16:creationId xmlns:a16="http://schemas.microsoft.com/office/drawing/2014/main" id="{0F201050-5351-9E40-A35C-435D9E560D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FFDFECF7-55E8-1C44-AB3B-B1AAC9629FBD}"/>
                </a:ext>
              </a:extLst>
            </p:cNvPr>
            <p:cNvGrpSpPr/>
            <p:nvPr/>
          </p:nvGrpSpPr>
          <p:grpSpPr>
            <a:xfrm>
              <a:off x="3542373" y="4278298"/>
              <a:ext cx="333884" cy="320611"/>
              <a:chOff x="4868039" y="2173347"/>
              <a:chExt cx="454034" cy="431275"/>
            </a:xfrm>
          </p:grpSpPr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7669094D-162D-B642-86F4-E805549628DA}"/>
                  </a:ext>
                </a:extLst>
              </p:cNvPr>
              <p:cNvGrpSpPr/>
              <p:nvPr/>
            </p:nvGrpSpPr>
            <p:grpSpPr>
              <a:xfrm>
                <a:off x="4956154" y="2356078"/>
                <a:ext cx="5903" cy="248544"/>
                <a:chOff x="5903477" y="3638966"/>
                <a:chExt cx="5903" cy="248544"/>
              </a:xfrm>
            </p:grpSpPr>
            <p:cxnSp>
              <p:nvCxnSpPr>
                <p:cNvPr id="74" name="Connettore 1 73">
                  <a:extLst>
                    <a:ext uri="{FF2B5EF4-FFF2-40B4-BE49-F238E27FC236}">
                      <a16:creationId xmlns:a16="http://schemas.microsoft.com/office/drawing/2014/main" id="{5EEA69A4-BDE2-CD4E-A265-0EE1D946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832446" y="3814541"/>
                  <a:ext cx="144000" cy="193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2 74">
                  <a:extLst>
                    <a:ext uri="{FF2B5EF4-FFF2-40B4-BE49-F238E27FC236}">
                      <a16:creationId xmlns:a16="http://schemas.microsoft.com/office/drawing/2014/main" id="{B8F8418B-C94D-C245-8F92-7D19E9945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109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Connettore 1 71">
                <a:extLst>
                  <a:ext uri="{FF2B5EF4-FFF2-40B4-BE49-F238E27FC236}">
                    <a16:creationId xmlns:a16="http://schemas.microsoft.com/office/drawing/2014/main" id="{B62EB59F-0924-F34B-B15D-BBE15ACF41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40BD308F-1900-6045-BE58-DF784228D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7B8A5228-3F4D-9344-97AD-EB5354047A2E}"/>
                </a:ext>
              </a:extLst>
            </p:cNvPr>
            <p:cNvGrpSpPr/>
            <p:nvPr/>
          </p:nvGrpSpPr>
          <p:grpSpPr>
            <a:xfrm>
              <a:off x="3542373" y="4511302"/>
              <a:ext cx="333884" cy="133812"/>
              <a:chOff x="4868039" y="2173347"/>
              <a:chExt cx="454034" cy="180000"/>
            </a:xfrm>
          </p:grpSpPr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B5C25BE8-DA28-2E47-9BCF-759F9F688A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DC1462CA-0A1C-8F45-B4B1-B2019B68B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/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/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25000" r="-16667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/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40000" r="-30000" b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A0DC0093-2F05-2C44-9DF3-BD644CA79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257" y="3958552"/>
              <a:ext cx="326389" cy="1390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2C578FE3-E9D9-2B4F-9CD5-B1C6444B116A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98" y="4093459"/>
              <a:ext cx="313609" cy="56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/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/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nettore 2 88">
              <a:extLst>
                <a:ext uri="{FF2B5EF4-FFF2-40B4-BE49-F238E27FC236}">
                  <a16:creationId xmlns:a16="http://schemas.microsoft.com/office/drawing/2014/main" id="{1F3FB72B-6AD1-CA4A-9E64-495D3216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3621" y="4325293"/>
              <a:ext cx="337039" cy="33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325ECCB1-8E49-E942-B282-2D7B584C6A4A}"/>
                </a:ext>
              </a:extLst>
            </p:cNvPr>
            <p:cNvCxnSpPr>
              <a:cxnSpLocks/>
            </p:cNvCxnSpPr>
            <p:nvPr/>
          </p:nvCxnSpPr>
          <p:spPr>
            <a:xfrm>
              <a:off x="3889162" y="4354342"/>
              <a:ext cx="320847" cy="133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/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5DCC06C8-6991-FA4D-B3CF-821B242645B6}"/>
                </a:ext>
              </a:extLst>
            </p:cNvPr>
            <p:cNvCxnSpPr>
              <a:cxnSpLocks/>
            </p:cNvCxnSpPr>
            <p:nvPr/>
          </p:nvCxnSpPr>
          <p:spPr>
            <a:xfrm>
              <a:off x="3879493" y="4369595"/>
              <a:ext cx="274413" cy="262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/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/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5385" r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06E37A08-E496-E542-B3BF-59E93405A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29" y="4049496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15080A11-921A-3A4E-A862-4A704F949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310" y="4317922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/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ttangolo 92">
            <a:extLst>
              <a:ext uri="{FF2B5EF4-FFF2-40B4-BE49-F238E27FC236}">
                <a16:creationId xmlns:a16="http://schemas.microsoft.com/office/drawing/2014/main" id="{EB77CAD8-3959-A84C-8852-3D7957DE273A}"/>
              </a:ext>
            </a:extLst>
          </p:cNvPr>
          <p:cNvSpPr/>
          <p:nvPr/>
        </p:nvSpPr>
        <p:spPr>
          <a:xfrm>
            <a:off x="2306118" y="3026965"/>
            <a:ext cx="9432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/>
              <a:t>unpolarized</a:t>
            </a:r>
            <a:endParaRPr lang="it-IT" sz="1200" b="1" dirty="0"/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C1649E80-1983-814B-A2E5-4AEFDADD20CE}"/>
              </a:ext>
            </a:extLst>
          </p:cNvPr>
          <p:cNvSpPr/>
          <p:nvPr/>
        </p:nvSpPr>
        <p:spPr>
          <a:xfrm>
            <a:off x="812487" y="3702526"/>
            <a:ext cx="9432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/>
              <a:t>unpolarized</a:t>
            </a:r>
            <a:endParaRPr lang="it-IT" sz="1200" b="1" dirty="0"/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14AC7EC7-E695-DC4A-AEED-36AEC93833E9}"/>
              </a:ext>
            </a:extLst>
          </p:cNvPr>
          <p:cNvSpPr/>
          <p:nvPr/>
        </p:nvSpPr>
        <p:spPr>
          <a:xfrm>
            <a:off x="241244" y="4566774"/>
            <a:ext cx="9432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/>
              <a:t>unpolarized</a:t>
            </a:r>
            <a:endParaRPr lang="it-IT" sz="1200" b="1" dirty="0"/>
          </a:p>
          <a:p>
            <a:pPr algn="ctr"/>
            <a:r>
              <a:rPr lang="it-IT" sz="1200" dirty="0" err="1"/>
              <a:t>p,n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CasellaDiTesto 227">
                <a:extLst>
                  <a:ext uri="{FF2B5EF4-FFF2-40B4-BE49-F238E27FC236}">
                    <a16:creationId xmlns:a16="http://schemas.microsoft.com/office/drawing/2014/main" id="{91C15AB5-0D6E-152A-8B56-2FB4A1FE9DAC}"/>
                  </a:ext>
                </a:extLst>
              </p:cNvPr>
              <p:cNvSpPr txBox="1"/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rgbClr val="002060"/>
                    </a:solidFill>
                  </a:rPr>
                  <a:t>Let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Pythia</a:t>
                </a:r>
                <a:r>
                  <a:rPr lang="it-IT" sz="1600" dirty="0">
                    <a:solidFill>
                      <a:srgbClr val="002060"/>
                    </a:solidFill>
                  </a:rPr>
                  <a:t> generate the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process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in the standard way and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change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behaviour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through</a:t>
                </a:r>
                <a:r>
                  <a:rPr lang="it-IT" sz="1600" dirty="0">
                    <a:solidFill>
                      <a:srgbClr val="002060"/>
                    </a:solidFill>
                  </a:rPr>
                  <a:t> the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UserHooks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class, e.g. 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hadronization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parton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showers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OFF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Allow for target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parametrizations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transversity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PDFs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Alternatively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user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chose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each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Evaluate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fragmenting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Apply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rules of the string+</a:t>
                </a:r>
                <a:r>
                  <a:rPr lang="it-IT" sz="1600" baseline="30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3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</a:t>
                </a:r>
                <a:r>
                  <a:rPr lang="it-IT" sz="1600" baseline="-25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model in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8" name="CasellaDiTesto 227">
                <a:extLst>
                  <a:ext uri="{FF2B5EF4-FFF2-40B4-BE49-F238E27FC236}">
                    <a16:creationId xmlns:a16="http://schemas.microsoft.com/office/drawing/2014/main" id="{91C15AB5-0D6E-152A-8B56-2FB4A1FE9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blipFill>
                <a:blip r:embed="rId15"/>
                <a:stretch>
                  <a:fillRect l="-322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366DB5F-56D5-BEC6-16C9-67CF5D13A603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Spin in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Pythia for DIS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497CAD-7F45-BEEF-8803-221ACC8F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21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1B53F890-30C3-D04B-B4B5-04D53C51E5E7}"/>
              </a:ext>
            </a:extLst>
          </p:cNvPr>
          <p:cNvSpPr>
            <a:spLocks noChangeAspect="1"/>
          </p:cNvSpPr>
          <p:nvPr/>
        </p:nvSpPr>
        <p:spPr bwMode="auto">
          <a:xfrm rot="2968479">
            <a:off x="1366152" y="3132384"/>
            <a:ext cx="958291" cy="79420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96F859B-672C-8245-9494-263F60BEE64D}"/>
              </a:ext>
            </a:extLst>
          </p:cNvPr>
          <p:cNvGrpSpPr>
            <a:grpSpLocks/>
          </p:cNvGrpSpPr>
          <p:nvPr/>
        </p:nvGrpSpPr>
        <p:grpSpPr bwMode="auto">
          <a:xfrm>
            <a:off x="614084" y="2826725"/>
            <a:ext cx="926569" cy="0"/>
            <a:chOff x="1392" y="1488"/>
            <a:chExt cx="1584" cy="0"/>
          </a:xfrm>
        </p:grpSpPr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69E33147-15CD-704D-A379-4E0FE351F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5F385822-1A19-4442-95D6-2DF6721C4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8AA5448A-F6A3-8C48-ABA1-DF7319D06D1F}"/>
              </a:ext>
            </a:extLst>
          </p:cNvPr>
          <p:cNvGrpSpPr>
            <a:grpSpLocks/>
          </p:cNvGrpSpPr>
          <p:nvPr/>
        </p:nvGrpSpPr>
        <p:grpSpPr bwMode="auto">
          <a:xfrm rot="20880000" flipV="1">
            <a:off x="1530772" y="2729350"/>
            <a:ext cx="926569" cy="0"/>
            <a:chOff x="1392" y="1488"/>
            <a:chExt cx="1584" cy="0"/>
          </a:xfrm>
        </p:grpSpPr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A26EFBE3-67FD-084A-BA40-C3BAE8661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6B878272-CF26-F946-9073-E1083385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931051EE-643B-D14E-B249-F2553078B68C}"/>
              </a:ext>
            </a:extLst>
          </p:cNvPr>
          <p:cNvGrpSpPr>
            <a:grpSpLocks noChangeAspect="1"/>
          </p:cNvGrpSpPr>
          <p:nvPr/>
        </p:nvGrpSpPr>
        <p:grpSpPr bwMode="auto">
          <a:xfrm rot="17646704" flipV="1">
            <a:off x="1491854" y="4026217"/>
            <a:ext cx="856399" cy="1077"/>
            <a:chOff x="1392" y="1488"/>
            <a:chExt cx="1584" cy="0"/>
          </a:xfrm>
        </p:grpSpPr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80297F9E-99CC-CD4A-BE7B-091D5EB2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F1F29F4C-1F4E-084A-9D05-594051F78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7EB4ABC5-5B78-D24F-BE0B-41EDDA9621D0}"/>
              </a:ext>
            </a:extLst>
          </p:cNvPr>
          <p:cNvGrpSpPr>
            <a:grpSpLocks/>
          </p:cNvGrpSpPr>
          <p:nvPr/>
        </p:nvGrpSpPr>
        <p:grpSpPr bwMode="auto">
          <a:xfrm>
            <a:off x="2129259" y="3563990"/>
            <a:ext cx="1403088" cy="128636"/>
            <a:chOff x="1392" y="1488"/>
            <a:chExt cx="1584" cy="0"/>
          </a:xfrm>
        </p:grpSpPr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B6C7B7A8-156D-1D4A-AD9D-5D05902D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1C21383E-D2AF-BE4D-93E1-D90E6FE2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sp>
        <p:nvSpPr>
          <p:cNvPr id="28" name="Ovale 27">
            <a:extLst>
              <a:ext uri="{FF2B5EF4-FFF2-40B4-BE49-F238E27FC236}">
                <a16:creationId xmlns:a16="http://schemas.microsoft.com/office/drawing/2014/main" id="{9C5EAEA5-E11F-964E-A4BE-A7FE4B4CCD52}"/>
              </a:ext>
            </a:extLst>
          </p:cNvPr>
          <p:cNvSpPr>
            <a:spLocks noChangeAspect="1"/>
          </p:cNvSpPr>
          <p:nvPr/>
        </p:nvSpPr>
        <p:spPr>
          <a:xfrm>
            <a:off x="1427953" y="4325690"/>
            <a:ext cx="397101" cy="401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B0CEB5ED-032F-914E-9C73-8BFEFF775211}"/>
              </a:ext>
            </a:extLst>
          </p:cNvPr>
          <p:cNvGrpSpPr>
            <a:grpSpLocks/>
          </p:cNvGrpSpPr>
          <p:nvPr/>
        </p:nvGrpSpPr>
        <p:grpSpPr bwMode="auto">
          <a:xfrm>
            <a:off x="1030853" y="4544836"/>
            <a:ext cx="397101" cy="0"/>
            <a:chOff x="1392" y="1488"/>
            <a:chExt cx="1584" cy="0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E7EAA17-BEAE-CD45-BA7B-44C2111A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713CDEB-8F23-DC45-9092-B6BA5619F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DDCA7EE8-5496-524B-BE2D-5326BF1D1991}"/>
              </a:ext>
            </a:extLst>
          </p:cNvPr>
          <p:cNvGrpSpPr>
            <a:grpSpLocks/>
          </p:cNvGrpSpPr>
          <p:nvPr/>
        </p:nvGrpSpPr>
        <p:grpSpPr bwMode="auto">
          <a:xfrm>
            <a:off x="1824816" y="4594563"/>
            <a:ext cx="1800189" cy="0"/>
            <a:chOff x="1392" y="1488"/>
            <a:chExt cx="1584" cy="0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FD6B6F60-0FBD-9147-8B7B-DC63116C1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90D6287D-2519-1146-87FD-70B17833B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78ABFB6-5571-EE4C-9172-048D9A7BE72E}"/>
              </a:ext>
            </a:extLst>
          </p:cNvPr>
          <p:cNvSpPr txBox="1"/>
          <p:nvPr/>
        </p:nvSpPr>
        <p:spPr>
          <a:xfrm>
            <a:off x="1422575" y="4406807"/>
            <a:ext cx="579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/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blipFill>
                <a:blip r:embed="rId3"/>
                <a:stretch>
                  <a:fillRect l="-22222" b="-29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/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/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blipFill>
                <a:blip r:embed="rId5"/>
                <a:stretch>
                  <a:fillRect l="-12500" t="-5556" r="-125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C312AD27-DC20-7A49-9730-91BD83FC685A}"/>
              </a:ext>
            </a:extLst>
          </p:cNvPr>
          <p:cNvGrpSpPr/>
          <p:nvPr/>
        </p:nvGrpSpPr>
        <p:grpSpPr>
          <a:xfrm>
            <a:off x="2069607" y="3477493"/>
            <a:ext cx="185314" cy="189183"/>
            <a:chOff x="2871938" y="2165355"/>
            <a:chExt cx="252000" cy="254483"/>
          </a:xfrm>
        </p:grpSpPr>
        <p:sp>
          <p:nvSpPr>
            <p:cNvPr id="192" name="Ovale 191">
              <a:extLst>
                <a:ext uri="{FF2B5EF4-FFF2-40B4-BE49-F238E27FC236}">
                  <a16:creationId xmlns:a16="http://schemas.microsoft.com/office/drawing/2014/main" id="{AC112526-6FCC-0740-9C80-FAA6D053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/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sz="1100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blipFill>
                  <a:blip r:embed="rId6"/>
                  <a:stretch>
                    <a:fillRect l="-20000" t="-20000" r="-1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E5EF7002-F30D-9646-8C85-172590E2E242}"/>
              </a:ext>
            </a:extLst>
          </p:cNvPr>
          <p:cNvSpPr/>
          <p:nvPr/>
        </p:nvSpPr>
        <p:spPr>
          <a:xfrm>
            <a:off x="1837090" y="4270068"/>
            <a:ext cx="1170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beam</a:t>
            </a:r>
            <a:r>
              <a:rPr lang="it-IT" sz="1200" dirty="0"/>
              <a:t> </a:t>
            </a:r>
            <a:r>
              <a:rPr lang="it-IT" sz="1200" dirty="0" err="1"/>
              <a:t>remnants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/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01D2E98C-2BE7-1509-2ACB-1808DEE8AF67}"/>
              </a:ext>
            </a:extLst>
          </p:cNvPr>
          <p:cNvGrpSpPr/>
          <p:nvPr/>
        </p:nvGrpSpPr>
        <p:grpSpPr>
          <a:xfrm>
            <a:off x="3537484" y="3429607"/>
            <a:ext cx="835956" cy="1320595"/>
            <a:chOff x="3537484" y="3429607"/>
            <a:chExt cx="835956" cy="1320595"/>
          </a:xfrm>
        </p:grpSpPr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F3125258-6821-AF49-B707-F7241A93EAA3}"/>
                </a:ext>
              </a:extLst>
            </p:cNvPr>
            <p:cNvGrpSpPr/>
            <p:nvPr/>
          </p:nvGrpSpPr>
          <p:grpSpPr>
            <a:xfrm>
              <a:off x="3537484" y="3483440"/>
              <a:ext cx="333884" cy="337605"/>
              <a:chOff x="4868039" y="2173347"/>
              <a:chExt cx="454034" cy="454135"/>
            </a:xfrm>
          </p:grpSpPr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0A54A87-8F2A-7B46-A108-41D58ACC0FE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45" name="Connettore 1 44">
                  <a:extLst>
                    <a:ext uri="{FF2B5EF4-FFF2-40B4-BE49-F238E27FC236}">
                      <a16:creationId xmlns:a16="http://schemas.microsoft.com/office/drawing/2014/main" id="{4784DE95-5407-634C-98BB-6DC49B5E8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003D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EB966227-5BA5-D540-94B8-8D50FABFA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71E55EFA-169F-F64A-A904-92AA04A030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F4C38A0A-BC13-1446-90ED-8C6E328D7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FFB73A9-4EC5-EC44-81D6-4F838F8ADCE1}"/>
                </a:ext>
              </a:extLst>
            </p:cNvPr>
            <p:cNvGrpSpPr/>
            <p:nvPr/>
          </p:nvGrpSpPr>
          <p:grpSpPr>
            <a:xfrm>
              <a:off x="3541409" y="3745356"/>
              <a:ext cx="333884" cy="337605"/>
              <a:chOff x="4868039" y="2173347"/>
              <a:chExt cx="454034" cy="454135"/>
            </a:xfrm>
          </p:grpSpPr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AD2EF9AC-CF47-6B4A-9146-D0922E55156D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56" name="Connettore 1 55">
                  <a:extLst>
                    <a:ext uri="{FF2B5EF4-FFF2-40B4-BE49-F238E27FC236}">
                      <a16:creationId xmlns:a16="http://schemas.microsoft.com/office/drawing/2014/main" id="{7C746D15-26E5-6C48-B345-4DAFB8E6E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2 56">
                  <a:extLst>
                    <a:ext uri="{FF2B5EF4-FFF2-40B4-BE49-F238E27FC236}">
                      <a16:creationId xmlns:a16="http://schemas.microsoft.com/office/drawing/2014/main" id="{A1462065-6343-BF4F-8E0D-E50E35EE4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0CC60DA1-AF45-A644-AA18-3C44288793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DE7B520B-3D94-5545-8398-B93936BBF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3E7F33B9-65CA-2143-9DD0-E07296C0F519}"/>
                </a:ext>
              </a:extLst>
            </p:cNvPr>
            <p:cNvGrpSpPr/>
            <p:nvPr/>
          </p:nvGrpSpPr>
          <p:grpSpPr>
            <a:xfrm>
              <a:off x="3546569" y="4020583"/>
              <a:ext cx="333884" cy="337605"/>
              <a:chOff x="4868039" y="2173347"/>
              <a:chExt cx="454034" cy="454135"/>
            </a:xfrm>
          </p:grpSpPr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FE2C1F52-8241-F345-BB69-7AF28EC2C8D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68" name="Connettore 1 67">
                  <a:extLst>
                    <a:ext uri="{FF2B5EF4-FFF2-40B4-BE49-F238E27FC236}">
                      <a16:creationId xmlns:a16="http://schemas.microsoft.com/office/drawing/2014/main" id="{E5E93011-6BFA-8E48-AEDB-6F3E0D371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2 68">
                  <a:extLst>
                    <a:ext uri="{FF2B5EF4-FFF2-40B4-BE49-F238E27FC236}">
                      <a16:creationId xmlns:a16="http://schemas.microsoft.com/office/drawing/2014/main" id="{E6955174-2A8B-7D44-9CB8-95BAEC4E1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Connettore 1 65">
                <a:extLst>
                  <a:ext uri="{FF2B5EF4-FFF2-40B4-BE49-F238E27FC236}">
                    <a16:creationId xmlns:a16="http://schemas.microsoft.com/office/drawing/2014/main" id="{0227BA93-8A0B-3645-AC81-60A2C8FF46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e 66">
                <a:extLst>
                  <a:ext uri="{FF2B5EF4-FFF2-40B4-BE49-F238E27FC236}">
                    <a16:creationId xmlns:a16="http://schemas.microsoft.com/office/drawing/2014/main" id="{0F201050-5351-9E40-A35C-435D9E560D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FFDFECF7-55E8-1C44-AB3B-B1AAC9629FBD}"/>
                </a:ext>
              </a:extLst>
            </p:cNvPr>
            <p:cNvGrpSpPr/>
            <p:nvPr/>
          </p:nvGrpSpPr>
          <p:grpSpPr>
            <a:xfrm>
              <a:off x="3542373" y="4278298"/>
              <a:ext cx="333884" cy="320611"/>
              <a:chOff x="4868039" y="2173347"/>
              <a:chExt cx="454034" cy="431275"/>
            </a:xfrm>
          </p:grpSpPr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7669094D-162D-B642-86F4-E805549628DA}"/>
                  </a:ext>
                </a:extLst>
              </p:cNvPr>
              <p:cNvGrpSpPr/>
              <p:nvPr/>
            </p:nvGrpSpPr>
            <p:grpSpPr>
              <a:xfrm>
                <a:off x="4956154" y="2356078"/>
                <a:ext cx="5903" cy="248544"/>
                <a:chOff x="5903477" y="3638966"/>
                <a:chExt cx="5903" cy="248544"/>
              </a:xfrm>
            </p:grpSpPr>
            <p:cxnSp>
              <p:nvCxnSpPr>
                <p:cNvPr id="74" name="Connettore 1 73">
                  <a:extLst>
                    <a:ext uri="{FF2B5EF4-FFF2-40B4-BE49-F238E27FC236}">
                      <a16:creationId xmlns:a16="http://schemas.microsoft.com/office/drawing/2014/main" id="{5EEA69A4-BDE2-CD4E-A265-0EE1D946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832446" y="3814541"/>
                  <a:ext cx="144000" cy="193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2 74">
                  <a:extLst>
                    <a:ext uri="{FF2B5EF4-FFF2-40B4-BE49-F238E27FC236}">
                      <a16:creationId xmlns:a16="http://schemas.microsoft.com/office/drawing/2014/main" id="{B8F8418B-C94D-C245-8F92-7D19E9945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109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Connettore 1 71">
                <a:extLst>
                  <a:ext uri="{FF2B5EF4-FFF2-40B4-BE49-F238E27FC236}">
                    <a16:creationId xmlns:a16="http://schemas.microsoft.com/office/drawing/2014/main" id="{B62EB59F-0924-F34B-B15D-BBE15ACF41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40BD308F-1900-6045-BE58-DF784228D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7B8A5228-3F4D-9344-97AD-EB5354047A2E}"/>
                </a:ext>
              </a:extLst>
            </p:cNvPr>
            <p:cNvGrpSpPr/>
            <p:nvPr/>
          </p:nvGrpSpPr>
          <p:grpSpPr>
            <a:xfrm>
              <a:off x="3542373" y="4511302"/>
              <a:ext cx="333884" cy="133812"/>
              <a:chOff x="4868039" y="2173347"/>
              <a:chExt cx="454034" cy="180000"/>
            </a:xfrm>
          </p:grpSpPr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B5C25BE8-DA28-2E47-9BCF-759F9F688A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DC1462CA-0A1C-8F45-B4B1-B2019B68B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/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/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5000" r="-16667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/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30000" b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A0DC0093-2F05-2C44-9DF3-BD644CA79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257" y="3958552"/>
              <a:ext cx="326389" cy="1390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2C578FE3-E9D9-2B4F-9CD5-B1C6444B116A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98" y="4093459"/>
              <a:ext cx="313609" cy="56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/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/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nettore 2 88">
              <a:extLst>
                <a:ext uri="{FF2B5EF4-FFF2-40B4-BE49-F238E27FC236}">
                  <a16:creationId xmlns:a16="http://schemas.microsoft.com/office/drawing/2014/main" id="{1F3FB72B-6AD1-CA4A-9E64-495D3216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3621" y="4325293"/>
              <a:ext cx="337039" cy="33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325ECCB1-8E49-E942-B282-2D7B584C6A4A}"/>
                </a:ext>
              </a:extLst>
            </p:cNvPr>
            <p:cNvCxnSpPr>
              <a:cxnSpLocks/>
            </p:cNvCxnSpPr>
            <p:nvPr/>
          </p:nvCxnSpPr>
          <p:spPr>
            <a:xfrm>
              <a:off x="3889162" y="4354342"/>
              <a:ext cx="320847" cy="133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/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5DCC06C8-6991-FA4D-B3CF-821B242645B6}"/>
                </a:ext>
              </a:extLst>
            </p:cNvPr>
            <p:cNvCxnSpPr>
              <a:cxnSpLocks/>
            </p:cNvCxnSpPr>
            <p:nvPr/>
          </p:nvCxnSpPr>
          <p:spPr>
            <a:xfrm>
              <a:off x="3879493" y="4369595"/>
              <a:ext cx="274413" cy="262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/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/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15385" r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06E37A08-E496-E542-B3BF-59E93405A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29" y="4049496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15080A11-921A-3A4E-A862-4A704F949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310" y="4317922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/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ttangolo 92">
            <a:extLst>
              <a:ext uri="{FF2B5EF4-FFF2-40B4-BE49-F238E27FC236}">
                <a16:creationId xmlns:a16="http://schemas.microsoft.com/office/drawing/2014/main" id="{EB77CAD8-3959-A84C-8852-3D7957DE273A}"/>
              </a:ext>
            </a:extLst>
          </p:cNvPr>
          <p:cNvSpPr/>
          <p:nvPr/>
        </p:nvSpPr>
        <p:spPr>
          <a:xfrm>
            <a:off x="2389474" y="3026965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C1649E80-1983-814B-A2E5-4AEFDADD20CE}"/>
              </a:ext>
            </a:extLst>
          </p:cNvPr>
          <p:cNvSpPr/>
          <p:nvPr/>
        </p:nvSpPr>
        <p:spPr>
          <a:xfrm>
            <a:off x="895843" y="3702526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14AC7EC7-E695-DC4A-AEED-36AEC93833E9}"/>
              </a:ext>
            </a:extLst>
          </p:cNvPr>
          <p:cNvSpPr/>
          <p:nvPr/>
        </p:nvSpPr>
        <p:spPr>
          <a:xfrm>
            <a:off x="324600" y="4566774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p,n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/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blipFill>
                <a:blip r:embed="rId17"/>
                <a:stretch>
                  <a:fillRect l="-40000" r="-30000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556FC5B-1984-DEB8-1E75-1818E387A619}"/>
                  </a:ext>
                </a:extLst>
              </p:cNvPr>
              <p:cNvSpPr txBox="1"/>
              <p:nvPr/>
            </p:nvSpPr>
            <p:spPr>
              <a:xfrm>
                <a:off x="858746" y="5975515"/>
                <a:ext cx="24943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000" dirty="0">
                    <a:solidFill>
                      <a:srgbClr val="002060"/>
                    </a:solidFill>
                  </a:rPr>
                  <a:t>AK, L. L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1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it-IT" sz="1000" dirty="0" err="1">
                    <a:solidFill>
                      <a:srgbClr val="002060"/>
                    </a:solidFill>
                  </a:rPr>
                  <a:t>nnblad</a:t>
                </a:r>
                <a:r>
                  <a:rPr lang="it-IT" sz="1000" dirty="0">
                    <a:solidFill>
                      <a:srgbClr val="002060"/>
                    </a:solidFill>
                  </a:rPr>
                  <a:t>, CPC  </a:t>
                </a:r>
                <a:r>
                  <a:rPr lang="it-IT" sz="1000" b="1" dirty="0">
                    <a:solidFill>
                      <a:srgbClr val="002060"/>
                    </a:solidFill>
                  </a:rPr>
                  <a:t>272</a:t>
                </a:r>
                <a:r>
                  <a:rPr lang="it-IT" sz="1000" dirty="0">
                    <a:solidFill>
                      <a:srgbClr val="002060"/>
                    </a:solidFill>
                  </a:rPr>
                  <a:t> (2022) 108234; CPC  </a:t>
                </a:r>
                <a:r>
                  <a:rPr lang="it-IT" sz="1000" b="1" dirty="0">
                    <a:solidFill>
                      <a:srgbClr val="002060"/>
                    </a:solidFill>
                  </a:rPr>
                  <a:t>292</a:t>
                </a:r>
                <a:r>
                  <a:rPr lang="it-IT" sz="1000" dirty="0">
                    <a:solidFill>
                      <a:srgbClr val="002060"/>
                    </a:solidFill>
                  </a:rPr>
                  <a:t> (2023) 108886 </a:t>
                </a:r>
                <a:endParaRPr lang="it-IT" sz="1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556FC5B-1984-DEB8-1E75-1818E387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6" y="5975515"/>
                <a:ext cx="2494386" cy="400110"/>
              </a:xfrm>
              <a:prstGeom prst="rect">
                <a:avLst/>
              </a:prstGeom>
              <a:blipFill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86D99539-0F8B-C2EB-F8A7-F87203C29241}"/>
                  </a:ext>
                </a:extLst>
              </p:cNvPr>
              <p:cNvSpPr txBox="1"/>
              <p:nvPr/>
            </p:nvSpPr>
            <p:spPr>
              <a:xfrm>
                <a:off x="940515" y="5031674"/>
                <a:ext cx="4946037" cy="581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3DFF"/>
                    </a:solidFill>
                  </a:rPr>
                  <a:t>T</a:t>
                </a:r>
                <a:r>
                  <a:rPr lang="en-US" sz="1600" b="0" dirty="0" err="1">
                    <a:solidFill>
                      <a:srgbClr val="003DFF"/>
                    </a:solidFill>
                  </a:rPr>
                  <a:t>ransversity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or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arbitrary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polarization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of quarks</a:t>
                </a: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86D99539-0F8B-C2EB-F8A7-F87203C2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15" y="5031674"/>
                <a:ext cx="4946037" cy="581634"/>
              </a:xfrm>
              <a:prstGeom prst="rect">
                <a:avLst/>
              </a:prstGeom>
              <a:blipFill>
                <a:blip r:embed="rId19"/>
                <a:stretch>
                  <a:fillRect l="-512"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6AB222-D886-A627-A60D-BE88CA3F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5620E5B-B6E3-6D85-FA91-CFC3A5E74B3D}"/>
                  </a:ext>
                </a:extLst>
              </p:cNvPr>
              <p:cNvSpPr txBox="1"/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Pythia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generate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process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in the standard way and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change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behaviour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through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UserHooks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class, e.g. in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hadronization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parton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showers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OFF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rgbClr val="002060"/>
                    </a:solidFill>
                  </a:rPr>
                  <a:t>Allow for target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polarization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parametrizations of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transversity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PDFs</a:t>
                </a:r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endParaRPr lang="it-IT" sz="1600" dirty="0">
                  <a:solidFill>
                    <a:srgbClr val="002060"/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rgbClr val="002060"/>
                    </a:solidFill>
                  </a:rPr>
                  <a:t>Alternatively</a:t>
                </a:r>
                <a:r>
                  <a:rPr lang="it-IT" sz="1600" dirty="0">
                    <a:solidFill>
                      <a:srgbClr val="002060"/>
                    </a:solidFill>
                  </a:rPr>
                  <a:t>,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let</a:t>
                </a:r>
                <a:r>
                  <a:rPr lang="it-IT" sz="1600" dirty="0">
                    <a:solidFill>
                      <a:srgbClr val="002060"/>
                    </a:solidFill>
                  </a:rPr>
                  <a:t> the user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chose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the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polarization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each</a:t>
                </a:r>
                <a:r>
                  <a:rPr lang="it-IT" sz="1600" dirty="0">
                    <a:solidFill>
                      <a:srgbClr val="002060"/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rgbClr val="002060"/>
                    </a:solidFill>
                  </a:rPr>
                  <a:t>Evaluate</a:t>
                </a:r>
                <a:r>
                  <a:rPr lang="it-IT" sz="1600" dirty="0">
                    <a:solidFill>
                      <a:srgbClr val="002060"/>
                    </a:solidFill>
                  </a:rPr>
                  <a:t> the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polarization</a:t>
                </a:r>
                <a:r>
                  <a:rPr lang="it-IT" sz="1600" dirty="0">
                    <a:solidFill>
                      <a:srgbClr val="002060"/>
                    </a:solidFill>
                  </a:rPr>
                  <a:t> of the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fragmenting</a:t>
                </a:r>
                <a:r>
                  <a:rPr lang="it-IT" sz="1600" dirty="0">
                    <a:solidFill>
                      <a:srgbClr val="002060"/>
                    </a:solidFill>
                  </a:rPr>
                  <a:t> quark</a:t>
                </a:r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Apply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rules of the string+</a:t>
                </a:r>
                <a:r>
                  <a:rPr lang="it-IT" sz="1600" baseline="30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3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</a:t>
                </a:r>
                <a:r>
                  <a:rPr lang="it-IT" sz="1600" baseline="-25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model in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5620E5B-B6E3-6D85-FA91-CFC3A5E7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blipFill>
                <a:blip r:embed="rId20"/>
                <a:stretch>
                  <a:fillRect l="-322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22D0ED-0ADE-4520-D435-F751F58D94F5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Spin in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Pythia for DIS</a:t>
            </a:r>
            <a:endParaRPr lang="it-IT" sz="2000" dirty="0">
              <a:solidFill>
                <a:srgbClr val="002060"/>
              </a:solidFill>
            </a:endParaRP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2E2DFED7-E53C-32D7-CB3D-7468910BBAE8}"/>
              </a:ext>
            </a:extLst>
          </p:cNvPr>
          <p:cNvCxnSpPr/>
          <p:nvPr/>
        </p:nvCxnSpPr>
        <p:spPr>
          <a:xfrm>
            <a:off x="2772870" y="2778673"/>
            <a:ext cx="0" cy="259581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70682D-F895-860F-4C0E-5B1461992AC9}"/>
              </a:ext>
            </a:extLst>
          </p:cNvPr>
          <p:cNvSpPr txBox="1"/>
          <p:nvPr/>
        </p:nvSpPr>
        <p:spPr>
          <a:xfrm>
            <a:off x="2234750" y="2233822"/>
            <a:ext cx="119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3DFF"/>
                </a:solidFill>
              </a:rPr>
              <a:t>Spin </a:t>
            </a:r>
            <a:r>
              <a:rPr lang="it-IT" sz="1200" b="1" dirty="0" err="1">
                <a:solidFill>
                  <a:srgbClr val="003DFF"/>
                </a:solidFill>
              </a:rPr>
              <a:t>density</a:t>
            </a:r>
            <a:r>
              <a:rPr lang="it-IT" sz="1200" b="1" dirty="0">
                <a:solidFill>
                  <a:srgbClr val="003DFF"/>
                </a:solidFill>
              </a:rPr>
              <a:t> </a:t>
            </a:r>
            <a:r>
              <a:rPr lang="it-IT" sz="1200" b="1" dirty="0" err="1">
                <a:solidFill>
                  <a:srgbClr val="003DFF"/>
                </a:solidFill>
              </a:rPr>
              <a:t>matrix</a:t>
            </a:r>
            <a:endParaRPr lang="it-IT" sz="1200" b="1" dirty="0">
              <a:solidFill>
                <a:srgbClr val="003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8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41C53-BDA0-1B4F-9BD4-F84559C0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January 27, 2025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7F29855E-2A21-BA44-BF1A-5CB3F3A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Albi Kerbizi (Seminar for the EIC Theory WG)</a:t>
            </a:r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1B53F890-30C3-D04B-B4B5-04D53C51E5E7}"/>
              </a:ext>
            </a:extLst>
          </p:cNvPr>
          <p:cNvSpPr>
            <a:spLocks noChangeAspect="1"/>
          </p:cNvSpPr>
          <p:nvPr/>
        </p:nvSpPr>
        <p:spPr bwMode="auto">
          <a:xfrm rot="2968479">
            <a:off x="1366152" y="3132384"/>
            <a:ext cx="958291" cy="79420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96F859B-672C-8245-9494-263F60BEE64D}"/>
              </a:ext>
            </a:extLst>
          </p:cNvPr>
          <p:cNvGrpSpPr>
            <a:grpSpLocks/>
          </p:cNvGrpSpPr>
          <p:nvPr/>
        </p:nvGrpSpPr>
        <p:grpSpPr bwMode="auto">
          <a:xfrm>
            <a:off x="614084" y="2826725"/>
            <a:ext cx="926569" cy="0"/>
            <a:chOff x="1392" y="1488"/>
            <a:chExt cx="1584" cy="0"/>
          </a:xfrm>
        </p:grpSpPr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69E33147-15CD-704D-A379-4E0FE351F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5F385822-1A19-4442-95D6-2DF6721C4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8AA5448A-F6A3-8C48-ABA1-DF7319D06D1F}"/>
              </a:ext>
            </a:extLst>
          </p:cNvPr>
          <p:cNvGrpSpPr>
            <a:grpSpLocks/>
          </p:cNvGrpSpPr>
          <p:nvPr/>
        </p:nvGrpSpPr>
        <p:grpSpPr bwMode="auto">
          <a:xfrm rot="20880000" flipV="1">
            <a:off x="1530772" y="2729350"/>
            <a:ext cx="926569" cy="0"/>
            <a:chOff x="1392" y="1488"/>
            <a:chExt cx="1584" cy="0"/>
          </a:xfrm>
        </p:grpSpPr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A26EFBE3-67FD-084A-BA40-C3BAE8661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6B878272-CF26-F946-9073-E1083385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931051EE-643B-D14E-B249-F2553078B68C}"/>
              </a:ext>
            </a:extLst>
          </p:cNvPr>
          <p:cNvGrpSpPr>
            <a:grpSpLocks noChangeAspect="1"/>
          </p:cNvGrpSpPr>
          <p:nvPr/>
        </p:nvGrpSpPr>
        <p:grpSpPr bwMode="auto">
          <a:xfrm rot="17646704" flipV="1">
            <a:off x="1491854" y="4026217"/>
            <a:ext cx="856399" cy="1077"/>
            <a:chOff x="1392" y="1488"/>
            <a:chExt cx="1584" cy="0"/>
          </a:xfrm>
        </p:grpSpPr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80297F9E-99CC-CD4A-BE7B-091D5EB2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F1F29F4C-1F4E-084A-9D05-594051F78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7EB4ABC5-5B78-D24F-BE0B-41EDDA9621D0}"/>
              </a:ext>
            </a:extLst>
          </p:cNvPr>
          <p:cNvGrpSpPr>
            <a:grpSpLocks/>
          </p:cNvGrpSpPr>
          <p:nvPr/>
        </p:nvGrpSpPr>
        <p:grpSpPr bwMode="auto">
          <a:xfrm>
            <a:off x="2129259" y="3563990"/>
            <a:ext cx="1403088" cy="128636"/>
            <a:chOff x="1392" y="1488"/>
            <a:chExt cx="1584" cy="0"/>
          </a:xfrm>
        </p:grpSpPr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B6C7B7A8-156D-1D4A-AD9D-5D05902D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1C21383E-D2AF-BE4D-93E1-D90E6FE2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sp>
        <p:nvSpPr>
          <p:cNvPr id="28" name="Ovale 27">
            <a:extLst>
              <a:ext uri="{FF2B5EF4-FFF2-40B4-BE49-F238E27FC236}">
                <a16:creationId xmlns:a16="http://schemas.microsoft.com/office/drawing/2014/main" id="{9C5EAEA5-E11F-964E-A4BE-A7FE4B4CCD52}"/>
              </a:ext>
            </a:extLst>
          </p:cNvPr>
          <p:cNvSpPr>
            <a:spLocks noChangeAspect="1"/>
          </p:cNvSpPr>
          <p:nvPr/>
        </p:nvSpPr>
        <p:spPr>
          <a:xfrm>
            <a:off x="1427953" y="4325690"/>
            <a:ext cx="397101" cy="401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B0CEB5ED-032F-914E-9C73-8BFEFF775211}"/>
              </a:ext>
            </a:extLst>
          </p:cNvPr>
          <p:cNvGrpSpPr>
            <a:grpSpLocks/>
          </p:cNvGrpSpPr>
          <p:nvPr/>
        </p:nvGrpSpPr>
        <p:grpSpPr bwMode="auto">
          <a:xfrm>
            <a:off x="1030853" y="4544836"/>
            <a:ext cx="397101" cy="0"/>
            <a:chOff x="1392" y="1488"/>
            <a:chExt cx="1584" cy="0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E7EAA17-BEAE-CD45-BA7B-44C2111A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713CDEB-8F23-DC45-9092-B6BA5619F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3D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DDCA7EE8-5496-524B-BE2D-5326BF1D1991}"/>
              </a:ext>
            </a:extLst>
          </p:cNvPr>
          <p:cNvGrpSpPr>
            <a:grpSpLocks/>
          </p:cNvGrpSpPr>
          <p:nvPr/>
        </p:nvGrpSpPr>
        <p:grpSpPr bwMode="auto">
          <a:xfrm>
            <a:off x="1824816" y="4594563"/>
            <a:ext cx="1800189" cy="0"/>
            <a:chOff x="1392" y="1488"/>
            <a:chExt cx="1584" cy="0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FD6B6F60-0FBD-9147-8B7B-DC63116C1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/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90D6287D-2519-1146-87FD-70B17833B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100" dirty="0"/>
            </a:p>
          </p:txBody>
        </p: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78ABFB6-5571-EE4C-9172-048D9A7BE72E}"/>
              </a:ext>
            </a:extLst>
          </p:cNvPr>
          <p:cNvSpPr txBox="1"/>
          <p:nvPr/>
        </p:nvSpPr>
        <p:spPr>
          <a:xfrm>
            <a:off x="1422575" y="4406807"/>
            <a:ext cx="579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/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1" name="CasellaDiTesto 170">
                <a:extLst>
                  <a:ext uri="{FF2B5EF4-FFF2-40B4-BE49-F238E27FC236}">
                    <a16:creationId xmlns:a16="http://schemas.microsoft.com/office/drawing/2014/main" id="{B7070391-E533-E844-810A-60B9829D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5" y="3198600"/>
                <a:ext cx="215123" cy="215444"/>
              </a:xfrm>
              <a:prstGeom prst="rect">
                <a:avLst/>
              </a:prstGeom>
              <a:blipFill>
                <a:blip r:embed="rId3"/>
                <a:stretch>
                  <a:fillRect l="-22222" b="-29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/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id="{D4B51BE5-2E61-F042-89E8-CE1B84A7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7" y="2617536"/>
                <a:ext cx="205583" cy="21544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/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3" name="CasellaDiTesto 172">
                <a:extLst>
                  <a:ext uri="{FF2B5EF4-FFF2-40B4-BE49-F238E27FC236}">
                    <a16:creationId xmlns:a16="http://schemas.microsoft.com/office/drawing/2014/main" id="{FE33505B-2478-234E-B240-5B50132C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36" y="2493071"/>
                <a:ext cx="205583" cy="215444"/>
              </a:xfrm>
              <a:prstGeom prst="rect">
                <a:avLst/>
              </a:prstGeom>
              <a:blipFill>
                <a:blip r:embed="rId5"/>
                <a:stretch>
                  <a:fillRect l="-12500" t="-5556" r="-125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C312AD27-DC20-7A49-9730-91BD83FC685A}"/>
              </a:ext>
            </a:extLst>
          </p:cNvPr>
          <p:cNvGrpSpPr/>
          <p:nvPr/>
        </p:nvGrpSpPr>
        <p:grpSpPr>
          <a:xfrm>
            <a:off x="2069607" y="3477493"/>
            <a:ext cx="185314" cy="189183"/>
            <a:chOff x="2871938" y="2165355"/>
            <a:chExt cx="252000" cy="254483"/>
          </a:xfrm>
        </p:grpSpPr>
        <p:sp>
          <p:nvSpPr>
            <p:cNvPr id="192" name="Ovale 191">
              <a:extLst>
                <a:ext uri="{FF2B5EF4-FFF2-40B4-BE49-F238E27FC236}">
                  <a16:creationId xmlns:a16="http://schemas.microsoft.com/office/drawing/2014/main" id="{AC112526-6FCC-0740-9C80-FAA6D053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938" y="2167838"/>
              <a:ext cx="252000" cy="25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/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it-IT" sz="1100" dirty="0"/>
                </a:p>
              </p:txBody>
            </p:sp>
          </mc:Choice>
          <mc:Fallback xmlns="">
            <p:sp>
              <p:nvSpPr>
                <p:cNvPr id="193" name="CasellaDiTesto 192">
                  <a:extLst>
                    <a:ext uri="{FF2B5EF4-FFF2-40B4-BE49-F238E27FC236}">
                      <a16:creationId xmlns:a16="http://schemas.microsoft.com/office/drawing/2014/main" id="{2F8C1938-471A-9649-84C5-98B1734FB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383" y="2165355"/>
                  <a:ext cx="159478" cy="227703"/>
                </a:xfrm>
                <a:prstGeom prst="rect">
                  <a:avLst/>
                </a:prstGeom>
                <a:blipFill>
                  <a:blip r:embed="rId6"/>
                  <a:stretch>
                    <a:fillRect l="-20000" t="-20000" r="-1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E5EF7002-F30D-9646-8C85-172590E2E242}"/>
              </a:ext>
            </a:extLst>
          </p:cNvPr>
          <p:cNvSpPr/>
          <p:nvPr/>
        </p:nvSpPr>
        <p:spPr>
          <a:xfrm>
            <a:off x="1837090" y="4270068"/>
            <a:ext cx="1170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beam</a:t>
            </a:r>
            <a:r>
              <a:rPr lang="it-IT" sz="1200" dirty="0"/>
              <a:t> </a:t>
            </a:r>
            <a:r>
              <a:rPr lang="it-IT" sz="1200" dirty="0" err="1"/>
              <a:t>remnants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/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8356D0B-CE2B-B345-BFAD-6D97360A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29" y="4693354"/>
                <a:ext cx="889411" cy="331886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01D2E98C-2BE7-1509-2ACB-1808DEE8AF67}"/>
              </a:ext>
            </a:extLst>
          </p:cNvPr>
          <p:cNvGrpSpPr/>
          <p:nvPr/>
        </p:nvGrpSpPr>
        <p:grpSpPr>
          <a:xfrm>
            <a:off x="3537484" y="3429607"/>
            <a:ext cx="835956" cy="1320595"/>
            <a:chOff x="3537484" y="3429607"/>
            <a:chExt cx="835956" cy="1320595"/>
          </a:xfrm>
        </p:grpSpPr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F3125258-6821-AF49-B707-F7241A93EAA3}"/>
                </a:ext>
              </a:extLst>
            </p:cNvPr>
            <p:cNvGrpSpPr/>
            <p:nvPr/>
          </p:nvGrpSpPr>
          <p:grpSpPr>
            <a:xfrm>
              <a:off x="3537484" y="3483440"/>
              <a:ext cx="333884" cy="337605"/>
              <a:chOff x="4868039" y="2173347"/>
              <a:chExt cx="454034" cy="454135"/>
            </a:xfrm>
          </p:grpSpPr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0A54A87-8F2A-7B46-A108-41D58ACC0FE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45" name="Connettore 1 44">
                  <a:extLst>
                    <a:ext uri="{FF2B5EF4-FFF2-40B4-BE49-F238E27FC236}">
                      <a16:creationId xmlns:a16="http://schemas.microsoft.com/office/drawing/2014/main" id="{4784DE95-5407-634C-98BB-6DC49B5E8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rgbClr val="003D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EB966227-5BA5-D540-94B8-8D50FABFA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71E55EFA-169F-F64A-A904-92AA04A030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F4C38A0A-BC13-1446-90ED-8C6E328D7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FFB73A9-4EC5-EC44-81D6-4F838F8ADCE1}"/>
                </a:ext>
              </a:extLst>
            </p:cNvPr>
            <p:cNvGrpSpPr/>
            <p:nvPr/>
          </p:nvGrpSpPr>
          <p:grpSpPr>
            <a:xfrm>
              <a:off x="3541409" y="3745356"/>
              <a:ext cx="333884" cy="337605"/>
              <a:chOff x="4868039" y="2173347"/>
              <a:chExt cx="454034" cy="454135"/>
            </a:xfrm>
          </p:grpSpPr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AD2EF9AC-CF47-6B4A-9146-D0922E55156D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56" name="Connettore 1 55">
                  <a:extLst>
                    <a:ext uri="{FF2B5EF4-FFF2-40B4-BE49-F238E27FC236}">
                      <a16:creationId xmlns:a16="http://schemas.microsoft.com/office/drawing/2014/main" id="{7C746D15-26E5-6C48-B345-4DAFB8E6E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2 56">
                  <a:extLst>
                    <a:ext uri="{FF2B5EF4-FFF2-40B4-BE49-F238E27FC236}">
                      <a16:creationId xmlns:a16="http://schemas.microsoft.com/office/drawing/2014/main" id="{A1462065-6343-BF4F-8E0D-E50E35EE4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0CC60DA1-AF45-A644-AA18-3C44288793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DE7B520B-3D94-5545-8398-B93936BBF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3E7F33B9-65CA-2143-9DD0-E07296C0F519}"/>
                </a:ext>
              </a:extLst>
            </p:cNvPr>
            <p:cNvGrpSpPr/>
            <p:nvPr/>
          </p:nvGrpSpPr>
          <p:grpSpPr>
            <a:xfrm>
              <a:off x="3546569" y="4020583"/>
              <a:ext cx="333884" cy="337605"/>
              <a:chOff x="4868039" y="2173347"/>
              <a:chExt cx="454034" cy="454135"/>
            </a:xfrm>
          </p:grpSpPr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FE2C1F52-8241-F345-BB69-7AF28EC2C8DC}"/>
                  </a:ext>
                </a:extLst>
              </p:cNvPr>
              <p:cNvGrpSpPr/>
              <p:nvPr/>
            </p:nvGrpSpPr>
            <p:grpSpPr>
              <a:xfrm>
                <a:off x="4962057" y="2303482"/>
                <a:ext cx="3654" cy="324000"/>
                <a:chOff x="5909380" y="3586370"/>
                <a:chExt cx="3654" cy="324000"/>
              </a:xfrm>
            </p:grpSpPr>
            <p:cxnSp>
              <p:nvCxnSpPr>
                <p:cNvPr id="68" name="Connettore 1 67">
                  <a:extLst>
                    <a:ext uri="{FF2B5EF4-FFF2-40B4-BE49-F238E27FC236}">
                      <a16:creationId xmlns:a16="http://schemas.microsoft.com/office/drawing/2014/main" id="{E5E93011-6BFA-8E48-AEDB-6F3E0D371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750066" y="3747401"/>
                  <a:ext cx="324000" cy="19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2 68">
                  <a:extLst>
                    <a:ext uri="{FF2B5EF4-FFF2-40B4-BE49-F238E27FC236}">
                      <a16:creationId xmlns:a16="http://schemas.microsoft.com/office/drawing/2014/main" id="{E6955174-2A8B-7D44-9CB8-95BAEC4E1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490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rgbClr val="003D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Connettore 1 65">
                <a:extLst>
                  <a:ext uri="{FF2B5EF4-FFF2-40B4-BE49-F238E27FC236}">
                    <a16:creationId xmlns:a16="http://schemas.microsoft.com/office/drawing/2014/main" id="{0227BA93-8A0B-3645-AC81-60A2C8FF46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e 66">
                <a:extLst>
                  <a:ext uri="{FF2B5EF4-FFF2-40B4-BE49-F238E27FC236}">
                    <a16:creationId xmlns:a16="http://schemas.microsoft.com/office/drawing/2014/main" id="{0F201050-5351-9E40-A35C-435D9E560D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FFDFECF7-55E8-1C44-AB3B-B1AAC9629FBD}"/>
                </a:ext>
              </a:extLst>
            </p:cNvPr>
            <p:cNvGrpSpPr/>
            <p:nvPr/>
          </p:nvGrpSpPr>
          <p:grpSpPr>
            <a:xfrm>
              <a:off x="3542373" y="4278298"/>
              <a:ext cx="333884" cy="320611"/>
              <a:chOff x="4868039" y="2173347"/>
              <a:chExt cx="454034" cy="431275"/>
            </a:xfrm>
          </p:grpSpPr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7669094D-162D-B642-86F4-E805549628DA}"/>
                  </a:ext>
                </a:extLst>
              </p:cNvPr>
              <p:cNvGrpSpPr/>
              <p:nvPr/>
            </p:nvGrpSpPr>
            <p:grpSpPr>
              <a:xfrm>
                <a:off x="4956154" y="2356078"/>
                <a:ext cx="5903" cy="248544"/>
                <a:chOff x="5903477" y="3638966"/>
                <a:chExt cx="5903" cy="248544"/>
              </a:xfrm>
            </p:grpSpPr>
            <p:cxnSp>
              <p:nvCxnSpPr>
                <p:cNvPr id="74" name="Connettore 1 73">
                  <a:extLst>
                    <a:ext uri="{FF2B5EF4-FFF2-40B4-BE49-F238E27FC236}">
                      <a16:creationId xmlns:a16="http://schemas.microsoft.com/office/drawing/2014/main" id="{5EEA69A4-BDE2-CD4E-A265-0EE1D946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5832446" y="3814541"/>
                  <a:ext cx="144000" cy="193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2 74">
                  <a:extLst>
                    <a:ext uri="{FF2B5EF4-FFF2-40B4-BE49-F238E27FC236}">
                      <a16:creationId xmlns:a16="http://schemas.microsoft.com/office/drawing/2014/main" id="{B8F8418B-C94D-C245-8F92-7D19E9945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7380" y="3710966"/>
                  <a:ext cx="1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Connettore 1 71">
                <a:extLst>
                  <a:ext uri="{FF2B5EF4-FFF2-40B4-BE49-F238E27FC236}">
                    <a16:creationId xmlns:a16="http://schemas.microsoft.com/office/drawing/2014/main" id="{B62EB59F-0924-F34B-B15D-BBE15ACF41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rgbClr val="003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40BD308F-1900-6045-BE58-DF784228D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7B8A5228-3F4D-9344-97AD-EB5354047A2E}"/>
                </a:ext>
              </a:extLst>
            </p:cNvPr>
            <p:cNvGrpSpPr/>
            <p:nvPr/>
          </p:nvGrpSpPr>
          <p:grpSpPr>
            <a:xfrm>
              <a:off x="3542373" y="4511302"/>
              <a:ext cx="333884" cy="133812"/>
              <a:chOff x="4868039" y="2173347"/>
              <a:chExt cx="454034" cy="180000"/>
            </a:xfrm>
          </p:grpSpPr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B5C25BE8-DA28-2E47-9BCF-759F9F688A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160073" y="2112297"/>
                <a:ext cx="0" cy="3240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DC1462CA-0A1C-8F45-B4B1-B2019B68B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8039" y="2173347"/>
                <a:ext cx="180000" cy="180000"/>
              </a:xfrm>
              <a:prstGeom prst="ellipse">
                <a:avLst/>
              </a:prstGeom>
              <a:solidFill>
                <a:srgbClr val="DAE3F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/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1" name="CasellaDiTesto 180">
                  <a:extLst>
                    <a:ext uri="{FF2B5EF4-FFF2-40B4-BE49-F238E27FC236}">
                      <a16:creationId xmlns:a16="http://schemas.microsoft.com/office/drawing/2014/main" id="{C9196F9E-C5F2-F741-AECC-D189D2F3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16" y="3429607"/>
                  <a:ext cx="12997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/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83" name="CasellaDiTesto 182">
                  <a:extLst>
                    <a:ext uri="{FF2B5EF4-FFF2-40B4-BE49-F238E27FC236}">
                      <a16:creationId xmlns:a16="http://schemas.microsoft.com/office/drawing/2014/main" id="{13E7805E-E558-2E4D-B715-006FAE3DE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202" y="3686543"/>
                  <a:ext cx="147348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5000" r="-16667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/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0BE0EB52-D42D-B347-A680-07F1AA20B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908" y="3859568"/>
                  <a:ext cx="123688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30000" b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A0DC0093-2F05-2C44-9DF3-BD644CA79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257" y="3958552"/>
              <a:ext cx="326389" cy="1390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2C578FE3-E9D9-2B4F-9CD5-B1C6444B116A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98" y="4093459"/>
              <a:ext cx="313609" cy="56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/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35AA4377-2066-0245-9BD7-358933158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16" y="3866138"/>
                  <a:ext cx="129972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/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7D939A5B-A823-FD4B-9178-2A44E387D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173" y="402975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nettore 2 88">
              <a:extLst>
                <a:ext uri="{FF2B5EF4-FFF2-40B4-BE49-F238E27FC236}">
                  <a16:creationId xmlns:a16="http://schemas.microsoft.com/office/drawing/2014/main" id="{1F3FB72B-6AD1-CA4A-9E64-495D3216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3621" y="4325293"/>
              <a:ext cx="337039" cy="33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325ECCB1-8E49-E942-B282-2D7B584C6A4A}"/>
                </a:ext>
              </a:extLst>
            </p:cNvPr>
            <p:cNvCxnSpPr>
              <a:cxnSpLocks/>
            </p:cNvCxnSpPr>
            <p:nvPr/>
          </p:nvCxnSpPr>
          <p:spPr>
            <a:xfrm>
              <a:off x="3889162" y="4354342"/>
              <a:ext cx="320847" cy="133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/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CCFAAC54-CADE-B842-A165-CD2384C60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087" y="4198291"/>
                  <a:ext cx="142730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5DCC06C8-6991-FA4D-B3CF-821B242645B6}"/>
                </a:ext>
              </a:extLst>
            </p:cNvPr>
            <p:cNvCxnSpPr>
              <a:cxnSpLocks/>
            </p:cNvCxnSpPr>
            <p:nvPr/>
          </p:nvCxnSpPr>
          <p:spPr>
            <a:xfrm>
              <a:off x="3879493" y="4369595"/>
              <a:ext cx="274413" cy="262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/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806A6B20-4C2A-BC48-B450-F2A92AF77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195" y="4565536"/>
                  <a:ext cx="14273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/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3B42B84C-F22A-404D-A153-F42B7ECAF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86" y="4128304"/>
                  <a:ext cx="15087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15385" r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06E37A08-E496-E542-B3BF-59E93405A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29" y="4049496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15080A11-921A-3A4E-A862-4A704F949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310" y="4317922"/>
              <a:ext cx="105893" cy="1070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/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6EA311E3-9B32-2248-86B3-804E76CE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710" y="4389963"/>
                  <a:ext cx="14273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ttangolo 92">
            <a:extLst>
              <a:ext uri="{FF2B5EF4-FFF2-40B4-BE49-F238E27FC236}">
                <a16:creationId xmlns:a16="http://schemas.microsoft.com/office/drawing/2014/main" id="{EB77CAD8-3959-A84C-8852-3D7957DE273A}"/>
              </a:ext>
            </a:extLst>
          </p:cNvPr>
          <p:cNvSpPr/>
          <p:nvPr/>
        </p:nvSpPr>
        <p:spPr>
          <a:xfrm>
            <a:off x="2389474" y="3026965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C1649E80-1983-814B-A2E5-4AEFDADD20CE}"/>
              </a:ext>
            </a:extLst>
          </p:cNvPr>
          <p:cNvSpPr/>
          <p:nvPr/>
        </p:nvSpPr>
        <p:spPr>
          <a:xfrm>
            <a:off x="895843" y="3702526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q</a:t>
            </a:r>
            <a:endParaRPr lang="it-IT" sz="1200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14AC7EC7-E695-DC4A-AEED-36AEC93833E9}"/>
              </a:ext>
            </a:extLst>
          </p:cNvPr>
          <p:cNvSpPr/>
          <p:nvPr/>
        </p:nvSpPr>
        <p:spPr>
          <a:xfrm>
            <a:off x="324600" y="4566774"/>
            <a:ext cx="776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err="1">
                <a:solidFill>
                  <a:srgbClr val="003DFF"/>
                </a:solidFill>
              </a:rPr>
              <a:t>polarized</a:t>
            </a:r>
            <a:endParaRPr lang="it-IT" sz="1200" b="1" dirty="0">
              <a:solidFill>
                <a:srgbClr val="003DFF"/>
              </a:solidFill>
            </a:endParaRPr>
          </a:p>
          <a:p>
            <a:pPr algn="ctr"/>
            <a:r>
              <a:rPr lang="it-IT" sz="1200" dirty="0" err="1"/>
              <a:t>p,n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/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25021DA8-659C-D1E2-BAA7-79D0740FD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52" y="4607991"/>
                <a:ext cx="123688" cy="184666"/>
              </a:xfrm>
              <a:prstGeom prst="rect">
                <a:avLst/>
              </a:prstGeom>
              <a:blipFill>
                <a:blip r:embed="rId17"/>
                <a:stretch>
                  <a:fillRect l="-40000" r="-30000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556FC5B-1984-DEB8-1E75-1818E387A619}"/>
                  </a:ext>
                </a:extLst>
              </p:cNvPr>
              <p:cNvSpPr txBox="1"/>
              <p:nvPr/>
            </p:nvSpPr>
            <p:spPr>
              <a:xfrm>
                <a:off x="858746" y="5975515"/>
                <a:ext cx="24943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000" dirty="0">
                    <a:solidFill>
                      <a:srgbClr val="002060"/>
                    </a:solidFill>
                  </a:rPr>
                  <a:t>AK, L. L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1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it-IT" sz="1000" dirty="0" err="1">
                    <a:solidFill>
                      <a:srgbClr val="002060"/>
                    </a:solidFill>
                  </a:rPr>
                  <a:t>nnblad</a:t>
                </a:r>
                <a:r>
                  <a:rPr lang="it-IT" sz="1000" dirty="0">
                    <a:solidFill>
                      <a:srgbClr val="002060"/>
                    </a:solidFill>
                  </a:rPr>
                  <a:t>, CPC  </a:t>
                </a:r>
                <a:r>
                  <a:rPr lang="it-IT" sz="1000" b="1" dirty="0">
                    <a:solidFill>
                      <a:srgbClr val="002060"/>
                    </a:solidFill>
                  </a:rPr>
                  <a:t>272</a:t>
                </a:r>
                <a:r>
                  <a:rPr lang="it-IT" sz="1000" dirty="0">
                    <a:solidFill>
                      <a:srgbClr val="002060"/>
                    </a:solidFill>
                  </a:rPr>
                  <a:t> (2022) 108234; CPC  </a:t>
                </a:r>
                <a:r>
                  <a:rPr lang="it-IT" sz="1000" b="1" dirty="0">
                    <a:solidFill>
                      <a:srgbClr val="002060"/>
                    </a:solidFill>
                  </a:rPr>
                  <a:t>292</a:t>
                </a:r>
                <a:r>
                  <a:rPr lang="it-IT" sz="1000" dirty="0">
                    <a:solidFill>
                      <a:srgbClr val="002060"/>
                    </a:solidFill>
                  </a:rPr>
                  <a:t> (2023) 108886 </a:t>
                </a:r>
                <a:endParaRPr lang="it-IT" sz="1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556FC5B-1984-DEB8-1E75-1818E387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6" y="5975515"/>
                <a:ext cx="2494386" cy="400110"/>
              </a:xfrm>
              <a:prstGeom prst="rect">
                <a:avLst/>
              </a:prstGeom>
              <a:blipFill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86D99539-0F8B-C2EB-F8A7-F87203C29241}"/>
                  </a:ext>
                </a:extLst>
              </p:cNvPr>
              <p:cNvSpPr txBox="1"/>
              <p:nvPr/>
            </p:nvSpPr>
            <p:spPr>
              <a:xfrm>
                <a:off x="940515" y="5031674"/>
                <a:ext cx="4946037" cy="581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3DFF"/>
                    </a:solidFill>
                  </a:rPr>
                  <a:t>T</a:t>
                </a:r>
                <a:r>
                  <a:rPr lang="en-US" sz="1600" b="0" dirty="0" err="1">
                    <a:solidFill>
                      <a:srgbClr val="003DFF"/>
                    </a:solidFill>
                  </a:rPr>
                  <a:t>ransversity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  <m:d>
                      <m:d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>
                  <a:solidFill>
                    <a:srgbClr val="002060"/>
                  </a:solidFill>
                </a:endParaRPr>
              </a:p>
              <a:p>
                <a:r>
                  <a:rPr lang="it-IT" sz="1400" dirty="0">
                    <a:solidFill>
                      <a:srgbClr val="002060"/>
                    </a:solidFill>
                  </a:rPr>
                  <a:t>or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arbitrary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polarization</a:t>
                </a:r>
                <a:r>
                  <a:rPr lang="it-IT" sz="1400" dirty="0">
                    <a:solidFill>
                      <a:srgbClr val="002060"/>
                    </a:solidFill>
                  </a:rPr>
                  <a:t> of quarks</a:t>
                </a: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86D99539-0F8B-C2EB-F8A7-F87203C2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15" y="5031674"/>
                <a:ext cx="4946037" cy="581634"/>
              </a:xfrm>
              <a:prstGeom prst="rect">
                <a:avLst/>
              </a:prstGeom>
              <a:blipFill>
                <a:blip r:embed="rId19"/>
                <a:stretch>
                  <a:fillRect l="-512"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ttangolo 58">
            <a:extLst>
              <a:ext uri="{FF2B5EF4-FFF2-40B4-BE49-F238E27FC236}">
                <a16:creationId xmlns:a16="http://schemas.microsoft.com/office/drawing/2014/main" id="{5045B7EC-D416-218E-FDF9-6E969894947E}"/>
              </a:ext>
            </a:extLst>
          </p:cNvPr>
          <p:cNvSpPr/>
          <p:nvPr/>
        </p:nvSpPr>
        <p:spPr>
          <a:xfrm>
            <a:off x="3426724" y="3155866"/>
            <a:ext cx="1040944" cy="170231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EC647FD5-EEBD-5677-F019-EAEF746933FA}"/>
              </a:ext>
            </a:extLst>
          </p:cNvPr>
          <p:cNvSpPr/>
          <p:nvPr/>
        </p:nvSpPr>
        <p:spPr>
          <a:xfrm>
            <a:off x="3509258" y="2915288"/>
            <a:ext cx="855028" cy="43088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rgbClr val="0432FF"/>
                </a:solidFill>
              </a:rPr>
              <a:t>string+</a:t>
            </a:r>
            <a:r>
              <a:rPr lang="it-IT" sz="1100" b="1" baseline="30000" dirty="0">
                <a:solidFill>
                  <a:srgbClr val="0432FF"/>
                </a:solidFill>
              </a:rPr>
              <a:t>3</a:t>
            </a:r>
            <a:r>
              <a:rPr lang="it-IT" sz="1100" b="1" dirty="0">
                <a:solidFill>
                  <a:srgbClr val="0432FF"/>
                </a:solidFill>
              </a:rPr>
              <a:t>P</a:t>
            </a:r>
            <a:r>
              <a:rPr lang="it-IT" sz="1100" b="1" baseline="-25000" dirty="0">
                <a:solidFill>
                  <a:srgbClr val="0432FF"/>
                </a:solidFill>
              </a:rPr>
              <a:t>0</a:t>
            </a:r>
            <a:r>
              <a:rPr lang="it-IT" sz="1100" b="1" dirty="0">
                <a:solidFill>
                  <a:srgbClr val="0432FF"/>
                </a:solidFill>
              </a:rPr>
              <a:t> model</a:t>
            </a:r>
            <a:endParaRPr lang="it-IT" sz="1100" b="1" baseline="-25000" dirty="0">
              <a:solidFill>
                <a:srgbClr val="0432FF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6AB222-D886-A627-A60D-BE88CA3F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223F-7670-9E41-B191-AD44D12C9A90}" type="slidenum">
              <a:rPr lang="it-IT" smtClean="0"/>
              <a:t>9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5620E5B-B6E3-6D85-FA91-CFC3A5E74B3D}"/>
                  </a:ext>
                </a:extLst>
              </p:cNvPr>
              <p:cNvSpPr txBox="1"/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Pythia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generate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process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in the standard way and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change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behaviour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through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UserHooks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class, e.g. in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hadronization</a:t>
                </a:r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Allow for target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parametrizations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transversity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PDFs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endParaRPr lang="it-I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Alternatively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user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chose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each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Evaluate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polarization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the </a:t>
                </a:r>
                <a:r>
                  <a:rPr lang="it-IT" sz="16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fragmenting</a:t>
                </a:r>
                <a:r>
                  <a:rPr lang="it-IT" sz="16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quark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it-IT" sz="1600" dirty="0" err="1">
                    <a:solidFill>
                      <a:srgbClr val="002060"/>
                    </a:solidFill>
                  </a:rPr>
                  <a:t>Apply</a:t>
                </a:r>
                <a:r>
                  <a:rPr lang="it-IT" sz="1600" dirty="0">
                    <a:solidFill>
                      <a:srgbClr val="002060"/>
                    </a:solidFill>
                  </a:rPr>
                  <a:t> rules of the string+</a:t>
                </a:r>
                <a:r>
                  <a:rPr lang="it-IT" sz="1600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t-IT" sz="1600" dirty="0">
                    <a:solidFill>
                      <a:srgbClr val="002060"/>
                    </a:solidFill>
                  </a:rPr>
                  <a:t>P</a:t>
                </a:r>
                <a:r>
                  <a:rPr lang="it-IT" sz="1600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it-IT" sz="1600" dirty="0">
                    <a:solidFill>
                      <a:srgbClr val="002060"/>
                    </a:solidFill>
                  </a:rPr>
                  <a:t> model in </a:t>
                </a:r>
                <a:r>
                  <a:rPr lang="it-IT" sz="1600" dirty="0" err="1">
                    <a:solidFill>
                      <a:srgbClr val="002060"/>
                    </a:solidFill>
                  </a:rPr>
                  <a:t>hadronization</a:t>
                </a:r>
                <a:endParaRPr lang="it-IT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5620E5B-B6E3-6D85-FA91-CFC3A5E7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6" y="613942"/>
                <a:ext cx="7886700" cy="1597297"/>
              </a:xfrm>
              <a:prstGeom prst="rect">
                <a:avLst/>
              </a:prstGeom>
              <a:blipFill>
                <a:blip r:embed="rId20"/>
                <a:stretch>
                  <a:fillRect l="-322" t="-787" b="-3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22D0ED-0ADE-4520-D435-F751F58D94F5}"/>
              </a:ext>
            </a:extLst>
          </p:cNvPr>
          <p:cNvSpPr txBox="1"/>
          <p:nvPr/>
        </p:nvSpPr>
        <p:spPr>
          <a:xfrm>
            <a:off x="628650" y="21643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Spin in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Pythia for DIS</a:t>
            </a:r>
            <a:endParaRPr lang="it-IT" sz="2000" dirty="0">
              <a:solidFill>
                <a:srgbClr val="00206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ABACE21-65C6-A2AC-1D8E-C3C0DFEDF0C3}"/>
              </a:ext>
            </a:extLst>
          </p:cNvPr>
          <p:cNvCxnSpPr/>
          <p:nvPr/>
        </p:nvCxnSpPr>
        <p:spPr>
          <a:xfrm>
            <a:off x="2772870" y="2778673"/>
            <a:ext cx="0" cy="259581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4F418D-9E85-9032-8BDB-01D4C6697A8C}"/>
              </a:ext>
            </a:extLst>
          </p:cNvPr>
          <p:cNvSpPr txBox="1"/>
          <p:nvPr/>
        </p:nvSpPr>
        <p:spPr>
          <a:xfrm>
            <a:off x="2234750" y="2233822"/>
            <a:ext cx="119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3DFF"/>
                </a:solidFill>
              </a:rPr>
              <a:t>Spin </a:t>
            </a:r>
            <a:r>
              <a:rPr lang="it-IT" sz="1200" b="1" dirty="0" err="1">
                <a:solidFill>
                  <a:srgbClr val="003DFF"/>
                </a:solidFill>
              </a:rPr>
              <a:t>density</a:t>
            </a:r>
            <a:r>
              <a:rPr lang="it-IT" sz="1200" b="1" dirty="0">
                <a:solidFill>
                  <a:srgbClr val="003DFF"/>
                </a:solidFill>
              </a:rPr>
              <a:t> </a:t>
            </a:r>
            <a:r>
              <a:rPr lang="it-IT" sz="1200" b="1" dirty="0" err="1">
                <a:solidFill>
                  <a:srgbClr val="003DFF"/>
                </a:solidFill>
              </a:rPr>
              <a:t>matrix</a:t>
            </a:r>
            <a:endParaRPr lang="it-IT" sz="1200" b="1" dirty="0">
              <a:solidFill>
                <a:srgbClr val="003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98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74729</TotalTime>
  <Words>4716</Words>
  <Application>Microsoft Macintosh PowerPoint</Application>
  <PresentationFormat>Presentazione su schermo (4:3)</PresentationFormat>
  <Paragraphs>934</Paragraphs>
  <Slides>49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63" baseType="lpstr">
      <vt:lpstr>Arial Unicode MS</vt:lpstr>
      <vt:lpstr>-apple-system</vt:lpstr>
      <vt:lpstr>AdvOT19ee2aa8.B</vt:lpstr>
      <vt:lpstr>AdvOT483a8203</vt:lpstr>
      <vt:lpstr>Arial</vt:lpstr>
      <vt:lpstr>Arial,Italic</vt:lpstr>
      <vt:lpstr>Calibri</vt:lpstr>
      <vt:lpstr>Calibri Light</vt:lpstr>
      <vt:lpstr>Cambria Math</vt:lpstr>
      <vt:lpstr>Helvetica</vt:lpstr>
      <vt:lpstr>Times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simulation of polarized quark fragmentation with the string +3P0 model</dc:title>
  <dc:creator>Albi Kerbizi</dc:creator>
  <cp:lastModifiedBy>Albi Kerbizi</cp:lastModifiedBy>
  <cp:revision>1350</cp:revision>
  <cp:lastPrinted>2021-10-14T15:22:50Z</cp:lastPrinted>
  <dcterms:created xsi:type="dcterms:W3CDTF">2020-01-27T16:04:34Z</dcterms:created>
  <dcterms:modified xsi:type="dcterms:W3CDTF">2025-01-27T13:23:11Z</dcterms:modified>
</cp:coreProperties>
</file>