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1272" r:id="rId2"/>
    <p:sldId id="1291" r:id="rId3"/>
    <p:sldId id="1283" r:id="rId4"/>
    <p:sldId id="1286" r:id="rId5"/>
    <p:sldId id="1287" r:id="rId6"/>
    <p:sldId id="1289" r:id="rId7"/>
    <p:sldId id="1290" r:id="rId8"/>
    <p:sldId id="1288" r:id="rId9"/>
    <p:sldId id="1292" r:id="rId10"/>
    <p:sldId id="1250" r:id="rId11"/>
    <p:sldId id="1252" r:id="rId12"/>
    <p:sldId id="12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386"/>
    <p:restoredTop sz="96966"/>
  </p:normalViewPr>
  <p:slideViewPr>
    <p:cSldViewPr snapToGrid="0" snapToObjects="1">
      <p:cViewPr>
        <p:scale>
          <a:sx n="180" d="100"/>
          <a:sy n="180" d="100"/>
        </p:scale>
        <p:origin x="776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reCell/wire-cell-toolkit/blob/apply-pointcloud/util/docs/nary-tree-node.org" TargetMode="External"/><Relationship Id="rId2" Type="http://schemas.openxmlformats.org/officeDocument/2006/relationships/hyperlink" Target="https://github.com/WireCell/wire-cell-toolkit/tree/apply-pointcloud/util/doc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WireCell/wire-cell-toolkit/blob/apply-pointcloud/util/docs/nfkdvec-tree.org" TargetMode="External"/><Relationship Id="rId4" Type="http://schemas.openxmlformats.org/officeDocument/2006/relationships/hyperlink" Target="https://github.com/WireCell/wire-cell-toolkit/blob/apply-pointcloud/util/docs/point-clou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NLIF/wire-cell/pull/3" TargetMode="External"/><Relationship Id="rId2" Type="http://schemas.openxmlformats.org/officeDocument/2006/relationships/hyperlink" Target="https://github.com/BNLIF/wire-cell-2dtoy/commit/863248ad08caca4c08eed9e34e07758fef0540b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BNLIF/wire-cell-pid/pull/1" TargetMode="External"/><Relationship Id="rId4" Type="http://schemas.openxmlformats.org/officeDocument/2006/relationships/hyperlink" Target="https://github.com/BNLIF/wire-cell-2dtoy/pull/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69C8-E912-C4C8-CDEC-33C6D2774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B86780-2773-3EC5-B6DD-E64DCC86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3CE48-7144-6644-46F1-5C49D5AD0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Jan 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78584-80FC-21C4-DBD6-E0E11151F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6306-939E-6748-A246-29F30AC3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relations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19AB7-3258-ABDF-05E9-1D063C515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B8AD95-FCB6-4113-F492-BFD330344F3A}"/>
              </a:ext>
            </a:extLst>
          </p:cNvPr>
          <p:cNvSpPr/>
          <p:nvPr/>
        </p:nvSpPr>
        <p:spPr>
          <a:xfrm>
            <a:off x="5085846" y="1002400"/>
            <a:ext cx="1658868" cy="8658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L0/ROOT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Grouping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1F5EE6-ACC7-7449-C5EC-1A0913343B49}"/>
              </a:ext>
            </a:extLst>
          </p:cNvPr>
          <p:cNvSpPr/>
          <p:nvPr/>
        </p:nvSpPr>
        <p:spPr>
          <a:xfrm>
            <a:off x="4623688" y="2397096"/>
            <a:ext cx="1658868" cy="8658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L1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Cluster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329BEE-EAE8-778D-74EF-9EB077845EC4}"/>
              </a:ext>
            </a:extLst>
          </p:cNvPr>
          <p:cNvSpPr/>
          <p:nvPr/>
        </p:nvSpPr>
        <p:spPr>
          <a:xfrm>
            <a:off x="4064900" y="3791793"/>
            <a:ext cx="1658868" cy="8658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L2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Blob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C7FF58-DE3B-8A9B-2DB6-D813FECEC0C3}"/>
              </a:ext>
            </a:extLst>
          </p:cNvPr>
          <p:cNvCxnSpPr>
            <a:stCxn id="6" idx="4"/>
            <a:endCxn id="7" idx="0"/>
          </p:cNvCxnSpPr>
          <p:nvPr/>
        </p:nvCxnSpPr>
        <p:spPr>
          <a:xfrm flipH="1">
            <a:off x="5453122" y="1868248"/>
            <a:ext cx="462158" cy="52884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1FADC9-1BFF-4CF1-0C87-30E45AF55160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V="1">
            <a:off x="4894334" y="3262944"/>
            <a:ext cx="558788" cy="52884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32A06D-CC45-261B-2A95-8CE3A89DF2E6}"/>
              </a:ext>
            </a:extLst>
          </p:cNvPr>
          <p:cNvSpPr/>
          <p:nvPr/>
        </p:nvSpPr>
        <p:spPr>
          <a:xfrm>
            <a:off x="7886362" y="3884130"/>
            <a:ext cx="730980" cy="293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3d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1BE9C1-983D-C120-819F-DC1F7EA07D76}"/>
              </a:ext>
            </a:extLst>
          </p:cNvPr>
          <p:cNvSpPr/>
          <p:nvPr/>
        </p:nvSpPr>
        <p:spPr>
          <a:xfrm>
            <a:off x="6660421" y="3884130"/>
            <a:ext cx="1099169" cy="293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scalar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DDE0E7-376C-5F91-EF68-D215B02A599D}"/>
              </a:ext>
            </a:extLst>
          </p:cNvPr>
          <p:cNvSpPr/>
          <p:nvPr/>
        </p:nvSpPr>
        <p:spPr>
          <a:xfrm>
            <a:off x="7886362" y="4312379"/>
            <a:ext cx="1331138" cy="293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corner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73D2C-BD36-E41A-E557-97FAF2D7C982}"/>
              </a:ext>
            </a:extLst>
          </p:cNvPr>
          <p:cNvSpPr/>
          <p:nvPr/>
        </p:nvSpPr>
        <p:spPr>
          <a:xfrm>
            <a:off x="6660421" y="4312379"/>
            <a:ext cx="1099169" cy="293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scalar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FE3977-36DB-5B6A-36AD-612C28BDE1B1}"/>
              </a:ext>
            </a:extLst>
          </p:cNvPr>
          <p:cNvSpPr txBox="1"/>
          <p:nvPr/>
        </p:nvSpPr>
        <p:spPr>
          <a:xfrm>
            <a:off x="5915280" y="382099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88AAA3-6FAD-61EE-65CE-FC663AFBAD66}"/>
              </a:ext>
            </a:extLst>
          </p:cNvPr>
          <p:cNvSpPr txBox="1"/>
          <p:nvPr/>
        </p:nvSpPr>
        <p:spPr>
          <a:xfrm>
            <a:off x="5825229" y="42590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D8CAA6-1A1C-5C39-CB2E-47814B3C4250}"/>
              </a:ext>
            </a:extLst>
          </p:cNvPr>
          <p:cNvSpPr/>
          <p:nvPr/>
        </p:nvSpPr>
        <p:spPr>
          <a:xfrm>
            <a:off x="7005680" y="1070575"/>
            <a:ext cx="2041216" cy="293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ctpc</a:t>
            </a:r>
            <a:r>
              <a:rPr lang="en-US" dirty="0" err="1">
                <a:solidFill>
                  <a:srgbClr val="A31515"/>
                </a:solidFill>
                <a:latin typeface="Menlo" panose="020B0609030804020204" pitchFamily="49" charset="0"/>
              </a:rPr>
              <a:t>_f%dp%d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F709104-64A8-7CCB-975C-9EB30B0443CF}"/>
              </a:ext>
            </a:extLst>
          </p:cNvPr>
          <p:cNvSpPr/>
          <p:nvPr/>
        </p:nvSpPr>
        <p:spPr>
          <a:xfrm>
            <a:off x="7005679" y="1482023"/>
            <a:ext cx="2761408" cy="2932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/>
                </a:solidFill>
                <a:latin typeface="Menlo" panose="020B0609030804020204" pitchFamily="49" charset="0"/>
              </a:rPr>
              <a:t>f%dp%d</a:t>
            </a:r>
            <a:r>
              <a:rPr lang="en-US" dirty="0">
                <a:solidFill>
                  <a:schemeClr val="accent2"/>
                </a:solidFill>
              </a:rPr>
              <a:t> -&gt; </a:t>
            </a:r>
            <a:r>
              <a:rPr lang="en-US" dirty="0" err="1">
                <a:solidFill>
                  <a:schemeClr val="accent2"/>
                </a:solidFill>
              </a:rPr>
              <a:t>dead_chans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F17519A-CDB8-7F69-B100-720B0104A52C}"/>
              </a:ext>
            </a:extLst>
          </p:cNvPr>
          <p:cNvSpPr/>
          <p:nvPr/>
        </p:nvSpPr>
        <p:spPr>
          <a:xfrm>
            <a:off x="6522856" y="2917023"/>
            <a:ext cx="1507819" cy="2932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graph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9590013-BE9C-909D-D6C9-20B63646527A}"/>
              </a:ext>
            </a:extLst>
          </p:cNvPr>
          <p:cNvSpPr/>
          <p:nvPr/>
        </p:nvSpPr>
        <p:spPr>
          <a:xfrm>
            <a:off x="736375" y="1153349"/>
            <a:ext cx="534074" cy="5340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C4DF89-40B8-F1A6-F48E-45D4F4DF321A}"/>
              </a:ext>
            </a:extLst>
          </p:cNvPr>
          <p:cNvSpPr/>
          <p:nvPr/>
        </p:nvSpPr>
        <p:spPr>
          <a:xfrm>
            <a:off x="744467" y="1930016"/>
            <a:ext cx="509798" cy="5097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83F8AFF-B43C-9C6C-0882-EB038A291EEC}"/>
              </a:ext>
            </a:extLst>
          </p:cNvPr>
          <p:cNvSpPr/>
          <p:nvPr/>
        </p:nvSpPr>
        <p:spPr>
          <a:xfrm>
            <a:off x="736375" y="2747480"/>
            <a:ext cx="534074" cy="5340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6114A4-8F9C-5F49-F8AB-A091D487F714}"/>
              </a:ext>
            </a:extLst>
          </p:cNvPr>
          <p:cNvSpPr txBox="1"/>
          <p:nvPr/>
        </p:nvSpPr>
        <p:spPr>
          <a:xfrm>
            <a:off x="1521303" y="11776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Node/</a:t>
            </a:r>
            <a:r>
              <a:rPr lang="en-US" dirty="0">
                <a:solidFill>
                  <a:schemeClr val="accent2"/>
                </a:solidFill>
              </a:rPr>
              <a:t>Facade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4F4192-AA14-9B03-FE5C-933E388C8628}"/>
              </a:ext>
            </a:extLst>
          </p:cNvPr>
          <p:cNvSpPr txBox="1"/>
          <p:nvPr/>
        </p:nvSpPr>
        <p:spPr>
          <a:xfrm>
            <a:off x="1479113" y="20344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PointCloud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FDD806-F1C7-47C3-19F9-A5B47E8D02E7}"/>
              </a:ext>
            </a:extLst>
          </p:cNvPr>
          <p:cNvSpPr txBox="1"/>
          <p:nvPr/>
        </p:nvSpPr>
        <p:spPr>
          <a:xfrm>
            <a:off x="1479113" y="2691351"/>
            <a:ext cx="15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Facade local var.</a:t>
            </a:r>
          </a:p>
        </p:txBody>
      </p:sp>
    </p:spTree>
    <p:extLst>
      <p:ext uri="{BB962C8B-B14F-4D97-AF65-F5344CB8AC3E}">
        <p14:creationId xmlns:p14="http://schemas.microsoft.com/office/powerpoint/2010/main" val="289399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5485-8F26-CFBD-DC22-C293FCC9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7BA5A-D437-B052-E04E-257698CE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D7171-DA8F-8EFA-B0DF-B8F69F0A6F6A}"/>
              </a:ext>
            </a:extLst>
          </p:cNvPr>
          <p:cNvSpPr txBox="1"/>
          <p:nvPr/>
        </p:nvSpPr>
        <p:spPr>
          <a:xfrm>
            <a:off x="571500" y="890292"/>
            <a:ext cx="90236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Menlo" panose="020B0609030804020204" pitchFamily="49" charset="0"/>
              </a:rPr>
              <a:t>general </a:t>
            </a:r>
            <a:r>
              <a:rPr lang="en-US" dirty="0">
                <a:latin typeface="Menlo" panose="020B0609030804020204" pitchFamily="49" charset="0"/>
              </a:rPr>
              <a:t>n-</a:t>
            </a:r>
            <a:r>
              <a:rPr lang="en-US" dirty="0" err="1">
                <a:latin typeface="Menlo" panose="020B0609030804020204" pitchFamily="49" charset="0"/>
              </a:rPr>
              <a:t>ary</a:t>
            </a:r>
            <a:r>
              <a:rPr lang="en-US" dirty="0">
                <a:latin typeface="Menlo" panose="020B0609030804020204" pitchFamily="49" charset="0"/>
              </a:rPr>
              <a:t> tree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WireCell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NaryTree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::Notified&lt;Value&gt;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</a:rPr>
              <a:t>manages the tree structure, parent, children, </a:t>
            </a:r>
            <a:r>
              <a:rPr lang="en-US" b="1" dirty="0">
                <a:latin typeface="Menlo" panose="020B0609030804020204" pitchFamily="49" charset="0"/>
              </a:rPr>
              <a:t>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</a:rPr>
              <a:t>n-</a:t>
            </a:r>
            <a:r>
              <a:rPr lang="en-US" dirty="0" err="1">
                <a:latin typeface="Menlo" panose="020B0609030804020204" pitchFamily="49" charset="0"/>
              </a:rPr>
              <a:t>ary</a:t>
            </a:r>
            <a:r>
              <a:rPr lang="en-US" dirty="0">
                <a:latin typeface="Menlo" panose="020B0609030804020204" pitchFamily="49" charset="0"/>
              </a:rPr>
              <a:t> tree that holds </a:t>
            </a:r>
            <a:r>
              <a:rPr lang="en-US" dirty="0" err="1">
                <a:latin typeface="Menlo" panose="020B0609030804020204" pitchFamily="49" charset="0"/>
              </a:rPr>
              <a:t>PointCloud</a:t>
            </a:r>
            <a:r>
              <a:rPr lang="en-US" dirty="0">
                <a:latin typeface="Menlo" panose="020B0609030804020204" pitchFamily="49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WireCell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PointCloud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Tree::Points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</a:rPr>
              <a:t>manages the </a:t>
            </a:r>
            <a:r>
              <a:rPr lang="en-US" dirty="0" err="1">
                <a:latin typeface="Menlo" panose="020B0609030804020204" pitchFamily="49" charset="0"/>
              </a:rPr>
              <a:t>PointCloud</a:t>
            </a:r>
            <a:endParaRPr lang="en-US" dirty="0"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Menlo" panose="020B0609030804020204" pitchFamily="49" charset="0"/>
              </a:rPr>
              <a:t>main interface </a:t>
            </a:r>
            <a:r>
              <a:rPr lang="en-US" dirty="0">
                <a:latin typeface="Menlo" panose="020B0609030804020204" pitchFamily="49" charset="0"/>
              </a:rPr>
              <a:t>after BV’s refactoring: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WireCell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PointCloud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Facade::[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Grouping,Cluster,Blob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Menlo" panose="020B0609030804020204" pitchFamily="49" charset="0"/>
              </a:rPr>
              <a:t>Facade has local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</a:rPr>
              <a:t>Facade access </a:t>
            </a:r>
            <a:r>
              <a:rPr lang="en-US" dirty="0" err="1">
                <a:latin typeface="Menlo" panose="020B0609030804020204" pitchFamily="49" charset="0"/>
              </a:rPr>
              <a:t>PointCloud</a:t>
            </a:r>
            <a:r>
              <a:rPr lang="en-US" dirty="0">
                <a:latin typeface="Menlo" panose="020B0609030804020204" pitchFamily="49" charset="0"/>
              </a:rPr>
              <a:t> through 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Points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scoped_view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1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071C-F7E7-07EA-B754-F33F31E0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BV’s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3448F-D8D7-831D-409A-D3E453D86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E26FF-4F37-B981-8041-1E49E1300771}"/>
              </a:ext>
            </a:extLst>
          </p:cNvPr>
          <p:cNvSpPr txBox="1"/>
          <p:nvPr/>
        </p:nvSpPr>
        <p:spPr>
          <a:xfrm>
            <a:off x="647363" y="776835"/>
            <a:ext cx="96616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https://github.com/WireCell/wire-cell-toolkit/tree/apply-pointcloud/util/docs</a:t>
            </a:r>
            <a:endParaRPr lang="en-US" dirty="0"/>
          </a:p>
          <a:p>
            <a:endParaRPr lang="en-US" dirty="0"/>
          </a:p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tree and facade:</a:t>
            </a:r>
          </a:p>
          <a:p>
            <a:r>
              <a:rPr lang="en-US" dirty="0">
                <a:hlinkClick r:id="rId3"/>
              </a:rPr>
              <a:t>https://github.com/WireCell/wire-cell-toolkit/blob/apply-pointcloud/util/docs/nary-tree-node.org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Point Cloud</a:t>
            </a:r>
          </a:p>
          <a:p>
            <a:r>
              <a:rPr lang="en-US" dirty="0">
                <a:hlinkClick r:id="rId4"/>
              </a:rPr>
              <a:t>https://github.com/WireCell/wire-cell-toolkit/blob/apply-pointcloud/util/docs/point-cloud.org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NFKDVec</a:t>
            </a:r>
            <a:endParaRPr lang="en-US" dirty="0"/>
          </a:p>
          <a:p>
            <a:r>
              <a:rPr lang="en-US" dirty="0">
                <a:hlinkClick r:id="rId5"/>
              </a:rPr>
              <a:t>https://github.com/WireCell/wire-cell-toolkit/blob/apply-pointcloud/util/docs/nfkdvec-tree.org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EA51-E8F3-CBF1-76BE-AD88304E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WCP related topics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AA3D2-E395-FD07-A23F-A8C937CAD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DCED4-B796-A5F4-E2C6-E95E55C45C50}"/>
              </a:ext>
            </a:extLst>
          </p:cNvPr>
          <p:cNvSpPr txBox="1"/>
          <p:nvPr/>
        </p:nvSpPr>
        <p:spPr>
          <a:xfrm>
            <a:off x="571500" y="598811"/>
            <a:ext cx="106491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Wenqiang’s</a:t>
            </a:r>
            <a:r>
              <a:rPr lang="en-US" b="1" dirty="0"/>
              <a:t> fix: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https://github.com/BNLIF/wire-cell-2dtoy/commit/863248ad08caca4c08eed9e34e07758fef0540bf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0_17_4</a:t>
            </a:r>
          </a:p>
          <a:p>
            <a:endParaRPr lang="en-US" dirty="0"/>
          </a:p>
          <a:p>
            <a:r>
              <a:rPr lang="en-US" dirty="0" err="1"/>
              <a:t>SparseConveNet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Wenqiang</a:t>
            </a:r>
            <a:r>
              <a:rPr lang="en-US" dirty="0"/>
              <a:t> was successful to install SCN and to run WCP apps with </a:t>
            </a:r>
            <a:r>
              <a:rPr lang="en-US" dirty="0" err="1"/>
              <a:t>venv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Herb hand-made a new </a:t>
            </a:r>
            <a:r>
              <a:rPr lang="en-US" b="1" dirty="0" err="1"/>
              <a:t>SparseConveNet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Ben’s dev: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https://github.com/BNLIF/wire-cell/pull/3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https://github.com/BNLIF/wire-cell-2dtoy/pull/1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https://github.com/BNLIF/wire-cell-pid/pull/1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Can Xin help to confirm these updates are OK?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Plan is to make 0_18_0 with Ben’s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Goes into both MCC9 and potentially MCC10?</a:t>
            </a:r>
          </a:p>
          <a:p>
            <a:r>
              <a:rPr lang="en-US" dirty="0"/>
              <a:t>Reproducing previous results can use 0_17_4</a:t>
            </a:r>
          </a:p>
        </p:txBody>
      </p:sp>
    </p:spTree>
    <p:extLst>
      <p:ext uri="{BB962C8B-B14F-4D97-AF65-F5344CB8AC3E}">
        <p14:creationId xmlns:p14="http://schemas.microsoft.com/office/powerpoint/2010/main" val="90333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2433-F2D8-E0EA-5449-E133FF53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QL-matching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A6255-2121-7F59-49E1-BE29EA4DC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1E758-1DE3-6F60-EDDB-3657EB7B2FCB}"/>
              </a:ext>
            </a:extLst>
          </p:cNvPr>
          <p:cNvSpPr txBox="1"/>
          <p:nvPr/>
        </p:nvSpPr>
        <p:spPr>
          <a:xfrm>
            <a:off x="606903" y="995320"/>
            <a:ext cx="785503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First, translate lower-level objects/</a:t>
            </a:r>
            <a:r>
              <a:rPr lang="en-US" sz="1600" b="0" dirty="0">
                <a:effectLst/>
              </a:rPr>
              <a:t>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Opflash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FlashTPCBundle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 err="1">
                <a:effectLst/>
              </a:rPr>
              <a:t>Photon_Library</a:t>
            </a:r>
            <a:endParaRPr lang="en-US" sz="1600" b="0" dirty="0">
              <a:effectLst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 hard coded in constructor</a:t>
            </a:r>
            <a:endParaRPr lang="en-US" sz="1600" b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Second,</a:t>
            </a:r>
            <a:r>
              <a:rPr lang="en-US" sz="1600" b="0" dirty="0">
                <a:effectLst/>
              </a:rPr>
              <a:t> translate higher level 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 err="1">
                <a:solidFill>
                  <a:srgbClr val="795E26"/>
                </a:solidFill>
                <a:effectLst/>
              </a:rPr>
              <a:t>calculate_pred_pe</a:t>
            </a:r>
            <a:r>
              <a:rPr lang="en-US" sz="1600" b="0" dirty="0">
                <a:solidFill>
                  <a:srgbClr val="795E26"/>
                </a:solidFill>
                <a:effectLst/>
              </a:rPr>
              <a:t>, </a:t>
            </a:r>
            <a:r>
              <a:rPr lang="en-US" sz="1600" b="0" dirty="0" err="1">
                <a:solidFill>
                  <a:srgbClr val="795E26"/>
                </a:solidFill>
                <a:effectLst/>
              </a:rPr>
              <a:t>tpc_light_match</a:t>
            </a:r>
            <a:endParaRPr lang="en-US" sz="1600" b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extracting parameters are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</a:rPr>
              <a:t>some factorization will be useful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e.g., extract the </a:t>
            </a:r>
            <a:r>
              <a:rPr lang="en-US" sz="1600" dirty="0" err="1"/>
              <a:t>uboone</a:t>
            </a:r>
            <a:r>
              <a:rPr lang="en-US" sz="1600" dirty="0"/>
              <a:t> specific bundle filter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Lynn has a better idea on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Generalization to multiple APA/face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SBND should be OK for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Merge Clusters from multiple Grouping?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add APA/face ID to Blob/Cluster?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some extension to Cluster is needed, e.g., pos-</a:t>
            </a:r>
            <a:r>
              <a:rPr lang="en-US" sz="1600" dirty="0" err="1"/>
              <a:t>orig</a:t>
            </a:r>
            <a:r>
              <a:rPr lang="en-US" sz="1600" dirty="0"/>
              <a:t> and pos-corrected?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caveat of this? (question to Xin)</a:t>
            </a:r>
            <a:endParaRPr lang="en-US" sz="1600" b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774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E53B-2EB0-7EFE-153F-BEE5801A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</a:t>
            </a:r>
            <a:r>
              <a:rPr lang="en-US" dirty="0" err="1"/>
              <a:t>inc</a:t>
            </a:r>
            <a:r>
              <a:rPr lang="en-US" dirty="0"/>
              <a:t>/</a:t>
            </a:r>
            <a:r>
              <a:rPr lang="en-US" dirty="0" err="1"/>
              <a:t>WCPData</a:t>
            </a:r>
            <a:r>
              <a:rPr lang="en-US" dirty="0"/>
              <a:t>/</a:t>
            </a:r>
            <a:r>
              <a:rPr lang="en-US" dirty="0" err="1"/>
              <a:t>Opflash.h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4D984-B4F9-CA78-D565-4E216D446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5" name="Picture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D2F8092E-C08F-6326-7CD4-DDF8D236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7" y="1006917"/>
            <a:ext cx="3365500" cy="32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92605-F636-0F25-6824-1FCEAF15826F}"/>
              </a:ext>
            </a:extLst>
          </p:cNvPr>
          <p:cNvSpPr txBox="1"/>
          <p:nvPr/>
        </p:nvSpPr>
        <p:spPr>
          <a:xfrm>
            <a:off x="4337331" y="954860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we have all the information from </a:t>
            </a:r>
            <a:r>
              <a:rPr lang="en-US" dirty="0" err="1">
                <a:solidFill>
                  <a:srgbClr val="FF0000"/>
                </a:solidFill>
              </a:rPr>
              <a:t>larsoft</a:t>
            </a:r>
            <a:r>
              <a:rPr lang="en-US" dirty="0">
                <a:solidFill>
                  <a:srgbClr val="FF0000"/>
                </a:solidFill>
              </a:rPr>
              <a:t>::</a:t>
            </a:r>
            <a:r>
              <a:rPr lang="en-US" dirty="0" err="1">
                <a:solidFill>
                  <a:srgbClr val="FF0000"/>
                </a:solidFill>
              </a:rPr>
              <a:t>Opflash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D646E-9E62-A35C-AB1F-B72474B1CFE1}"/>
              </a:ext>
            </a:extLst>
          </p:cNvPr>
          <p:cNvSpPr txBox="1"/>
          <p:nvPr/>
        </p:nvSpPr>
        <p:spPr>
          <a:xfrm>
            <a:off x="4110346" y="3627775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sophisticated info?</a:t>
            </a:r>
          </a:p>
          <a:p>
            <a:r>
              <a:rPr lang="en-US" dirty="0">
                <a:solidFill>
                  <a:srgbClr val="FF0000"/>
                </a:solidFill>
              </a:rPr>
              <a:t>not has to be 32 for </a:t>
            </a:r>
            <a:r>
              <a:rPr lang="en-US" dirty="0" err="1">
                <a:solidFill>
                  <a:srgbClr val="FF0000"/>
                </a:solidFill>
              </a:rPr>
              <a:t>uboone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do not have to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9876E-F868-5754-8D36-45CA1AEFC3C4}"/>
              </a:ext>
            </a:extLst>
          </p:cNvPr>
          <p:cNvSpPr txBox="1"/>
          <p:nvPr/>
        </p:nvSpPr>
        <p:spPr>
          <a:xfrm>
            <a:off x="1807536" y="1139526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accurate, full waveform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1E0E0-61DE-9FAA-FD73-A6AF84550C5B}"/>
              </a:ext>
            </a:extLst>
          </p:cNvPr>
          <p:cNvSpPr txBox="1"/>
          <p:nvPr/>
        </p:nvSpPr>
        <p:spPr>
          <a:xfrm>
            <a:off x="2296737" y="1761162"/>
            <a:ext cx="433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integral time? to separate close flashes?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639D3-18E2-6662-5E3A-FA18265995C1}"/>
              </a:ext>
            </a:extLst>
          </p:cNvPr>
          <p:cNvSpPr txBox="1"/>
          <p:nvPr/>
        </p:nvSpPr>
        <p:spPr>
          <a:xfrm>
            <a:off x="3741099" y="2775985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fire or not?</a:t>
            </a:r>
          </a:p>
        </p:txBody>
      </p:sp>
    </p:spTree>
    <p:extLst>
      <p:ext uri="{BB962C8B-B14F-4D97-AF65-F5344CB8AC3E}">
        <p14:creationId xmlns:p14="http://schemas.microsoft.com/office/powerpoint/2010/main" val="382064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71EF-67C7-9462-9C39-4D415499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Opflash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in WCT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791374-5D60-BFB1-D1BA-38DD645F4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E3991-39A7-D32C-BE1E-E42B155E2E3C}"/>
              </a:ext>
            </a:extLst>
          </p:cNvPr>
          <p:cNvSpPr txBox="1"/>
          <p:nvPr/>
        </p:nvSpPr>
        <p:spPr>
          <a:xfrm>
            <a:off x="550258" y="1165253"/>
            <a:ext cx="47907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ITensor</a:t>
            </a:r>
            <a:r>
              <a:rPr lang="en-US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scalers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PE_error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l1_fired_time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l1_fired_PE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ITensor</a:t>
            </a:r>
            <a:r>
              <a:rPr lang="en-US" dirty="0"/>
              <a:t> -&gt; </a:t>
            </a:r>
            <a:r>
              <a:rPr lang="en-US" dirty="0" err="1"/>
              <a:t>Opflash</a:t>
            </a:r>
            <a:r>
              <a:rPr lang="en-US" dirty="0"/>
              <a:t> -&gt; </a:t>
            </a:r>
            <a:r>
              <a:rPr lang="en-US" dirty="0" err="1"/>
              <a:t>ITensor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We don’t need </a:t>
            </a:r>
            <a:r>
              <a:rPr lang="en-US" b="1" dirty="0" err="1"/>
              <a:t>PointCloud</a:t>
            </a:r>
            <a:r>
              <a:rPr lang="en-US" b="1" dirty="0"/>
              <a:t> for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Copy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92DDA-5937-2EA5-EFD9-4F79F24F76E0}"/>
              </a:ext>
            </a:extLst>
          </p:cNvPr>
          <p:cNvSpPr txBox="1"/>
          <p:nvPr/>
        </p:nvSpPr>
        <p:spPr>
          <a:xfrm>
            <a:off x="4458712" y="2365581"/>
            <a:ext cx="613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don’t have these red ones yet in </a:t>
            </a:r>
            <a:r>
              <a:rPr lang="en-US" dirty="0" err="1">
                <a:solidFill>
                  <a:srgbClr val="FF0000"/>
                </a:solidFill>
              </a:rPr>
              <a:t>larwreicell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qlmatching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5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B2CB3-7E71-3756-F7D8-8868DAB2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B283-0A81-646F-6802-6AAD957C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Menlo" panose="020B0609030804020204" pitchFamily="49" charset="0"/>
              </a:rPr>
              <a:t>FlashTPCBundle</a:t>
            </a:r>
            <a:r>
              <a:rPr lang="en-US" b="0" dirty="0"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latin typeface="Menlo" panose="020B0609030804020204" pitchFamily="49" charset="0"/>
              </a:rPr>
              <a:t>in WCT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9D09E-24AD-B2A8-02A4-FC32EB23D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00594-F96C-4CA8-645F-B067666EF699}"/>
              </a:ext>
            </a:extLst>
          </p:cNvPr>
          <p:cNvSpPr txBox="1"/>
          <p:nvPr/>
        </p:nvSpPr>
        <p:spPr>
          <a:xfrm>
            <a:off x="571500" y="809204"/>
            <a:ext cx="60346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have pointers to </a:t>
            </a:r>
            <a:r>
              <a:rPr lang="en-US" dirty="0" err="1"/>
              <a:t>OpFlash</a:t>
            </a:r>
            <a:r>
              <a:rPr lang="en-US" dirty="0"/>
              <a:t> and Facade::Cluster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FlashTPCBundle</a:t>
            </a:r>
            <a:r>
              <a:rPr lang="en-US" dirty="0"/>
              <a:t> can modify Charge </a:t>
            </a:r>
            <a:r>
              <a:rPr lang="en-US" dirty="0" err="1"/>
              <a:t>PCTree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examine_merge_clusters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merge </a:t>
            </a:r>
            <a:r>
              <a:rPr lang="en-US" dirty="0" err="1"/>
              <a:t>other_clusters</a:t>
            </a:r>
            <a:r>
              <a:rPr lang="en-US" dirty="0"/>
              <a:t> to </a:t>
            </a:r>
            <a:r>
              <a:rPr lang="en-US" dirty="0" err="1"/>
              <a:t>main_cluster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TH1::</a:t>
            </a:r>
            <a:r>
              <a:rPr lang="en-US" dirty="0" err="1"/>
              <a:t>KolmogorovTest</a:t>
            </a:r>
            <a:r>
              <a:rPr lang="en-US" dirty="0"/>
              <a:t>() – available in boost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information on this from Xin?</a:t>
            </a:r>
          </a:p>
        </p:txBody>
      </p:sp>
      <p:pic>
        <p:nvPicPr>
          <p:cNvPr id="6" name="Picture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46D83AB-99F6-4791-6934-35D0B394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792" y="954860"/>
            <a:ext cx="5023985" cy="5102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A7F7AD-0812-87B0-096F-ACC343E36F95}"/>
              </a:ext>
            </a:extLst>
          </p:cNvPr>
          <p:cNvSpPr/>
          <p:nvPr/>
        </p:nvSpPr>
        <p:spPr>
          <a:xfrm>
            <a:off x="7040792" y="1497027"/>
            <a:ext cx="2345969" cy="186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7B2DF3-AC79-CA2B-7FD4-2842E954F692}"/>
              </a:ext>
            </a:extLst>
          </p:cNvPr>
          <p:cNvSpPr/>
          <p:nvPr/>
        </p:nvSpPr>
        <p:spPr>
          <a:xfrm>
            <a:off x="7040792" y="5522814"/>
            <a:ext cx="5023985" cy="534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DB037-8398-C58F-B930-7F361AEA5272}"/>
              </a:ext>
            </a:extLst>
          </p:cNvPr>
          <p:cNvSpPr txBox="1"/>
          <p:nvPr/>
        </p:nvSpPr>
        <p:spPr>
          <a:xfrm>
            <a:off x="9236149" y="2574059"/>
            <a:ext cx="252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quality flag</a:t>
            </a:r>
          </a:p>
          <a:p>
            <a:r>
              <a:rPr lang="en-US" dirty="0"/>
              <a:t>may add more for CRT</a:t>
            </a:r>
          </a:p>
        </p:txBody>
      </p:sp>
    </p:spTree>
    <p:extLst>
      <p:ext uri="{BB962C8B-B14F-4D97-AF65-F5344CB8AC3E}">
        <p14:creationId xmlns:p14="http://schemas.microsoft.com/office/powerpoint/2010/main" val="411386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DFDF-B1AC-061B-F94E-ADEB15A0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Matching output: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T_match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in WCP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1BBC7-6AAA-311A-F927-13E0777BC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9F863-A3DA-8F2F-3C42-3F66FA4A3FA9}"/>
              </a:ext>
            </a:extLst>
          </p:cNvPr>
          <p:cNvSpPr txBox="1"/>
          <p:nvPr/>
        </p:nvSpPr>
        <p:spPr>
          <a:xfrm>
            <a:off x="614995" y="801112"/>
            <a:ext cx="65517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essentially an edge list between charge cluster and </a:t>
            </a:r>
            <a:r>
              <a:rPr lang="en-US" dirty="0" err="1">
                <a:solidFill>
                  <a:srgbClr val="000000"/>
                </a:solidFill>
              </a:rPr>
              <a:t>Opflash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cluster: grouping-&gt;children()[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Opflash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ITensor</a:t>
            </a:r>
            <a:r>
              <a:rPr lang="en-US" dirty="0">
                <a:solidFill>
                  <a:srgbClr val="000000"/>
                </a:solidFill>
              </a:rPr>
              <a:t> -&gt; flashes[j]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Fixed length vectors, </a:t>
            </a:r>
            <a:r>
              <a:rPr lang="en-US" dirty="0" err="1">
                <a:solidFill>
                  <a:srgbClr val="000000"/>
                </a:solidFill>
              </a:rPr>
              <a:t>e.g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0" dirty="0" err="1">
                <a:solidFill>
                  <a:srgbClr val="A31515"/>
                </a:solidFill>
                <a:effectLst/>
              </a:rPr>
              <a:t>pe_pred</a:t>
            </a:r>
            <a:r>
              <a:rPr lang="en-US" dirty="0">
                <a:solidFill>
                  <a:srgbClr val="000000"/>
                </a:solidFill>
              </a:rPr>
              <a:t>[32]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Other scalers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9E5E2-8BFA-0009-8339-94CEC6716197}"/>
              </a:ext>
            </a:extLst>
          </p:cNvPr>
          <p:cNvSpPr/>
          <p:nvPr/>
        </p:nvSpPr>
        <p:spPr>
          <a:xfrm>
            <a:off x="752559" y="2832437"/>
            <a:ext cx="6805402" cy="3172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ITensorSet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08A8C-F940-24FF-DA21-C95377FEA096}"/>
              </a:ext>
            </a:extLst>
          </p:cNvPr>
          <p:cNvSpPr/>
          <p:nvPr/>
        </p:nvSpPr>
        <p:spPr>
          <a:xfrm>
            <a:off x="887428" y="3323354"/>
            <a:ext cx="2325109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291E3-8F37-05BD-7964-221537AF559E}"/>
              </a:ext>
            </a:extLst>
          </p:cNvPr>
          <p:cNvSpPr/>
          <p:nvPr/>
        </p:nvSpPr>
        <p:spPr>
          <a:xfrm>
            <a:off x="4072991" y="3323354"/>
            <a:ext cx="3072276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ITensor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(2D)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Opflash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99746-5F65-F724-A0A6-3ECB6988A098}"/>
              </a:ext>
            </a:extLst>
          </p:cNvPr>
          <p:cNvSpPr/>
          <p:nvPr/>
        </p:nvSpPr>
        <p:spPr>
          <a:xfrm>
            <a:off x="1000717" y="3410752"/>
            <a:ext cx="23251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Multiple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ITensors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PointCloudTree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A9CEA2-8D9C-6868-7A81-285859562097}"/>
              </a:ext>
            </a:extLst>
          </p:cNvPr>
          <p:cNvSpPr/>
          <p:nvPr/>
        </p:nvSpPr>
        <p:spPr>
          <a:xfrm>
            <a:off x="4072991" y="4494001"/>
            <a:ext cx="3072276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ITensor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(2D)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T_match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info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DE55-1638-550C-2A38-35BF49D7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ADBF8-E01B-F246-E0D0-A41E7C23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41B5B-54E4-4585-9A1C-BAAE0E4638B5}"/>
              </a:ext>
            </a:extLst>
          </p:cNvPr>
          <p:cNvSpPr txBox="1"/>
          <p:nvPr/>
        </p:nvSpPr>
        <p:spPr>
          <a:xfrm>
            <a:off x="655455" y="809204"/>
            <a:ext cx="66607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 data object and alg. in </a:t>
            </a:r>
            <a:r>
              <a:rPr lang="en-US" b="1" dirty="0"/>
              <a:t>larwirecell/</a:t>
            </a:r>
            <a:r>
              <a:rPr lang="en-US" b="1" dirty="0" err="1"/>
              <a:t>qlmatching</a:t>
            </a:r>
            <a:r>
              <a:rPr lang="en-US" b="1" dirty="0"/>
              <a:t> </a:t>
            </a:r>
            <a:r>
              <a:rPr lang="en-US" dirty="0"/>
              <a:t>for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/LArSoft/larwirecell/pull/49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Opflash</a:t>
            </a:r>
            <a:r>
              <a:rPr lang="en-US" dirty="0"/>
              <a:t> and </a:t>
            </a:r>
            <a:r>
              <a:rPr lang="en-US" dirty="0" err="1"/>
              <a:t>FlashTPCBundle</a:t>
            </a:r>
            <a:r>
              <a:rPr lang="en-US" dirty="0"/>
              <a:t> will not be  </a:t>
            </a:r>
            <a:r>
              <a:rPr lang="en-US" dirty="0" err="1"/>
              <a:t>iface</a:t>
            </a:r>
            <a:r>
              <a:rPr lang="en-US" dirty="0"/>
              <a:t>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decide later what to bring back to main </a:t>
            </a:r>
            <a:r>
              <a:rPr lang="en-US" dirty="0" err="1"/>
              <a:t>wct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even bring the whole larwirecell/</a:t>
            </a:r>
            <a:r>
              <a:rPr lang="en-US" dirty="0" err="1"/>
              <a:t>qlmatching</a:t>
            </a:r>
            <a:r>
              <a:rPr lang="en-US" dirty="0"/>
              <a:t> back</a:t>
            </a:r>
          </a:p>
          <a:p>
            <a:endParaRPr lang="en-US" dirty="0"/>
          </a:p>
          <a:p>
            <a:r>
              <a:rPr lang="en-US" dirty="0"/>
              <a:t>Lynn work with Haiwang to establish the lower-level objects</a:t>
            </a:r>
          </a:p>
          <a:p>
            <a:endParaRPr lang="en-US" dirty="0"/>
          </a:p>
          <a:p>
            <a:r>
              <a:rPr lang="en-US" dirty="0"/>
              <a:t>Lynn will work on higher-level ones</a:t>
            </a:r>
          </a:p>
          <a:p>
            <a:endParaRPr lang="en-US" dirty="0"/>
          </a:p>
          <a:p>
            <a:r>
              <a:rPr lang="en-US" dirty="0"/>
              <a:t>Validation: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assuming we still want to match </a:t>
            </a:r>
            <a:r>
              <a:rPr lang="en-US" dirty="0" err="1"/>
              <a:t>uboone</a:t>
            </a:r>
            <a:r>
              <a:rPr lang="en-US" dirty="0"/>
              <a:t> results first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can Xin provide a </a:t>
            </a:r>
            <a:r>
              <a:rPr lang="en-US" b="1" dirty="0" err="1"/>
              <a:t>uboone</a:t>
            </a:r>
            <a:r>
              <a:rPr lang="en-US" b="1" dirty="0"/>
              <a:t> example?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Lynn is working on to get some SBND samples</a:t>
            </a:r>
          </a:p>
        </p:txBody>
      </p:sp>
    </p:spTree>
    <p:extLst>
      <p:ext uri="{BB962C8B-B14F-4D97-AF65-F5344CB8AC3E}">
        <p14:creationId xmlns:p14="http://schemas.microsoft.com/office/powerpoint/2010/main" val="274712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BCDE6-3977-AE62-AA15-65D77829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88863-546A-8A95-1876-2AD3F2499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DB029-FAE0-4913-1D23-90BE9C192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14C18-75D7-D224-F8B8-679454C19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726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110998</TotalTime>
  <Words>759</Words>
  <Application>Microsoft Macintosh PowerPoint</Application>
  <PresentationFormat>Widescreen</PresentationFormat>
  <Paragraphs>159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</vt:lpstr>
      <vt:lpstr>Menlo</vt:lpstr>
      <vt:lpstr>BNL</vt:lpstr>
      <vt:lpstr>Discussion Jan 14</vt:lpstr>
      <vt:lpstr>WCP related topics</vt:lpstr>
      <vt:lpstr>QL-matching Plan</vt:lpstr>
      <vt:lpstr>data/inc/WCPData/Opflash.h</vt:lpstr>
      <vt:lpstr>Opflash in WCT</vt:lpstr>
      <vt:lpstr>FlashTPCBundle in WCT</vt:lpstr>
      <vt:lpstr>Matching output: T_match in WCP</vt:lpstr>
      <vt:lpstr>Develop procedure</vt:lpstr>
      <vt:lpstr>Backups</vt:lpstr>
      <vt:lpstr>Concept relations</vt:lpstr>
      <vt:lpstr>Concepts</vt:lpstr>
      <vt:lpstr>BV’s documents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2769</cp:revision>
  <dcterms:created xsi:type="dcterms:W3CDTF">2022-02-26T15:56:48Z</dcterms:created>
  <dcterms:modified xsi:type="dcterms:W3CDTF">2025-01-14T18:09:54Z</dcterms:modified>
  <cp:category/>
</cp:coreProperties>
</file>