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84" r:id="rId3"/>
    <p:sldId id="283" r:id="rId4"/>
    <p:sldId id="258" r:id="rId5"/>
    <p:sldId id="259" r:id="rId6"/>
    <p:sldId id="281" r:id="rId7"/>
    <p:sldId id="282" r:id="rId8"/>
    <p:sldId id="285" r:id="rId9"/>
    <p:sldId id="260" r:id="rId10"/>
    <p:sldId id="273" r:id="rId11"/>
    <p:sldId id="274" r:id="rId12"/>
    <p:sldId id="261" r:id="rId13"/>
    <p:sldId id="264" r:id="rId14"/>
    <p:sldId id="265" r:id="rId15"/>
    <p:sldId id="271" r:id="rId16"/>
    <p:sldId id="286" r:id="rId17"/>
    <p:sldId id="287" r:id="rId18"/>
    <p:sldId id="288" r:id="rId19"/>
    <p:sldId id="294" r:id="rId20"/>
    <p:sldId id="275" r:id="rId21"/>
    <p:sldId id="276" r:id="rId22"/>
    <p:sldId id="277" r:id="rId23"/>
    <p:sldId id="278" r:id="rId24"/>
    <p:sldId id="279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4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F7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720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2A11-8AAB-4FBD-9584-B25C1F19E40A}" type="datetimeFigureOut">
              <a:rPr lang="en-US" smtClean="0"/>
              <a:t>12/7/16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B4AF-79FD-4CE4-A88C-82C362FF0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47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2A11-8AAB-4FBD-9584-B25C1F19E40A}" type="datetimeFigureOut">
              <a:rPr lang="en-US" smtClean="0"/>
              <a:t>12/7/16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B4AF-79FD-4CE4-A88C-82C362FF0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8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2A11-8AAB-4FBD-9584-B25C1F19E40A}" type="datetimeFigureOut">
              <a:rPr lang="en-US" smtClean="0"/>
              <a:t>12/7/16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B4AF-79FD-4CE4-A88C-82C362FF0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61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2A11-8AAB-4FBD-9584-B25C1F19E40A}" type="datetimeFigureOut">
              <a:rPr lang="en-US" smtClean="0"/>
              <a:t>12/7/16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B4AF-79FD-4CE4-A88C-82C362FF0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81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2A11-8AAB-4FBD-9584-B25C1F19E40A}" type="datetimeFigureOut">
              <a:rPr lang="en-US" smtClean="0"/>
              <a:t>12/7/16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B4AF-79FD-4CE4-A88C-82C362FF0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91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2A11-8AAB-4FBD-9584-B25C1F19E40A}" type="datetimeFigureOut">
              <a:rPr lang="en-US" smtClean="0"/>
              <a:t>12/7/16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B4AF-79FD-4CE4-A88C-82C362FF0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77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2A11-8AAB-4FBD-9584-B25C1F19E40A}" type="datetimeFigureOut">
              <a:rPr lang="en-US" smtClean="0"/>
              <a:t>12/7/16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B4AF-79FD-4CE4-A88C-82C362FF0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38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2A11-8AAB-4FBD-9584-B25C1F19E40A}" type="datetimeFigureOut">
              <a:rPr lang="en-US" smtClean="0"/>
              <a:t>12/7/16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B4AF-79FD-4CE4-A88C-82C362FF0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4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2A11-8AAB-4FBD-9584-B25C1F19E40A}" type="datetimeFigureOut">
              <a:rPr lang="en-US" smtClean="0"/>
              <a:t>12/7/16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B4AF-79FD-4CE4-A88C-82C362FF0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25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2A11-8AAB-4FBD-9584-B25C1F19E40A}" type="datetimeFigureOut">
              <a:rPr lang="en-US" smtClean="0"/>
              <a:t>12/7/16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B4AF-79FD-4CE4-A88C-82C362FF0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46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2A11-8AAB-4FBD-9584-B25C1F19E40A}" type="datetimeFigureOut">
              <a:rPr lang="en-US" smtClean="0"/>
              <a:t>12/7/16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B4AF-79FD-4CE4-A88C-82C362FF0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911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82A11-8AAB-4FBD-9584-B25C1F19E40A}" type="datetimeFigureOut">
              <a:rPr lang="en-US" smtClean="0"/>
              <a:t>12/7/16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3B4AF-79FD-4CE4-A88C-82C362FF0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7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3895" y="2438400"/>
            <a:ext cx="4191096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Services to PHENIX IR</a:t>
            </a:r>
          </a:p>
          <a:p>
            <a:pPr algn="ctr"/>
            <a:r>
              <a:rPr lang="en-US" sz="3600" dirty="0" smtClean="0"/>
              <a:t>From Building 1008B</a:t>
            </a:r>
          </a:p>
          <a:p>
            <a:pPr algn="ctr"/>
            <a:endParaRPr lang="en-US" sz="1600" dirty="0"/>
          </a:p>
          <a:p>
            <a:pPr algn="ctr"/>
            <a:r>
              <a:rPr lang="en-US" dirty="0" smtClean="0"/>
              <a:t>Paul Giannotti</a:t>
            </a:r>
          </a:p>
          <a:p>
            <a:pPr algn="ctr"/>
            <a:r>
              <a:rPr lang="en-US" dirty="0" smtClean="0"/>
              <a:t>12/7/2016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813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ield Block Window 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5299364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90800" y="38100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Services to IR from Building 1008B</a:t>
            </a:r>
          </a:p>
          <a:p>
            <a:pPr algn="ctr"/>
            <a:r>
              <a:rPr lang="en-US" dirty="0" smtClean="0"/>
              <a:t>Under Shield </a:t>
            </a:r>
            <a:r>
              <a:rPr lang="en-US" dirty="0" smtClean="0"/>
              <a:t>Block View </a:t>
            </a:r>
            <a:r>
              <a:rPr lang="en-US" dirty="0" smtClean="0"/>
              <a:t>1</a:t>
            </a:r>
            <a:endParaRPr lang="en-US" dirty="0" smtClean="0"/>
          </a:p>
          <a:p>
            <a:pPr algn="ctr"/>
            <a:r>
              <a:rPr lang="en-US" sz="1200" dirty="0"/>
              <a:t>(slide </a:t>
            </a:r>
            <a:r>
              <a:rPr lang="en-US" sz="1200" dirty="0" smtClean="0"/>
              <a:t>9)</a:t>
            </a:r>
            <a:endParaRPr lang="en-US" sz="1200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181600" y="5334000"/>
            <a:ext cx="2100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P. Giannotti 12/7/16</a:t>
            </a:r>
          </a:p>
        </p:txBody>
      </p:sp>
    </p:spTree>
    <p:extLst>
      <p:ext uri="{BB962C8B-B14F-4D97-AF65-F5344CB8AC3E}">
        <p14:creationId xmlns:p14="http://schemas.microsoft.com/office/powerpoint/2010/main" val="2162927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ield Block Window 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-457200"/>
            <a:ext cx="5299364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90800" y="381000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Services to IR from Building 1008B</a:t>
            </a:r>
          </a:p>
          <a:p>
            <a:pPr algn="ctr"/>
            <a:r>
              <a:rPr lang="en-US" dirty="0" smtClean="0"/>
              <a:t>Under Shield </a:t>
            </a:r>
            <a:r>
              <a:rPr lang="en-US" dirty="0"/>
              <a:t>Block View </a:t>
            </a:r>
            <a:r>
              <a:rPr lang="en-US" dirty="0" smtClean="0"/>
              <a:t>2</a:t>
            </a:r>
            <a:endParaRPr lang="en-US" dirty="0" smtClean="0"/>
          </a:p>
          <a:p>
            <a:pPr algn="ctr"/>
            <a:r>
              <a:rPr lang="en-US" sz="1200" dirty="0"/>
              <a:t>(slide </a:t>
            </a:r>
            <a:r>
              <a:rPr lang="en-US" sz="1200" dirty="0" smtClean="0"/>
              <a:t>10)</a:t>
            </a:r>
            <a:endParaRPr lang="en-US" sz="1200" dirty="0"/>
          </a:p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181600" y="5486400"/>
            <a:ext cx="2100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P. Giannotti 12/7/16</a:t>
            </a:r>
          </a:p>
        </p:txBody>
      </p:sp>
    </p:spTree>
    <p:extLst>
      <p:ext uri="{BB962C8B-B14F-4D97-AF65-F5344CB8AC3E}">
        <p14:creationId xmlns:p14="http://schemas.microsoft.com/office/powerpoint/2010/main" val="3886540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ndow 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90600"/>
            <a:ext cx="7086600" cy="5314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5200" y="0"/>
            <a:ext cx="24743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Services Opening IR Side</a:t>
            </a:r>
          </a:p>
          <a:p>
            <a:pPr algn="ctr"/>
            <a:r>
              <a:rPr lang="en-US" dirty="0" smtClean="0"/>
              <a:t>View 1</a:t>
            </a:r>
          </a:p>
          <a:p>
            <a:pPr algn="ctr"/>
            <a:r>
              <a:rPr lang="en-US" sz="1200" dirty="0" smtClean="0"/>
              <a:t>(slide 11)</a:t>
            </a:r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15000" y="4191000"/>
            <a:ext cx="1337025" cy="58477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Water Cooled</a:t>
            </a:r>
          </a:p>
          <a:p>
            <a:pPr algn="ctr"/>
            <a:r>
              <a:rPr lang="en-US" sz="1600" dirty="0" smtClean="0"/>
              <a:t>Bus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629400" y="3429000"/>
            <a:ext cx="869530" cy="261610"/>
          </a:xfrm>
          <a:prstGeom prst="rect">
            <a:avLst/>
          </a:prstGeom>
          <a:solidFill>
            <a:srgbClr val="3366FF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/>
              <a:t>ECW Supply</a:t>
            </a:r>
            <a:endParaRPr lang="en-US" sz="1050" dirty="0"/>
          </a:p>
        </p:txBody>
      </p:sp>
      <p:sp>
        <p:nvSpPr>
          <p:cNvPr id="8" name="TextBox 7"/>
          <p:cNvSpPr txBox="1"/>
          <p:nvPr/>
        </p:nvSpPr>
        <p:spPr>
          <a:xfrm rot="15840000">
            <a:off x="4253513" y="5705024"/>
            <a:ext cx="814596" cy="246221"/>
          </a:xfrm>
          <a:prstGeom prst="rect">
            <a:avLst/>
          </a:prstGeom>
          <a:solidFill>
            <a:srgbClr val="3366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ECW Return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 rot="5220000">
            <a:off x="3325593" y="4098158"/>
            <a:ext cx="992579" cy="276999"/>
          </a:xfrm>
          <a:prstGeom prst="rect">
            <a:avLst/>
          </a:prstGeom>
          <a:solidFill>
            <a:srgbClr val="3366FF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MCW Supply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 rot="15900000">
            <a:off x="2578514" y="5627981"/>
            <a:ext cx="997013" cy="276999"/>
          </a:xfrm>
          <a:prstGeom prst="rect">
            <a:avLst/>
          </a:prstGeom>
          <a:solidFill>
            <a:srgbClr val="3366FF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MCW Return</a:t>
            </a:r>
            <a:endParaRPr lang="en-US" sz="12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886200" y="5562600"/>
            <a:ext cx="0" cy="6096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971800" y="4343400"/>
            <a:ext cx="76200" cy="6096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495800" y="4267200"/>
            <a:ext cx="76200" cy="6096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620000" y="3581400"/>
            <a:ext cx="381000" cy="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286000" y="2209800"/>
            <a:ext cx="4572000" cy="22860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962400" y="2133600"/>
            <a:ext cx="805930" cy="369332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6.5 FT.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286000" y="2438400"/>
            <a:ext cx="0" cy="175260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16140000">
            <a:off x="1932208" y="3029441"/>
            <a:ext cx="630664" cy="369332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 FT.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867400" y="6400800"/>
            <a:ext cx="2100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P. Giannotti 12/7/16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482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ndow 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478596" cy="56089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2200" y="2241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Services Opening IR Side</a:t>
            </a:r>
          </a:p>
          <a:p>
            <a:pPr algn="ctr"/>
            <a:r>
              <a:rPr lang="en-US" dirty="0"/>
              <a:t>View </a:t>
            </a:r>
            <a:r>
              <a:rPr lang="en-US" dirty="0" smtClean="0"/>
              <a:t>2</a:t>
            </a:r>
            <a:endParaRPr lang="en-US" dirty="0"/>
          </a:p>
          <a:p>
            <a:pPr algn="ctr"/>
            <a:r>
              <a:rPr lang="en-US" sz="1200" dirty="0"/>
              <a:t>(slide </a:t>
            </a:r>
            <a:r>
              <a:rPr lang="en-US" sz="1200" dirty="0" smtClean="0"/>
              <a:t>12)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6172200" y="6488668"/>
            <a:ext cx="2100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P. Giannotti 12/7/16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43200" y="2209800"/>
            <a:ext cx="457200" cy="914400"/>
          </a:xfrm>
          <a:prstGeom prst="ellipse">
            <a:avLst/>
          </a:prstGeom>
          <a:noFill/>
          <a:ln w="317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38400" y="4191000"/>
            <a:ext cx="1288452" cy="76944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Coolant, Power,</a:t>
            </a:r>
          </a:p>
          <a:p>
            <a:pPr algn="ctr"/>
            <a:r>
              <a:rPr lang="en-US" sz="1100" dirty="0" smtClean="0"/>
              <a:t>&amp; Signal Service</a:t>
            </a:r>
          </a:p>
          <a:p>
            <a:pPr algn="ctr"/>
            <a:r>
              <a:rPr lang="en-US" sz="1100" dirty="0" smtClean="0"/>
              <a:t>to south side HVAV</a:t>
            </a:r>
          </a:p>
          <a:p>
            <a:pPr algn="ctr"/>
            <a:r>
              <a:rPr lang="en-US" sz="1100" dirty="0" smtClean="0"/>
              <a:t>Air Handlers</a:t>
            </a:r>
            <a:endParaRPr lang="en-US" sz="11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971800" y="3200400"/>
            <a:ext cx="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20760000">
            <a:off x="6172200" y="1981200"/>
            <a:ext cx="869530" cy="261610"/>
          </a:xfrm>
          <a:prstGeom prst="rect">
            <a:avLst/>
          </a:prstGeom>
          <a:solidFill>
            <a:srgbClr val="3366FF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/>
              <a:t>ECW Supply</a:t>
            </a:r>
            <a:endParaRPr lang="en-US" sz="105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239000" y="1752600"/>
            <a:ext cx="914400" cy="22860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597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rtical Run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95350"/>
            <a:ext cx="7086600" cy="53149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1200" y="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IR West Wall Vertical Runs</a:t>
            </a:r>
          </a:p>
          <a:p>
            <a:pPr algn="ctr"/>
            <a:r>
              <a:rPr lang="en-US" dirty="0" smtClean="0"/>
              <a:t>View 1</a:t>
            </a:r>
          </a:p>
          <a:p>
            <a:pPr algn="ctr"/>
            <a:r>
              <a:rPr lang="en-US" sz="1200" dirty="0" smtClean="0"/>
              <a:t>(Slide 13)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5867400" y="6248400"/>
            <a:ext cx="2100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P. Giannotti 12/7/16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076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rtical Run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90600"/>
            <a:ext cx="7010400" cy="525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0" y="1524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IR West Wall Vertical Runs</a:t>
            </a:r>
          </a:p>
          <a:p>
            <a:pPr algn="ctr"/>
            <a:r>
              <a:rPr lang="en-US" dirty="0"/>
              <a:t>View </a:t>
            </a:r>
            <a:r>
              <a:rPr lang="en-US" dirty="0" smtClean="0"/>
              <a:t>2</a:t>
            </a:r>
            <a:endParaRPr lang="en-US" dirty="0"/>
          </a:p>
          <a:p>
            <a:pPr algn="ctr"/>
            <a:r>
              <a:rPr lang="en-US" sz="1200" dirty="0"/>
              <a:t>(Slide </a:t>
            </a:r>
            <a:r>
              <a:rPr lang="en-US" sz="1200" dirty="0" smtClean="0"/>
              <a:t>14)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5867400" y="6324600"/>
            <a:ext cx="2100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P. Giannotti 12/7/16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276600" y="4191000"/>
            <a:ext cx="3657600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86200" y="5029200"/>
            <a:ext cx="1477344" cy="738664"/>
          </a:xfrm>
          <a:prstGeom prst="rect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/>
              <a:t>Valve Box Plus &amp; Minus</a:t>
            </a:r>
          </a:p>
          <a:p>
            <a:pPr algn="ctr"/>
            <a:r>
              <a:rPr lang="en-US" sz="1050" dirty="0" smtClean="0"/>
              <a:t>Height from IR Floor </a:t>
            </a:r>
          </a:p>
          <a:p>
            <a:pPr algn="ctr"/>
            <a:r>
              <a:rPr lang="en-US" sz="1050" dirty="0" smtClean="0"/>
              <a:t>Level</a:t>
            </a:r>
          </a:p>
          <a:p>
            <a:pPr algn="ctr"/>
            <a:r>
              <a:rPr lang="en-US" sz="1050" dirty="0" smtClean="0"/>
              <a:t>32 FT.</a:t>
            </a:r>
            <a:endParaRPr lang="en-US" sz="1050" dirty="0"/>
          </a:p>
        </p:txBody>
      </p:sp>
      <p:cxnSp>
        <p:nvCxnSpPr>
          <p:cNvPr id="19" name="Curved Connector 18"/>
          <p:cNvCxnSpPr/>
          <p:nvPr/>
        </p:nvCxnSpPr>
        <p:spPr>
          <a:xfrm rot="5400000" flipH="1" flipV="1">
            <a:off x="5410200" y="4419600"/>
            <a:ext cx="990600" cy="838200"/>
          </a:xfrm>
          <a:prstGeom prst="curvedConnector3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934200" y="4267200"/>
            <a:ext cx="762000" cy="1905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900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ertical Run 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0600"/>
            <a:ext cx="7213600" cy="54102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286000" y="1524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IR West Wall Vertical Runs</a:t>
            </a:r>
          </a:p>
          <a:p>
            <a:pPr algn="ctr"/>
            <a:r>
              <a:rPr lang="en-US" dirty="0"/>
              <a:t>View </a:t>
            </a:r>
            <a:r>
              <a:rPr lang="en-US" dirty="0" smtClean="0"/>
              <a:t>3</a:t>
            </a:r>
            <a:endParaRPr lang="en-US" dirty="0"/>
          </a:p>
          <a:p>
            <a:pPr algn="ctr"/>
            <a:r>
              <a:rPr lang="en-US" sz="1200" dirty="0"/>
              <a:t>(Slide </a:t>
            </a:r>
            <a:r>
              <a:rPr lang="en-US" sz="1200" dirty="0" smtClean="0"/>
              <a:t>15)</a:t>
            </a:r>
            <a:endParaRPr lang="en-US" sz="12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95800" y="1295400"/>
            <a:ext cx="76200" cy="49530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62400" y="3124200"/>
            <a:ext cx="1212479" cy="92333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47 FT.</a:t>
            </a:r>
          </a:p>
          <a:p>
            <a:r>
              <a:rPr lang="en-US" dirty="0" smtClean="0"/>
              <a:t>From Floor</a:t>
            </a:r>
          </a:p>
          <a:p>
            <a:r>
              <a:rPr lang="en-US" dirty="0" smtClean="0"/>
              <a:t>To Ceiling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019800" y="6476715"/>
            <a:ext cx="2100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P. Giannotti 12/7/16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99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rtical Run 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7239000" cy="542925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581400" y="2819400"/>
            <a:ext cx="45720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181600" y="2590800"/>
            <a:ext cx="1293518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VB Power Leads </a:t>
            </a:r>
          </a:p>
          <a:p>
            <a:pPr algn="ctr"/>
            <a:r>
              <a:rPr lang="en-US" sz="1200" dirty="0" smtClean="0"/>
              <a:t>Height from Floor</a:t>
            </a:r>
          </a:p>
          <a:p>
            <a:pPr algn="ctr"/>
            <a:r>
              <a:rPr lang="en-US" sz="1200" dirty="0" smtClean="0"/>
              <a:t>= 32’</a:t>
            </a:r>
            <a:endParaRPr lang="en-US" sz="12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705600" y="2971800"/>
            <a:ext cx="0" cy="32004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72200" y="4419600"/>
            <a:ext cx="1142654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/>
              <a:t>8 FT. = Data Taking</a:t>
            </a:r>
          </a:p>
          <a:p>
            <a:pPr algn="ctr"/>
            <a:r>
              <a:rPr lang="en-US" sz="900" dirty="0" smtClean="0"/>
              <a:t>3 FT. = Service</a:t>
            </a:r>
          </a:p>
          <a:p>
            <a:pPr algn="ctr"/>
            <a:r>
              <a:rPr lang="en-US" sz="900" dirty="0" smtClean="0"/>
              <a:t>Distance from South</a:t>
            </a:r>
          </a:p>
          <a:p>
            <a:pPr algn="ctr"/>
            <a:r>
              <a:rPr lang="en-US" sz="900" dirty="0" smtClean="0"/>
              <a:t>Steel Wall</a:t>
            </a:r>
            <a:endParaRPr lang="en-US" sz="900" dirty="0"/>
          </a:p>
        </p:txBody>
      </p:sp>
      <p:sp>
        <p:nvSpPr>
          <p:cNvPr id="10" name="Rectangle 9"/>
          <p:cNvSpPr/>
          <p:nvPr/>
        </p:nvSpPr>
        <p:spPr>
          <a:xfrm>
            <a:off x="2286000" y="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IR West Wall Vertical Runs</a:t>
            </a:r>
          </a:p>
          <a:p>
            <a:pPr algn="ctr"/>
            <a:r>
              <a:rPr lang="en-US" dirty="0"/>
              <a:t>View 3</a:t>
            </a:r>
          </a:p>
          <a:p>
            <a:pPr algn="ctr"/>
            <a:r>
              <a:rPr lang="en-US" sz="1200" dirty="0"/>
              <a:t>(Slide </a:t>
            </a:r>
            <a:r>
              <a:rPr lang="en-US" sz="1200" dirty="0" smtClean="0"/>
              <a:t>16)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6172200" y="6461774"/>
            <a:ext cx="2100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P. Giannotti 12/7/16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292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rtical Run 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685800"/>
            <a:ext cx="4329356" cy="57724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91200" y="762000"/>
            <a:ext cx="762000" cy="156966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Valve Box Plus &amp; Minus</a:t>
            </a:r>
          </a:p>
          <a:p>
            <a:pPr algn="ctr"/>
            <a:r>
              <a:rPr lang="en-US" sz="1200" dirty="0"/>
              <a:t>Height from IR Floor </a:t>
            </a:r>
          </a:p>
          <a:p>
            <a:pPr algn="ctr"/>
            <a:r>
              <a:rPr lang="en-US" sz="1200" dirty="0"/>
              <a:t>Level</a:t>
            </a:r>
          </a:p>
          <a:p>
            <a:pPr algn="ctr"/>
            <a:r>
              <a:rPr lang="en-US" sz="1200" dirty="0"/>
              <a:t>32 FT.</a:t>
            </a:r>
            <a:endParaRPr lang="en-US" sz="1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124200" y="2286000"/>
            <a:ext cx="2743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5943600" y="2286000"/>
            <a:ext cx="685800" cy="1828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343400" y="3581400"/>
            <a:ext cx="1295400" cy="938719"/>
          </a:xfrm>
          <a:prstGeom prst="rect">
            <a:avLst/>
          </a:prstGeom>
          <a:solidFill>
            <a:srgbClr val="FF6600"/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8 FT. = Data Taking</a:t>
            </a:r>
          </a:p>
          <a:p>
            <a:pPr algn="ctr"/>
            <a:r>
              <a:rPr lang="en-US" sz="1100" dirty="0"/>
              <a:t>3 FT. = Service</a:t>
            </a:r>
          </a:p>
          <a:p>
            <a:pPr algn="ctr"/>
            <a:r>
              <a:rPr lang="en-US" sz="1100" dirty="0"/>
              <a:t>Distance from South</a:t>
            </a:r>
          </a:p>
          <a:p>
            <a:pPr algn="ctr"/>
            <a:r>
              <a:rPr lang="en-US" sz="1100" dirty="0"/>
              <a:t>Steel Wall</a:t>
            </a:r>
            <a:endParaRPr lang="en-US" sz="11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791200" y="4038600"/>
            <a:ext cx="609600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895600" y="4038600"/>
            <a:ext cx="1371600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286000" y="-1792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IR West Wall Vertical Runs</a:t>
            </a:r>
          </a:p>
          <a:p>
            <a:pPr algn="ctr"/>
            <a:r>
              <a:rPr lang="en-US" dirty="0"/>
              <a:t>View </a:t>
            </a:r>
            <a:r>
              <a:rPr lang="en-US" dirty="0" smtClean="0"/>
              <a:t>3  </a:t>
            </a:r>
            <a:r>
              <a:rPr lang="en-US" sz="1200" dirty="0" smtClean="0"/>
              <a:t>(slide 17)</a:t>
            </a:r>
            <a:endParaRPr lang="en-US" sz="1200" dirty="0"/>
          </a:p>
        </p:txBody>
      </p:sp>
      <p:sp>
        <p:nvSpPr>
          <p:cNvPr id="31" name="Rectangle 30"/>
          <p:cNvSpPr/>
          <p:nvPr/>
        </p:nvSpPr>
        <p:spPr>
          <a:xfrm>
            <a:off x="4572000" y="6511080"/>
            <a:ext cx="2100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P. Giannotti 12/7/16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281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rtical Run 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90600"/>
            <a:ext cx="7010400" cy="525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7000" y="228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IR West Wall Vertical Runs</a:t>
            </a:r>
          </a:p>
          <a:p>
            <a:pPr algn="ctr"/>
            <a:r>
              <a:rPr lang="en-US" dirty="0"/>
              <a:t>View 3  </a:t>
            </a:r>
            <a:r>
              <a:rPr lang="en-US" sz="1200" dirty="0"/>
              <a:t>(slide </a:t>
            </a:r>
            <a:r>
              <a:rPr lang="en-US" sz="1200" dirty="0" smtClean="0"/>
              <a:t>18)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6172200" y="6324600"/>
            <a:ext cx="2100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P. Giannotti 12/7/16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19400" y="2286000"/>
            <a:ext cx="5410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71600" y="2057400"/>
            <a:ext cx="1430059" cy="4308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32 Ft. Line</a:t>
            </a:r>
          </a:p>
          <a:p>
            <a:pPr algn="ctr"/>
            <a:r>
              <a:rPr lang="en-US" sz="1100" dirty="0" smtClean="0"/>
              <a:t>From Concrete Floor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77030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p Tunnel Viewing Nort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543800" cy="5657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0600" y="5334000"/>
            <a:ext cx="16248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Top of Tunnel</a:t>
            </a:r>
          </a:p>
          <a:p>
            <a:pPr algn="ctr"/>
            <a:r>
              <a:rPr lang="en-US" sz="2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Sector 7</a:t>
            </a:r>
            <a:endParaRPr lang="en-US" sz="2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5334000" y="4267200"/>
            <a:ext cx="484632" cy="978408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10200" y="3733800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E6E0EC"/>
                </a:solidFill>
              </a:rPr>
              <a:t>N</a:t>
            </a:r>
            <a:endParaRPr lang="en-US" sz="2400" dirty="0">
              <a:solidFill>
                <a:srgbClr val="E6E0EC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220000">
            <a:off x="3140608" y="2333240"/>
            <a:ext cx="1882563" cy="145599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43000" y="914400"/>
            <a:ext cx="147137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Area of Detail</a:t>
            </a:r>
            <a:endParaRPr lang="en-US" dirty="0"/>
          </a:p>
        </p:txBody>
      </p:sp>
      <p:cxnSp>
        <p:nvCxnSpPr>
          <p:cNvPr id="14" name="Curved Connector 13"/>
          <p:cNvCxnSpPr/>
          <p:nvPr/>
        </p:nvCxnSpPr>
        <p:spPr>
          <a:xfrm rot="16200000" flipH="1">
            <a:off x="2667000" y="1295400"/>
            <a:ext cx="1066800" cy="914400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971800" y="0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Services to IR from Building 1008B</a:t>
            </a:r>
          </a:p>
          <a:p>
            <a:pPr algn="ctr"/>
            <a:r>
              <a:rPr lang="en-US" sz="1200" dirty="0" smtClean="0"/>
              <a:t>(slide 1)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705600" y="6400800"/>
            <a:ext cx="14621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P. Giannotti 12/7/16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94074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HENIX Helium Supply 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29936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600" y="152400"/>
            <a:ext cx="2506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Helium Feed Idea View 1</a:t>
            </a:r>
          </a:p>
          <a:p>
            <a:pPr algn="ctr"/>
            <a:r>
              <a:rPr lang="en-US" dirty="0" smtClean="0"/>
              <a:t>(slide 19)</a:t>
            </a:r>
          </a:p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181600" y="5181600"/>
            <a:ext cx="2100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P. Giannotti 12/7/16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341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HENIX Helium Supply 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2400"/>
            <a:ext cx="5004955" cy="647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82532" y="762000"/>
            <a:ext cx="2506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Helium Feed Idea View </a:t>
            </a:r>
            <a:r>
              <a:rPr lang="en-US" dirty="0" smtClean="0"/>
              <a:t>2</a:t>
            </a:r>
            <a:endParaRPr lang="en-US" dirty="0"/>
          </a:p>
          <a:p>
            <a:pPr algn="ctr"/>
            <a:r>
              <a:rPr lang="en-US" dirty="0"/>
              <a:t>(slide </a:t>
            </a:r>
            <a:r>
              <a:rPr lang="en-US" dirty="0" smtClean="0"/>
              <a:t>20)</a:t>
            </a:r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876800" y="5410200"/>
            <a:ext cx="2100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P. Giannotti 12/7/16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841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HENIX Helium Supply 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90600"/>
            <a:ext cx="529936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05200" y="609600"/>
            <a:ext cx="2506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Helium Feed Idea View </a:t>
            </a:r>
            <a:r>
              <a:rPr lang="en-US" dirty="0" smtClean="0"/>
              <a:t>3</a:t>
            </a:r>
            <a:endParaRPr lang="en-US" dirty="0"/>
          </a:p>
          <a:p>
            <a:pPr algn="ctr"/>
            <a:r>
              <a:rPr lang="en-US" dirty="0"/>
              <a:t>(slide </a:t>
            </a:r>
            <a:r>
              <a:rPr lang="en-US" dirty="0" smtClean="0"/>
              <a:t>21)</a:t>
            </a:r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181600" y="5867400"/>
            <a:ext cx="2100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P. Giannotti 12/7/16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694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HENIX Helium Supply 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143000"/>
            <a:ext cx="529936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34932" y="990600"/>
            <a:ext cx="2506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Helium Feed Idea View </a:t>
            </a:r>
            <a:r>
              <a:rPr lang="en-US" dirty="0" smtClean="0"/>
              <a:t>4</a:t>
            </a:r>
            <a:endParaRPr lang="en-US" dirty="0"/>
          </a:p>
          <a:p>
            <a:pPr algn="ctr"/>
            <a:r>
              <a:rPr lang="en-US" dirty="0"/>
              <a:t>(slide </a:t>
            </a:r>
            <a:r>
              <a:rPr lang="en-US" dirty="0" smtClean="0"/>
              <a:t>22)</a:t>
            </a:r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181600" y="5943600"/>
            <a:ext cx="2100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P. Giannotti 12/7/16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647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HENIX Helium Supply 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09600"/>
            <a:ext cx="5299364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57800" y="5791200"/>
            <a:ext cx="2100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P. Giannotti 12/7/16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81400" y="533400"/>
            <a:ext cx="2506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Helium Feed Idea View </a:t>
            </a:r>
            <a:r>
              <a:rPr lang="en-US" dirty="0" smtClean="0"/>
              <a:t>5</a:t>
            </a:r>
            <a:endParaRPr lang="en-US" dirty="0"/>
          </a:p>
          <a:p>
            <a:pPr algn="ctr"/>
            <a:r>
              <a:rPr lang="en-US" dirty="0"/>
              <a:t>(slide </a:t>
            </a:r>
            <a:r>
              <a:rPr lang="en-US" dirty="0" smtClean="0"/>
              <a:t>23)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546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henix-Assembl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4261"/>
            <a:ext cx="9144000" cy="55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3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henix-Assembly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19"/>
            <a:ext cx="9144000" cy="55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76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henix-Assembly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"/>
            <a:ext cx="9144000" cy="55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25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henix-Assembly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143"/>
            <a:ext cx="9144000" cy="55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8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enix-Assembly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437"/>
            <a:ext cx="9144000" cy="55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23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pe Runs Turning North (2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62000"/>
            <a:ext cx="7467600" cy="56007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3" name="TextBox 2"/>
          <p:cNvSpPr txBox="1"/>
          <p:nvPr/>
        </p:nvSpPr>
        <p:spPr>
          <a:xfrm>
            <a:off x="3048000" y="152400"/>
            <a:ext cx="34034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Services to IR from Building 1008B</a:t>
            </a:r>
          </a:p>
          <a:p>
            <a:pPr algn="ctr"/>
            <a:r>
              <a:rPr lang="en-US" sz="1200" dirty="0" smtClean="0"/>
              <a:t>(slide 2)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0" y="5867400"/>
            <a:ext cx="2030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View Looking North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3810000" y="5257800"/>
            <a:ext cx="381000" cy="609600"/>
          </a:xfrm>
          <a:prstGeom prst="upArrow">
            <a:avLst>
              <a:gd name="adj1" fmla="val 50000"/>
              <a:gd name="adj2" fmla="val 36110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43400" y="1371600"/>
            <a:ext cx="9412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IR Exhaust Fan</a:t>
            </a:r>
            <a:endParaRPr lang="en-US" sz="10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162800" y="2514600"/>
            <a:ext cx="457200" cy="68580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39000" y="3200400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79646"/>
                </a:solidFill>
              </a:rPr>
              <a:t>IR Ceiling </a:t>
            </a:r>
          </a:p>
          <a:p>
            <a:pPr algn="ctr"/>
            <a:r>
              <a:rPr lang="en-US" sz="1200" dirty="0" smtClean="0">
                <a:solidFill>
                  <a:srgbClr val="F79646"/>
                </a:solidFill>
              </a:rPr>
              <a:t>South West</a:t>
            </a:r>
          </a:p>
          <a:p>
            <a:pPr algn="ctr"/>
            <a:r>
              <a:rPr lang="en-US" sz="1200" dirty="0" smtClean="0">
                <a:solidFill>
                  <a:srgbClr val="F79646"/>
                </a:solidFill>
              </a:rPr>
              <a:t>Corner</a:t>
            </a:r>
            <a:endParaRPr lang="en-US" sz="1200" dirty="0">
              <a:solidFill>
                <a:srgbClr val="F7964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0200" y="1066800"/>
            <a:ext cx="580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1008B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981200" y="1905000"/>
            <a:ext cx="1538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Helium to Sector 7</a:t>
            </a:r>
            <a:endParaRPr lang="en-US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581400" y="2057400"/>
            <a:ext cx="381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00600" y="3200400"/>
            <a:ext cx="59211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7CF75C"/>
                </a:solidFill>
              </a:rPr>
              <a:t>IR </a:t>
            </a:r>
          </a:p>
          <a:p>
            <a:pPr algn="ctr"/>
            <a:r>
              <a:rPr lang="en-US" sz="1000" dirty="0" smtClean="0">
                <a:solidFill>
                  <a:srgbClr val="7CF75C"/>
                </a:solidFill>
              </a:rPr>
              <a:t>LCVS</a:t>
            </a:r>
          </a:p>
          <a:p>
            <a:pPr algn="ctr"/>
            <a:r>
              <a:rPr lang="en-US" sz="1000" dirty="0" smtClean="0">
                <a:solidFill>
                  <a:srgbClr val="7CF75C"/>
                </a:solidFill>
              </a:rPr>
              <a:t>Exhaust </a:t>
            </a:r>
          </a:p>
          <a:p>
            <a:pPr algn="ctr"/>
            <a:r>
              <a:rPr lang="en-US" sz="1000" dirty="0" smtClean="0">
                <a:solidFill>
                  <a:srgbClr val="7CF75C"/>
                </a:solidFill>
              </a:rPr>
              <a:t>Fan</a:t>
            </a:r>
          </a:p>
          <a:p>
            <a:pPr algn="ctr"/>
            <a:r>
              <a:rPr lang="en-US" sz="1000" dirty="0" smtClean="0">
                <a:solidFill>
                  <a:srgbClr val="7CF75C"/>
                </a:solidFill>
              </a:rPr>
              <a:t>Stack</a:t>
            </a:r>
            <a:endParaRPr lang="en-US" sz="1000" dirty="0">
              <a:solidFill>
                <a:srgbClr val="7CF75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0800" y="2514600"/>
            <a:ext cx="11518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Helium to Sector 9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5715000" y="3505200"/>
            <a:ext cx="58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/>
                </a:solidFill>
              </a:rPr>
              <a:t>Shield</a:t>
            </a:r>
          </a:p>
          <a:p>
            <a:pPr algn="ctr"/>
            <a:r>
              <a:rPr lang="en-US" sz="1200" dirty="0" smtClean="0">
                <a:solidFill>
                  <a:schemeClr val="accent6"/>
                </a:solidFill>
              </a:rPr>
              <a:t>Blocks</a:t>
            </a:r>
            <a:endParaRPr lang="en-US" sz="1200" dirty="0">
              <a:solidFill>
                <a:schemeClr val="accent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0" y="6477000"/>
            <a:ext cx="14621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P. Giannotti 12/7/16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92754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enix-Assembly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08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enix-Assembly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4849"/>
            <a:ext cx="9144000" cy="55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46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enix-Assembly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0613"/>
            <a:ext cx="9144000" cy="55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29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enix-Assembly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143"/>
            <a:ext cx="9144000" cy="55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18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08B Pipes 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-457200"/>
            <a:ext cx="6366164" cy="68465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5600" y="685800"/>
            <a:ext cx="34034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Services to IR from Building 1008B</a:t>
            </a:r>
          </a:p>
          <a:p>
            <a:pPr algn="ctr"/>
            <a:r>
              <a:rPr lang="en-US" sz="1200" dirty="0" smtClean="0"/>
              <a:t>(slide 3)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5791200" y="5486400"/>
            <a:ext cx="14621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P. Giannotti 12/7/16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58858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08B Pipes 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29936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3200" y="838200"/>
            <a:ext cx="34034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Services to IR from Building 1008B</a:t>
            </a:r>
          </a:p>
          <a:p>
            <a:pPr algn="ctr"/>
            <a:r>
              <a:rPr lang="en-US" sz="1200" dirty="0" smtClean="0"/>
              <a:t>(slide 4)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5410200" y="5867400"/>
            <a:ext cx="14621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P. Giannotti 12/7/16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47959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oking Into Wtr. Bus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85800"/>
            <a:ext cx="7239000" cy="5429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76200"/>
            <a:ext cx="3403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Services to IR from Building 1008B</a:t>
            </a:r>
          </a:p>
          <a:p>
            <a:pPr algn="ctr"/>
            <a:r>
              <a:rPr lang="en-US" sz="1200" dirty="0" smtClean="0"/>
              <a:t>(slide 5)</a:t>
            </a:r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3200" y="6248400"/>
            <a:ext cx="14621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P. Giannotti 12/7/16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 rot="5220000">
            <a:off x="2801949" y="2636715"/>
            <a:ext cx="747658" cy="369332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18 FT.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124200" y="3276600"/>
            <a:ext cx="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124200" y="16002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819400" y="1524000"/>
            <a:ext cx="990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286000" y="4114800"/>
            <a:ext cx="1600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962400" y="2133600"/>
            <a:ext cx="548911" cy="55399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Water</a:t>
            </a:r>
          </a:p>
          <a:p>
            <a:pPr algn="ctr"/>
            <a:r>
              <a:rPr lang="en-US" sz="1000" dirty="0" smtClean="0"/>
              <a:t>Cooled </a:t>
            </a:r>
          </a:p>
          <a:p>
            <a:pPr algn="ctr"/>
            <a:r>
              <a:rPr lang="en-US" sz="1000" dirty="0" smtClean="0"/>
              <a:t>Bus</a:t>
            </a:r>
            <a:endParaRPr lang="en-US" sz="1000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581400" y="3429000"/>
            <a:ext cx="381000" cy="0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4419600" y="3429000"/>
            <a:ext cx="381000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800600" y="3276600"/>
            <a:ext cx="676024" cy="24622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40 inches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98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pe Runs Turning North (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38200"/>
            <a:ext cx="7366000" cy="55245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971800" y="152400"/>
            <a:ext cx="34034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Services to IR from Building 1008B</a:t>
            </a:r>
          </a:p>
          <a:p>
            <a:pPr algn="ctr"/>
            <a:r>
              <a:rPr lang="en-US" sz="1200" dirty="0" smtClean="0"/>
              <a:t>(slide 6)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6477000"/>
            <a:ext cx="12492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P. Giannotti 12/7/16</a:t>
            </a:r>
            <a:endParaRPr lang="en-US" sz="10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505200" y="2743200"/>
            <a:ext cx="457200" cy="19050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0800000" flipV="1">
            <a:off x="3810000" y="3048000"/>
            <a:ext cx="1981200" cy="685800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91200" y="2667000"/>
            <a:ext cx="2133600" cy="523220"/>
          </a:xfrm>
          <a:prstGeom prst="rect">
            <a:avLst/>
          </a:prstGeom>
          <a:solidFill>
            <a:srgbClr val="C0504D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Water Cooled Bus = 18 FT.</a:t>
            </a:r>
          </a:p>
          <a:p>
            <a:pPr algn="ctr"/>
            <a:r>
              <a:rPr lang="en-US" sz="1400" dirty="0"/>
              <a:t>o</a:t>
            </a:r>
            <a:r>
              <a:rPr lang="en-US" sz="1400" dirty="0" smtClean="0"/>
              <a:t>ut from wall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4343400" y="4267200"/>
            <a:ext cx="1685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Water Cooled Bus Pipes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5181600" y="3810000"/>
            <a:ext cx="2198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Electronic Cooling Water Supply</a:t>
            </a:r>
            <a:endParaRPr lang="en-US" sz="1200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467600" y="3962400"/>
            <a:ext cx="533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962400" y="5105400"/>
            <a:ext cx="2063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Magnet Cooling Water Return</a:t>
            </a:r>
            <a:endParaRPr lang="en-US" sz="12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352800" y="5181600"/>
            <a:ext cx="5334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876800" y="4800600"/>
            <a:ext cx="2056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Magnet Cooling Water Supply</a:t>
            </a:r>
            <a:endParaRPr lang="en-US" sz="120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7010400" y="4953000"/>
            <a:ext cx="4572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495800" y="4572000"/>
            <a:ext cx="18611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Electronic Cooling Water Return</a:t>
            </a:r>
            <a:endParaRPr lang="en-US" sz="1000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3886200" y="4724400"/>
            <a:ext cx="4572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31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pe Runs Ground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38200"/>
            <a:ext cx="7086600" cy="53149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0" y="152400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Services to IR from Building 1008B</a:t>
            </a:r>
          </a:p>
          <a:p>
            <a:pPr algn="ctr"/>
            <a:r>
              <a:rPr lang="en-US" sz="1200" dirty="0"/>
              <a:t>(slide </a:t>
            </a:r>
            <a:r>
              <a:rPr lang="en-US" sz="1200" dirty="0" smtClean="0"/>
              <a:t>7)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6019800" y="6248400"/>
            <a:ext cx="2100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P. Giannotti 12/7/16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38600" y="4724400"/>
            <a:ext cx="21980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Electronic Cooling Water Supply</a:t>
            </a:r>
          </a:p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590800" y="4953000"/>
            <a:ext cx="4572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248400" y="3352800"/>
            <a:ext cx="533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360000">
            <a:off x="4503874" y="3062603"/>
            <a:ext cx="17502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Magnet Cooling Water Return</a:t>
            </a:r>
          </a:p>
        </p:txBody>
      </p:sp>
      <p:sp>
        <p:nvSpPr>
          <p:cNvPr id="9" name="Rectangle 8"/>
          <p:cNvSpPr/>
          <p:nvPr/>
        </p:nvSpPr>
        <p:spPr>
          <a:xfrm>
            <a:off x="4343400" y="3429000"/>
            <a:ext cx="17491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Magnet Cooling Water Supply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810000" y="3505200"/>
            <a:ext cx="4572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876800" y="3733800"/>
            <a:ext cx="18611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Electronic Cooling Water </a:t>
            </a:r>
            <a:r>
              <a:rPr lang="en-US" sz="1000" dirty="0" smtClean="0"/>
              <a:t>Return</a:t>
            </a:r>
            <a:endParaRPr lang="en-US" sz="10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705600" y="3886200"/>
            <a:ext cx="533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21300000">
            <a:off x="4046562" y="5275183"/>
            <a:ext cx="2159566" cy="27699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Magnet Signal &amp; Control Cables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1219200" y="5715000"/>
            <a:ext cx="987395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12’’ Tray</a:t>
            </a:r>
            <a:endParaRPr lang="en-US" dirty="0"/>
          </a:p>
        </p:txBody>
      </p:sp>
      <p:cxnSp>
        <p:nvCxnSpPr>
          <p:cNvPr id="16" name="Curved Connector 15"/>
          <p:cNvCxnSpPr/>
          <p:nvPr/>
        </p:nvCxnSpPr>
        <p:spPr>
          <a:xfrm flipV="1">
            <a:off x="2286000" y="5715000"/>
            <a:ext cx="685800" cy="15240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096000" y="4114800"/>
            <a:ext cx="14271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Water Cooled Bus Pipes</a:t>
            </a:r>
          </a:p>
        </p:txBody>
      </p:sp>
      <p:sp>
        <p:nvSpPr>
          <p:cNvPr id="18" name="Rectangle 17"/>
          <p:cNvSpPr/>
          <p:nvPr/>
        </p:nvSpPr>
        <p:spPr>
          <a:xfrm rot="3120000">
            <a:off x="3056278" y="90789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7CF75C"/>
                </a:solidFill>
              </a:rPr>
              <a:t>IR </a:t>
            </a:r>
          </a:p>
          <a:p>
            <a:pPr algn="ctr"/>
            <a:r>
              <a:rPr lang="en-US" dirty="0">
                <a:solidFill>
                  <a:srgbClr val="7CF75C"/>
                </a:solidFill>
              </a:rPr>
              <a:t>LCVS</a:t>
            </a:r>
          </a:p>
          <a:p>
            <a:pPr algn="ctr"/>
            <a:r>
              <a:rPr lang="en-US" dirty="0">
                <a:solidFill>
                  <a:srgbClr val="7CF75C"/>
                </a:solidFill>
              </a:rPr>
              <a:t>Exhaust </a:t>
            </a:r>
          </a:p>
          <a:p>
            <a:pPr algn="ctr"/>
            <a:r>
              <a:rPr lang="en-US" dirty="0">
                <a:solidFill>
                  <a:srgbClr val="7CF75C"/>
                </a:solidFill>
              </a:rPr>
              <a:t>Fan</a:t>
            </a:r>
          </a:p>
          <a:p>
            <a:pPr algn="ctr"/>
            <a:r>
              <a:rPr lang="en-US" dirty="0" smtClean="0">
                <a:solidFill>
                  <a:srgbClr val="7CF75C"/>
                </a:solidFill>
              </a:rPr>
              <a:t>Stack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828800" y="4495800"/>
            <a:ext cx="609600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810000" y="4343400"/>
            <a:ext cx="1391527" cy="33855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24’ End to End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752600" y="990600"/>
            <a:ext cx="152400" cy="35052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5580000">
            <a:off x="1112493" y="2666866"/>
            <a:ext cx="141847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15’ End to E</a:t>
            </a:r>
            <a:r>
              <a:rPr lang="en-US" dirty="0" smtClean="0"/>
              <a:t>nd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 rot="840000">
            <a:off x="2993972" y="986114"/>
            <a:ext cx="1264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/>
                </a:solidFill>
              </a:rPr>
              <a:t>Shield Blocks</a:t>
            </a:r>
            <a:endParaRPr lang="en-US" sz="1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630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08B Pipes 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609600"/>
            <a:ext cx="529936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8400" y="304800"/>
            <a:ext cx="3403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Services to IR from Building 1008B</a:t>
            </a:r>
          </a:p>
          <a:p>
            <a:pPr algn="ctr"/>
            <a:r>
              <a:rPr lang="en-US" dirty="0" smtClean="0"/>
              <a:t>Shield </a:t>
            </a:r>
            <a:r>
              <a:rPr lang="en-US" dirty="0" smtClean="0"/>
              <a:t>Block Face</a:t>
            </a:r>
            <a:endParaRPr lang="en-US" dirty="0" smtClean="0"/>
          </a:p>
          <a:p>
            <a:pPr algn="ctr"/>
            <a:r>
              <a:rPr lang="en-US" sz="1200" dirty="0"/>
              <a:t>(slide 8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4953000" y="5410200"/>
            <a:ext cx="14621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P. Giannotti 12/7/16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44679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675</Words>
  <Application>Microsoft Macintosh PowerPoint</Application>
  <PresentationFormat>On-screen Show (4:3)</PresentationFormat>
  <Paragraphs>166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Ruggiero</dc:creator>
  <cp:lastModifiedBy>Paul Giannotti</cp:lastModifiedBy>
  <cp:revision>53</cp:revision>
  <dcterms:created xsi:type="dcterms:W3CDTF">2016-12-05T16:24:06Z</dcterms:created>
  <dcterms:modified xsi:type="dcterms:W3CDTF">2016-12-07T18:00:13Z</dcterms:modified>
</cp:coreProperties>
</file>