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5"/>
  </p:notesMasterIdLst>
  <p:sldIdLst>
    <p:sldId id="256" r:id="rId5"/>
    <p:sldId id="2147375440" r:id="rId6"/>
    <p:sldId id="2147375436" r:id="rId7"/>
    <p:sldId id="2147375439" r:id="rId8"/>
    <p:sldId id="2147375423" r:id="rId9"/>
    <p:sldId id="2147375424" r:id="rId10"/>
    <p:sldId id="2147375434" r:id="rId11"/>
    <p:sldId id="262" r:id="rId12"/>
    <p:sldId id="2147375425" r:id="rId13"/>
    <p:sldId id="270" r:id="rId14"/>
    <p:sldId id="2147375411" r:id="rId15"/>
    <p:sldId id="2147375433" r:id="rId16"/>
    <p:sldId id="5887" r:id="rId17"/>
    <p:sldId id="2147375438" r:id="rId18"/>
    <p:sldId id="2147375432" r:id="rId19"/>
    <p:sldId id="2147375428" r:id="rId20"/>
    <p:sldId id="5936" r:id="rId21"/>
    <p:sldId id="2147375419" r:id="rId22"/>
    <p:sldId id="2147375431" r:id="rId23"/>
    <p:sldId id="214737543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ffman, Caitlin" initials="HC" lastIdx="3" clrIdx="0">
    <p:extLst>
      <p:ext uri="{19B8F6BF-5375-455C-9EA6-DF929625EA0E}">
        <p15:presenceInfo xmlns:p15="http://schemas.microsoft.com/office/powerpoint/2012/main" userId="S-1-5-21-1161782291-1150951755-378935785-55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57" autoAdjust="0"/>
    <p:restoredTop sz="94694"/>
  </p:normalViewPr>
  <p:slideViewPr>
    <p:cSldViewPr snapToGrid="0" snapToObjects="1">
      <p:cViewPr varScale="1">
        <p:scale>
          <a:sx n="111" d="100"/>
          <a:sy n="111" d="100"/>
        </p:scale>
        <p:origin x="27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172906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179863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17</a:t>
            </a:fld>
            <a:endParaRPr lang="en-US" dirty="0"/>
          </a:p>
        </p:txBody>
      </p:sp>
    </p:spTree>
    <p:extLst>
      <p:ext uri="{BB962C8B-B14F-4D97-AF65-F5344CB8AC3E}">
        <p14:creationId xmlns:p14="http://schemas.microsoft.com/office/powerpoint/2010/main" val="196823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20</a:t>
            </a:fld>
            <a:endParaRPr lang="en-US" dirty="0"/>
          </a:p>
        </p:txBody>
      </p:sp>
    </p:spTree>
    <p:extLst>
      <p:ext uri="{BB962C8B-B14F-4D97-AF65-F5344CB8AC3E}">
        <p14:creationId xmlns:p14="http://schemas.microsoft.com/office/powerpoint/2010/main" val="566615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3" name="Text Placeholder 2">
            <a:extLst>
              <a:ext uri="{FF2B5EF4-FFF2-40B4-BE49-F238E27FC236}">
                <a16:creationId xmlns:a16="http://schemas.microsoft.com/office/drawing/2014/main" id="{388DB6E2-DDA3-22B8-7251-F0B132B676AF}"/>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4" name="Text Placeholder 2">
            <a:extLst>
              <a:ext uri="{FF2B5EF4-FFF2-40B4-BE49-F238E27FC236}">
                <a16:creationId xmlns:a16="http://schemas.microsoft.com/office/drawing/2014/main" id="{E439522C-42D3-98C9-C46E-2F2D03D4359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15091" y="0"/>
            <a:ext cx="11347413"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615952" y="930274"/>
            <a:ext cx="11346553" cy="521208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4" name="Slide Number Placeholder 5">
            <a:extLst>
              <a:ext uri="{FF2B5EF4-FFF2-40B4-BE49-F238E27FC236}">
                <a16:creationId xmlns:a16="http://schemas.microsoft.com/office/drawing/2014/main" id="{F3A344A4-52E5-440E-A989-AC1966200310}"/>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dirty="0"/>
          </a:p>
        </p:txBody>
      </p:sp>
    </p:spTree>
    <p:extLst>
      <p:ext uri="{BB962C8B-B14F-4D97-AF65-F5344CB8AC3E}">
        <p14:creationId xmlns:p14="http://schemas.microsoft.com/office/powerpoint/2010/main" val="16262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7"/>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15091" y="0"/>
            <a:ext cx="11347413" cy="825178"/>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a:extLst>
              <a:ext uri="{FF2B5EF4-FFF2-40B4-BE49-F238E27FC236}">
                <a16:creationId xmlns:a16="http://schemas.microsoft.com/office/drawing/2014/main" id="{A8804D3C-0186-7AFD-5990-11566D85ECF5}"/>
              </a:ext>
            </a:extLst>
          </p:cNvPr>
          <p:cNvSpPr>
            <a:spLocks noGrp="1"/>
          </p:cNvSpPr>
          <p:nvPr>
            <p:ph idx="1"/>
          </p:nvPr>
        </p:nvSpPr>
        <p:spPr>
          <a:xfrm>
            <a:off x="615092" y="975365"/>
            <a:ext cx="11347413" cy="49888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91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EF0482B9-55D4-415C-B144-9520BB024B03}"/>
              </a:ext>
            </a:extLst>
          </p:cNvPr>
          <p:cNvSpPr txBox="1">
            <a:spLocks/>
          </p:cNvSpPr>
          <p:nvPr userDrawn="1"/>
        </p:nvSpPr>
        <p:spPr>
          <a:xfrm>
            <a:off x="3790876" y="6198695"/>
            <a:ext cx="434957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1200" kern="1200" dirty="0">
                <a:solidFill>
                  <a:schemeClr val="tx1"/>
                </a:solidFill>
                <a:effectLst/>
                <a:latin typeface="+mn-lt"/>
                <a:ea typeface="+mn-ea"/>
                <a:cs typeface="+mn-cs"/>
              </a:rPr>
              <a:t>Resource Review Board</a:t>
            </a:r>
          </a:p>
          <a:p>
            <a:pPr>
              <a:spcBef>
                <a:spcPts val="400"/>
              </a:spcBef>
            </a:pPr>
            <a:r>
              <a:rPr lang="en-US" dirty="0"/>
              <a:t>June 5-6, 2025</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9" r:id="rId5"/>
    <p:sldLayoutId id="2147483670" r:id="rId6"/>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5" y="1932114"/>
            <a:ext cx="10334625" cy="1259607"/>
          </a:xfrm>
        </p:spPr>
        <p:txBody>
          <a:bodyPr>
            <a:normAutofit/>
          </a:bodyPr>
          <a:lstStyle/>
          <a:p>
            <a:r>
              <a:rPr lang="en-US" sz="4800" dirty="0"/>
              <a:t>Report from the Project Director</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Resource Review Board (RRB) </a:t>
            </a:r>
          </a:p>
          <a:p>
            <a:r>
              <a:rPr lang="en-US" dirty="0"/>
              <a:t>June 5-6, 2025</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b="1" dirty="0"/>
              <a:t>Jim Yeck</a:t>
            </a:r>
          </a:p>
          <a:p>
            <a:r>
              <a:rPr lang="en-US" dirty="0"/>
              <a:t>Associate Lab Director &amp; EIC Project Director</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fld id="{933A556B-7C63-244D-9B7C-B0EA8042B330}" type="slidenum">
              <a:rPr lang="en-US">
                <a:solidFill>
                  <a:srgbClr val="000000"/>
                </a:solidFill>
                <a:latin typeface="Arial" panose="020B0604020202020204"/>
              </a:rPr>
              <a:pPr/>
              <a:t>10</a:t>
            </a:fld>
            <a:endParaRPr lang="en-US" dirty="0">
              <a:solidFill>
                <a:srgbClr val="000000"/>
              </a:solidFill>
              <a:latin typeface="Arial" panose="020B0604020202020204"/>
            </a:endParaRPr>
          </a:p>
        </p:txBody>
      </p:sp>
      <p:sp>
        <p:nvSpPr>
          <p:cNvPr id="5" name="Title 4">
            <a:extLst>
              <a:ext uri="{FF2B5EF4-FFF2-40B4-BE49-F238E27FC236}">
                <a16:creationId xmlns:a16="http://schemas.microsoft.com/office/drawing/2014/main" id="{F064323D-D818-A2DB-CF42-F9784F8D7FB6}"/>
              </a:ext>
            </a:extLst>
          </p:cNvPr>
          <p:cNvSpPr>
            <a:spLocks noGrp="1"/>
          </p:cNvSpPr>
          <p:nvPr>
            <p:ph type="title"/>
          </p:nvPr>
        </p:nvSpPr>
        <p:spPr/>
        <p:txBody>
          <a:bodyPr/>
          <a:lstStyle/>
          <a:p>
            <a:r>
              <a:rPr lang="en-US" sz="3200" dirty="0"/>
              <a:t>Red Team Review May 20-21, 2025</a:t>
            </a:r>
            <a:endParaRPr lang="en-US" dirty="0"/>
          </a:p>
        </p:txBody>
      </p:sp>
      <p:sp>
        <p:nvSpPr>
          <p:cNvPr id="4" name="Rectangle 3">
            <a:extLst>
              <a:ext uri="{FF2B5EF4-FFF2-40B4-BE49-F238E27FC236}">
                <a16:creationId xmlns:a16="http://schemas.microsoft.com/office/drawing/2014/main" id="{F973C2BA-8CE8-4C07-A917-5F2E907CF269}"/>
              </a:ext>
            </a:extLst>
          </p:cNvPr>
          <p:cNvSpPr/>
          <p:nvPr/>
        </p:nvSpPr>
        <p:spPr>
          <a:xfrm>
            <a:off x="482890" y="998551"/>
            <a:ext cx="5321075" cy="2862322"/>
          </a:xfrm>
          <a:prstGeom prst="rect">
            <a:avLst/>
          </a:prstGeom>
          <a:ln>
            <a:solidFill>
              <a:schemeClr val="tx1"/>
            </a:solidFill>
          </a:ln>
        </p:spPr>
        <p:txBody>
          <a:bodyPr wrap="square">
            <a:spAutoFit/>
          </a:bodyPr>
          <a:lstStyle/>
          <a:p>
            <a:r>
              <a:rPr lang="en-US" sz="2000" u="sng" dirty="0"/>
              <a:t>Red Team Members</a:t>
            </a:r>
          </a:p>
          <a:p>
            <a:r>
              <a:rPr lang="en-US" sz="2000" dirty="0"/>
              <a:t>Thomas Glasmacher, MSU/FRIB (Chair)</a:t>
            </a:r>
          </a:p>
          <a:p>
            <a:r>
              <a:rPr lang="en-US" sz="2000" dirty="0"/>
              <a:t>Karsten Heeger, Yale University</a:t>
            </a:r>
          </a:p>
          <a:p>
            <a:r>
              <a:rPr lang="en-US" sz="2000" dirty="0"/>
              <a:t>Barbara Jacak, LBNL</a:t>
            </a:r>
          </a:p>
          <a:p>
            <a:r>
              <a:rPr lang="en-US" sz="2000" dirty="0"/>
              <a:t>Jim Kerby, FNAL</a:t>
            </a:r>
          </a:p>
          <a:p>
            <a:r>
              <a:rPr lang="en-US" sz="2000" dirty="0"/>
              <a:t>Jay Marx, LIGO-retired (Remote)</a:t>
            </a:r>
          </a:p>
          <a:p>
            <a:r>
              <a:rPr lang="en-US" sz="2000" dirty="0"/>
              <a:t>Ritchie Patterson, Cornell University</a:t>
            </a:r>
          </a:p>
          <a:p>
            <a:r>
              <a:rPr lang="en-US" sz="2000" dirty="0"/>
              <a:t>Elmie Peoples-Evans, ANL</a:t>
            </a:r>
          </a:p>
          <a:p>
            <a:r>
              <a:rPr lang="en-US" sz="2000" dirty="0"/>
              <a:t>Mark Reichanadter, SLAC-retired</a:t>
            </a:r>
          </a:p>
        </p:txBody>
      </p:sp>
      <p:sp>
        <p:nvSpPr>
          <p:cNvPr id="3" name="TextBox 2">
            <a:extLst>
              <a:ext uri="{FF2B5EF4-FFF2-40B4-BE49-F238E27FC236}">
                <a16:creationId xmlns:a16="http://schemas.microsoft.com/office/drawing/2014/main" id="{91D3ABCA-4492-19EA-F6A4-91844D84BE80}"/>
              </a:ext>
            </a:extLst>
          </p:cNvPr>
          <p:cNvSpPr txBox="1"/>
          <p:nvPr/>
        </p:nvSpPr>
        <p:spPr>
          <a:xfrm>
            <a:off x="5870241" y="998551"/>
            <a:ext cx="6092261" cy="2862322"/>
          </a:xfrm>
          <a:prstGeom prst="rect">
            <a:avLst/>
          </a:prstGeom>
          <a:noFill/>
          <a:ln>
            <a:solidFill>
              <a:srgbClr val="0070C0"/>
            </a:solidFill>
          </a:ln>
        </p:spPr>
        <p:txBody>
          <a:bodyPr wrap="square" rtlCol="0">
            <a:spAutoFit/>
          </a:bodyPr>
          <a:lstStyle/>
          <a:p>
            <a:pPr marL="285750" indent="-285750">
              <a:buFont typeface="Arial" panose="020B0604020202020204" pitchFamily="34" charset="0"/>
              <a:buChar char="•"/>
            </a:pPr>
            <a:r>
              <a:rPr lang="en-US" dirty="0">
                <a:solidFill>
                  <a:srgbClr val="0070C0"/>
                </a:solidFill>
              </a:rPr>
              <a:t>Very experienced committee (EIC Project Advisory Committee plus two additional members).</a:t>
            </a:r>
          </a:p>
          <a:p>
            <a:pPr marL="285750" indent="-285750">
              <a:buFont typeface="Arial" panose="020B0604020202020204" pitchFamily="34" charset="0"/>
              <a:buChar char="•"/>
            </a:pPr>
            <a:r>
              <a:rPr lang="en-US" dirty="0">
                <a:solidFill>
                  <a:srgbClr val="0070C0"/>
                </a:solidFill>
              </a:rPr>
              <a:t>Asked to identify strengths and weakness in the strategy for transitioning EIC into construction.</a:t>
            </a:r>
          </a:p>
          <a:p>
            <a:pPr marL="285750" indent="-285750">
              <a:buFont typeface="Arial" panose="020B0604020202020204" pitchFamily="34" charset="0"/>
              <a:buChar char="•"/>
            </a:pPr>
            <a:r>
              <a:rPr lang="en-US" dirty="0">
                <a:solidFill>
                  <a:srgbClr val="0070C0"/>
                </a:solidFill>
              </a:rPr>
              <a:t>Recognized that many uncertainties, particularly funding, will not be resolved as we prepare to construction the EIC facility.  Focus was on what the project can influence.</a:t>
            </a:r>
          </a:p>
          <a:p>
            <a:pPr marL="285750" indent="-285750">
              <a:buFont typeface="Arial" panose="020B0604020202020204" pitchFamily="34" charset="0"/>
              <a:buChar char="•"/>
            </a:pPr>
            <a:r>
              <a:rPr lang="en-US" dirty="0">
                <a:solidFill>
                  <a:srgbClr val="0070C0"/>
                </a:solidFill>
              </a:rPr>
              <a:t>Common understanding of the importance of retaining and strengthening stakeholder support.</a:t>
            </a:r>
          </a:p>
        </p:txBody>
      </p:sp>
      <p:sp>
        <p:nvSpPr>
          <p:cNvPr id="8" name="TextBox 7">
            <a:extLst>
              <a:ext uri="{FF2B5EF4-FFF2-40B4-BE49-F238E27FC236}">
                <a16:creationId xmlns:a16="http://schemas.microsoft.com/office/drawing/2014/main" id="{DBE968CA-D927-AC22-9F73-8A57B01FBFE6}"/>
              </a:ext>
            </a:extLst>
          </p:cNvPr>
          <p:cNvSpPr txBox="1"/>
          <p:nvPr/>
        </p:nvSpPr>
        <p:spPr>
          <a:xfrm>
            <a:off x="1657109" y="4257425"/>
            <a:ext cx="8877782" cy="1631216"/>
          </a:xfrm>
          <a:prstGeom prst="rect">
            <a:avLst/>
          </a:prstGeom>
          <a:noFill/>
        </p:spPr>
        <p:txBody>
          <a:bodyPr wrap="square" rtlCol="0">
            <a:spAutoFit/>
          </a:bodyPr>
          <a:lstStyle/>
          <a:p>
            <a:r>
              <a:rPr lang="en-US" sz="2000" u="sng" dirty="0"/>
              <a:t>Results</a:t>
            </a:r>
          </a:p>
          <a:p>
            <a:pPr marL="285750" indent="-285750">
              <a:buFont typeface="Arial" panose="020B0604020202020204" pitchFamily="34" charset="0"/>
              <a:buChar char="•"/>
            </a:pPr>
            <a:r>
              <a:rPr lang="en-US" sz="2000" dirty="0"/>
              <a:t>Support for the Project Delivery Strategy.</a:t>
            </a:r>
          </a:p>
          <a:p>
            <a:pPr marL="285750" indent="-285750">
              <a:buFont typeface="Arial" panose="020B0604020202020204" pitchFamily="34" charset="0"/>
              <a:buChar char="•"/>
            </a:pPr>
            <a:r>
              <a:rPr lang="en-US" sz="2000" dirty="0"/>
              <a:t>Strong encouragement to move into construction in 2026.</a:t>
            </a:r>
          </a:p>
          <a:p>
            <a:pPr marL="285750" indent="-285750">
              <a:buFont typeface="Arial" panose="020B0604020202020204" pitchFamily="34" charset="0"/>
              <a:buChar char="•"/>
            </a:pPr>
            <a:r>
              <a:rPr lang="en-US" sz="2000" dirty="0"/>
              <a:t>Excellent discussion and lots of advice in the review, written report, and follow-up meetings.</a:t>
            </a:r>
          </a:p>
        </p:txBody>
      </p:sp>
    </p:spTree>
    <p:extLst>
      <p:ext uri="{BB962C8B-B14F-4D97-AF65-F5344CB8AC3E}">
        <p14:creationId xmlns:p14="http://schemas.microsoft.com/office/powerpoint/2010/main" val="270649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622B7-7D3B-E8EC-F17F-98AD90F46E0F}"/>
              </a:ext>
            </a:extLst>
          </p:cNvPr>
          <p:cNvSpPr>
            <a:spLocks noGrp="1"/>
          </p:cNvSpPr>
          <p:nvPr>
            <p:ph type="sldNum" sz="quarter" idx="4"/>
          </p:nvPr>
        </p:nvSpPr>
        <p:spPr/>
        <p:txBody>
          <a:bodyPr/>
          <a:lstStyle/>
          <a:p>
            <a:fld id="{933A556B-7C63-244D-9B7C-B0EA8042B330}" type="slidenum">
              <a:rPr lang="en-US" sz="1000" b="1" smtClean="0"/>
              <a:pPr/>
              <a:t>11</a:t>
            </a:fld>
            <a:endParaRPr lang="en-US" sz="1000" b="1" dirty="0"/>
          </a:p>
        </p:txBody>
      </p:sp>
      <p:sp>
        <p:nvSpPr>
          <p:cNvPr id="3" name="Title 2">
            <a:extLst>
              <a:ext uri="{FF2B5EF4-FFF2-40B4-BE49-F238E27FC236}">
                <a16:creationId xmlns:a16="http://schemas.microsoft.com/office/drawing/2014/main" id="{76A12225-67E9-2799-D228-32AD78874789}"/>
              </a:ext>
            </a:extLst>
          </p:cNvPr>
          <p:cNvSpPr>
            <a:spLocks noGrp="1"/>
          </p:cNvSpPr>
          <p:nvPr>
            <p:ph type="title"/>
          </p:nvPr>
        </p:nvSpPr>
        <p:spPr/>
        <p:txBody>
          <a:bodyPr/>
          <a:lstStyle/>
          <a:p>
            <a:r>
              <a:rPr lang="en-US" dirty="0"/>
              <a:t>EIC Project Delivery Requirements</a:t>
            </a:r>
          </a:p>
        </p:txBody>
      </p:sp>
      <p:sp>
        <p:nvSpPr>
          <p:cNvPr id="4" name="Content Placeholder 3">
            <a:extLst>
              <a:ext uri="{FF2B5EF4-FFF2-40B4-BE49-F238E27FC236}">
                <a16:creationId xmlns:a16="http://schemas.microsoft.com/office/drawing/2014/main" id="{C9C12358-FE59-8E85-9359-DD9A90EF3AA0}"/>
              </a:ext>
            </a:extLst>
          </p:cNvPr>
          <p:cNvSpPr>
            <a:spLocks noGrp="1"/>
          </p:cNvSpPr>
          <p:nvPr>
            <p:ph idx="1"/>
          </p:nvPr>
        </p:nvSpPr>
        <p:spPr>
          <a:xfrm>
            <a:off x="462580" y="975364"/>
            <a:ext cx="11499925" cy="5158735"/>
          </a:xfrm>
          <a:ln>
            <a:noFill/>
          </a:ln>
        </p:spPr>
        <p:txBody>
          <a:bodyPr vert="horz" lIns="91440" tIns="45720" rIns="91440" bIns="45720" rtlCol="0" anchor="t">
            <a:normAutofit fontScale="92500" lnSpcReduction="20000"/>
          </a:bodyPr>
          <a:lstStyle/>
          <a:p>
            <a:pPr marL="0" indent="0">
              <a:buNone/>
            </a:pPr>
            <a:r>
              <a:rPr lang="en-US" dirty="0"/>
              <a:t>Requirements:</a:t>
            </a:r>
          </a:p>
          <a:p>
            <a:pPr>
              <a:lnSpc>
                <a:spcPct val="110000"/>
              </a:lnSpc>
            </a:pPr>
            <a:r>
              <a:rPr lang="en-US" dirty="0"/>
              <a:t>EIC is a single, integrated line-item project.</a:t>
            </a:r>
          </a:p>
          <a:p>
            <a:pPr>
              <a:lnSpc>
                <a:spcPct val="110000"/>
              </a:lnSpc>
            </a:pPr>
            <a:r>
              <a:rPr lang="en-US" dirty="0"/>
              <a:t>Subprojects have well-defined deliverables, interfaces, and KPPs.</a:t>
            </a:r>
          </a:p>
          <a:p>
            <a:pPr>
              <a:lnSpc>
                <a:spcPct val="110000"/>
              </a:lnSpc>
            </a:pPr>
            <a:r>
              <a:rPr lang="en-US" dirty="0"/>
              <a:t>Subprojects enable start of the EIC science program.</a:t>
            </a:r>
          </a:p>
          <a:p>
            <a:pPr>
              <a:lnSpc>
                <a:spcPct val="110000"/>
              </a:lnSpc>
            </a:pPr>
            <a:r>
              <a:rPr lang="en-US" dirty="0"/>
              <a:t>Subproject plans are consistent with DOE annual funding guidance.</a:t>
            </a:r>
          </a:p>
          <a:p>
            <a:pPr marL="0" indent="0">
              <a:lnSpc>
                <a:spcPct val="110000"/>
              </a:lnSpc>
              <a:buNone/>
            </a:pPr>
            <a:endParaRPr lang="en-US" sz="800" dirty="0"/>
          </a:p>
          <a:p>
            <a:pPr marL="0" indent="0">
              <a:buNone/>
            </a:pPr>
            <a:r>
              <a:rPr lang="en-US" dirty="0"/>
              <a:t>EIC Line-Item Project Scope:</a:t>
            </a:r>
            <a:endParaRPr lang="en-US" dirty="0">
              <a:cs typeface="Arial"/>
            </a:endParaRPr>
          </a:p>
          <a:p>
            <a:pPr marL="9525" indent="0">
              <a:buNone/>
              <a:tabLst>
                <a:tab pos="906463" algn="l"/>
                <a:tab pos="1474788" algn="l"/>
              </a:tabLst>
            </a:pPr>
            <a:r>
              <a:rPr lang="en-US" dirty="0"/>
              <a:t>	Accelerator Storage Rings</a:t>
            </a:r>
          </a:p>
          <a:p>
            <a:pPr marL="9525" indent="0">
              <a:buNone/>
              <a:tabLst>
                <a:tab pos="906463" algn="l"/>
                <a:tab pos="1474788" algn="l"/>
              </a:tabLst>
            </a:pPr>
            <a:r>
              <a:rPr lang="en-US" dirty="0"/>
              <a:t>	Electron Injector</a:t>
            </a:r>
          </a:p>
          <a:p>
            <a:pPr marL="9525" indent="0">
              <a:buNone/>
              <a:tabLst>
                <a:tab pos="906463" algn="l"/>
                <a:tab pos="1474788" algn="l"/>
              </a:tabLst>
            </a:pPr>
            <a:r>
              <a:rPr lang="en-US" dirty="0"/>
              <a:t>	Interaction Region (IR) Integration – SC Magnets, RF Crab Cavities</a:t>
            </a:r>
          </a:p>
          <a:p>
            <a:pPr marL="9525" indent="0">
              <a:buNone/>
              <a:tabLst>
                <a:tab pos="906463" algn="l"/>
                <a:tab pos="1474788" algn="l"/>
              </a:tabLst>
            </a:pPr>
            <a:r>
              <a:rPr lang="en-US" dirty="0"/>
              <a:t>	Detector (</a:t>
            </a:r>
            <a:r>
              <a:rPr lang="en-US" dirty="0" err="1"/>
              <a:t>ePIC</a:t>
            </a:r>
            <a:r>
              <a:rPr lang="en-US" dirty="0"/>
              <a:t>)</a:t>
            </a:r>
          </a:p>
          <a:p>
            <a:pPr marL="9525" indent="0">
              <a:buNone/>
              <a:tabLst>
                <a:tab pos="906463" algn="l"/>
                <a:tab pos="1474788" algn="l"/>
              </a:tabLst>
            </a:pPr>
            <a:r>
              <a:rPr lang="en-US" b="1" dirty="0"/>
              <a:t>		Start Science Program</a:t>
            </a:r>
          </a:p>
          <a:p>
            <a:pPr marL="9525" indent="0">
              <a:buNone/>
              <a:tabLst>
                <a:tab pos="906463" algn="l"/>
                <a:tab pos="1474788" algn="l"/>
              </a:tabLst>
            </a:pPr>
            <a:r>
              <a:rPr lang="en-US" dirty="0"/>
              <a:t>	Energy and Luminosity Ramp-up (CD-4)</a:t>
            </a:r>
          </a:p>
        </p:txBody>
      </p:sp>
    </p:spTree>
    <p:extLst>
      <p:ext uri="{BB962C8B-B14F-4D97-AF65-F5344CB8AC3E}">
        <p14:creationId xmlns:p14="http://schemas.microsoft.com/office/powerpoint/2010/main" val="31926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F56D-3B7D-0FC8-5AD3-0434AA2B0D5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E6592C-2CE3-92D5-4FF5-98B0AC2B8091}"/>
              </a:ext>
            </a:extLst>
          </p:cNvPr>
          <p:cNvSpPr>
            <a:spLocks noGrp="1"/>
          </p:cNvSpPr>
          <p:nvPr>
            <p:ph type="sldNum" sz="quarter" idx="4"/>
          </p:nvPr>
        </p:nvSpPr>
        <p:spPr/>
        <p:txBody>
          <a:bodyPr/>
          <a:lstStyle/>
          <a:p>
            <a:pPr algn="ctr"/>
            <a:fld id="{933A556B-7C63-244D-9B7C-B0EA8042B330}" type="slidenum">
              <a:rPr lang="en-US" smtClean="0"/>
              <a:pPr algn="ctr"/>
              <a:t>12</a:t>
            </a:fld>
            <a:endParaRPr lang="en-US" dirty="0"/>
          </a:p>
        </p:txBody>
      </p:sp>
      <p:sp>
        <p:nvSpPr>
          <p:cNvPr id="3" name="Title 2">
            <a:extLst>
              <a:ext uri="{FF2B5EF4-FFF2-40B4-BE49-F238E27FC236}">
                <a16:creationId xmlns:a16="http://schemas.microsoft.com/office/drawing/2014/main" id="{9076EA83-3D98-5B4A-9137-D64E1ACEE2BE}"/>
              </a:ext>
            </a:extLst>
          </p:cNvPr>
          <p:cNvSpPr>
            <a:spLocks noGrp="1"/>
          </p:cNvSpPr>
          <p:nvPr>
            <p:ph type="title"/>
          </p:nvPr>
        </p:nvSpPr>
        <p:spPr/>
        <p:txBody>
          <a:bodyPr/>
          <a:lstStyle/>
          <a:p>
            <a:r>
              <a:rPr lang="en-US" dirty="0"/>
              <a:t>Project Delivery Strategy</a:t>
            </a:r>
          </a:p>
        </p:txBody>
      </p:sp>
      <p:sp>
        <p:nvSpPr>
          <p:cNvPr id="4" name="Content Placeholder 3">
            <a:extLst>
              <a:ext uri="{FF2B5EF4-FFF2-40B4-BE49-F238E27FC236}">
                <a16:creationId xmlns:a16="http://schemas.microsoft.com/office/drawing/2014/main" id="{832062BA-AF19-BFAF-4D83-C3B079A12425}"/>
              </a:ext>
            </a:extLst>
          </p:cNvPr>
          <p:cNvSpPr>
            <a:spLocks noGrp="1"/>
          </p:cNvSpPr>
          <p:nvPr>
            <p:ph idx="1"/>
          </p:nvPr>
        </p:nvSpPr>
        <p:spPr>
          <a:xfrm>
            <a:off x="462578" y="825178"/>
            <a:ext cx="11499925" cy="5336631"/>
          </a:xfrm>
        </p:spPr>
        <p:txBody>
          <a:bodyPr>
            <a:noAutofit/>
          </a:bodyPr>
          <a:lstStyle/>
          <a:p>
            <a:pPr marL="0" indent="0">
              <a:lnSpc>
                <a:spcPct val="115000"/>
              </a:lnSpc>
              <a:buNone/>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Project Delivery Strategy: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Deliver the full EIC facility scope as part of the line-item construction project using subprojects and the phased completion of the EIC project scope.  The strategy enables the start of the EIC science program during collider commissioning and for the concurrent completion of the full capability required to meet the DOE Mission Need.</a:t>
            </a:r>
          </a:p>
        </p:txBody>
      </p:sp>
      <p:graphicFrame>
        <p:nvGraphicFramePr>
          <p:cNvPr id="5" name="Table 4">
            <a:extLst>
              <a:ext uri="{FF2B5EF4-FFF2-40B4-BE49-F238E27FC236}">
                <a16:creationId xmlns:a16="http://schemas.microsoft.com/office/drawing/2014/main" id="{59F93856-7AF2-D1A9-5B5E-4FB1CFBBAF32}"/>
              </a:ext>
            </a:extLst>
          </p:cNvPr>
          <p:cNvGraphicFramePr>
            <a:graphicFrameLocks noGrp="1"/>
          </p:cNvGraphicFramePr>
          <p:nvPr/>
        </p:nvGraphicFramePr>
        <p:xfrm>
          <a:off x="463269" y="2121180"/>
          <a:ext cx="11499234" cy="3997660"/>
        </p:xfrm>
        <a:graphic>
          <a:graphicData uri="http://schemas.openxmlformats.org/drawingml/2006/table">
            <a:tbl>
              <a:tblPr firstRow="1" bandRow="1">
                <a:tableStyleId>{5C22544A-7EE6-4342-B048-85BDC9FD1C3A}</a:tableStyleId>
              </a:tblPr>
              <a:tblGrid>
                <a:gridCol w="1045385">
                  <a:extLst>
                    <a:ext uri="{9D8B030D-6E8A-4147-A177-3AD203B41FA5}">
                      <a16:colId xmlns:a16="http://schemas.microsoft.com/office/drawing/2014/main" val="4267192169"/>
                    </a:ext>
                  </a:extLst>
                </a:gridCol>
                <a:gridCol w="1045385">
                  <a:extLst>
                    <a:ext uri="{9D8B030D-6E8A-4147-A177-3AD203B41FA5}">
                      <a16:colId xmlns:a16="http://schemas.microsoft.com/office/drawing/2014/main" val="1848210868"/>
                    </a:ext>
                  </a:extLst>
                </a:gridCol>
                <a:gridCol w="1045385">
                  <a:extLst>
                    <a:ext uri="{9D8B030D-6E8A-4147-A177-3AD203B41FA5}">
                      <a16:colId xmlns:a16="http://schemas.microsoft.com/office/drawing/2014/main" val="3706449747"/>
                    </a:ext>
                  </a:extLst>
                </a:gridCol>
                <a:gridCol w="1045385">
                  <a:extLst>
                    <a:ext uri="{9D8B030D-6E8A-4147-A177-3AD203B41FA5}">
                      <a16:colId xmlns:a16="http://schemas.microsoft.com/office/drawing/2014/main" val="2803747133"/>
                    </a:ext>
                  </a:extLst>
                </a:gridCol>
                <a:gridCol w="1045385">
                  <a:extLst>
                    <a:ext uri="{9D8B030D-6E8A-4147-A177-3AD203B41FA5}">
                      <a16:colId xmlns:a16="http://schemas.microsoft.com/office/drawing/2014/main" val="1965218733"/>
                    </a:ext>
                  </a:extLst>
                </a:gridCol>
                <a:gridCol w="1045385">
                  <a:extLst>
                    <a:ext uri="{9D8B030D-6E8A-4147-A177-3AD203B41FA5}">
                      <a16:colId xmlns:a16="http://schemas.microsoft.com/office/drawing/2014/main" val="2110868151"/>
                    </a:ext>
                  </a:extLst>
                </a:gridCol>
                <a:gridCol w="261347">
                  <a:extLst>
                    <a:ext uri="{9D8B030D-6E8A-4147-A177-3AD203B41FA5}">
                      <a16:colId xmlns:a16="http://schemas.microsoft.com/office/drawing/2014/main" val="4087921596"/>
                    </a:ext>
                  </a:extLst>
                </a:gridCol>
                <a:gridCol w="1199220">
                  <a:extLst>
                    <a:ext uri="{9D8B030D-6E8A-4147-A177-3AD203B41FA5}">
                      <a16:colId xmlns:a16="http://schemas.microsoft.com/office/drawing/2014/main" val="3842122787"/>
                    </a:ext>
                  </a:extLst>
                </a:gridCol>
                <a:gridCol w="1675587">
                  <a:extLst>
                    <a:ext uri="{9D8B030D-6E8A-4147-A177-3AD203B41FA5}">
                      <a16:colId xmlns:a16="http://schemas.microsoft.com/office/drawing/2014/main" val="4270859259"/>
                    </a:ext>
                  </a:extLst>
                </a:gridCol>
                <a:gridCol w="1045385">
                  <a:extLst>
                    <a:ext uri="{9D8B030D-6E8A-4147-A177-3AD203B41FA5}">
                      <a16:colId xmlns:a16="http://schemas.microsoft.com/office/drawing/2014/main" val="3373425343"/>
                    </a:ext>
                  </a:extLst>
                </a:gridCol>
                <a:gridCol w="1045385">
                  <a:extLst>
                    <a:ext uri="{9D8B030D-6E8A-4147-A177-3AD203B41FA5}">
                      <a16:colId xmlns:a16="http://schemas.microsoft.com/office/drawing/2014/main" val="3396014618"/>
                    </a:ext>
                  </a:extLst>
                </a:gridCol>
              </a:tblGrid>
              <a:tr h="542046">
                <a:tc gridSpan="1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Global Project Integrated Support, CD-3A, CD-3B, Commissioning …. (L. Lari)</a:t>
                      </a:r>
                    </a:p>
                  </a:txBody>
                  <a:tcPr anchor="ctr">
                    <a:lnB w="12700" cap="flat" cmpd="sng" algn="ctr">
                      <a:solidFill>
                        <a:schemeClr val="tx1"/>
                      </a:solidFill>
                      <a:prstDash val="solid"/>
                      <a:round/>
                      <a:headEnd type="none" w="med" len="med"/>
                      <a:tailEnd type="none" w="med" len="med"/>
                    </a:lnB>
                    <a:solidFill>
                      <a:schemeClr val="accent6"/>
                    </a:solidFill>
                  </a:tcPr>
                </a:tc>
                <a:tc hMerge="1">
                  <a:txBody>
                    <a:bodyPr/>
                    <a:lstStyle/>
                    <a:p>
                      <a:endParaRPr dirty="0"/>
                    </a:p>
                  </a:txBody>
                  <a:tcPr marL="68580" marR="68580" marT="34290" marB="34290" anchor="ctr">
                    <a:solidFill>
                      <a:schemeClr val="accent1"/>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extLst>
                  <a:ext uri="{0D108BD9-81ED-4DB2-BD59-A6C34878D82A}">
                    <a16:rowId xmlns:a16="http://schemas.microsoft.com/office/drawing/2014/main" val="3514428818"/>
                  </a:ext>
                </a:extLst>
              </a:tr>
              <a:tr h="299600">
                <a:tc>
                  <a:txBody>
                    <a:bodyPr/>
                    <a:lstStyle/>
                    <a:p>
                      <a:pPr algn="ctr"/>
                      <a:endParaRPr lang="en-US" sz="16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algn="ctr"/>
                      <a:r>
                        <a:rPr lang="en-US" sz="1600" dirty="0">
                          <a:solidFill>
                            <a:schemeClr val="tx1"/>
                          </a:solidFill>
                        </a:rPr>
                        <a:t>NYS Infrastructure Project (C. Folz)</a:t>
                      </a:r>
                    </a:p>
                  </a:txBody>
                  <a:tcPr marL="68580" marR="68580" marT="34290" marB="34290" anchor="ctr">
                    <a:lnL w="12700" cap="flat" cmpd="sng" algn="ctr">
                      <a:solidFill>
                        <a:schemeClr val="tx1"/>
                      </a:solidFill>
                      <a:prstDash val="solid"/>
                      <a:round/>
                      <a:headEnd type="none" w="med" len="med"/>
                      <a:tailEnd type="none" w="med" len="med"/>
                    </a:lnL>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endParaRPr lang="en-US" sz="1600" dirty="0">
                        <a:solidFill>
                          <a:schemeClr val="tx1"/>
                        </a:solidFill>
                      </a:endParaRPr>
                    </a:p>
                  </a:txBody>
                  <a:tcPr marL="68580" marR="68580" marT="34290" marB="3429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5295447"/>
                  </a:ext>
                </a:extLst>
              </a:tr>
              <a:tr h="644972">
                <a:tc>
                  <a:txBody>
                    <a:bodyPr/>
                    <a:lstStyle/>
                    <a:p>
                      <a:pPr algn="l"/>
                      <a:r>
                        <a:rPr lang="en-US" sz="1700" dirty="0">
                          <a:solidFill>
                            <a:schemeClr val="tx1"/>
                          </a:solidFill>
                        </a:rPr>
                        <a:t>First SP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700" dirty="0">
                        <a:solidFill>
                          <a:schemeClr val="bg1"/>
                        </a:solidFill>
                      </a:endParaRPr>
                    </a:p>
                  </a:txBody>
                  <a:tcPr marL="68580" marR="68580" marT="34290" marB="34290" anchor="ctr">
                    <a:lnL w="12700" cap="flat" cmpd="sng" algn="ctr">
                      <a:solidFill>
                        <a:schemeClr val="tx1"/>
                      </a:solidFill>
                      <a:prstDash val="solid"/>
                      <a:round/>
                      <a:headEnd type="none" w="med" len="med"/>
                      <a:tailEnd type="none" w="med" len="med"/>
                    </a:lnL>
                    <a:solidFill>
                      <a:schemeClr val="bg2">
                        <a:lumMod val="20000"/>
                        <a:lumOff val="80000"/>
                      </a:schemeClr>
                    </a:solidFill>
                  </a:tcPr>
                </a:tc>
                <a:tc gridSpan="7">
                  <a:txBody>
                    <a:bodyPr/>
                    <a:lstStyle/>
                    <a:p>
                      <a:pPr algn="l"/>
                      <a:r>
                        <a:rPr lang="en-US" sz="1600" dirty="0">
                          <a:solidFill>
                            <a:schemeClr val="bg1"/>
                          </a:solidFill>
                        </a:rPr>
                        <a:t>Accelerator Storage Rings – </a:t>
                      </a:r>
                      <a:r>
                        <a:rPr lang="en-US" sz="1600" dirty="0" err="1">
                          <a:solidFill>
                            <a:schemeClr val="bg1"/>
                          </a:solidFill>
                        </a:rPr>
                        <a:t>Infras</a:t>
                      </a:r>
                      <a:r>
                        <a:rPr lang="en-US" sz="1600" dirty="0">
                          <a:solidFill>
                            <a:schemeClr val="bg1"/>
                          </a:solidFill>
                        </a:rPr>
                        <a:t>., HSR, ESR, Installation (C. Folz, SPM)</a:t>
                      </a:r>
                    </a:p>
                  </a:txBody>
                  <a:tcPr marL="68580" marR="68580" marT="34290" marB="34290" anchor="ctr">
                    <a:solidFill>
                      <a:srgbClr val="00B0F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dirty="0">
                        <a:solidFill>
                          <a:schemeClr val="bg1"/>
                        </a:solidFill>
                      </a:endParaRPr>
                    </a:p>
                  </a:txBody>
                  <a:tcPr marL="68580" marR="68580" marT="34290" marB="34290">
                    <a:solidFill>
                      <a:schemeClr val="bg2">
                        <a:lumMod val="60000"/>
                        <a:lumOff val="40000"/>
                      </a:schemeClr>
                    </a:solidFill>
                  </a:tcPr>
                </a:tc>
                <a:tc>
                  <a:txBody>
                    <a:bodyPr/>
                    <a:lstStyle/>
                    <a:p>
                      <a:endParaRPr lang="en-US" sz="1000" dirty="0">
                        <a:solidFill>
                          <a:schemeClr val="bg1"/>
                        </a:solidFill>
                      </a:endParaRPr>
                    </a:p>
                  </a:txBody>
                  <a:tcPr marL="68580" marR="68580" marT="34290" marB="34290">
                    <a:solidFill>
                      <a:schemeClr val="bg2">
                        <a:lumMod val="20000"/>
                        <a:lumOff val="80000"/>
                      </a:schemeClr>
                    </a:solidFill>
                  </a:tcPr>
                </a:tc>
                <a:extLst>
                  <a:ext uri="{0D108BD9-81ED-4DB2-BD59-A6C34878D82A}">
                    <a16:rowId xmlns:a16="http://schemas.microsoft.com/office/drawing/2014/main" val="3802340029"/>
                  </a:ext>
                </a:extLst>
              </a:tr>
              <a:tr h="629546">
                <a:tc>
                  <a:txBody>
                    <a:bodyPr/>
                    <a:lstStyle/>
                    <a:p>
                      <a:pPr algn="l"/>
                      <a:endParaRPr lang="en-US" sz="10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000" dirty="0">
                        <a:solidFill>
                          <a:schemeClr val="bg1"/>
                        </a:solidFill>
                      </a:endParaRPr>
                    </a:p>
                  </a:txBody>
                  <a:tcPr marL="68580" marR="68580" marT="34290" marB="34290" anchor="ctr">
                    <a:lnL w="12700" cap="flat" cmpd="sng" algn="ctr">
                      <a:solidFill>
                        <a:schemeClr val="tx1"/>
                      </a:solidFill>
                      <a:prstDash val="solid"/>
                      <a:round/>
                      <a:headEnd type="none" w="med" len="med"/>
                      <a:tailEnd type="none" w="med" len="med"/>
                    </a:lnL>
                    <a:solidFill>
                      <a:schemeClr val="accent3">
                        <a:lumMod val="40000"/>
                        <a:lumOff val="60000"/>
                        <a:alpha val="50000"/>
                      </a:schemeClr>
                    </a:solidFill>
                  </a:tcPr>
                </a:tc>
                <a:tc>
                  <a:txBody>
                    <a:bodyPr/>
                    <a:lstStyle/>
                    <a:p>
                      <a:pPr algn="l"/>
                      <a:endParaRPr lang="en-US" sz="1000" dirty="0">
                        <a:solidFill>
                          <a:schemeClr val="bg1"/>
                        </a:solidFill>
                      </a:endParaRPr>
                    </a:p>
                  </a:txBody>
                  <a:tcPr marL="68580" marR="68580" marT="34290" marB="34290" anchor="ctr">
                    <a:solidFill>
                      <a:schemeClr val="accent3">
                        <a:lumMod val="60000"/>
                        <a:lumOff val="40000"/>
                        <a:alpha val="75000"/>
                      </a:schemeClr>
                    </a:solidFill>
                  </a:tcPr>
                </a:tc>
                <a:tc gridSpan="7">
                  <a:txBody>
                    <a:bodyPr/>
                    <a:lstStyle/>
                    <a:p>
                      <a:pPr algn="l"/>
                      <a:r>
                        <a:rPr lang="en-US" sz="1600" dirty="0">
                          <a:solidFill>
                            <a:schemeClr val="bg1"/>
                          </a:solidFill>
                        </a:rPr>
                        <a:t>Detector, Integration, Install (R. Ent and E. </a:t>
                      </a:r>
                      <a:r>
                        <a:rPr lang="en-US" sz="1600" dirty="0" err="1">
                          <a:solidFill>
                            <a:schemeClr val="bg1"/>
                          </a:solidFill>
                        </a:rPr>
                        <a:t>Aschenauer</a:t>
                      </a:r>
                      <a:r>
                        <a:rPr lang="en-US" sz="1600" dirty="0">
                          <a:solidFill>
                            <a:schemeClr val="bg1"/>
                          </a:solidFill>
                        </a:rPr>
                        <a:t>, POCs)</a:t>
                      </a:r>
                    </a:p>
                  </a:txBody>
                  <a:tcPr marL="68580" marR="68580" marT="34290" marB="34290" anchor="ctr">
                    <a:solidFill>
                      <a:schemeClr val="accent3">
                        <a:lumMod val="60000"/>
                        <a:lumOff val="4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tc>
                <a:tc>
                  <a:txBody>
                    <a:bodyPr/>
                    <a:lstStyle/>
                    <a:p>
                      <a:endParaRPr lang="en-US" sz="1000" dirty="0">
                        <a:solidFill>
                          <a:schemeClr val="bg1"/>
                        </a:solidFill>
                      </a:endParaRPr>
                    </a:p>
                  </a:txBody>
                  <a:tcPr marL="68580" marR="68580" marT="34290" marB="34290">
                    <a:solidFill>
                      <a:schemeClr val="accent3">
                        <a:lumMod val="40000"/>
                        <a:lumOff val="60000"/>
                        <a:alpha val="50000"/>
                      </a:schemeClr>
                    </a:solidFill>
                  </a:tcPr>
                </a:tc>
                <a:extLst>
                  <a:ext uri="{0D108BD9-81ED-4DB2-BD59-A6C34878D82A}">
                    <a16:rowId xmlns:a16="http://schemas.microsoft.com/office/drawing/2014/main" val="3104590356"/>
                  </a:ext>
                </a:extLst>
              </a:tr>
              <a:tr h="629546">
                <a:tc>
                  <a:txBody>
                    <a:bodyPr/>
                    <a:lstStyle/>
                    <a:p>
                      <a:pPr algn="l"/>
                      <a:endParaRPr lang="en-US" sz="10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000" dirty="0">
                        <a:solidFill>
                          <a:schemeClr val="bg1"/>
                        </a:solidFill>
                      </a:endParaRPr>
                    </a:p>
                  </a:txBody>
                  <a:tcPr marL="68580" marR="68580" marT="34290" marB="34290" anchor="ctr">
                    <a:lnL w="12700" cap="flat" cmpd="sng" algn="ctr">
                      <a:solidFill>
                        <a:schemeClr val="tx1"/>
                      </a:solidFill>
                      <a:prstDash val="solid"/>
                      <a:round/>
                      <a:headEnd type="none" w="med" len="med"/>
                      <a:tailEnd type="none" w="med" len="med"/>
                    </a:lnL>
                    <a:solidFill>
                      <a:schemeClr val="accent2">
                        <a:lumMod val="60000"/>
                        <a:lumOff val="40000"/>
                        <a:alpha val="50000"/>
                      </a:schemeClr>
                    </a:solidFill>
                  </a:tcPr>
                </a:tc>
                <a:tc>
                  <a:txBody>
                    <a:bodyPr/>
                    <a:lstStyle/>
                    <a:p>
                      <a:pPr algn="l"/>
                      <a:endParaRPr lang="en-US" sz="1000" dirty="0">
                        <a:solidFill>
                          <a:schemeClr val="bg1"/>
                        </a:solidFill>
                      </a:endParaRPr>
                    </a:p>
                  </a:txBody>
                  <a:tcPr marL="68580" marR="68580" marT="34290" marB="34290" anchor="ctr">
                    <a:solidFill>
                      <a:schemeClr val="accent2">
                        <a:alpha val="75000"/>
                      </a:schemeClr>
                    </a:solidFill>
                  </a:tcPr>
                </a:tc>
                <a:tc gridSpan="7">
                  <a:txBody>
                    <a:bodyPr/>
                    <a:lstStyle/>
                    <a:p>
                      <a:pPr algn="l"/>
                      <a:r>
                        <a:rPr lang="en-US" sz="1600" dirty="0">
                          <a:solidFill>
                            <a:schemeClr val="bg1"/>
                          </a:solidFill>
                        </a:rPr>
                        <a:t>IR SC Magnets, Crab Cavities, Integration, Install (S. </a:t>
                      </a:r>
                      <a:r>
                        <a:rPr lang="en-US" sz="1600" dirty="0" err="1">
                          <a:solidFill>
                            <a:schemeClr val="bg1"/>
                          </a:solidFill>
                        </a:rPr>
                        <a:t>Nagaitsev</a:t>
                      </a:r>
                      <a:r>
                        <a:rPr lang="en-US" sz="1600" dirty="0">
                          <a:solidFill>
                            <a:schemeClr val="bg1"/>
                          </a:solidFill>
                        </a:rPr>
                        <a:t>, POC)</a:t>
                      </a:r>
                    </a:p>
                  </a:txBody>
                  <a:tcPr marL="68580" marR="68580" marT="34290" marB="34290" anchor="ctr">
                    <a:solidFill>
                      <a:schemeClr val="accent2"/>
                    </a:solidFill>
                  </a:tcPr>
                </a:tc>
                <a:tc hMerge="1">
                  <a:txBody>
                    <a:bodyPr/>
                    <a:lstStyle/>
                    <a:p>
                      <a:endParaRPr dirty="0"/>
                    </a:p>
                  </a:txBody>
                  <a:tcPr marL="68580" marR="68580" marT="34290" marB="34290" anchor="ct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tc>
                <a:tc>
                  <a:txBody>
                    <a:bodyPr/>
                    <a:lstStyle/>
                    <a:p>
                      <a:endParaRPr lang="en-US" sz="1000" dirty="0">
                        <a:solidFill>
                          <a:schemeClr val="bg1"/>
                        </a:solidFill>
                      </a:endParaRPr>
                    </a:p>
                  </a:txBody>
                  <a:tcPr marL="68580" marR="68580" marT="34290" marB="34290">
                    <a:solidFill>
                      <a:schemeClr val="accent2">
                        <a:alpha val="50000"/>
                      </a:schemeClr>
                    </a:solidFill>
                  </a:tcPr>
                </a:tc>
                <a:extLst>
                  <a:ext uri="{0D108BD9-81ED-4DB2-BD59-A6C34878D82A}">
                    <a16:rowId xmlns:a16="http://schemas.microsoft.com/office/drawing/2014/main" val="2992317489"/>
                  </a:ext>
                </a:extLst>
              </a:tr>
              <a:tr h="629546">
                <a:tc>
                  <a:txBody>
                    <a:bodyPr/>
                    <a:lstStyle/>
                    <a:p>
                      <a:pPr algn="l"/>
                      <a:endParaRPr lang="en-US" sz="10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000" dirty="0">
                        <a:solidFill>
                          <a:schemeClr val="bg1"/>
                        </a:solidFill>
                      </a:endParaRPr>
                    </a:p>
                  </a:txBody>
                  <a:tcPr marL="68580" marR="68580" marT="34290" marB="34290" anchor="ctr">
                    <a:lnL w="12700" cap="flat" cmpd="sng" algn="ctr">
                      <a:solidFill>
                        <a:schemeClr val="tx1"/>
                      </a:solidFill>
                      <a:prstDash val="solid"/>
                      <a:round/>
                      <a:headEnd type="none" w="med" len="med"/>
                      <a:tailEnd type="none" w="med" len="med"/>
                    </a:lnL>
                    <a:solidFill>
                      <a:srgbClr val="00B050">
                        <a:alpha val="50000"/>
                      </a:srgbClr>
                    </a:solidFill>
                  </a:tcPr>
                </a:tc>
                <a:tc>
                  <a:txBody>
                    <a:bodyPr/>
                    <a:lstStyle/>
                    <a:p>
                      <a:pPr algn="l"/>
                      <a:endParaRPr lang="en-US" sz="1000" dirty="0">
                        <a:solidFill>
                          <a:schemeClr val="bg1"/>
                        </a:solidFill>
                      </a:endParaRPr>
                    </a:p>
                  </a:txBody>
                  <a:tcPr marL="68580" marR="68580" marT="34290" marB="34290" anchor="ctr">
                    <a:solidFill>
                      <a:srgbClr val="00B050">
                        <a:alpha val="75000"/>
                      </a:srgbClr>
                    </a:solidFill>
                  </a:tcPr>
                </a:tc>
                <a:tc gridSpan="7">
                  <a:txBody>
                    <a:bodyPr/>
                    <a:lstStyle/>
                    <a:p>
                      <a:pPr algn="l"/>
                      <a:r>
                        <a:rPr lang="en-US" sz="1600" dirty="0">
                          <a:solidFill>
                            <a:schemeClr val="bg1"/>
                          </a:solidFill>
                        </a:rPr>
                        <a:t>Electron Injector – Infras., LINAC, RCS, Install (Q. Wu, POC)</a:t>
                      </a:r>
                    </a:p>
                  </a:txBody>
                  <a:tcPr marL="68580" marR="68580" marT="34290" marB="34290" anchor="ctr">
                    <a:solidFill>
                      <a:srgbClr val="00B050"/>
                    </a:solidFill>
                  </a:tcPr>
                </a:tc>
                <a:tc hMerge="1">
                  <a:txBody>
                    <a:bodyPr/>
                    <a:lstStyle/>
                    <a:p>
                      <a:pPr algn="l"/>
                      <a:endParaRPr lang="en-US" sz="1800" dirty="0">
                        <a:solidFill>
                          <a:schemeClr val="bg1"/>
                        </a:solidFill>
                      </a:endParaRPr>
                    </a:p>
                  </a:txBody>
                  <a:tcPr marL="68580" marR="68580" marT="34290" marB="34290" anchor="ctr">
                    <a:solidFill>
                      <a:srgbClr val="0432FF"/>
                    </a:solidFill>
                  </a:tcPr>
                </a:tc>
                <a:tc hMerge="1">
                  <a:txBody>
                    <a:bodyPr/>
                    <a:lstStyle/>
                    <a:p>
                      <a:endParaRPr dirty="0"/>
                    </a:p>
                  </a:txBody>
                  <a:tcPr marL="68580" marR="68580" marT="34290" marB="34290" anchor="ctr">
                    <a:solidFill>
                      <a:srgbClr val="0432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a:txBody>
                    <a:bodyPr/>
                    <a:lstStyle/>
                    <a:p>
                      <a:pPr algn="l"/>
                      <a:endParaRPr lang="en-US" sz="1800" dirty="0">
                        <a:solidFill>
                          <a:schemeClr val="bg1"/>
                        </a:solidFill>
                      </a:endParaRPr>
                    </a:p>
                  </a:txBody>
                  <a:tcPr marL="68580" marR="68580" marT="34290" marB="34290" anchor="ctr">
                    <a:solidFill>
                      <a:srgbClr val="00B050">
                        <a:alpha val="50000"/>
                      </a:srgbClr>
                    </a:solidFill>
                  </a:tcPr>
                </a:tc>
                <a:extLst>
                  <a:ext uri="{0D108BD9-81ED-4DB2-BD59-A6C34878D82A}">
                    <a16:rowId xmlns:a16="http://schemas.microsoft.com/office/drawing/2014/main" val="4054209051"/>
                  </a:ext>
                </a:extLst>
              </a:tr>
              <a:tr h="6095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Last SP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000" dirty="0">
                        <a:solidFill>
                          <a:schemeClr val="bg1"/>
                        </a:solidFill>
                      </a:endParaRPr>
                    </a:p>
                  </a:txBody>
                  <a:tcPr marL="68580" marR="68580" marT="34290" marB="34290" anchor="ctr">
                    <a:lnL w="12700" cap="flat" cmpd="sng" algn="ctr">
                      <a:solidFill>
                        <a:schemeClr val="tx1"/>
                      </a:solidFill>
                      <a:prstDash val="solid"/>
                      <a:round/>
                      <a:headEnd type="none" w="med" len="med"/>
                      <a:tailEnd type="none" w="med" len="med"/>
                    </a:lnL>
                    <a:solidFill>
                      <a:srgbClr val="0432FF">
                        <a:alpha val="24230"/>
                      </a:srgbClr>
                    </a:solidFill>
                  </a:tcPr>
                </a:tc>
                <a:tc>
                  <a:txBody>
                    <a:bodyPr/>
                    <a:lstStyle/>
                    <a:p>
                      <a:pPr algn="l"/>
                      <a:endParaRPr lang="en-US" sz="1000" dirty="0">
                        <a:solidFill>
                          <a:schemeClr val="bg1"/>
                        </a:solidFill>
                      </a:endParaRPr>
                    </a:p>
                  </a:txBody>
                  <a:tcPr marL="68580" marR="68580" marT="34290" marB="34290" anchor="ctr">
                    <a:solidFill>
                      <a:srgbClr val="0432FF">
                        <a:alpha val="24230"/>
                      </a:srgbClr>
                    </a:solidFill>
                  </a:tcPr>
                </a:tc>
                <a:tc>
                  <a:txBody>
                    <a:bodyPr/>
                    <a:lstStyle/>
                    <a:p>
                      <a:pPr algn="l"/>
                      <a:endParaRPr lang="en-US" sz="1600" dirty="0">
                        <a:solidFill>
                          <a:schemeClr val="bg1"/>
                        </a:solidFill>
                      </a:endParaRPr>
                    </a:p>
                  </a:txBody>
                  <a:tcPr marL="68580" marR="68580" marT="34290" marB="34290" anchor="ctr">
                    <a:solidFill>
                      <a:srgbClr val="0432FF">
                        <a:alpha val="24230"/>
                      </a:srgbClr>
                    </a:solidFill>
                  </a:tcPr>
                </a:tc>
                <a:tc>
                  <a:txBody>
                    <a:bodyPr/>
                    <a:lstStyle/>
                    <a:p>
                      <a:pPr algn="l"/>
                      <a:endParaRPr lang="en-US" sz="1600" dirty="0">
                        <a:solidFill>
                          <a:schemeClr val="bg1"/>
                        </a:solidFill>
                      </a:endParaRPr>
                    </a:p>
                  </a:txBody>
                  <a:tcPr marL="68580" marR="68580" marT="34290" marB="34290" anchor="ctr">
                    <a:solidFill>
                      <a:srgbClr val="0432FF">
                        <a:alpha val="24230"/>
                      </a:srgbClr>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rgbClr val="0432FF">
                        <a:alpha val="24230"/>
                      </a:srgbClr>
                    </a:solidFill>
                  </a:tcPr>
                </a:tc>
                <a:tc h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rgbClr val="0432FF">
                        <a:alpha val="76120"/>
                      </a:srgbClr>
                    </a:solidFill>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Energy and Luminosity Ramp-up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(K. Wilson, POC)</a:t>
                      </a:r>
                    </a:p>
                  </a:txBody>
                  <a:tcPr marL="68580" marR="68580" marT="34290" marB="34290" anchor="ctr">
                    <a:solidFill>
                      <a:srgbClr val="0432FF"/>
                    </a:solidFill>
                  </a:tcPr>
                </a:tc>
                <a:tc hMerge="1">
                  <a:txBody>
                    <a:bodyPr/>
                    <a:lstStyle/>
                    <a:p>
                      <a:endParaRPr lang="en-US"/>
                    </a:p>
                  </a:txBody>
                  <a:tcPr/>
                </a:tc>
                <a:tc hMerge="1">
                  <a:txBody>
                    <a:bodyPr/>
                    <a:lstStyle/>
                    <a:p>
                      <a:pPr algn="l"/>
                      <a:endParaRPr lang="en-US" sz="1800" dirty="0">
                        <a:solidFill>
                          <a:schemeClr val="bg1"/>
                        </a:solidFill>
                      </a:endParaRPr>
                    </a:p>
                  </a:txBody>
                  <a:tcPr marL="68580" marR="68580" marT="34290" marB="34290" anchor="ctr">
                    <a:solidFill>
                      <a:srgbClr val="0432FF"/>
                    </a:solidFill>
                  </a:tcPr>
                </a:tc>
                <a:extLst>
                  <a:ext uri="{0D108BD9-81ED-4DB2-BD59-A6C34878D82A}">
                    <a16:rowId xmlns:a16="http://schemas.microsoft.com/office/drawing/2014/main" val="963082992"/>
                  </a:ext>
                </a:extLst>
              </a:tr>
            </a:tbl>
          </a:graphicData>
        </a:graphic>
      </p:graphicFrame>
    </p:spTree>
    <p:extLst>
      <p:ext uri="{BB962C8B-B14F-4D97-AF65-F5344CB8AC3E}">
        <p14:creationId xmlns:p14="http://schemas.microsoft.com/office/powerpoint/2010/main" val="84341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92A1-FF74-EC1F-1DB2-29F2D6794B7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98DB307-EB46-8D86-9BFF-E6720CFA27F0}"/>
              </a:ext>
            </a:extLst>
          </p:cNvPr>
          <p:cNvSpPr txBox="1">
            <a:spLocks/>
          </p:cNvSpPr>
          <p:nvPr/>
        </p:nvSpPr>
        <p:spPr>
          <a:xfrm>
            <a:off x="459307" y="0"/>
            <a:ext cx="10036571"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EIC Construction Project</a:t>
            </a:r>
          </a:p>
        </p:txBody>
      </p:sp>
      <p:sp>
        <p:nvSpPr>
          <p:cNvPr id="9" name="Slide Number Placeholder 1">
            <a:extLst>
              <a:ext uri="{FF2B5EF4-FFF2-40B4-BE49-F238E27FC236}">
                <a16:creationId xmlns:a16="http://schemas.microsoft.com/office/drawing/2014/main" id="{6C5B2FC1-8502-B3A8-20FC-313F34BCEACB}"/>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13</a:t>
            </a:fld>
            <a:endParaRPr lang="en-US" sz="1000" dirty="0"/>
          </a:p>
        </p:txBody>
      </p:sp>
      <p:sp>
        <p:nvSpPr>
          <p:cNvPr id="3" name="TextBox 2">
            <a:extLst>
              <a:ext uri="{FF2B5EF4-FFF2-40B4-BE49-F238E27FC236}">
                <a16:creationId xmlns:a16="http://schemas.microsoft.com/office/drawing/2014/main" id="{E2373312-AC85-03DB-0320-8DF7BA80C7B0}"/>
              </a:ext>
            </a:extLst>
          </p:cNvPr>
          <p:cNvSpPr txBox="1"/>
          <p:nvPr/>
        </p:nvSpPr>
        <p:spPr>
          <a:xfrm>
            <a:off x="398210" y="5389624"/>
            <a:ext cx="11547022" cy="584775"/>
          </a:xfrm>
          <a:prstGeom prst="rect">
            <a:avLst/>
          </a:prstGeom>
          <a:solidFill>
            <a:schemeClr val="bg1"/>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algn="just"/>
            <a:r>
              <a:rPr lang="en-US" sz="1600" dirty="0">
                <a:solidFill>
                  <a:schemeClr val="tx1"/>
                </a:solidFill>
              </a:rPr>
              <a:t>In-Kind Contribution Plan:  5% or more of the accelerator scope and 30% of the detector scope.  New accelerator opportunities.</a:t>
            </a:r>
          </a:p>
        </p:txBody>
      </p:sp>
      <p:graphicFrame>
        <p:nvGraphicFramePr>
          <p:cNvPr id="4" name="Table 3">
            <a:extLst>
              <a:ext uri="{FF2B5EF4-FFF2-40B4-BE49-F238E27FC236}">
                <a16:creationId xmlns:a16="http://schemas.microsoft.com/office/drawing/2014/main" id="{1B64B03A-2D0E-0E39-10D8-FADB88C8C65F}"/>
              </a:ext>
            </a:extLst>
          </p:cNvPr>
          <p:cNvGraphicFramePr>
            <a:graphicFrameLocks noGrp="1"/>
          </p:cNvGraphicFramePr>
          <p:nvPr/>
        </p:nvGraphicFramePr>
        <p:xfrm>
          <a:off x="459307" y="999020"/>
          <a:ext cx="11424829" cy="4216762"/>
        </p:xfrm>
        <a:graphic>
          <a:graphicData uri="http://schemas.openxmlformats.org/drawingml/2006/table">
            <a:tbl>
              <a:tblPr firstRow="1" firstCol="1" bandRow="1">
                <a:tableStyleId>{5C22544A-7EE6-4342-B048-85BDC9FD1C3A}</a:tableStyleId>
              </a:tblPr>
              <a:tblGrid>
                <a:gridCol w="1270697">
                  <a:extLst>
                    <a:ext uri="{9D8B030D-6E8A-4147-A177-3AD203B41FA5}">
                      <a16:colId xmlns:a16="http://schemas.microsoft.com/office/drawing/2014/main" val="4229855162"/>
                    </a:ext>
                  </a:extLst>
                </a:gridCol>
                <a:gridCol w="4306670">
                  <a:extLst>
                    <a:ext uri="{9D8B030D-6E8A-4147-A177-3AD203B41FA5}">
                      <a16:colId xmlns:a16="http://schemas.microsoft.com/office/drawing/2014/main" val="487975367"/>
                    </a:ext>
                  </a:extLst>
                </a:gridCol>
                <a:gridCol w="5847462">
                  <a:extLst>
                    <a:ext uri="{9D8B030D-6E8A-4147-A177-3AD203B41FA5}">
                      <a16:colId xmlns:a16="http://schemas.microsoft.com/office/drawing/2014/main" val="1995950263"/>
                    </a:ext>
                  </a:extLst>
                </a:gridCol>
              </a:tblGrid>
              <a:tr h="187276">
                <a:tc rowSpan="3">
                  <a:txBody>
                    <a:bodyPr/>
                    <a:lstStyle/>
                    <a:p>
                      <a:pPr marL="0" marR="0" algn="ctr">
                        <a:spcBef>
                          <a:spcPts val="0"/>
                        </a:spcBef>
                        <a:spcAft>
                          <a:spcPts val="60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CD-3x &amp; NYS Scope</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CD-3A, Long Lead Procurement</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algn="l">
                        <a:spcBef>
                          <a:spcPts val="0"/>
                        </a:spcBef>
                        <a:spcAft>
                          <a:spcPts val="600"/>
                        </a:spcAft>
                      </a:pPr>
                      <a:r>
                        <a:rPr lang="en-US" sz="1400" b="0" dirty="0">
                          <a:solidFill>
                            <a:schemeClr val="tx1"/>
                          </a:solidFill>
                          <a:effectLst/>
                          <a:latin typeface="+mn-lt"/>
                          <a:ea typeface="Times New Roman" panose="02020603050405020304" pitchFamily="18" charset="0"/>
                          <a:cs typeface="Times New Roman" panose="02020603050405020304" pitchFamily="18" charset="0"/>
                        </a:rPr>
                        <a:t>3A: ~40% scope in ASR; ~6% IR; 54% in DET</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62812097"/>
                  </a:ext>
                </a:extLst>
              </a:tr>
              <a:tr h="187276">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tx1"/>
                          </a:solidFill>
                          <a:effectLst/>
                          <a:latin typeface="+mn-lt"/>
                          <a:ea typeface="Times New Roman" panose="02020603050405020304" pitchFamily="18" charset="0"/>
                          <a:cs typeface="Times New Roman" panose="02020603050405020304" pitchFamily="18" charset="0"/>
                        </a:rPr>
                        <a:t>CD-3B, Long Lead Procurement</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mn-lt"/>
                          <a:ea typeface="Times New Roman" panose="02020603050405020304" pitchFamily="18" charset="0"/>
                          <a:cs typeface="Times New Roman" panose="02020603050405020304" pitchFamily="18" charset="0"/>
                        </a:rPr>
                        <a:t>3B: ~75% scope in ASR; 25% DET</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29466448"/>
                  </a:ext>
                </a:extLst>
              </a:tr>
              <a:tr h="460532">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tx1"/>
                          </a:solidFill>
                          <a:effectLst/>
                          <a:latin typeface="+mn-lt"/>
                          <a:ea typeface="Times New Roman" panose="02020603050405020304" pitchFamily="18" charset="0"/>
                          <a:cs typeface="Times New Roman" panose="02020603050405020304" pitchFamily="18" charset="0"/>
                        </a:rPr>
                        <a:t>NYS Civil Construction Project</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dirty="0">
                          <a:solidFill>
                            <a:schemeClr val="tx1"/>
                          </a:solidFill>
                          <a:effectLst/>
                          <a:latin typeface="+mn-lt"/>
                          <a:ea typeface="+mn-ea"/>
                          <a:cs typeface="+mn-cs"/>
                        </a:rPr>
                        <a:t>Site Preparation work and construction of Service Buildings and support systems related to the ASR subproject.</a:t>
                      </a:r>
                      <a:endParaRPr lang="en-US" sz="1400" b="0" dirty="0">
                        <a:solidFill>
                          <a:schemeClr val="tx1"/>
                        </a:solidFill>
                        <a:effectLst/>
                        <a:latin typeface="+mn-lt"/>
                        <a:ea typeface="Times New Roman" panose="02020603050405020304" pitchFamily="18" charset="0"/>
                        <a:cs typeface="Times New Roman" panose="02020603050405020304" pitchFamily="18" charset="0"/>
                      </a:endParaRP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80195560"/>
                  </a:ext>
                </a:extLst>
              </a:tr>
              <a:tr h="515009">
                <a:tc rowSpan="4">
                  <a:txBody>
                    <a:bodyPr/>
                    <a:lstStyle/>
                    <a:p>
                      <a:pPr marL="0" marR="0" algn="ctr">
                        <a:spcBef>
                          <a:spcPts val="0"/>
                        </a:spcBef>
                        <a:spcAft>
                          <a:spcPts val="600"/>
                        </a:spcAft>
                      </a:pPr>
                      <a:r>
                        <a:rPr lang="en-US" sz="1400" dirty="0">
                          <a:solidFill>
                            <a:schemeClr val="tx1"/>
                          </a:solidFill>
                          <a:effectLst/>
                          <a:latin typeface="+mn-lt"/>
                          <a:cs typeface="Times New Roman"/>
                        </a:rPr>
                        <a:t> Initial Science Program Scope</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Accelerator Storage Rings </a:t>
                      </a:r>
                    </a:p>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(ASR)</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0" marR="0" algn="l">
                        <a:spcBef>
                          <a:spcPts val="0"/>
                        </a:spcBef>
                        <a:spcAft>
                          <a:spcPts val="600"/>
                        </a:spcAft>
                      </a:pPr>
                      <a:r>
                        <a:rPr lang="en-US" sz="1400" b="0" dirty="0">
                          <a:solidFill>
                            <a:schemeClr val="tx1"/>
                          </a:solidFill>
                          <a:effectLst/>
                          <a:latin typeface="+mn-lt"/>
                        </a:rPr>
                        <a:t>Hadron Storage Ring Modifications, Electron Storage Ring (10 GeV) and related infrastructure.</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839195575"/>
                  </a:ext>
                </a:extLst>
              </a:tr>
              <a:tr h="515009">
                <a:tc vMerge="1">
                  <a:txBody>
                    <a:bodyPr/>
                    <a:lstStyle/>
                    <a:p>
                      <a:pPr marL="0" marR="0" algn="ctr" defTabSz="457200" rtl="0" eaLnBrk="1" latinLnBrk="0" hangingPunct="1">
                        <a:spcBef>
                          <a:spcPts val="0"/>
                        </a:spcBef>
                        <a:spcAft>
                          <a:spcPts val="600"/>
                        </a:spcAft>
                      </a:pPr>
                      <a:r>
                        <a:rPr lang="en-US" sz="1800" b="1" kern="1200">
                          <a:solidFill>
                            <a:schemeClr val="lt1"/>
                          </a:solidFill>
                          <a:effectLst/>
                          <a:latin typeface="+mn-lt"/>
                          <a:ea typeface="+mn-ea"/>
                          <a:cs typeface="+mn-cs"/>
                        </a:rPr>
                        <a:t>x</a:t>
                      </a:r>
                    </a:p>
                  </a:txBody>
                  <a:tcPr marL="117091" marR="117091" marT="0" marB="0" anchor="ct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mn-lt"/>
                          <a:ea typeface="+mn-ea"/>
                          <a:cs typeface="Times New Roman" panose="02020603050405020304" pitchFamily="18" charset="0"/>
                        </a:rPr>
                        <a:t>Detector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mn-lt"/>
                          <a:ea typeface="+mn-ea"/>
                          <a:cs typeface="Times New Roman" panose="02020603050405020304" pitchFamily="18" charset="0"/>
                        </a:rPr>
                        <a:t>(DET)</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mn-lt"/>
                        </a:rPr>
                        <a:t>ePIC Detector including SC magnet, detector systems, and </a:t>
                      </a:r>
                      <a:r>
                        <a:rPr lang="en-US" sz="1400" b="0" dirty="0" err="1">
                          <a:solidFill>
                            <a:schemeClr val="tx1"/>
                          </a:solidFill>
                          <a:effectLst/>
                          <a:latin typeface="+mn-lt"/>
                        </a:rPr>
                        <a:t>integrateion</a:t>
                      </a:r>
                      <a:r>
                        <a:rPr lang="en-US" sz="1400" b="0" dirty="0">
                          <a:solidFill>
                            <a:schemeClr val="tx1"/>
                          </a:solidFill>
                          <a:effectLst/>
                          <a:latin typeface="+mn-lt"/>
                        </a:rPr>
                        <a:t> and installation.</a:t>
                      </a:r>
                      <a:endParaRPr lang="en-US" sz="1400" b="0" kern="1200" dirty="0">
                        <a:solidFill>
                          <a:schemeClr val="tx1"/>
                        </a:solidFill>
                        <a:effectLst/>
                        <a:latin typeface="+mn-lt"/>
                        <a:ea typeface="+mn-ea"/>
                        <a:cs typeface="+mn-cs"/>
                      </a:endParaRP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50134608"/>
                  </a:ext>
                </a:extLst>
              </a:tr>
              <a:tr h="515009">
                <a:tc v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ysClr val="windowText" lastClr="000000"/>
                          </a:solidFill>
                          <a:effectLst/>
                          <a:latin typeface="+mn-lt"/>
                          <a:ea typeface="+mn-ea"/>
                          <a:cs typeface="Times New Roman" panose="02020603050405020304" pitchFamily="18" charset="0"/>
                        </a:rPr>
                        <a:t>Interaction Region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ysClr val="windowText" lastClr="000000"/>
                          </a:solidFill>
                          <a:effectLst/>
                          <a:latin typeface="+mn-lt"/>
                          <a:ea typeface="+mn-ea"/>
                          <a:cs typeface="Times New Roman" panose="02020603050405020304" pitchFamily="18" charset="0"/>
                        </a:rPr>
                        <a:t>(IR)</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dirty="0">
                          <a:solidFill>
                            <a:sysClr val="windowText" lastClr="000000"/>
                          </a:solidFill>
                          <a:effectLst/>
                          <a:latin typeface="+mn-lt"/>
                        </a:rPr>
                        <a:t>Interaction Region including the SC magnets and 197 MHz crab cavities.</a:t>
                      </a:r>
                      <a:endParaRPr lang="en-US" sz="1400" b="0" kern="1200" dirty="0">
                        <a:solidFill>
                          <a:sysClr val="windowText" lastClr="000000"/>
                        </a:solidFill>
                        <a:effectLst/>
                        <a:latin typeface="+mn-lt"/>
                        <a:ea typeface="+mn-ea"/>
                        <a:cs typeface="+mn-cs"/>
                      </a:endParaRP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341469065"/>
                  </a:ext>
                </a:extLst>
              </a:tr>
              <a:tr h="515009">
                <a:tc vMerge="1">
                  <a:txBody>
                    <a:bodyPr/>
                    <a:lstStyle/>
                    <a:p>
                      <a:pPr marL="0" marR="0" algn="ctr">
                        <a:spcBef>
                          <a:spcPts val="0"/>
                        </a:spcBef>
                        <a:spcAft>
                          <a:spcPts val="6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x</a:t>
                      </a:r>
                    </a:p>
                  </a:txBody>
                  <a:tcPr marL="117091" marR="117091" marT="0" marB="0" anchor="ctr"/>
                </a:tc>
                <a:tc>
                  <a:txBody>
                    <a:bodyPr/>
                    <a:lstStyle/>
                    <a:p>
                      <a:pPr marL="0" marR="0" algn="ctr">
                        <a:spcBef>
                          <a:spcPts val="0"/>
                        </a:spcBef>
                        <a:spcAft>
                          <a:spcPts val="600"/>
                        </a:spcAft>
                      </a:pPr>
                      <a:r>
                        <a:rPr lang="en-US" sz="1400" b="1" kern="1200" dirty="0">
                          <a:solidFill>
                            <a:schemeClr val="tx1"/>
                          </a:solidFill>
                          <a:effectLst/>
                          <a:latin typeface="+mn-lt"/>
                          <a:ea typeface="+mn-ea"/>
                          <a:cs typeface="Times New Roman" panose="02020603050405020304" pitchFamily="18" charset="0"/>
                        </a:rPr>
                        <a:t>Electron Injectors </a:t>
                      </a:r>
                    </a:p>
                    <a:p>
                      <a:pPr marL="0" marR="0" algn="ctr">
                        <a:spcBef>
                          <a:spcPts val="0"/>
                        </a:spcBef>
                        <a:spcAft>
                          <a:spcPts val="600"/>
                        </a:spcAft>
                      </a:pPr>
                      <a:r>
                        <a:rPr lang="en-US" sz="1400" b="1" kern="1200" dirty="0">
                          <a:solidFill>
                            <a:schemeClr val="tx1"/>
                          </a:solidFill>
                          <a:effectLst/>
                          <a:latin typeface="+mn-lt"/>
                          <a:ea typeface="+mn-ea"/>
                          <a:cs typeface="Times New Roman" panose="02020603050405020304" pitchFamily="18" charset="0"/>
                        </a:rPr>
                        <a:t>(EIN) </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solidFill>
                  </a:tcPr>
                </a:tc>
                <a:tc>
                  <a:txBody>
                    <a:bodyPr/>
                    <a:lstStyle/>
                    <a:p>
                      <a:pPr marL="0" marR="0" algn="l">
                        <a:spcBef>
                          <a:spcPts val="0"/>
                        </a:spcBef>
                        <a:spcAft>
                          <a:spcPts val="600"/>
                        </a:spcAft>
                      </a:pPr>
                      <a:r>
                        <a:rPr lang="en-US" sz="1400" b="0" dirty="0">
                          <a:solidFill>
                            <a:schemeClr val="tx1"/>
                          </a:solidFill>
                          <a:effectLst/>
                          <a:latin typeface="+mn-lt"/>
                        </a:rPr>
                        <a:t>Electron Injectors (LINAC, BAR &amp; RCS @ 10 GeV) and related infrastructure.</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362617406"/>
                  </a:ext>
                </a:extLst>
              </a:tr>
              <a:tr h="565464">
                <a:tc>
                  <a:txBody>
                    <a:bodyPr/>
                    <a:lstStyle/>
                    <a:p>
                      <a:pPr marL="0" marR="0" algn="ctr" defTabSz="457200" rtl="0" eaLnBrk="1" latinLnBrk="0" hangingPunct="1">
                        <a:spcBef>
                          <a:spcPts val="0"/>
                        </a:spcBef>
                        <a:spcAft>
                          <a:spcPts val="600"/>
                        </a:spcAft>
                      </a:pPr>
                      <a:r>
                        <a:rPr lang="en-US" sz="1400" b="1" kern="1200" dirty="0">
                          <a:solidFill>
                            <a:schemeClr val="tx1"/>
                          </a:solidFill>
                          <a:effectLst/>
                          <a:latin typeface="+mn-lt"/>
                          <a:ea typeface="+mn-ea"/>
                          <a:cs typeface="Times New Roman" panose="02020603050405020304" pitchFamily="18" charset="0"/>
                        </a:rPr>
                        <a:t>Full</a:t>
                      </a:r>
                      <a:r>
                        <a:rPr lang="en-US" sz="1400" b="1" kern="1200" dirty="0">
                          <a:solidFill>
                            <a:schemeClr val="lt1"/>
                          </a:solidFill>
                          <a:effectLst/>
                          <a:latin typeface="+mn-lt"/>
                          <a:ea typeface="+mn-ea"/>
                          <a:cs typeface="Times New Roman" panose="02020603050405020304" pitchFamily="18" charset="0"/>
                        </a:rPr>
                        <a:t> </a:t>
                      </a:r>
                      <a:r>
                        <a:rPr lang="en-US" sz="1400" b="1" kern="1200" dirty="0">
                          <a:solidFill>
                            <a:schemeClr val="tx1"/>
                          </a:solidFill>
                          <a:effectLst/>
                          <a:latin typeface="+mn-lt"/>
                          <a:ea typeface="+mn-ea"/>
                          <a:cs typeface="Times New Roman" panose="02020603050405020304" pitchFamily="18" charset="0"/>
                        </a:rPr>
                        <a:t>Scope</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0C0">
                        <a:alpha val="53000"/>
                      </a:srgbClr>
                    </a:solidFill>
                  </a:tcPr>
                </a:tc>
                <a:tc>
                  <a:txBody>
                    <a:bodyPr/>
                    <a:lstStyle/>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Energy and Luminosity Ramp-up</a:t>
                      </a:r>
                    </a:p>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(ELR)</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0C0"/>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mn-lt"/>
                          <a:ea typeface="Times New Roman" panose="02020603050405020304" pitchFamily="18" charset="0"/>
                          <a:cs typeface="Times New Roman" panose="02020603050405020304" pitchFamily="18" charset="0"/>
                        </a:rPr>
                        <a:t>Accelerator scope required to increase Energy (18GeV e-, RCS SRF &amp; Cryo, 394 MHz crab cavities, 41 GeV by-pass, </a:t>
                      </a:r>
                      <a:r>
                        <a:rPr lang="en-US" sz="1400" dirty="0">
                          <a:solidFill>
                            <a:schemeClr val="tx1"/>
                          </a:solidFill>
                        </a:rPr>
                        <a:t>ESR and HSR RF amplifiers, etc.</a:t>
                      </a:r>
                      <a:r>
                        <a:rPr lang="en-US" sz="1400" b="0" dirty="0">
                          <a:solidFill>
                            <a:schemeClr val="tx1"/>
                          </a:solidFill>
                          <a:effectLst/>
                          <a:latin typeface="+mn-lt"/>
                          <a:ea typeface="Times New Roman" panose="02020603050405020304" pitchFamily="18" charset="0"/>
                          <a:cs typeface="Times New Roman" panose="02020603050405020304" pitchFamily="18" charset="0"/>
                        </a:rPr>
                        <a:t>)</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3678458136"/>
                  </a:ext>
                </a:extLst>
              </a:tr>
              <a:tr h="629394">
                <a:tc>
                  <a:txBody>
                    <a:bodyPr/>
                    <a:lstStyle/>
                    <a:p>
                      <a:pPr marL="0" marR="0" indent="0" algn="ctr" defTabSz="114300" rtl="0" eaLnBrk="1" latinLnBrk="0" hangingPunct="1">
                        <a:spcBef>
                          <a:spcPts val="0"/>
                        </a:spcBef>
                        <a:spcAft>
                          <a:spcPts val="600"/>
                        </a:spcAft>
                        <a:tabLst/>
                      </a:pPr>
                      <a:r>
                        <a:rPr lang="en-US" sz="1400" dirty="0">
                          <a:solidFill>
                            <a:schemeClr val="tx1"/>
                          </a:solidFill>
                          <a:effectLst/>
                          <a:latin typeface="+mn-lt"/>
                          <a:ea typeface="Times New Roman" panose="02020603050405020304" pitchFamily="18" charset="0"/>
                          <a:cs typeface="Times New Roman" panose="02020603050405020304" pitchFamily="18" charset="0"/>
                        </a:rPr>
                        <a:t>PM &amp; CX</a:t>
                      </a:r>
                      <a:endParaRPr lang="en-US" sz="1400" b="1" kern="1200" dirty="0">
                        <a:solidFill>
                          <a:schemeClr val="tx1"/>
                        </a:solidFill>
                        <a:effectLst/>
                        <a:latin typeface="+mn-lt"/>
                        <a:ea typeface="+mn-ea"/>
                        <a:cs typeface="Times New Roman" panose="02020603050405020304" pitchFamily="18" charset="0"/>
                      </a:endParaRP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Project Management and Global Services </a:t>
                      </a:r>
                    </a:p>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(PMG)</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algn="l">
                        <a:spcBef>
                          <a:spcPts val="0"/>
                        </a:spcBef>
                        <a:spcAft>
                          <a:spcPts val="600"/>
                        </a:spcAft>
                      </a:pPr>
                      <a:r>
                        <a:rPr lang="en-US" sz="1400" b="0" dirty="0">
                          <a:solidFill>
                            <a:schemeClr val="tx1"/>
                          </a:solidFill>
                          <a:effectLst/>
                          <a:latin typeface="+mn-lt"/>
                          <a:ea typeface="Times New Roman" panose="02020603050405020304" pitchFamily="18" charset="0"/>
                          <a:cs typeface="Times New Roman" panose="02020603050405020304" pitchFamily="18" charset="0"/>
                        </a:rPr>
                        <a:t>Project and Technical integration support to  entire project and integration and commissioning. </a:t>
                      </a:r>
                    </a:p>
                  </a:txBody>
                  <a:tcPr marL="117091" marR="117091"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619991890"/>
                  </a:ext>
                </a:extLst>
              </a:tr>
            </a:tbl>
          </a:graphicData>
        </a:graphic>
      </p:graphicFrame>
      <p:sp>
        <p:nvSpPr>
          <p:cNvPr id="2" name="Left Brace 1">
            <a:extLst>
              <a:ext uri="{FF2B5EF4-FFF2-40B4-BE49-F238E27FC236}">
                <a16:creationId xmlns:a16="http://schemas.microsoft.com/office/drawing/2014/main" id="{005C64EF-7D29-4D4D-9060-6D9BD23AF7C0}"/>
              </a:ext>
            </a:extLst>
          </p:cNvPr>
          <p:cNvSpPr/>
          <p:nvPr/>
        </p:nvSpPr>
        <p:spPr>
          <a:xfrm>
            <a:off x="1518024" y="1913218"/>
            <a:ext cx="174811" cy="201033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37616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 bar chart&#10;&#10;AI-generated content may be incorrect.">
            <a:extLst>
              <a:ext uri="{FF2B5EF4-FFF2-40B4-BE49-F238E27FC236}">
                <a16:creationId xmlns:a16="http://schemas.microsoft.com/office/drawing/2014/main" id="{C9FFA2D4-D6ED-36E5-2B00-48B36394C947}"/>
              </a:ext>
            </a:extLst>
          </p:cNvPr>
          <p:cNvPicPr>
            <a:picLocks noChangeAspect="1"/>
          </p:cNvPicPr>
          <p:nvPr/>
        </p:nvPicPr>
        <p:blipFill>
          <a:blip r:embed="rId2"/>
          <a:stretch>
            <a:fillRect/>
          </a:stretch>
        </p:blipFill>
        <p:spPr>
          <a:xfrm>
            <a:off x="1290244" y="1122715"/>
            <a:ext cx="9118269" cy="4066535"/>
          </a:xfrm>
          <a:prstGeom prst="rect">
            <a:avLst/>
          </a:prstGeom>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EIC Reference Schedule Before</a:t>
            </a:r>
          </a:p>
        </p:txBody>
      </p:sp>
      <p:sp>
        <p:nvSpPr>
          <p:cNvPr id="15" name="Content Placeholder 2">
            <a:extLst>
              <a:ext uri="{FF2B5EF4-FFF2-40B4-BE49-F238E27FC236}">
                <a16:creationId xmlns:a16="http://schemas.microsoft.com/office/drawing/2014/main" id="{1F638416-91F2-43E9-8B39-CA86FEBD8AAA}"/>
              </a:ext>
            </a:extLst>
          </p:cNvPr>
          <p:cNvSpPr txBox="1">
            <a:spLocks/>
          </p:cNvSpPr>
          <p:nvPr/>
        </p:nvSpPr>
        <p:spPr>
          <a:xfrm>
            <a:off x="1290244" y="5299769"/>
            <a:ext cx="9748218" cy="814866"/>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Revising based on delivery of subprojects and revised annual funding assumptions.</a:t>
            </a:r>
          </a:p>
        </p:txBody>
      </p:sp>
      <p:sp>
        <p:nvSpPr>
          <p:cNvPr id="17" name="TextBox 16">
            <a:extLst>
              <a:ext uri="{FF2B5EF4-FFF2-40B4-BE49-F238E27FC236}">
                <a16:creationId xmlns:a16="http://schemas.microsoft.com/office/drawing/2014/main" id="{D12F9E11-892E-495D-A84E-A7E63ACEA99E}"/>
              </a:ext>
            </a:extLst>
          </p:cNvPr>
          <p:cNvSpPr txBox="1"/>
          <p:nvPr/>
        </p:nvSpPr>
        <p:spPr>
          <a:xfrm rot="16200000">
            <a:off x="3151178" y="3340902"/>
            <a:ext cx="4275976" cy="207751"/>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750" kern="0" dirty="0">
                <a:solidFill>
                  <a:prstClr val="black"/>
                </a:solidFill>
              </a:rPr>
              <a:t>RHIC Operations is planned for the </a:t>
            </a:r>
            <a:r>
              <a:rPr lang="en-US" sz="750" b="1" kern="0" dirty="0">
                <a:solidFill>
                  <a:srgbClr val="FF0000"/>
                </a:solidFill>
              </a:rPr>
              <a:t>end of CY2025</a:t>
            </a:r>
            <a:endParaRPr lang="en-US" sz="750" dirty="0">
              <a:solidFill>
                <a:schemeClr val="tx1"/>
              </a:solidFill>
            </a:endParaRPr>
          </a:p>
        </p:txBody>
      </p:sp>
      <p:sp>
        <p:nvSpPr>
          <p:cNvPr id="3" name="TextBox 2">
            <a:extLst>
              <a:ext uri="{FF2B5EF4-FFF2-40B4-BE49-F238E27FC236}">
                <a16:creationId xmlns:a16="http://schemas.microsoft.com/office/drawing/2014/main" id="{BC13FE31-8145-5B80-557F-CA4F6E20A1F6}"/>
              </a:ext>
            </a:extLst>
          </p:cNvPr>
          <p:cNvSpPr txBox="1"/>
          <p:nvPr/>
        </p:nvSpPr>
        <p:spPr>
          <a:xfrm>
            <a:off x="5510000" y="1875153"/>
            <a:ext cx="5528462" cy="646331"/>
          </a:xfrm>
          <a:prstGeom prst="rect">
            <a:avLst/>
          </a:prstGeom>
          <a:solidFill>
            <a:schemeClr val="bg1"/>
          </a:solidFill>
          <a:ln w="19050">
            <a:solidFill>
              <a:srgbClr val="0070C0"/>
            </a:solidFill>
          </a:ln>
        </p:spPr>
        <p:txBody>
          <a:bodyPr wrap="square" rtlCol="0">
            <a:spAutoFit/>
          </a:bodyPr>
          <a:lstStyle/>
          <a:p>
            <a:r>
              <a:rPr lang="en-US" dirty="0"/>
              <a:t>Goal is to baseline and start construction of the EIC Accelerator Storage Rings in 2026.</a:t>
            </a:r>
          </a:p>
        </p:txBody>
      </p:sp>
      <p:sp>
        <p:nvSpPr>
          <p:cNvPr id="9" name="Slide Number Placeholder 1">
            <a:extLst>
              <a:ext uri="{FF2B5EF4-FFF2-40B4-BE49-F238E27FC236}">
                <a16:creationId xmlns:a16="http://schemas.microsoft.com/office/drawing/2014/main" id="{B92715B5-2864-43FB-9D95-6D2EBBFB6F1D}"/>
              </a:ext>
            </a:extLst>
          </p:cNvPr>
          <p:cNvSpPr>
            <a:spLocks noGrp="1"/>
          </p:cNvSpPr>
          <p:nvPr>
            <p:ph type="sldNum" sz="quarter" idx="4"/>
          </p:nvPr>
        </p:nvSpPr>
        <p:spPr>
          <a:xfrm>
            <a:off x="11466934" y="6376244"/>
            <a:ext cx="432486" cy="365125"/>
          </a:xfrm>
        </p:spPr>
        <p:txBody>
          <a:bodyPr/>
          <a:lstStyle/>
          <a:p>
            <a:pPr algn="ctr"/>
            <a:fld id="{933A556B-7C63-244D-9B7C-B0EA8042B330}" type="slidenum">
              <a:rPr lang="en-US" smtClean="0"/>
              <a:pPr algn="ctr"/>
              <a:t>14</a:t>
            </a:fld>
            <a:endParaRPr lang="en-US" dirty="0"/>
          </a:p>
        </p:txBody>
      </p:sp>
    </p:spTree>
    <p:extLst>
      <p:ext uri="{BB962C8B-B14F-4D97-AF65-F5344CB8AC3E}">
        <p14:creationId xmlns:p14="http://schemas.microsoft.com/office/powerpoint/2010/main" val="879856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EIC Reference Schedule - Subprojects</a:t>
            </a:r>
          </a:p>
        </p:txBody>
      </p:sp>
      <p:sp>
        <p:nvSpPr>
          <p:cNvPr id="9" name="Slide Number Placeholder 1">
            <a:extLst>
              <a:ext uri="{FF2B5EF4-FFF2-40B4-BE49-F238E27FC236}">
                <a16:creationId xmlns:a16="http://schemas.microsoft.com/office/drawing/2014/main" id="{B92715B5-2864-43FB-9D95-6D2EBBFB6F1D}"/>
              </a:ext>
            </a:extLst>
          </p:cNvPr>
          <p:cNvSpPr>
            <a:spLocks noGrp="1"/>
          </p:cNvSpPr>
          <p:nvPr>
            <p:ph type="sldNum" sz="quarter" idx="4"/>
          </p:nvPr>
        </p:nvSpPr>
        <p:spPr>
          <a:xfrm>
            <a:off x="11466934" y="6376244"/>
            <a:ext cx="432486" cy="365125"/>
          </a:xfrm>
        </p:spPr>
        <p:txBody>
          <a:bodyPr/>
          <a:lstStyle/>
          <a:p>
            <a:pPr algn="ctr"/>
            <a:fld id="{933A556B-7C63-244D-9B7C-B0EA8042B330}" type="slidenum">
              <a:rPr lang="en-US" smtClean="0"/>
              <a:pPr algn="ctr"/>
              <a:t>15</a:t>
            </a:fld>
            <a:endParaRPr lang="en-US" dirty="0"/>
          </a:p>
        </p:txBody>
      </p:sp>
      <p:pic>
        <p:nvPicPr>
          <p:cNvPr id="5" name="Picture 4">
            <a:extLst>
              <a:ext uri="{FF2B5EF4-FFF2-40B4-BE49-F238E27FC236}">
                <a16:creationId xmlns:a16="http://schemas.microsoft.com/office/drawing/2014/main" id="{829B2B7A-8459-4E6E-B57E-FFE509BF3778}"/>
              </a:ext>
            </a:extLst>
          </p:cNvPr>
          <p:cNvPicPr>
            <a:picLocks noChangeAspect="1"/>
          </p:cNvPicPr>
          <p:nvPr/>
        </p:nvPicPr>
        <p:blipFill>
          <a:blip r:embed="rId2"/>
          <a:stretch>
            <a:fillRect/>
          </a:stretch>
        </p:blipFill>
        <p:spPr>
          <a:xfrm>
            <a:off x="1931893" y="934357"/>
            <a:ext cx="7736541" cy="5196184"/>
          </a:xfrm>
          <a:prstGeom prst="rect">
            <a:avLst/>
          </a:prstGeom>
        </p:spPr>
      </p:pic>
    </p:spTree>
    <p:extLst>
      <p:ext uri="{BB962C8B-B14F-4D97-AF65-F5344CB8AC3E}">
        <p14:creationId xmlns:p14="http://schemas.microsoft.com/office/powerpoint/2010/main" val="30920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EE39-4A8F-AB9F-96AD-63AFD5B78DE3}"/>
              </a:ext>
            </a:extLst>
          </p:cNvPr>
          <p:cNvSpPr>
            <a:spLocks noGrp="1"/>
          </p:cNvSpPr>
          <p:nvPr>
            <p:ph type="title"/>
          </p:nvPr>
        </p:nvSpPr>
        <p:spPr/>
        <p:txBody>
          <a:bodyPr/>
          <a:lstStyle/>
          <a:p>
            <a:r>
              <a:rPr lang="en-US" dirty="0"/>
              <a:t>EIC Project Delivery Organization</a:t>
            </a:r>
          </a:p>
        </p:txBody>
      </p:sp>
      <p:sp>
        <p:nvSpPr>
          <p:cNvPr id="4" name="Slide Number Placeholder 3">
            <a:extLst>
              <a:ext uri="{FF2B5EF4-FFF2-40B4-BE49-F238E27FC236}">
                <a16:creationId xmlns:a16="http://schemas.microsoft.com/office/drawing/2014/main" id="{4C76E0A3-D127-58FF-BDE8-61C4A4C86AA8}"/>
              </a:ext>
            </a:extLst>
          </p:cNvPr>
          <p:cNvSpPr>
            <a:spLocks noGrp="1"/>
          </p:cNvSpPr>
          <p:nvPr>
            <p:ph type="sldNum" sz="quarter" idx="4"/>
          </p:nvPr>
        </p:nvSpPr>
        <p:spPr/>
        <p:txBody>
          <a:bodyPr/>
          <a:lstStyle/>
          <a:p>
            <a:pPr algn="ctr"/>
            <a:fld id="{933A556B-7C63-244D-9B7C-B0EA8042B330}" type="slidenum">
              <a:rPr lang="en-US" smtClean="0"/>
              <a:pPr algn="ctr"/>
              <a:t>16</a:t>
            </a:fld>
            <a:endParaRPr lang="en-US" dirty="0"/>
          </a:p>
        </p:txBody>
      </p:sp>
      <p:sp>
        <p:nvSpPr>
          <p:cNvPr id="7" name="TextBox 6">
            <a:extLst>
              <a:ext uri="{FF2B5EF4-FFF2-40B4-BE49-F238E27FC236}">
                <a16:creationId xmlns:a16="http://schemas.microsoft.com/office/drawing/2014/main" id="{ECC39642-F2A1-3443-C6DE-4CFBC7180873}"/>
              </a:ext>
            </a:extLst>
          </p:cNvPr>
          <p:cNvSpPr txBox="1"/>
          <p:nvPr/>
        </p:nvSpPr>
        <p:spPr>
          <a:xfrm>
            <a:off x="1068218" y="4978453"/>
            <a:ext cx="10415708" cy="163121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dirty="0"/>
              <a:t>Leadership of subprojects superimposed on the existing EIC project organization</a:t>
            </a:r>
          </a:p>
          <a:p>
            <a:pPr marL="342900" indent="-342900">
              <a:buFont typeface="Arial" panose="020B0604020202020204" pitchFamily="34" charset="0"/>
              <a:buChar char="•"/>
            </a:pPr>
            <a:r>
              <a:rPr lang="en-US" sz="2000" dirty="0"/>
              <a:t>Significant technical scope in Infrastructure, Accelerator Systems, RF, Cryogenics delivered in multiple subprojects.</a:t>
            </a:r>
          </a:p>
          <a:p>
            <a:pPr marL="342900" indent="-342900">
              <a:buFont typeface="Arial" panose="020B0604020202020204" pitchFamily="34" charset="0"/>
              <a:buChar char="•"/>
            </a:pPr>
            <a:r>
              <a:rPr lang="en-US" sz="2000" dirty="0"/>
              <a:t>Stronger technical integration effort will be required.</a:t>
            </a:r>
          </a:p>
          <a:p>
            <a:pPr marL="342900" indent="-342900">
              <a:buFont typeface="Arial" panose="020B0604020202020204" pitchFamily="34" charset="0"/>
              <a:buChar char="•"/>
            </a:pPr>
            <a:endParaRPr lang="en-US" sz="2000" dirty="0"/>
          </a:p>
        </p:txBody>
      </p:sp>
      <p:pic>
        <p:nvPicPr>
          <p:cNvPr id="3" name="Picture 2">
            <a:extLst>
              <a:ext uri="{FF2B5EF4-FFF2-40B4-BE49-F238E27FC236}">
                <a16:creationId xmlns:a16="http://schemas.microsoft.com/office/drawing/2014/main" id="{83128C58-9D5A-4D35-80A9-B3155D5EF11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94560" y="912318"/>
            <a:ext cx="7733944" cy="2915277"/>
          </a:xfrm>
          <a:prstGeom prst="rect">
            <a:avLst/>
          </a:prstGeom>
        </p:spPr>
      </p:pic>
      <p:pic>
        <p:nvPicPr>
          <p:cNvPr id="5" name="Picture 4">
            <a:extLst>
              <a:ext uri="{FF2B5EF4-FFF2-40B4-BE49-F238E27FC236}">
                <a16:creationId xmlns:a16="http://schemas.microsoft.com/office/drawing/2014/main" id="{D3541AF9-9B4E-4E9E-B210-33FD5A0BB24C}"/>
              </a:ext>
            </a:extLst>
          </p:cNvPr>
          <p:cNvPicPr>
            <a:picLocks noChangeAspect="1"/>
          </p:cNvPicPr>
          <p:nvPr/>
        </p:nvPicPr>
        <p:blipFill>
          <a:blip r:embed="rId3"/>
          <a:stretch>
            <a:fillRect/>
          </a:stretch>
        </p:blipFill>
        <p:spPr>
          <a:xfrm>
            <a:off x="844587" y="3878251"/>
            <a:ext cx="11347413" cy="68059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C9A4455-F491-43B4-A970-71D6348309A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74990" y="4657435"/>
            <a:ext cx="1080201" cy="1841722"/>
          </a:xfrm>
          <a:prstGeom prst="rect">
            <a:avLst/>
          </a:prstGeom>
        </p:spPr>
      </p:pic>
    </p:spTree>
    <p:extLst>
      <p:ext uri="{BB962C8B-B14F-4D97-AF65-F5344CB8AC3E}">
        <p14:creationId xmlns:p14="http://schemas.microsoft.com/office/powerpoint/2010/main" val="306527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0CA69-C0CC-4F23-B8C8-47EDBD96B13C}"/>
              </a:ext>
            </a:extLst>
          </p:cNvPr>
          <p:cNvSpPr>
            <a:spLocks noGrp="1"/>
          </p:cNvSpPr>
          <p:nvPr>
            <p:ph type="sldNum" sz="quarter" idx="4"/>
          </p:nvPr>
        </p:nvSpPr>
        <p:spPr/>
        <p:txBody>
          <a:bodyPr/>
          <a:lstStyle/>
          <a:p>
            <a:pPr algn="ctr"/>
            <a:fld id="{933A556B-7C63-244D-9B7C-B0EA8042B330}" type="slidenum">
              <a:rPr lang="en-US" sz="1100" smtClean="0"/>
              <a:pPr algn="ctr"/>
              <a:t>17</a:t>
            </a:fld>
            <a:endParaRPr lang="en-US" sz="1100" dirty="0"/>
          </a:p>
        </p:txBody>
      </p:sp>
      <p:sp>
        <p:nvSpPr>
          <p:cNvPr id="3" name="Title 2">
            <a:extLst>
              <a:ext uri="{FF2B5EF4-FFF2-40B4-BE49-F238E27FC236}">
                <a16:creationId xmlns:a16="http://schemas.microsoft.com/office/drawing/2014/main" id="{AE46ACAA-55C2-47F7-A2BC-189EDC996425}"/>
              </a:ext>
            </a:extLst>
          </p:cNvPr>
          <p:cNvSpPr>
            <a:spLocks noGrp="1"/>
          </p:cNvSpPr>
          <p:nvPr>
            <p:ph type="title"/>
          </p:nvPr>
        </p:nvSpPr>
        <p:spPr/>
        <p:txBody>
          <a:bodyPr/>
          <a:lstStyle/>
          <a:p>
            <a:r>
              <a:rPr lang="en-US" dirty="0"/>
              <a:t>DOE and EIC Planning Dates</a:t>
            </a:r>
          </a:p>
        </p:txBody>
      </p:sp>
      <p:graphicFrame>
        <p:nvGraphicFramePr>
          <p:cNvPr id="6" name="Table 5">
            <a:extLst>
              <a:ext uri="{FF2B5EF4-FFF2-40B4-BE49-F238E27FC236}">
                <a16:creationId xmlns:a16="http://schemas.microsoft.com/office/drawing/2014/main" id="{8F394B63-364D-449A-AF10-7CC09CE1AF81}"/>
              </a:ext>
            </a:extLst>
          </p:cNvPr>
          <p:cNvGraphicFramePr>
            <a:graphicFrameLocks noGrp="1"/>
          </p:cNvGraphicFramePr>
          <p:nvPr>
            <p:extLst>
              <p:ext uri="{D42A27DB-BD31-4B8C-83A1-F6EECF244321}">
                <p14:modId xmlns:p14="http://schemas.microsoft.com/office/powerpoint/2010/main" val="3848438385"/>
              </p:ext>
            </p:extLst>
          </p:nvPr>
        </p:nvGraphicFramePr>
        <p:xfrm>
          <a:off x="462580" y="1218674"/>
          <a:ext cx="11503153" cy="4384235"/>
        </p:xfrm>
        <a:graphic>
          <a:graphicData uri="http://schemas.openxmlformats.org/drawingml/2006/table">
            <a:tbl>
              <a:tblPr firstRow="1" bandRow="1"/>
              <a:tblGrid>
                <a:gridCol w="4276690">
                  <a:extLst>
                    <a:ext uri="{9D8B030D-6E8A-4147-A177-3AD203B41FA5}">
                      <a16:colId xmlns:a16="http://schemas.microsoft.com/office/drawing/2014/main" val="3898981589"/>
                    </a:ext>
                  </a:extLst>
                </a:gridCol>
                <a:gridCol w="1650381">
                  <a:extLst>
                    <a:ext uri="{9D8B030D-6E8A-4147-A177-3AD203B41FA5}">
                      <a16:colId xmlns:a16="http://schemas.microsoft.com/office/drawing/2014/main" val="1559924210"/>
                    </a:ext>
                  </a:extLst>
                </a:gridCol>
                <a:gridCol w="4025588">
                  <a:extLst>
                    <a:ext uri="{9D8B030D-6E8A-4147-A177-3AD203B41FA5}">
                      <a16:colId xmlns:a16="http://schemas.microsoft.com/office/drawing/2014/main" val="974879860"/>
                    </a:ext>
                  </a:extLst>
                </a:gridCol>
                <a:gridCol w="1550494">
                  <a:extLst>
                    <a:ext uri="{9D8B030D-6E8A-4147-A177-3AD203B41FA5}">
                      <a16:colId xmlns:a16="http://schemas.microsoft.com/office/drawing/2014/main" val="2821486861"/>
                    </a:ext>
                  </a:extLst>
                </a:gridCol>
              </a:tblGrid>
              <a:tr h="319052">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extLst>
                  <a:ext uri="{0D108BD9-81ED-4DB2-BD59-A6C34878D82A}">
                    <a16:rowId xmlns:a16="http://schemas.microsoft.com/office/drawing/2014/main" val="246615833"/>
                  </a:ext>
                </a:extLst>
              </a:tr>
              <a:tr h="3190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dirty="0">
                          <a:solidFill>
                            <a:schemeClr val="dk1"/>
                          </a:solidFill>
                          <a:latin typeface="Arial" panose="020B0604020202020204"/>
                          <a:ea typeface="+mn-ea"/>
                          <a:cs typeface="Arial"/>
                        </a:rPr>
                        <a:t>DOE Independent Project Review (IPR)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i="0" dirty="0">
                          <a:latin typeface="Arial"/>
                          <a:cs typeface="Arial"/>
                        </a:rPr>
                        <a:t>Jan. 7-9,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tx1"/>
                          </a:solidFill>
                          <a:latin typeface="+mn-lt"/>
                          <a:ea typeface="+mn-ea"/>
                          <a:cs typeface="Arial"/>
                        </a:rPr>
                        <a:t>DOE RHIC R&amp;R/Injector Operations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Sept. 8-10,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5676722"/>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Arial"/>
                          <a:ea typeface="+mn-ea"/>
                          <a:cs typeface="Arial"/>
                        </a:rPr>
                        <a:t>Start Developing Scope of Subprojects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defTabSz="1147763" fontAlgn="b"/>
                      <a:r>
                        <a:rPr lang="en-US" sz="1400" b="0" i="0" u="none" strike="noStrike" dirty="0">
                          <a:solidFill>
                            <a:srgbClr val="000000"/>
                          </a:solidFill>
                          <a:effectLst/>
                          <a:latin typeface="+mn-lt"/>
                        </a:rPr>
                        <a:t>January 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mn-lt"/>
                          <a:ea typeface="+mn-ea"/>
                          <a:cs typeface="Arial"/>
                        </a:rPr>
                        <a:t>Machine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Sept. 16-18,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5636161"/>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Arial"/>
                          <a:ea typeface="+mn-ea"/>
                          <a:cs typeface="Arial"/>
                        </a:rPr>
                        <a:t>IR SC Magnet Steering Group Meetings in 2025</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defTabSz="1147763" fontAlgn="b"/>
                      <a:r>
                        <a:rPr lang="en-US" sz="1400" b="0" i="0" u="none" strike="noStrike" dirty="0">
                          <a:solidFill>
                            <a:srgbClr val="000000"/>
                          </a:solidFill>
                          <a:effectLst/>
                          <a:latin typeface="+mn-lt"/>
                        </a:rPr>
                        <a:t>   January 17,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mn-lt"/>
                          <a:ea typeface="+mn-ea"/>
                          <a:cs typeface="Arial"/>
                        </a:rPr>
                        <a:t>Infrastructure Construction Advisory Committee</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October 2025</a:t>
                      </a:r>
                      <a:endParaRPr lang="en-US" sz="1400" b="0" i="0" u="none" strike="noStrike" dirty="0">
                        <a:solidFill>
                          <a:schemeClr val="tx1"/>
                        </a:solidFill>
                        <a:effectLst/>
                        <a:latin typeface="+mn-lt"/>
                      </a:endParaRP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376565"/>
                  </a:ext>
                </a:extLst>
              </a:tr>
              <a:tr h="336550">
                <a:tc>
                  <a:txBody>
                    <a:bodyPr/>
                    <a:lstStyle/>
                    <a:p>
                      <a:pPr marL="60325" indent="0" algn="l" fontAlgn="b"/>
                      <a:r>
                        <a:rPr lang="en-US" sz="1400" b="0" i="0" u="none" strike="noStrike" dirty="0">
                          <a:solidFill>
                            <a:srgbClr val="000000"/>
                          </a:solidFill>
                          <a:effectLst/>
                          <a:latin typeface="+mn-lt"/>
                        </a:rPr>
                        <a:t>Project Advisory Committee Meeting </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defTabSz="914400" fontAlgn="b"/>
                      <a:r>
                        <a:rPr lang="en-US" sz="1400" b="0" i="0" u="none" strike="noStrike" dirty="0">
                          <a:solidFill>
                            <a:srgbClr val="000000"/>
                          </a:solidFill>
                          <a:effectLst/>
                          <a:latin typeface="+mn-lt"/>
                        </a:rPr>
                        <a:t>  February 11,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mn-lt"/>
                          <a:ea typeface="+mn-ea"/>
                          <a:cs typeface="Arial"/>
                        </a:rPr>
                        <a:t>Resource Review Board Meeting (BNL)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kern="1200" dirty="0">
                          <a:solidFill>
                            <a:srgbClr val="000000"/>
                          </a:solidFill>
                          <a:effectLst/>
                          <a:latin typeface="+mn-lt"/>
                          <a:ea typeface="+mn-ea"/>
                          <a:cs typeface="+mn-cs"/>
                        </a:rPr>
                        <a:t>Nov. 4-5, 2025</a:t>
                      </a:r>
                      <a:r>
                        <a:rPr lang="en-US" sz="1400" b="0" i="0" u="none" strike="noStrike" dirty="0">
                          <a:solidFill>
                            <a:srgbClr val="000000"/>
                          </a:solidFill>
                          <a:effectLst/>
                          <a:latin typeface="+mn-lt"/>
                        </a:rPr>
                        <a:t>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9790264"/>
                  </a:ext>
                </a:extLst>
              </a:tr>
              <a:tr h="309874">
                <a:tc>
                  <a:txBody>
                    <a:bodyPr/>
                    <a:lstStyle/>
                    <a:p>
                      <a:r>
                        <a:rPr lang="en-US" sz="1400" b="0" i="0" u="none" strike="noStrike" dirty="0">
                          <a:solidFill>
                            <a:srgbClr val="000000"/>
                          </a:solidFill>
                          <a:effectLst/>
                          <a:latin typeface="+mn-lt"/>
                        </a:rPr>
                        <a:t> EIC Advisory Board Meeting</a:t>
                      </a:r>
                      <a:endParaRPr lang="en-US" dirty="0"/>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a:r>
                        <a:rPr lang="en-US" sz="1400" b="0" i="0" u="none" strike="noStrike" dirty="0">
                          <a:solidFill>
                            <a:srgbClr val="000000"/>
                          </a:solidFill>
                          <a:effectLst/>
                          <a:latin typeface="+mn-lt"/>
                        </a:rPr>
                        <a:t>February 25, 2025</a:t>
                      </a:r>
                      <a:endParaRPr lang="en-US" dirty="0"/>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4">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chemeClr val="tx1"/>
                          </a:solidFill>
                          <a:latin typeface="+mn-lt"/>
                          <a:cs typeface="Arial"/>
                        </a:rPr>
                        <a:t>Assessments of Baseline Readiness for SPs</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Detector</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Interaction Region</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Accelerator Rings</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Global and Energy and Luminosity Ramp-Up</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End of 2025</a:t>
                      </a:r>
                    </a:p>
                    <a:p>
                      <a:pPr algn="r" fontAlgn="b"/>
                      <a:r>
                        <a:rPr lang="en-US" sz="1400" b="0" i="0" u="none" strike="noStrike" dirty="0">
                          <a:solidFill>
                            <a:srgbClr val="000000"/>
                          </a:solidFill>
                          <a:effectLst/>
                          <a:latin typeface="+mn-lt"/>
                        </a:rPr>
                        <a:t>Nov. 12-14, 2025</a:t>
                      </a:r>
                    </a:p>
                    <a:p>
                      <a:pPr algn="r" fontAlgn="b"/>
                      <a:r>
                        <a:rPr lang="en-US" sz="1400" b="0" i="0" u="none" strike="noStrike" dirty="0">
                          <a:solidFill>
                            <a:srgbClr val="000000"/>
                          </a:solidFill>
                          <a:effectLst/>
                          <a:latin typeface="+mn-lt"/>
                        </a:rPr>
                        <a:t>Nov. 18-20, 2025</a:t>
                      </a:r>
                    </a:p>
                    <a:p>
                      <a:pPr algn="r" fontAlgn="b"/>
                      <a:r>
                        <a:rPr lang="en-US" sz="1400" b="0" i="0" u="none" strike="noStrike" dirty="0">
                          <a:solidFill>
                            <a:srgbClr val="000000"/>
                          </a:solidFill>
                          <a:effectLst/>
                          <a:latin typeface="+mn-lt"/>
                        </a:rPr>
                        <a:t>Dec. 2025</a:t>
                      </a:r>
                    </a:p>
                    <a:p>
                      <a:pPr algn="r" fontAlgn="b"/>
                      <a:r>
                        <a:rPr lang="en-US" sz="1400" b="0" i="0" u="none" strike="noStrike" dirty="0">
                          <a:solidFill>
                            <a:srgbClr val="000000"/>
                          </a:solidFill>
                          <a:effectLst/>
                          <a:latin typeface="+mn-lt"/>
                        </a:rPr>
                        <a:t>TBD  </a:t>
                      </a:r>
                    </a:p>
                  </a:txBody>
                  <a:tcPr marL="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3731458"/>
                  </a:ext>
                </a:extLst>
              </a:tr>
              <a:tr h="314610">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Electron Injector Design and Cost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defTabSz="114300" fontAlgn="b"/>
                      <a:r>
                        <a:rPr lang="en-US" sz="1400" b="0" i="0" u="none" strike="noStrike" dirty="0">
                          <a:solidFill>
                            <a:srgbClr val="000000"/>
                          </a:solidFill>
                          <a:effectLst/>
                          <a:latin typeface="+mn-lt"/>
                        </a:rPr>
                        <a:t>April 8-10,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dirty="0">
                        <a:solidFill>
                          <a:schemeClr val="dk1"/>
                        </a:solidFill>
                        <a:latin typeface="Arial"/>
                        <a:ea typeface="+mn-ea"/>
                        <a:cs typeface="Arial"/>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r" fontAlgn="b"/>
                      <a:endParaRPr lang="en-US" sz="1400" b="0" i="0" u="none" strike="noStrike" dirty="0">
                        <a:solidFill>
                          <a:srgbClr val="000000"/>
                        </a:solidFill>
                        <a:effectLst/>
                        <a:latin typeface="+mn-lt"/>
                      </a:endParaRPr>
                    </a:p>
                  </a:txBody>
                  <a:tcPr marL="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4403402"/>
                  </a:ext>
                </a:extLst>
              </a:tr>
              <a:tr h="117609">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Infrastructure Construction Advisory Committee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April 16-17,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dirty="0">
                        <a:solidFill>
                          <a:schemeClr val="dk1"/>
                        </a:solidFill>
                        <a:latin typeface="Arial"/>
                        <a:ea typeface="+mn-ea"/>
                        <a:cs typeface="Arial"/>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7884929"/>
                  </a:ext>
                </a:extLst>
              </a:tr>
              <a:tr h="319052">
                <a:tc>
                  <a:txBody>
                    <a:bodyPr/>
                    <a:lstStyle/>
                    <a:p>
                      <a:pPr marL="60325" indent="0" algn="l" fontAlgn="b"/>
                      <a:r>
                        <a:rPr lang="en-US" sz="1400" b="0" i="0" u="none" strike="noStrike" dirty="0">
                          <a:solidFill>
                            <a:srgbClr val="000000"/>
                          </a:solidFill>
                          <a:effectLst/>
                          <a:latin typeface="+mn-lt"/>
                        </a:rPr>
                        <a:t>Project Advisory Committee </a:t>
                      </a:r>
                      <a:r>
                        <a:rPr lang="en-US" sz="1400" b="0" i="0" u="none" strike="noStrike" dirty="0">
                          <a:solidFill>
                            <a:srgbClr val="C00000"/>
                          </a:solidFill>
                          <a:effectLst/>
                          <a:latin typeface="+mn-lt"/>
                        </a:rPr>
                        <a:t>"Red Team" </a:t>
                      </a:r>
                      <a:r>
                        <a:rPr lang="en-US" sz="1400" b="0" i="0" u="none" strike="noStrike" dirty="0">
                          <a:solidFill>
                            <a:srgbClr val="000000"/>
                          </a:solidFill>
                          <a:effectLst/>
                          <a:latin typeface="+mn-lt"/>
                        </a:rPr>
                        <a:t>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tabLst/>
                      </a:pPr>
                      <a:r>
                        <a:rPr lang="en-US" sz="1400" b="0" i="0" u="none" strike="noStrike" dirty="0">
                          <a:solidFill>
                            <a:srgbClr val="000000"/>
                          </a:solidFill>
                          <a:effectLst/>
                          <a:latin typeface="+mn-lt"/>
                        </a:rPr>
                        <a:t> May 20-21,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dirty="0">
                        <a:solidFill>
                          <a:schemeClr val="dk1"/>
                        </a:solidFill>
                        <a:latin typeface="+mn-lt"/>
                        <a:ea typeface="+mn-ea"/>
                        <a:cs typeface="Arial"/>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fontAlgn="b"/>
                      <a:endParaRPr lang="en-US" sz="1400" b="0" i="0" u="none" strike="noStrike" dirty="0">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685607"/>
                  </a:ext>
                </a:extLst>
              </a:tr>
              <a:tr h="304737">
                <a:tc>
                  <a:txBody>
                    <a:bodyPr/>
                    <a:lstStyle/>
                    <a:p>
                      <a:pPr marL="60325" indent="0" algn="l" fontAlgn="b"/>
                      <a:r>
                        <a:rPr lang="en-US" sz="1400" b="0" i="0" u="none" strike="noStrike" dirty="0">
                          <a:solidFill>
                            <a:srgbClr val="000000"/>
                          </a:solidFill>
                          <a:effectLst/>
                          <a:latin typeface="+mn-lt"/>
                        </a:rPr>
                        <a:t>Resource Review Board Meeting (Prague)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       June 5-6,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kern="1200" spc="25" dirty="0">
                        <a:solidFill>
                          <a:schemeClr val="dk1"/>
                        </a:solidFill>
                        <a:latin typeface="Arial"/>
                        <a:ea typeface="+mn-ea"/>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spc="25" dirty="0">
                          <a:solidFill>
                            <a:schemeClr val="dk1"/>
                          </a:solidFill>
                          <a:latin typeface="Arial"/>
                          <a:ea typeface="+mn-ea"/>
                          <a:cs typeface="Arial"/>
                        </a:rPr>
                        <a:t>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30938530"/>
                  </a:ext>
                </a:extLst>
              </a:tr>
              <a:tr h="314807">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Arial"/>
                          <a:ea typeface="+mn-ea"/>
                          <a:cs typeface="Arial"/>
                        </a:rPr>
                        <a:t>Detector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defTabSz="1147763" fontAlgn="b"/>
                      <a:r>
                        <a:rPr lang="en-US" sz="1400" b="0" i="0" u="none" strike="noStrike" dirty="0">
                          <a:solidFill>
                            <a:srgbClr val="000000"/>
                          </a:solidFill>
                          <a:effectLst/>
                          <a:latin typeface="+mn-lt"/>
                        </a:rPr>
                        <a:t>June 11-13,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mn-lt"/>
                          <a:ea typeface="+mn-ea"/>
                          <a:cs typeface="Arial"/>
                        </a:rPr>
                        <a:t>RHIC Operations Conclude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sz="1400" b="0" i="0" u="none" strike="noStrike" dirty="0">
                          <a:solidFill>
                            <a:srgbClr val="000000"/>
                          </a:solidFill>
                          <a:effectLst/>
                          <a:latin typeface="+mn-lt"/>
                        </a:rPr>
                        <a:t>~End of 2025</a:t>
                      </a:r>
                      <a:endParaRPr lang="en-US" sz="1400" b="0" i="0" dirty="0">
                        <a:latin typeface="+mn-lt"/>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1424516"/>
                  </a:ext>
                </a:extLst>
              </a:tr>
              <a:tr h="319052">
                <a:tc>
                  <a:txBody>
                    <a:bodyPr/>
                    <a:lstStyle/>
                    <a:p>
                      <a:pPr marL="60325" indent="0" algn="l" fontAlgn="b"/>
                      <a:r>
                        <a:rPr lang="en-US" sz="1400" b="0" i="0" u="none" strike="noStrike" dirty="0">
                          <a:solidFill>
                            <a:srgbClr val="000000"/>
                          </a:solidFill>
                          <a:effectLst/>
                          <a:latin typeface="+mn-lt"/>
                        </a:rPr>
                        <a:t>EIC Advisory Board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June 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latin typeface="Arial"/>
                          <a:cs typeface="Arial"/>
                        </a:rPr>
                        <a:t>RHIC Removal and Repurposing (R&amp;R) Starts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latin typeface="Arial"/>
                          <a:cs typeface="Arial"/>
                        </a:rPr>
                        <a:t>~January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6680182"/>
                  </a:ext>
                </a:extLst>
              </a:tr>
              <a:tr h="319052">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DOE CD-3B ESAAB Approval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 July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a:t>
                      </a:r>
                      <a:r>
                        <a:rPr lang="en-US" sz="1400" b="1" i="0" spc="-30" dirty="0">
                          <a:latin typeface="Arial"/>
                          <a:cs typeface="Arial"/>
                        </a:rPr>
                        <a:t>IPR </a:t>
                      </a:r>
                      <a:r>
                        <a:rPr lang="en-US" sz="1400" b="1" i="0" spc="20" dirty="0">
                          <a:latin typeface="Arial"/>
                          <a:cs typeface="Arial"/>
                        </a:rPr>
                        <a:t>and</a:t>
                      </a:r>
                      <a:r>
                        <a:rPr lang="en-US" sz="1400" b="1" i="0" spc="-180" dirty="0">
                          <a:latin typeface="Arial"/>
                          <a:cs typeface="Arial"/>
                        </a:rPr>
                        <a:t> </a:t>
                      </a:r>
                      <a:r>
                        <a:rPr lang="en-US" sz="1400" b="1" i="0" spc="20" dirty="0">
                          <a:latin typeface="Arial"/>
                          <a:cs typeface="Arial"/>
                        </a:rPr>
                        <a:t>Independent Cost Review</a:t>
                      </a:r>
                      <a:endParaRPr lang="en-US" sz="1400" b="1" i="0" dirty="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~June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81632960"/>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dirty="0">
                          <a:solidFill>
                            <a:srgbClr val="000000"/>
                          </a:solidFill>
                          <a:effectLst/>
                          <a:latin typeface="+mn-lt"/>
                        </a:rPr>
                        <a:t>DOE IPR Focused Status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August 5-7,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a:t>
                      </a:r>
                      <a:r>
                        <a:rPr lang="en-US" sz="1400" b="1" i="0" spc="20" dirty="0">
                          <a:latin typeface="Arial"/>
                          <a:cs typeface="Arial"/>
                        </a:rPr>
                        <a:t>CD-</a:t>
                      </a:r>
                      <a:r>
                        <a:rPr lang="en-US" sz="1400" b="1" i="0" spc="15" dirty="0">
                          <a:latin typeface="Arial"/>
                          <a:cs typeface="Arial"/>
                        </a:rPr>
                        <a:t>2/3 Approval for Accelerator Rings</a:t>
                      </a:r>
                      <a:endParaRPr lang="en-US" sz="1400" b="1" i="0" dirty="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~Sept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8003505"/>
                  </a:ext>
                </a:extLst>
              </a:tr>
            </a:tbl>
          </a:graphicData>
        </a:graphic>
      </p:graphicFrame>
    </p:spTree>
    <p:extLst>
      <p:ext uri="{BB962C8B-B14F-4D97-AF65-F5344CB8AC3E}">
        <p14:creationId xmlns:p14="http://schemas.microsoft.com/office/powerpoint/2010/main" val="4159839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17203-D85B-E4CF-6609-15FC6B52A613}"/>
              </a:ext>
            </a:extLst>
          </p:cNvPr>
          <p:cNvSpPr>
            <a:spLocks noGrp="1"/>
          </p:cNvSpPr>
          <p:nvPr>
            <p:ph type="sldNum" sz="quarter" idx="4"/>
          </p:nvPr>
        </p:nvSpPr>
        <p:spPr/>
        <p:txBody>
          <a:bodyPr/>
          <a:lstStyle/>
          <a:p>
            <a:pPr algn="ctr"/>
            <a:fld id="{933A556B-7C63-244D-9B7C-B0EA8042B330}" type="slidenum">
              <a:rPr lang="en-US" smtClean="0"/>
              <a:pPr algn="ctr"/>
              <a:t>18</a:t>
            </a:fld>
            <a:endParaRPr lang="en-US" dirty="0"/>
          </a:p>
        </p:txBody>
      </p:sp>
      <p:sp>
        <p:nvSpPr>
          <p:cNvPr id="3" name="Title 2">
            <a:extLst>
              <a:ext uri="{FF2B5EF4-FFF2-40B4-BE49-F238E27FC236}">
                <a16:creationId xmlns:a16="http://schemas.microsoft.com/office/drawing/2014/main" id="{DE07D5F6-13C0-830E-E933-F2587DC55ABB}"/>
              </a:ext>
            </a:extLst>
          </p:cNvPr>
          <p:cNvSpPr>
            <a:spLocks noGrp="1"/>
          </p:cNvSpPr>
          <p:nvPr>
            <p:ph type="title"/>
          </p:nvPr>
        </p:nvSpPr>
        <p:spPr/>
        <p:txBody>
          <a:bodyPr/>
          <a:lstStyle/>
          <a:p>
            <a:r>
              <a:rPr lang="en-US" dirty="0"/>
              <a:t>EIC Planning Challenges</a:t>
            </a:r>
          </a:p>
        </p:txBody>
      </p:sp>
      <p:sp>
        <p:nvSpPr>
          <p:cNvPr id="4" name="Content Placeholder 3">
            <a:extLst>
              <a:ext uri="{FF2B5EF4-FFF2-40B4-BE49-F238E27FC236}">
                <a16:creationId xmlns:a16="http://schemas.microsoft.com/office/drawing/2014/main" id="{940AB09E-41A9-326C-C225-E69A880BE1E1}"/>
              </a:ext>
            </a:extLst>
          </p:cNvPr>
          <p:cNvSpPr>
            <a:spLocks noGrp="1"/>
          </p:cNvSpPr>
          <p:nvPr>
            <p:ph idx="1"/>
          </p:nvPr>
        </p:nvSpPr>
        <p:spPr>
          <a:xfrm>
            <a:off x="462579" y="1137957"/>
            <a:ext cx="11499925" cy="4865858"/>
          </a:xfrm>
        </p:spPr>
        <p:txBody>
          <a:bodyPr>
            <a:normAutofit fontScale="92500" lnSpcReduction="10000"/>
          </a:bodyPr>
          <a:lstStyle/>
          <a:p>
            <a:pPr marL="0" marR="0">
              <a:lnSpc>
                <a:spcPct val="115000"/>
              </a:lnSpc>
              <a:spcAft>
                <a:spcPts val="800"/>
              </a:spcAft>
              <a:buNone/>
            </a:pPr>
            <a:r>
              <a:rPr lang="en-US" sz="2000" u="sng" kern="100" dirty="0">
                <a:effectLst/>
                <a:ea typeface="Aptos" panose="020B0004020202020204" pitchFamily="34" charset="0"/>
                <a:cs typeface="Times New Roman" panose="02020603050405020304" pitchFamily="18" charset="0"/>
              </a:rPr>
              <a:t>Challenges:</a:t>
            </a:r>
            <a:endParaRPr lang="en-US" sz="2000" u="sng" kern="100" dirty="0">
              <a:ea typeface="Aptos" panose="020B0004020202020204" pitchFamily="34" charset="0"/>
              <a:cs typeface="Times New Roman" panose="02020603050405020304" pitchFamily="18" charset="0"/>
            </a:endParaRPr>
          </a:p>
          <a:p>
            <a:pPr marL="457200" marR="0" indent="-457200">
              <a:lnSpc>
                <a:spcPct val="115000"/>
              </a:lnSpc>
              <a:spcAft>
                <a:spcPts val="800"/>
              </a:spcAft>
              <a:buFont typeface="+mj-lt"/>
              <a:buAutoNum type="arabicPeriod"/>
            </a:pPr>
            <a:r>
              <a:rPr lang="en-US" sz="2000" kern="100" dirty="0">
                <a:ea typeface="Aptos" panose="020B0004020202020204" pitchFamily="34" charset="0"/>
                <a:cs typeface="Times New Roman" panose="02020603050405020304" pitchFamily="18" charset="0"/>
              </a:rPr>
              <a:t>To</a:t>
            </a:r>
            <a:r>
              <a:rPr lang="en-US" sz="2000" kern="100" dirty="0">
                <a:effectLst/>
                <a:ea typeface="Aptos" panose="020B0004020202020204" pitchFamily="34" charset="0"/>
                <a:cs typeface="Times New Roman" panose="02020603050405020304" pitchFamily="18" charset="0"/>
              </a:rPr>
              <a:t> deliver the EIC facility as a DOE single line-item construction project within a constrained and uncertain annual funding profile.</a:t>
            </a:r>
          </a:p>
          <a:p>
            <a:pPr marL="457200" marR="0" indent="-457200">
              <a:lnSpc>
                <a:spcPct val="115000"/>
              </a:lnSpc>
              <a:spcAft>
                <a:spcPts val="800"/>
              </a:spcAft>
              <a:buFont typeface="+mj-lt"/>
              <a:buAutoNum type="arabicPeriod"/>
            </a:pPr>
            <a:r>
              <a:rPr lang="en-US" sz="2000" kern="100" dirty="0">
                <a:effectLst/>
                <a:ea typeface="Aptos" panose="020B0004020202020204" pitchFamily="34" charset="0"/>
                <a:cs typeface="Times New Roman" panose="02020603050405020304" pitchFamily="18" charset="0"/>
              </a:rPr>
              <a:t>To continue to </a:t>
            </a:r>
            <a:r>
              <a:rPr lang="en-US" sz="2000" kern="100" dirty="0">
                <a:ea typeface="Aptos" panose="020B0004020202020204" pitchFamily="34" charset="0"/>
                <a:cs typeface="Times New Roman" panose="02020603050405020304" pitchFamily="18" charset="0"/>
              </a:rPr>
              <a:t>optimize c</a:t>
            </a:r>
            <a:r>
              <a:rPr lang="en-US" sz="2000" kern="100" dirty="0">
                <a:effectLst/>
                <a:ea typeface="Aptos" panose="020B0004020202020204" pitchFamily="34" charset="0"/>
                <a:cs typeface="Times New Roman" panose="02020603050405020304" pitchFamily="18" charset="0"/>
              </a:rPr>
              <a:t>ost and engage partners in the final design and construction of the project and the planning for operations.</a:t>
            </a:r>
          </a:p>
          <a:p>
            <a:pPr marR="0" indent="-457200">
              <a:lnSpc>
                <a:spcPct val="115000"/>
              </a:lnSpc>
              <a:spcAft>
                <a:spcPts val="800"/>
              </a:spcAft>
              <a:buFont typeface="+mj-lt"/>
              <a:buAutoNum type="arabicPeriod"/>
            </a:pPr>
            <a:endParaRPr lang="en-US" sz="2000" kern="100" dirty="0">
              <a:effectLst/>
              <a:ea typeface="Aptos" panose="020B0004020202020204" pitchFamily="34" charset="0"/>
              <a:cs typeface="Times New Roman" panose="02020603050405020304" pitchFamily="18" charset="0"/>
            </a:endParaRPr>
          </a:p>
          <a:p>
            <a:pPr marL="0" marR="0">
              <a:lnSpc>
                <a:spcPct val="115000"/>
              </a:lnSpc>
              <a:spcAft>
                <a:spcPts val="800"/>
              </a:spcAft>
              <a:buNone/>
            </a:pPr>
            <a:r>
              <a:rPr lang="en-US" sz="2000" u="sng" kern="100" dirty="0">
                <a:effectLst/>
                <a:ea typeface="Aptos" panose="020B0004020202020204" pitchFamily="34" charset="0"/>
                <a:cs typeface="Times New Roman" panose="02020603050405020304" pitchFamily="18" charset="0"/>
              </a:rPr>
              <a:t>Status:</a:t>
            </a:r>
          </a:p>
          <a:p>
            <a:pPr marL="0" marR="0">
              <a:lnSpc>
                <a:spcPct val="115000"/>
              </a:lnSpc>
              <a:spcAft>
                <a:spcPts val="800"/>
              </a:spcAft>
              <a:buNone/>
            </a:pPr>
            <a:r>
              <a:rPr lang="en-US" sz="2000" kern="100" dirty="0">
                <a:effectLst/>
                <a:ea typeface="Aptos" panose="020B0004020202020204" pitchFamily="34" charset="0"/>
                <a:cs typeface="Times New Roman" panose="02020603050405020304" pitchFamily="18" charset="0"/>
              </a:rPr>
              <a:t>CD-0, Mission Need, approved in 2019, and CD-1 approved in 2021.  The CD-1 cost range is $1.7B to $2.8B, with an assumed peak annual funding at $325M/year in FY2026.</a:t>
            </a:r>
          </a:p>
          <a:p>
            <a:pPr marL="0" marR="0">
              <a:lnSpc>
                <a:spcPct val="115000"/>
              </a:lnSpc>
              <a:spcAft>
                <a:spcPts val="800"/>
              </a:spcAft>
              <a:buNone/>
            </a:pPr>
            <a:r>
              <a:rPr lang="en-US" sz="2000" kern="100" dirty="0">
                <a:ea typeface="Aptos" panose="020B0004020202020204" pitchFamily="34" charset="0"/>
                <a:cs typeface="Times New Roman" panose="02020603050405020304" pitchFamily="18" charset="0"/>
              </a:rPr>
              <a:t>CD-2/3 for the Accelerator Rings and CD-2 for the Detector is planned for end of FY2026.</a:t>
            </a:r>
            <a:endParaRPr lang="en-US" sz="2000" kern="100" dirty="0">
              <a:effectLst/>
              <a:ea typeface="Aptos" panose="020B0004020202020204" pitchFamily="34" charset="0"/>
              <a:cs typeface="Times New Roman" panose="02020603050405020304" pitchFamily="18" charset="0"/>
            </a:endParaRPr>
          </a:p>
          <a:p>
            <a:pPr marL="0" marR="0" lvl="0" indent="0">
              <a:lnSpc>
                <a:spcPct val="115000"/>
              </a:lnSpc>
              <a:spcAft>
                <a:spcPts val="800"/>
              </a:spcAft>
              <a:buNone/>
            </a:pPr>
            <a:endParaRPr lang="en-US" sz="2000" kern="100" dirty="0">
              <a:effectLst/>
              <a:ea typeface="Aptos" panose="020B000402020202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343111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FB9762-A69D-352E-27DD-B75B688F3956}"/>
              </a:ext>
            </a:extLst>
          </p:cNvPr>
          <p:cNvSpPr>
            <a:spLocks noGrp="1"/>
          </p:cNvSpPr>
          <p:nvPr>
            <p:ph type="sldNum" sz="quarter" idx="4"/>
          </p:nvPr>
        </p:nvSpPr>
        <p:spPr/>
        <p:txBody>
          <a:bodyPr/>
          <a:lstStyle/>
          <a:p>
            <a:pPr algn="ctr"/>
            <a:fld id="{933A556B-7C63-244D-9B7C-B0EA8042B330}" type="slidenum">
              <a:rPr lang="en-US" smtClean="0"/>
              <a:pPr algn="ctr"/>
              <a:t>19</a:t>
            </a:fld>
            <a:endParaRPr lang="en-US" dirty="0"/>
          </a:p>
        </p:txBody>
      </p:sp>
      <p:sp>
        <p:nvSpPr>
          <p:cNvPr id="3" name="Title 2">
            <a:extLst>
              <a:ext uri="{FF2B5EF4-FFF2-40B4-BE49-F238E27FC236}">
                <a16:creationId xmlns:a16="http://schemas.microsoft.com/office/drawing/2014/main" id="{82C40EB1-6355-5938-8740-88347460D531}"/>
              </a:ext>
            </a:extLst>
          </p:cNvPr>
          <p:cNvSpPr>
            <a:spLocks noGrp="1"/>
          </p:cNvSpPr>
          <p:nvPr>
            <p:ph type="title"/>
          </p:nvPr>
        </p:nvSpPr>
        <p:spPr/>
        <p:txBody>
          <a:bodyPr/>
          <a:lstStyle/>
          <a:p>
            <a:r>
              <a:rPr lang="en-US" dirty="0"/>
              <a:t>Assessments of Baseline Readiness</a:t>
            </a:r>
          </a:p>
        </p:txBody>
      </p:sp>
      <p:sp>
        <p:nvSpPr>
          <p:cNvPr id="4" name="Content Placeholder 3">
            <a:extLst>
              <a:ext uri="{FF2B5EF4-FFF2-40B4-BE49-F238E27FC236}">
                <a16:creationId xmlns:a16="http://schemas.microsoft.com/office/drawing/2014/main" id="{284277EA-F050-153F-A8B3-E9173ADD1812}"/>
              </a:ext>
            </a:extLst>
          </p:cNvPr>
          <p:cNvSpPr>
            <a:spLocks noGrp="1"/>
          </p:cNvSpPr>
          <p:nvPr>
            <p:ph idx="1"/>
          </p:nvPr>
        </p:nvSpPr>
        <p:spPr>
          <a:xfrm>
            <a:off x="462579" y="872399"/>
            <a:ext cx="11499925" cy="5113201"/>
          </a:xfrm>
        </p:spPr>
        <p:txBody>
          <a:bodyPr>
            <a:noAutofit/>
          </a:bodyPr>
          <a:lstStyle/>
          <a:p>
            <a:pPr marL="120650" marR="0" indent="-11113" algn="l" rtl="0" eaLnBrk="1" fontAlgn="auto" latinLnBrk="0" hangingPunct="1">
              <a:buNone/>
            </a:pPr>
            <a:endParaRPr lang="en-US" sz="2000" dirty="0">
              <a:solidFill>
                <a:srgbClr val="000000"/>
              </a:solidFill>
              <a:latin typeface="Arial" panose="020B0604020202020204" pitchFamily="34" charset="0"/>
              <a:cs typeface="Arial" panose="020B0604020202020204" pitchFamily="34" charset="0"/>
            </a:endParaRPr>
          </a:p>
          <a:p>
            <a:pPr marL="120650" marR="0" indent="-11113" algn="l" rtl="0" eaLnBrk="1" fontAlgn="auto" latinLnBrk="0" hangingPunct="1">
              <a:buNone/>
            </a:pPr>
            <a:r>
              <a:rPr lang="en-US" sz="2000" dirty="0">
                <a:solidFill>
                  <a:srgbClr val="000000"/>
                </a:solidFill>
                <a:latin typeface="Arial" panose="020B0604020202020204" pitchFamily="34" charset="0"/>
                <a:cs typeface="Arial" panose="020B0604020202020204" pitchFamily="34" charset="0"/>
              </a:rPr>
              <a:t>Assessments of baseline readiness for each subproject will measure status and evaluate future work needed to be ready for a DOE CD-2 IPR.  The charge for these reviews includes </a:t>
            </a:r>
            <a:r>
              <a:rPr lang="en-US" sz="2000" b="1" dirty="0">
                <a:solidFill>
                  <a:srgbClr val="000000"/>
                </a:solidFill>
                <a:latin typeface="Arial" panose="020B0604020202020204" pitchFamily="34" charset="0"/>
                <a:cs typeface="Arial" panose="020B0604020202020204" pitchFamily="34" charset="0"/>
              </a:rPr>
              <a:t>technical, cost, schedule, and management</a:t>
            </a:r>
            <a:r>
              <a:rPr lang="en-US" sz="2000" dirty="0">
                <a:solidFill>
                  <a:srgbClr val="000000"/>
                </a:solidFill>
                <a:latin typeface="Arial" panose="020B0604020202020204" pitchFamily="34" charset="0"/>
                <a:cs typeface="Arial" panose="020B0604020202020204" pitchFamily="34" charset="0"/>
              </a:rPr>
              <a:t>.  The charge will also evaluate plans to achieving cost.</a:t>
            </a:r>
          </a:p>
          <a:p>
            <a:pPr marL="120650" marR="0" indent="-11113" algn="l" rtl="0" eaLnBrk="1" fontAlgn="auto" latinLnBrk="0" hangingPunct="1">
              <a:buNone/>
            </a:pPr>
            <a:endParaRPr lang="en-US" sz="800" dirty="0">
              <a:solidFill>
                <a:srgbClr val="000000"/>
              </a:solidFill>
              <a:latin typeface="Arial" panose="020B0604020202020204" pitchFamily="34" charset="0"/>
              <a:cs typeface="Arial" panose="020B0604020202020204" pitchFamily="34" charset="0"/>
            </a:endParaRPr>
          </a:p>
          <a:p>
            <a:pPr marL="120650" marR="0" indent="-11113" algn="l" rtl="0" eaLnBrk="1" fontAlgn="auto" latinLnBrk="0" hangingPunct="1">
              <a:buNone/>
            </a:pPr>
            <a:r>
              <a:rPr lang="en-US" sz="2000" dirty="0">
                <a:solidFill>
                  <a:srgbClr val="000000"/>
                </a:solidFill>
                <a:latin typeface="Arial" panose="020B0604020202020204" pitchFamily="34" charset="0"/>
                <a:cs typeface="Arial" panose="020B0604020202020204" pitchFamily="34" charset="0"/>
              </a:rPr>
              <a:t>Reviews will be completed by the end of 2025:</a:t>
            </a:r>
          </a:p>
          <a:p>
            <a:pPr marL="392113" marR="0" indent="-282575" algn="l" rtl="0" eaLnBrk="1" fontAlgn="auto" latinLnBrk="0" hangingPunct="1">
              <a:buNone/>
              <a:tabLst>
                <a:tab pos="904875" algn="l"/>
                <a:tab pos="8226425" algn="r"/>
              </a:tabLst>
            </a:pPr>
            <a:endParaRPr lang="en-US" sz="800" b="0" i="0" u="none" strike="noStrike" kern="1200" dirty="0">
              <a:solidFill>
                <a:srgbClr val="000000"/>
              </a:solidFill>
              <a:effectLst/>
              <a:latin typeface="Arial" panose="020B0604020202020204" pitchFamily="34" charset="0"/>
              <a:cs typeface="Arial" panose="020B0604020202020204" pitchFamily="34" charset="0"/>
            </a:endParaRPr>
          </a:p>
          <a:p>
            <a:pPr marL="392113" marR="0" indent="-282575" algn="l" rtl="0" eaLnBrk="1" fontAlgn="auto" latinLnBrk="0" hangingPunct="1">
              <a:buNone/>
              <a:tabLst>
                <a:tab pos="904875" algn="l"/>
                <a:tab pos="9140825" algn="r"/>
              </a:tabLst>
            </a:pPr>
            <a:r>
              <a:rPr lang="en-US" sz="2000" b="0" i="0" u="none" strike="noStrike" kern="1200" dirty="0">
                <a:solidFill>
                  <a:srgbClr val="000000"/>
                </a:solidFill>
                <a:effectLst/>
                <a:latin typeface="Arial" panose="020B0604020202020204" pitchFamily="34" charset="0"/>
                <a:cs typeface="Arial" panose="020B0604020202020204" pitchFamily="34" charset="0"/>
              </a:rPr>
              <a:t>		Electron Injector Complex	April 8-10, 2025</a:t>
            </a:r>
          </a:p>
          <a:p>
            <a:pPr marL="392113" marR="0" indent="-282575" algn="l" rtl="0" eaLnBrk="1" fontAlgn="auto" latinLnBrk="0" hangingPunct="1">
              <a:buNone/>
              <a:tabLst>
                <a:tab pos="904875" algn="l"/>
                <a:tab pos="9140825" algn="r"/>
              </a:tabLst>
            </a:pPr>
            <a:endParaRPr lang="en-US" sz="800" dirty="0">
              <a:solidFill>
                <a:srgbClr val="000000"/>
              </a:solidFill>
              <a:latin typeface="Arial" panose="020B0604020202020204" pitchFamily="34" charset="0"/>
              <a:cs typeface="Arial" panose="020B0604020202020204" pitchFamily="34" charset="0"/>
            </a:endParaRPr>
          </a:p>
          <a:p>
            <a:pPr marL="392113" indent="-282575">
              <a:buNone/>
              <a:tabLst>
                <a:tab pos="904875" algn="l"/>
                <a:tab pos="9140825" algn="r"/>
              </a:tabLst>
            </a:pPr>
            <a:r>
              <a:rPr lang="en-US" sz="2000" b="0" i="0" u="none" strike="noStrike" kern="1200" dirty="0">
                <a:solidFill>
                  <a:srgbClr val="000000"/>
                </a:solidFill>
                <a:effectLst/>
                <a:latin typeface="Arial" panose="020B0604020202020204" pitchFamily="34" charset="0"/>
                <a:cs typeface="Arial" panose="020B0604020202020204" pitchFamily="34" charset="0"/>
              </a:rPr>
              <a:t>		Detector	</a:t>
            </a:r>
            <a:r>
              <a:rPr lang="en-US" sz="2000" b="0" i="0" u="none" strike="noStrike" kern="1200" dirty="0">
                <a:solidFill>
                  <a:srgbClr val="000000"/>
                </a:solidFill>
                <a:effectLst/>
                <a:latin typeface="Arial" panose="020B0604020202020204" pitchFamily="34" charset="0"/>
              </a:rPr>
              <a:t>November 12-14, 2025</a:t>
            </a:r>
            <a:endParaRPr lang="en-US" sz="2000" b="0" i="0" u="none" strike="noStrike" dirty="0">
              <a:effectLst/>
              <a:latin typeface="Arial" panose="020B0604020202020204" pitchFamily="34" charset="0"/>
            </a:endParaRPr>
          </a:p>
          <a:p>
            <a:pPr marL="392113" marR="0" indent="-282575" algn="l" rtl="0" eaLnBrk="1" fontAlgn="auto" latinLnBrk="0" hangingPunct="1">
              <a:buNone/>
              <a:tabLst>
                <a:tab pos="904875" algn="l"/>
                <a:tab pos="9140825" algn="r"/>
              </a:tabLst>
            </a:pPr>
            <a:endParaRPr lang="en-US" sz="800" b="0" i="0" u="none" strike="noStrike" dirty="0">
              <a:effectLst/>
              <a:latin typeface="Arial" panose="020B0604020202020204" pitchFamily="34" charset="0"/>
            </a:endParaRPr>
          </a:p>
          <a:p>
            <a:pPr marL="392113" indent="-282575">
              <a:buNone/>
              <a:tabLst>
                <a:tab pos="904875" algn="l"/>
                <a:tab pos="9140825" algn="r"/>
              </a:tabLst>
            </a:pPr>
            <a:r>
              <a:rPr lang="en-US" sz="2000" b="0" i="0" u="none" strike="noStrike" kern="1200" dirty="0">
                <a:solidFill>
                  <a:srgbClr val="000000"/>
                </a:solidFill>
                <a:effectLst/>
                <a:latin typeface="Arial" panose="020B0604020202020204" pitchFamily="34" charset="0"/>
                <a:cs typeface="Arial" panose="020B0604020202020204" pitchFamily="34" charset="0"/>
              </a:rPr>
              <a:t>		Interaction Region	</a:t>
            </a:r>
            <a:r>
              <a:rPr lang="en-US" sz="2000" b="0" i="0" u="none" strike="noStrike" kern="1200" dirty="0">
                <a:solidFill>
                  <a:srgbClr val="000000"/>
                </a:solidFill>
                <a:effectLst/>
                <a:latin typeface="Arial" panose="020B0604020202020204" pitchFamily="34" charset="0"/>
              </a:rPr>
              <a:t>November 18-20, 2025</a:t>
            </a:r>
            <a:endParaRPr lang="en-US" sz="2000" b="0" i="0" u="none" strike="noStrike" kern="1200" dirty="0">
              <a:solidFill>
                <a:srgbClr val="000000"/>
              </a:solidFill>
              <a:effectLst/>
              <a:latin typeface="Arial" panose="020B0604020202020204" pitchFamily="34" charset="0"/>
              <a:cs typeface="Arial" panose="020B0604020202020204" pitchFamily="34" charset="0"/>
            </a:endParaRPr>
          </a:p>
          <a:p>
            <a:pPr marL="392113" marR="0" indent="-282575" algn="l" rtl="0" eaLnBrk="1" fontAlgn="auto" latinLnBrk="0" hangingPunct="1">
              <a:buNone/>
              <a:tabLst>
                <a:tab pos="904875" algn="l"/>
                <a:tab pos="9140825" algn="r"/>
              </a:tabLst>
            </a:pPr>
            <a:endParaRPr lang="en-US" sz="800" b="0" i="0" u="none" strike="noStrike" dirty="0">
              <a:effectLst/>
              <a:latin typeface="Arial" panose="020B0604020202020204" pitchFamily="34" charset="0"/>
            </a:endParaRPr>
          </a:p>
          <a:p>
            <a:pPr marL="392113" indent="-282575">
              <a:buNone/>
              <a:tabLst>
                <a:tab pos="904875" algn="l"/>
                <a:tab pos="9140825" algn="r"/>
              </a:tabLst>
            </a:pPr>
            <a:r>
              <a:rPr lang="en-US" sz="2000" b="0" i="0" u="none" strike="noStrike" kern="1200" dirty="0">
                <a:solidFill>
                  <a:srgbClr val="000000"/>
                </a:solidFill>
                <a:effectLst/>
                <a:latin typeface="Arial" panose="020B0604020202020204" pitchFamily="34" charset="0"/>
                <a:cs typeface="Arial" panose="020B0604020202020204" pitchFamily="34" charset="0"/>
              </a:rPr>
              <a:t>		Accelerator Storage Rings (CD-2/3 Status)	</a:t>
            </a:r>
            <a:r>
              <a:rPr lang="en-US" sz="2000" b="0" i="0" u="none" strike="noStrike" kern="1200" dirty="0">
                <a:solidFill>
                  <a:srgbClr val="000000"/>
                </a:solidFill>
                <a:effectLst/>
                <a:latin typeface="Arial" panose="020B0604020202020204" pitchFamily="34" charset="0"/>
              </a:rPr>
              <a:t>December 2025</a:t>
            </a:r>
            <a:endParaRPr lang="en-US" sz="2000" b="0" i="0" u="none" strike="noStrike" dirty="0">
              <a:effectLst/>
              <a:latin typeface="Arial" panose="020B0604020202020204" pitchFamily="34" charset="0"/>
            </a:endParaRPr>
          </a:p>
          <a:p>
            <a:pPr marL="392113" marR="0" indent="-282575" algn="l" rtl="0" eaLnBrk="1" fontAlgn="auto" latinLnBrk="0" hangingPunct="1">
              <a:buNone/>
              <a:tabLst>
                <a:tab pos="904875" algn="l"/>
                <a:tab pos="9140825" algn="r"/>
              </a:tabLst>
            </a:pPr>
            <a:endParaRPr lang="en-US" sz="800" b="0" i="0" u="none" strike="noStrike" dirty="0">
              <a:effectLst/>
              <a:latin typeface="Arial" panose="020B0604020202020204" pitchFamily="34" charset="0"/>
            </a:endParaRPr>
          </a:p>
          <a:p>
            <a:pPr marL="392113" marR="0" indent="-282575" algn="l" rtl="0" eaLnBrk="1" fontAlgn="auto" latinLnBrk="0" hangingPunct="1">
              <a:buNone/>
              <a:tabLst>
                <a:tab pos="904875" algn="l"/>
                <a:tab pos="9140825" algn="r"/>
              </a:tabLst>
            </a:pPr>
            <a:r>
              <a:rPr lang="en-US" sz="2000" b="0" i="0" u="none" strike="noStrike" kern="1200" dirty="0">
                <a:solidFill>
                  <a:srgbClr val="000000"/>
                </a:solidFill>
                <a:effectLst/>
                <a:latin typeface="Arial" panose="020B0604020202020204" pitchFamily="34" charset="0"/>
                <a:cs typeface="Arial" panose="020B0604020202020204" pitchFamily="34" charset="0"/>
              </a:rPr>
              <a:t>		Global Project and Energy and Luminosity Ramp-up	December 2025</a:t>
            </a:r>
            <a:endParaRPr lang="en-US" sz="2000" b="0" i="0" u="none" strike="noStrike" dirty="0">
              <a:effectLst/>
              <a:latin typeface="Arial" panose="020B0604020202020204" pitchFamily="34" charset="0"/>
            </a:endParaRPr>
          </a:p>
          <a:p>
            <a:pPr marL="0" indent="0">
              <a:buNone/>
            </a:pPr>
            <a:endParaRPr lang="en-US" sz="2000" dirty="0"/>
          </a:p>
        </p:txBody>
      </p:sp>
    </p:spTree>
    <p:extLst>
      <p:ext uri="{BB962C8B-B14F-4D97-AF65-F5344CB8AC3E}">
        <p14:creationId xmlns:p14="http://schemas.microsoft.com/office/powerpoint/2010/main" val="1256025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66732-8970-4770-9664-D377915FCDAE}"/>
              </a:ext>
            </a:extLst>
          </p:cNvPr>
          <p:cNvSpPr>
            <a:spLocks noGrp="1"/>
          </p:cNvSpPr>
          <p:nvPr>
            <p:ph type="title"/>
          </p:nvPr>
        </p:nvSpPr>
        <p:spPr/>
        <p:txBody>
          <a:bodyPr/>
          <a:lstStyle/>
          <a:p>
            <a:r>
              <a:rPr lang="en-US" dirty="0"/>
              <a:t>EIC RRB Meetings</a:t>
            </a:r>
          </a:p>
        </p:txBody>
      </p:sp>
      <p:sp>
        <p:nvSpPr>
          <p:cNvPr id="3" name="Text Placeholder 2">
            <a:extLst>
              <a:ext uri="{FF2B5EF4-FFF2-40B4-BE49-F238E27FC236}">
                <a16:creationId xmlns:a16="http://schemas.microsoft.com/office/drawing/2014/main" id="{B121FFEB-3A3D-44CA-A4FD-F24479042C2D}"/>
              </a:ext>
            </a:extLst>
          </p:cNvPr>
          <p:cNvSpPr>
            <a:spLocks noGrp="1"/>
          </p:cNvSpPr>
          <p:nvPr>
            <p:ph type="body" sz="quarter" idx="10"/>
          </p:nvPr>
        </p:nvSpPr>
        <p:spPr>
          <a:xfrm>
            <a:off x="615953" y="930273"/>
            <a:ext cx="6338462" cy="774117"/>
          </a:xfrm>
        </p:spPr>
        <p:txBody>
          <a:bodyPr>
            <a:normAutofit/>
          </a:bodyPr>
          <a:lstStyle/>
          <a:p>
            <a:pPr>
              <a:lnSpc>
                <a:spcPct val="100000"/>
              </a:lnSpc>
              <a:buFont typeface="Wingdings" panose="05000000000000000000" pitchFamily="2" charset="2"/>
              <a:buChar char="§"/>
            </a:pPr>
            <a:r>
              <a:rPr lang="en-US" sz="1800" u="sng" dirty="0"/>
              <a:t>April 3</a:t>
            </a:r>
            <a:r>
              <a:rPr lang="en-US" sz="1800" u="sng" baseline="30000" dirty="0"/>
              <a:t>rd</a:t>
            </a:r>
            <a:r>
              <a:rPr lang="en-US" sz="1800" u="sng" dirty="0"/>
              <a:t>-4</a:t>
            </a:r>
            <a:r>
              <a:rPr lang="en-US" sz="1800" u="sng" baseline="30000" dirty="0"/>
              <a:t>th</a:t>
            </a:r>
            <a:r>
              <a:rPr lang="en-US" sz="1800" u="sng" dirty="0"/>
              <a:t>, 2023 - Stony Brook University</a:t>
            </a:r>
          </a:p>
          <a:p>
            <a:pPr marL="0" indent="0">
              <a:lnSpc>
                <a:spcPct val="100000"/>
              </a:lnSpc>
              <a:buNone/>
            </a:pPr>
            <a:r>
              <a:rPr lang="en-US" sz="1800" dirty="0"/>
              <a:t>    New York, U.S.A</a:t>
            </a:r>
          </a:p>
        </p:txBody>
      </p:sp>
      <p:sp>
        <p:nvSpPr>
          <p:cNvPr id="4" name="Slide Number Placeholder 3">
            <a:extLst>
              <a:ext uri="{FF2B5EF4-FFF2-40B4-BE49-F238E27FC236}">
                <a16:creationId xmlns:a16="http://schemas.microsoft.com/office/drawing/2014/main" id="{2BF07D8E-8172-4DF9-8CFF-F79D2D9CDDAB}"/>
              </a:ext>
            </a:extLst>
          </p:cNvPr>
          <p:cNvSpPr>
            <a:spLocks noGrp="1"/>
          </p:cNvSpPr>
          <p:nvPr>
            <p:ph type="sldNum" sz="quarter" idx="4"/>
          </p:nvPr>
        </p:nvSpPr>
        <p:spPr/>
        <p:txBody>
          <a:bodyPr/>
          <a:lstStyle/>
          <a:p>
            <a:pPr algn="ctr"/>
            <a:fld id="{933A556B-7C63-244D-9B7C-B0EA8042B330}" type="slidenum">
              <a:rPr lang="en-US" smtClean="0"/>
              <a:pPr algn="ctr"/>
              <a:t>2</a:t>
            </a:fld>
            <a:endParaRPr lang="en-US" dirty="0"/>
          </a:p>
        </p:txBody>
      </p:sp>
      <p:pic>
        <p:nvPicPr>
          <p:cNvPr id="5" name="Picture 4">
            <a:extLst>
              <a:ext uri="{FF2B5EF4-FFF2-40B4-BE49-F238E27FC236}">
                <a16:creationId xmlns:a16="http://schemas.microsoft.com/office/drawing/2014/main" id="{FD44232D-033D-4B01-93E1-AE587468A01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57319" y="841821"/>
            <a:ext cx="4395446" cy="2587179"/>
          </a:xfrm>
          <a:prstGeom prst="rect">
            <a:avLst/>
          </a:prstGeom>
        </p:spPr>
      </p:pic>
      <p:sp>
        <p:nvSpPr>
          <p:cNvPr id="7" name="Text Placeholder 2">
            <a:extLst>
              <a:ext uri="{FF2B5EF4-FFF2-40B4-BE49-F238E27FC236}">
                <a16:creationId xmlns:a16="http://schemas.microsoft.com/office/drawing/2014/main" id="{864442DD-63BA-48C0-A6A4-D24E3FCA7A90}"/>
              </a:ext>
            </a:extLst>
          </p:cNvPr>
          <p:cNvSpPr txBox="1">
            <a:spLocks/>
          </p:cNvSpPr>
          <p:nvPr/>
        </p:nvSpPr>
        <p:spPr>
          <a:xfrm>
            <a:off x="615090" y="3850190"/>
            <a:ext cx="4395447" cy="8251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00" u="sng" dirty="0"/>
              <a:t>November 12</a:t>
            </a:r>
            <a:r>
              <a:rPr lang="en-US" sz="1800" u="sng" baseline="30000" dirty="0"/>
              <a:t>th</a:t>
            </a:r>
            <a:r>
              <a:rPr lang="en-US" sz="1800" u="sng" dirty="0"/>
              <a:t>-13</a:t>
            </a:r>
            <a:r>
              <a:rPr lang="en-US" sz="1800" u="sng" baseline="30000" dirty="0"/>
              <a:t>th</a:t>
            </a:r>
            <a:r>
              <a:rPr lang="en-US" sz="1800" u="sng" dirty="0"/>
              <a:t>,2024 – </a:t>
            </a:r>
            <a:r>
              <a:rPr lang="en-US" sz="1800" dirty="0"/>
              <a:t>BNL     New York, U.S.A</a:t>
            </a:r>
          </a:p>
        </p:txBody>
      </p:sp>
      <p:sp>
        <p:nvSpPr>
          <p:cNvPr id="8" name="Text Placeholder 2">
            <a:extLst>
              <a:ext uri="{FF2B5EF4-FFF2-40B4-BE49-F238E27FC236}">
                <a16:creationId xmlns:a16="http://schemas.microsoft.com/office/drawing/2014/main" id="{E1E72406-0E5F-4F4B-BBD6-05075837B676}"/>
              </a:ext>
            </a:extLst>
          </p:cNvPr>
          <p:cNvSpPr txBox="1">
            <a:spLocks/>
          </p:cNvSpPr>
          <p:nvPr/>
        </p:nvSpPr>
        <p:spPr>
          <a:xfrm>
            <a:off x="615090" y="4906802"/>
            <a:ext cx="6948926" cy="921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b="1" u="sng" dirty="0"/>
              <a:t>June 5-6, 2025 – Czech Technical University</a:t>
            </a:r>
          </a:p>
          <a:p>
            <a:pPr marL="0" indent="0">
              <a:buNone/>
            </a:pPr>
            <a:r>
              <a:rPr lang="en-US" sz="1800" b="1" dirty="0"/>
              <a:t>    Prague, Czech Republic</a:t>
            </a:r>
          </a:p>
        </p:txBody>
      </p:sp>
      <p:sp>
        <p:nvSpPr>
          <p:cNvPr id="9" name="Text Placeholder 2">
            <a:extLst>
              <a:ext uri="{FF2B5EF4-FFF2-40B4-BE49-F238E27FC236}">
                <a16:creationId xmlns:a16="http://schemas.microsoft.com/office/drawing/2014/main" id="{24BA4C4F-DE6F-498B-B720-7210C853C3F8}"/>
              </a:ext>
            </a:extLst>
          </p:cNvPr>
          <p:cNvSpPr txBox="1">
            <a:spLocks/>
          </p:cNvSpPr>
          <p:nvPr/>
        </p:nvSpPr>
        <p:spPr>
          <a:xfrm>
            <a:off x="615953" y="2930517"/>
            <a:ext cx="6611841" cy="919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u="sng" dirty="0"/>
              <a:t>May 6</a:t>
            </a:r>
            <a:r>
              <a:rPr lang="en-US" sz="1800" u="sng" baseline="30000" dirty="0"/>
              <a:t>th</a:t>
            </a:r>
            <a:r>
              <a:rPr lang="en-US" sz="1800" u="sng" dirty="0"/>
              <a:t>-7</a:t>
            </a:r>
            <a:r>
              <a:rPr lang="en-US" sz="1800" u="sng" baseline="30000" dirty="0"/>
              <a:t>th</a:t>
            </a:r>
            <a:r>
              <a:rPr lang="en-US" sz="1800" u="sng" dirty="0"/>
              <a:t>, 2024 - INFN</a:t>
            </a:r>
          </a:p>
          <a:p>
            <a:pPr marL="0" indent="0">
              <a:buNone/>
            </a:pPr>
            <a:r>
              <a:rPr lang="en-US" sz="1800" dirty="0"/>
              <a:t>    Rome, Italy</a:t>
            </a:r>
          </a:p>
        </p:txBody>
      </p:sp>
      <p:sp>
        <p:nvSpPr>
          <p:cNvPr id="10" name="Text Placeholder 2">
            <a:extLst>
              <a:ext uri="{FF2B5EF4-FFF2-40B4-BE49-F238E27FC236}">
                <a16:creationId xmlns:a16="http://schemas.microsoft.com/office/drawing/2014/main" id="{AC272079-1DE3-448A-AB9A-DFB228E6072D}"/>
              </a:ext>
            </a:extLst>
          </p:cNvPr>
          <p:cNvSpPr txBox="1">
            <a:spLocks/>
          </p:cNvSpPr>
          <p:nvPr/>
        </p:nvSpPr>
        <p:spPr>
          <a:xfrm>
            <a:off x="615953" y="1829991"/>
            <a:ext cx="6836096" cy="8251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00" u="sng" dirty="0"/>
              <a:t>December 7</a:t>
            </a:r>
            <a:r>
              <a:rPr lang="en-US" sz="1800" u="sng" baseline="30000" dirty="0"/>
              <a:t>th</a:t>
            </a:r>
            <a:r>
              <a:rPr lang="en-US" sz="1800" u="sng" dirty="0"/>
              <a:t>- 8</a:t>
            </a:r>
            <a:r>
              <a:rPr lang="en-US" sz="1800" u="sng" baseline="30000" dirty="0"/>
              <a:t>th</a:t>
            </a:r>
            <a:r>
              <a:rPr lang="en-US" sz="1800" u="sng" dirty="0"/>
              <a:t>,2023 - Catholic University of America  </a:t>
            </a:r>
            <a:r>
              <a:rPr lang="en-US" sz="1800" dirty="0"/>
              <a:t>Washington, D.C, U.S.A</a:t>
            </a:r>
          </a:p>
        </p:txBody>
      </p:sp>
      <p:pic>
        <p:nvPicPr>
          <p:cNvPr id="11" name="Picture 10">
            <a:extLst>
              <a:ext uri="{FF2B5EF4-FFF2-40B4-BE49-F238E27FC236}">
                <a16:creationId xmlns:a16="http://schemas.microsoft.com/office/drawing/2014/main" id="{4E46DDF4-DA7D-4198-B819-FF16D27FBDCC}"/>
              </a:ext>
            </a:extLst>
          </p:cNvPr>
          <p:cNvPicPr>
            <a:picLocks noChangeAspect="1"/>
          </p:cNvPicPr>
          <p:nvPr/>
        </p:nvPicPr>
        <p:blipFill>
          <a:blip r:embed="rId3"/>
          <a:stretch>
            <a:fillRect/>
          </a:stretch>
        </p:blipFill>
        <p:spPr>
          <a:xfrm>
            <a:off x="7657319" y="3570514"/>
            <a:ext cx="4395447" cy="2470588"/>
          </a:xfrm>
          <a:prstGeom prst="rect">
            <a:avLst/>
          </a:prstGeom>
        </p:spPr>
      </p:pic>
    </p:spTree>
    <p:extLst>
      <p:ext uri="{BB962C8B-B14F-4D97-AF65-F5344CB8AC3E}">
        <p14:creationId xmlns:p14="http://schemas.microsoft.com/office/powerpoint/2010/main" val="225337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1030FF-4EC3-4C32-819B-7C84D28F4D54}"/>
              </a:ext>
            </a:extLst>
          </p:cNvPr>
          <p:cNvSpPr>
            <a:spLocks noGrp="1"/>
          </p:cNvSpPr>
          <p:nvPr>
            <p:ph type="sldNum" sz="quarter" idx="4"/>
          </p:nvPr>
        </p:nvSpPr>
        <p:spPr/>
        <p:txBody>
          <a:bodyPr/>
          <a:lstStyle/>
          <a:p>
            <a:pPr algn="ctr"/>
            <a:fld id="{933A556B-7C63-244D-9B7C-B0EA8042B330}" type="slidenum">
              <a:rPr lang="en-US" sz="800" dirty="0" smtClean="0"/>
              <a:pPr algn="ctr"/>
              <a:t>20</a:t>
            </a:fld>
            <a:endParaRPr lang="en-US" sz="800" dirty="0">
              <a:cs typeface="Arial"/>
            </a:endParaRPr>
          </a:p>
        </p:txBody>
      </p:sp>
      <p:sp>
        <p:nvSpPr>
          <p:cNvPr id="3" name="Title 2">
            <a:extLst>
              <a:ext uri="{FF2B5EF4-FFF2-40B4-BE49-F238E27FC236}">
                <a16:creationId xmlns:a16="http://schemas.microsoft.com/office/drawing/2014/main" id="{648C8811-D18B-4038-B0EB-5A6855D9B935}"/>
              </a:ext>
            </a:extLst>
          </p:cNvPr>
          <p:cNvSpPr>
            <a:spLocks noGrp="1"/>
          </p:cNvSpPr>
          <p:nvPr>
            <p:ph type="title"/>
          </p:nvPr>
        </p:nvSpPr>
        <p:spPr/>
        <p:txBody>
          <a:bodyPr/>
          <a:lstStyle/>
          <a:p>
            <a:r>
              <a:rPr lang="en-US" dirty="0"/>
              <a:t>EIC Project Priorities</a:t>
            </a:r>
          </a:p>
        </p:txBody>
      </p:sp>
      <p:sp>
        <p:nvSpPr>
          <p:cNvPr id="5" name="Text Placeholder 2">
            <a:extLst>
              <a:ext uri="{FF2B5EF4-FFF2-40B4-BE49-F238E27FC236}">
                <a16:creationId xmlns:a16="http://schemas.microsoft.com/office/drawing/2014/main" id="{3F2ECC64-0196-4112-B7E1-C118BDB8EF41}"/>
              </a:ext>
            </a:extLst>
          </p:cNvPr>
          <p:cNvSpPr txBox="1">
            <a:spLocks/>
          </p:cNvSpPr>
          <p:nvPr/>
        </p:nvSpPr>
        <p:spPr>
          <a:xfrm>
            <a:off x="462579" y="963153"/>
            <a:ext cx="11499925" cy="5215467"/>
          </a:xfrm>
          <a:prstGeom prst="rect">
            <a:avLst/>
          </a:prstGeom>
        </p:spPr>
        <p:txBody>
          <a:bodyPr vert="horz" lIns="68580" tIns="34290" rIns="68580" bIns="3429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506"/>
              </a:spcAft>
            </a:pPr>
            <a:r>
              <a:rPr lang="en-US" sz="2800" dirty="0">
                <a:ea typeface="Calibri" panose="020F0502020204030204" pitchFamily="34" charset="0"/>
                <a:cs typeface="Arial"/>
              </a:rPr>
              <a:t>Execute the CD-3A procurements within acceptable cumulative schedule and cost metrics, award the final CD-3A procurements, and start to award the proposed CD-3B procurements.</a:t>
            </a:r>
          </a:p>
          <a:p>
            <a:pPr>
              <a:lnSpc>
                <a:spcPct val="110000"/>
              </a:lnSpc>
              <a:spcAft>
                <a:spcPts val="506"/>
              </a:spcAft>
            </a:pPr>
            <a:r>
              <a:rPr lang="en-US" sz="2800" dirty="0">
                <a:ea typeface="Calibri" panose="020F0502020204030204" pitchFamily="34" charset="0"/>
                <a:cs typeface="Arial"/>
              </a:rPr>
              <a:t>Elaborate all the scope necessary for an EIC facility that is responsive to the mission need in the “EIC Portfolio,” to the level appropriate for baselining subprojects.</a:t>
            </a:r>
          </a:p>
          <a:p>
            <a:pPr>
              <a:lnSpc>
                <a:spcPct val="110000"/>
              </a:lnSpc>
              <a:spcAft>
                <a:spcPts val="506"/>
              </a:spcAft>
            </a:pPr>
            <a:r>
              <a:rPr lang="en-US" sz="2800" dirty="0">
                <a:ea typeface="Calibri" panose="020F0502020204030204" pitchFamily="34" charset="0"/>
                <a:cs typeface="Arial"/>
              </a:rPr>
              <a:t>Conduct reviews to assess status of CD-2 preparations for each subproject and prepare the accelerator rings subproject and detector subproject for baseline approval in 2026.</a:t>
            </a:r>
          </a:p>
          <a:p>
            <a:pPr>
              <a:lnSpc>
                <a:spcPct val="110000"/>
              </a:lnSpc>
              <a:spcAft>
                <a:spcPts val="506"/>
              </a:spcAft>
            </a:pPr>
            <a:r>
              <a:rPr lang="en-US" sz="2800" dirty="0">
                <a:solidFill>
                  <a:srgbClr val="212121"/>
                </a:solidFill>
                <a:cs typeface="Arial"/>
              </a:rPr>
              <a:t>Start RHIC Removal &amp; Repurposing work after RHIC run concludes.</a:t>
            </a:r>
          </a:p>
          <a:p>
            <a:pPr>
              <a:lnSpc>
                <a:spcPct val="110000"/>
              </a:lnSpc>
              <a:spcAft>
                <a:spcPts val="506"/>
              </a:spcAft>
            </a:pPr>
            <a:r>
              <a:rPr lang="en-US" sz="2800" dirty="0">
                <a:solidFill>
                  <a:srgbClr val="212121"/>
                </a:solidFill>
                <a:cs typeface="Arial"/>
              </a:rPr>
              <a:t>Prepare for the DOE reviews required to start EIC construction in 2026:</a:t>
            </a:r>
          </a:p>
          <a:p>
            <a:pPr marL="514350" lvl="1" indent="-219075">
              <a:lnSpc>
                <a:spcPct val="110000"/>
              </a:lnSpc>
              <a:spcAft>
                <a:spcPts val="506"/>
              </a:spcAft>
            </a:pPr>
            <a:r>
              <a:rPr lang="en-US" sz="2400" dirty="0">
                <a:solidFill>
                  <a:srgbClr val="212121"/>
                </a:solidFill>
                <a:cs typeface="Arial"/>
              </a:rPr>
              <a:t>CD-2/3 – Accelerator Rings</a:t>
            </a:r>
          </a:p>
          <a:p>
            <a:pPr marL="514350" lvl="1" indent="-219075">
              <a:lnSpc>
                <a:spcPct val="110000"/>
              </a:lnSpc>
              <a:spcAft>
                <a:spcPts val="506"/>
              </a:spcAft>
            </a:pPr>
            <a:r>
              <a:rPr lang="en-US" sz="2400" dirty="0">
                <a:solidFill>
                  <a:srgbClr val="212121"/>
                </a:solidFill>
                <a:cs typeface="Arial"/>
              </a:rPr>
              <a:t>CD-2 – </a:t>
            </a:r>
            <a:r>
              <a:rPr lang="en-US" sz="2400" dirty="0" err="1">
                <a:solidFill>
                  <a:srgbClr val="212121"/>
                </a:solidFill>
                <a:cs typeface="Arial"/>
              </a:rPr>
              <a:t>ePIC</a:t>
            </a:r>
            <a:r>
              <a:rPr lang="en-US" sz="2400" dirty="0">
                <a:solidFill>
                  <a:srgbClr val="212121"/>
                </a:solidFill>
                <a:cs typeface="Arial"/>
              </a:rPr>
              <a:t> Detector</a:t>
            </a:r>
            <a:endParaRPr lang="en-US" sz="2400" dirty="0">
              <a:cs typeface="Arial"/>
            </a:endParaRPr>
          </a:p>
        </p:txBody>
      </p:sp>
    </p:spTree>
    <p:extLst>
      <p:ext uri="{BB962C8B-B14F-4D97-AF65-F5344CB8AC3E}">
        <p14:creationId xmlns:p14="http://schemas.microsoft.com/office/powerpoint/2010/main" val="1213395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algn="ctr"/>
            <a:fld id="{933A556B-7C63-244D-9B7C-B0EA8042B330}" type="slidenum">
              <a:rPr lang="en-US" smtClean="0"/>
              <a:pPr algn="ctr"/>
              <a:t>3</a:t>
            </a:fld>
            <a:endParaRPr lang="en-US" dirty="0"/>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p:txBody>
          <a:bodyPr/>
          <a:lstStyle/>
          <a:p>
            <a:r>
              <a:rPr lang="en-US" dirty="0"/>
              <a:t>EIC Project Highlights</a:t>
            </a:r>
          </a:p>
        </p:txBody>
      </p:sp>
      <p:sp>
        <p:nvSpPr>
          <p:cNvPr id="9" name="Content Placeholder 8">
            <a:extLst>
              <a:ext uri="{FF2B5EF4-FFF2-40B4-BE49-F238E27FC236}">
                <a16:creationId xmlns:a16="http://schemas.microsoft.com/office/drawing/2014/main" id="{E0470D59-0FE8-45AC-BA24-AE8FCFCFE5B5}"/>
              </a:ext>
            </a:extLst>
          </p:cNvPr>
          <p:cNvSpPr txBox="1">
            <a:spLocks noGrp="1"/>
          </p:cNvSpPr>
          <p:nvPr>
            <p:ph idx="1"/>
          </p:nvPr>
        </p:nvSpPr>
        <p:spPr>
          <a:xfrm>
            <a:off x="462579" y="997774"/>
            <a:ext cx="5701353" cy="5002395"/>
          </a:xfrm>
          <a:prstGeom prst="rect">
            <a:avLst/>
          </a:prstGeom>
          <a:solidFill>
            <a:schemeClr val="bg1"/>
          </a:solidFill>
        </p:spPr>
        <p:txBody>
          <a:bodyPr wrap="square" lIns="91440" tIns="45720" rIns="91440" bIns="45720" rtlCol="0" anchor="t">
            <a:spAutoFit/>
          </a:bodyPr>
          <a:lstStyle/>
          <a:p>
            <a:pPr marL="0" indent="0">
              <a:buNone/>
            </a:pPr>
            <a:r>
              <a:rPr lang="en-US" sz="1600" b="1" dirty="0"/>
              <a:t>Major Project Milestones</a:t>
            </a:r>
            <a:endParaRPr lang="en-US" sz="1600" b="1" dirty="0">
              <a:cs typeface="Arial"/>
            </a:endParaRPr>
          </a:p>
          <a:p>
            <a:pPr marL="342900" indent="-342900">
              <a:spcBef>
                <a:spcPts val="0"/>
              </a:spcBef>
              <a:buFont typeface="Arial" panose="020B0604020202020204" pitchFamily="34" charset="0"/>
              <a:buChar char="•"/>
            </a:pPr>
            <a:r>
              <a:rPr lang="en-US" sz="1600" dirty="0"/>
              <a:t>CD-3A Long Lead Procurement (LLP) of $90M approved in 2024 and most contracts already awarded.</a:t>
            </a:r>
          </a:p>
          <a:p>
            <a:pPr marL="342900" indent="-342900">
              <a:spcBef>
                <a:spcPts val="0"/>
              </a:spcBef>
              <a:buFont typeface="Arial" panose="020B0604020202020204" pitchFamily="34" charset="0"/>
              <a:buChar char="•"/>
            </a:pPr>
            <a:r>
              <a:rPr lang="en-US" sz="1600" dirty="0">
                <a:cs typeface="Arial"/>
              </a:rPr>
              <a:t>Successful DOE CD-3B/Status review in Jan 2025.</a:t>
            </a:r>
          </a:p>
          <a:p>
            <a:pPr marL="342900" indent="-342900">
              <a:spcBef>
                <a:spcPts val="0"/>
              </a:spcBef>
              <a:buFont typeface="Arial" panose="020B0604020202020204" pitchFamily="34" charset="0"/>
              <a:buChar char="•"/>
            </a:pPr>
            <a:r>
              <a:rPr lang="en-US" sz="1600" dirty="0"/>
              <a:t>CD-3B LLP of $66M ready for ESAAB approval.</a:t>
            </a:r>
          </a:p>
          <a:p>
            <a:pPr marL="342900" indent="-342900">
              <a:spcBef>
                <a:spcPts val="0"/>
              </a:spcBef>
              <a:buFont typeface="Arial" panose="020B0604020202020204" pitchFamily="34" charset="0"/>
              <a:buChar char="•"/>
            </a:pPr>
            <a:r>
              <a:rPr lang="en-US" sz="1600" dirty="0"/>
              <a:t>Coordination of “EIC Portfolio” led by Erik Johnson.</a:t>
            </a:r>
          </a:p>
          <a:p>
            <a:pPr marL="342900" indent="-342900">
              <a:spcBef>
                <a:spcPts val="0"/>
              </a:spcBef>
              <a:buFont typeface="Arial" panose="020B0604020202020204" pitchFamily="34" charset="0"/>
              <a:buChar char="•"/>
            </a:pPr>
            <a:endParaRPr lang="en-US" sz="1600" dirty="0"/>
          </a:p>
          <a:p>
            <a:pPr marL="0" indent="0">
              <a:buNone/>
            </a:pPr>
            <a:r>
              <a:rPr lang="en-US" sz="1600" b="1" dirty="0"/>
              <a:t>Reviews, Boards, and Advisory Committees in 2025</a:t>
            </a:r>
            <a:endParaRPr lang="en-US" sz="1600" b="1" dirty="0">
              <a:cs typeface="Arial"/>
            </a:endParaRPr>
          </a:p>
          <a:p>
            <a:pPr marL="342900" indent="-342900">
              <a:spcBef>
                <a:spcPts val="0"/>
              </a:spcBef>
              <a:buFont typeface="Arial" panose="020B0604020202020204" pitchFamily="34" charset="0"/>
              <a:buChar char="•"/>
            </a:pPr>
            <a:r>
              <a:rPr lang="en-US" sz="1600" dirty="0"/>
              <a:t>Advisory Board meets quarterly.</a:t>
            </a:r>
          </a:p>
          <a:p>
            <a:pPr marL="342900" indent="-342900">
              <a:spcBef>
                <a:spcPts val="0"/>
              </a:spcBef>
              <a:buFont typeface="Arial" panose="020B0604020202020204" pitchFamily="34" charset="0"/>
              <a:buChar char="•"/>
            </a:pPr>
            <a:r>
              <a:rPr lang="en-US" sz="1600" dirty="0"/>
              <a:t>Resource Review Board meets 2x each year.</a:t>
            </a:r>
            <a:endParaRPr lang="en-US" sz="1600" dirty="0">
              <a:cs typeface="Arial"/>
            </a:endParaRPr>
          </a:p>
          <a:p>
            <a:pPr marL="342900" indent="-342900">
              <a:spcBef>
                <a:spcPts val="0"/>
              </a:spcBef>
            </a:pPr>
            <a:r>
              <a:rPr lang="en-US" sz="1600" dirty="0"/>
              <a:t>Advisory Committees meet (PAC, MAC, DAC, ICAC).</a:t>
            </a:r>
            <a:endParaRPr lang="en-US" sz="1600" dirty="0">
              <a:cs typeface="Arial"/>
            </a:endParaRPr>
          </a:p>
          <a:p>
            <a:pPr marL="342900" indent="-342900">
              <a:spcBef>
                <a:spcPts val="0"/>
              </a:spcBef>
              <a:buFont typeface="Arial" panose="020B0604020202020204" pitchFamily="34" charset="0"/>
              <a:buChar char="•"/>
            </a:pPr>
            <a:r>
              <a:rPr lang="en-US" sz="1600" dirty="0"/>
              <a:t>IR SC Magnet Steering Group meets monthly.</a:t>
            </a:r>
          </a:p>
          <a:p>
            <a:pPr marL="342900" indent="-342900">
              <a:spcBef>
                <a:spcPts val="0"/>
              </a:spcBef>
              <a:buFont typeface="Arial" panose="020B0604020202020204" pitchFamily="34" charset="0"/>
              <a:buChar char="•"/>
            </a:pPr>
            <a:r>
              <a:rPr lang="en-US" sz="1600" dirty="0">
                <a:cs typeface="Arial"/>
              </a:rPr>
              <a:t>Electron Injector Design &amp; Cost Review in April.</a:t>
            </a:r>
          </a:p>
          <a:p>
            <a:pPr marL="342900" indent="-342900">
              <a:spcBef>
                <a:spcPts val="0"/>
              </a:spcBef>
            </a:pPr>
            <a:r>
              <a:rPr lang="en-US" sz="1600" dirty="0">
                <a:cs typeface="Arial"/>
              </a:rPr>
              <a:t>“Red Team Review” in May 2025 – Focus on project delivery strategy via sub-projects.</a:t>
            </a:r>
          </a:p>
          <a:p>
            <a:pPr marL="342900" indent="-342900">
              <a:spcBef>
                <a:spcPts val="0"/>
              </a:spcBef>
            </a:pPr>
            <a:r>
              <a:rPr lang="en-US" sz="1600" dirty="0">
                <a:cs typeface="Arial"/>
              </a:rPr>
              <a:t>DOE “Focused Review” on August 5-7, 2025.</a:t>
            </a:r>
          </a:p>
          <a:p>
            <a:pPr marL="342900" indent="-342900">
              <a:spcBef>
                <a:spcPts val="0"/>
              </a:spcBef>
              <a:buFont typeface="Arial" panose="020B0604020202020204" pitchFamily="34" charset="0"/>
              <a:buChar char="•"/>
            </a:pPr>
            <a:endParaRPr lang="en-US" sz="1600" dirty="0"/>
          </a:p>
          <a:p>
            <a:pPr marL="0" indent="0">
              <a:buNone/>
            </a:pPr>
            <a:r>
              <a:rPr lang="en-US" sz="1600" b="1" dirty="0"/>
              <a:t>Infrastructure</a:t>
            </a:r>
          </a:p>
          <a:p>
            <a:pPr marL="0">
              <a:spcBef>
                <a:spcPts val="0"/>
              </a:spcBef>
            </a:pPr>
            <a:r>
              <a:rPr lang="en-US" sz="1600" dirty="0"/>
              <a:t>$100M New York State Grant for EIC buildings.</a:t>
            </a:r>
          </a:p>
          <a:p>
            <a:pPr marL="0">
              <a:spcBef>
                <a:spcPts val="0"/>
              </a:spcBef>
            </a:pPr>
            <a:r>
              <a:rPr lang="en-US" sz="1600" dirty="0"/>
              <a:t>90% Detailed Design submission received in April 2025.</a:t>
            </a:r>
            <a:endParaRPr lang="en-US" sz="1600" dirty="0">
              <a:cs typeface="Arial"/>
            </a:endParaRPr>
          </a:p>
          <a:p>
            <a:pPr marL="0">
              <a:spcBef>
                <a:spcPts val="0"/>
              </a:spcBef>
            </a:pPr>
            <a:r>
              <a:rPr lang="en-US" sz="1600" dirty="0"/>
              <a:t>A/E Contract Modification for crab cavities CM awarded.</a:t>
            </a:r>
          </a:p>
        </p:txBody>
      </p:sp>
      <p:sp>
        <p:nvSpPr>
          <p:cNvPr id="10" name="TextBox 9">
            <a:extLst>
              <a:ext uri="{FF2B5EF4-FFF2-40B4-BE49-F238E27FC236}">
                <a16:creationId xmlns:a16="http://schemas.microsoft.com/office/drawing/2014/main" id="{EEABB564-217E-4B0D-B3BA-A7DB5B5228EA}"/>
              </a:ext>
            </a:extLst>
          </p:cNvPr>
          <p:cNvSpPr txBox="1"/>
          <p:nvPr/>
        </p:nvSpPr>
        <p:spPr>
          <a:xfrm>
            <a:off x="6148698" y="968645"/>
            <a:ext cx="5813806" cy="5090624"/>
          </a:xfrm>
          <a:prstGeom prst="rect">
            <a:avLst/>
          </a:prstGeom>
          <a:solidFill>
            <a:schemeClr val="bg1"/>
          </a:solidFill>
        </p:spPr>
        <p:txBody>
          <a:bodyPr wrap="square" lIns="91440" tIns="45720" rIns="91440" bIns="45720" rtlCol="0" anchor="t">
            <a:spAutoFit/>
          </a:bodyPr>
          <a:lstStyle/>
          <a:p>
            <a:r>
              <a:rPr lang="en-US" sz="1600" b="1" dirty="0"/>
              <a:t>Accelerator </a:t>
            </a:r>
          </a:p>
          <a:p>
            <a:pPr marL="342900" indent="-342900">
              <a:lnSpc>
                <a:spcPct val="90000"/>
              </a:lnSpc>
              <a:buFont typeface="Arial" panose="020B0604020202020204" pitchFamily="34" charset="0"/>
              <a:buChar char="•"/>
            </a:pPr>
            <a:r>
              <a:rPr lang="en-US" sz="1600" dirty="0"/>
              <a:t>New Technical Director in Jan ‘24, Sergei </a:t>
            </a:r>
            <a:r>
              <a:rPr lang="en-US" sz="1600" dirty="0" err="1"/>
              <a:t>Nagaitsev</a:t>
            </a:r>
            <a:r>
              <a:rPr lang="en-US" sz="1600" dirty="0"/>
              <a:t>.</a:t>
            </a:r>
          </a:p>
          <a:p>
            <a:pPr marL="342900" indent="-342900">
              <a:lnSpc>
                <a:spcPct val="90000"/>
              </a:lnSpc>
              <a:buFont typeface="Arial" panose="020B0604020202020204" pitchFamily="34" charset="0"/>
              <a:buChar char="•"/>
            </a:pPr>
            <a:r>
              <a:rPr lang="en-US" sz="1600" dirty="0"/>
              <a:t>Reuse of Advanced Photon Source magnets processed at BNL and </a:t>
            </a:r>
            <a:r>
              <a:rPr lang="en-US" sz="1600" dirty="0" err="1"/>
              <a:t>JLab</a:t>
            </a:r>
            <a:r>
              <a:rPr lang="en-US" sz="1600" dirty="0"/>
              <a:t>.</a:t>
            </a:r>
            <a:endParaRPr lang="en-US" sz="1600" dirty="0">
              <a:cs typeface="Arial"/>
            </a:endParaRPr>
          </a:p>
          <a:p>
            <a:pPr marL="342900" indent="-342900">
              <a:lnSpc>
                <a:spcPct val="90000"/>
              </a:lnSpc>
              <a:buFont typeface="Arial" panose="020B0604020202020204" pitchFamily="34" charset="0"/>
              <a:buChar char="•"/>
            </a:pPr>
            <a:r>
              <a:rPr lang="en-US" sz="1600" dirty="0"/>
              <a:t>Optimized design and scope to mitigate risk.</a:t>
            </a:r>
          </a:p>
          <a:p>
            <a:pPr marL="342900" indent="-342900">
              <a:lnSpc>
                <a:spcPct val="90000"/>
              </a:lnSpc>
              <a:buFont typeface="Arial" panose="020B0604020202020204" pitchFamily="34" charset="0"/>
              <a:buChar char="•"/>
            </a:pPr>
            <a:r>
              <a:rPr lang="en-US" sz="1600" dirty="0"/>
              <a:t>Electron injector design changed to remove Rapid Cycling Synchrotron (RCS) from RHIC tunnel. </a:t>
            </a:r>
          </a:p>
          <a:p>
            <a:pPr marL="342900" indent="-342900">
              <a:lnSpc>
                <a:spcPct val="90000"/>
              </a:lnSpc>
              <a:buFont typeface="Arial" panose="020B0604020202020204" pitchFamily="34" charset="0"/>
              <a:buChar char="•"/>
            </a:pPr>
            <a:r>
              <a:rPr lang="en-US" sz="1600" dirty="0"/>
              <a:t>International EIC Accelerator Collaboration established and working groups established.</a:t>
            </a:r>
          </a:p>
          <a:p>
            <a:pPr marL="342900" indent="-342900">
              <a:buFont typeface="Arial" panose="020B0604020202020204" pitchFamily="34" charset="0"/>
              <a:buChar char="•"/>
            </a:pPr>
            <a:endParaRPr lang="en-US" sz="1600" dirty="0"/>
          </a:p>
          <a:p>
            <a:r>
              <a:rPr lang="en-US" sz="1600" b="1" dirty="0"/>
              <a:t>Detector </a:t>
            </a:r>
          </a:p>
          <a:p>
            <a:pPr marL="342900" indent="-342900">
              <a:lnSpc>
                <a:spcPct val="90000"/>
              </a:lnSpc>
              <a:buFont typeface="Arial" panose="020B0604020202020204" pitchFamily="34" charset="0"/>
              <a:buChar char="•"/>
            </a:pPr>
            <a:r>
              <a:rPr lang="en-US" sz="1600" dirty="0"/>
              <a:t>R&amp;D complete</a:t>
            </a:r>
          </a:p>
          <a:p>
            <a:pPr marL="342900" indent="-342900">
              <a:lnSpc>
                <a:spcPct val="90000"/>
              </a:lnSpc>
              <a:buFont typeface="Arial" panose="020B0604020202020204" pitchFamily="34" charset="0"/>
              <a:buChar char="•"/>
            </a:pPr>
            <a:r>
              <a:rPr lang="en-US" sz="1600" dirty="0"/>
              <a:t>ePIC Detector technical baseline defined and Preliminary Design Report in preparation.</a:t>
            </a:r>
          </a:p>
          <a:p>
            <a:pPr marL="342900" indent="-342900">
              <a:lnSpc>
                <a:spcPct val="90000"/>
              </a:lnSpc>
              <a:buFont typeface="Arial" panose="020B0604020202020204" pitchFamily="34" charset="0"/>
              <a:buChar char="•"/>
            </a:pPr>
            <a:r>
              <a:rPr lang="en-US" sz="1600" dirty="0"/>
              <a:t>Assessment of Baseline Readiness planned for Nov 2025.</a:t>
            </a:r>
          </a:p>
          <a:p>
            <a:pPr marL="342900" indent="-342900">
              <a:lnSpc>
                <a:spcPct val="90000"/>
              </a:lnSpc>
              <a:buFont typeface="Arial" panose="020B0604020202020204" pitchFamily="34" charset="0"/>
              <a:buChar char="•"/>
            </a:pPr>
            <a:r>
              <a:rPr lang="en-US" sz="1600" dirty="0"/>
              <a:t>Plans developing for the EIC Science Program.</a:t>
            </a:r>
            <a:endParaRPr lang="en-US" sz="1600" dirty="0">
              <a:cs typeface="Arial"/>
            </a:endParaRPr>
          </a:p>
          <a:p>
            <a:endParaRPr lang="en-US" sz="1600" dirty="0"/>
          </a:p>
          <a:p>
            <a:r>
              <a:rPr lang="en-US" sz="1600" b="1" dirty="0"/>
              <a:t>RHIC to EIC Transition</a:t>
            </a:r>
          </a:p>
          <a:p>
            <a:pPr marL="285750" indent="-285750">
              <a:lnSpc>
                <a:spcPct val="90000"/>
              </a:lnSpc>
              <a:buFont typeface="Arial" panose="020B0604020202020204" pitchFamily="34" charset="0"/>
              <a:buChar char="•"/>
            </a:pPr>
            <a:r>
              <a:rPr lang="en-US" sz="1600" dirty="0"/>
              <a:t>DOE ONP Review of RHIC Operations in the EIC era planned for September 2025</a:t>
            </a:r>
          </a:p>
          <a:p>
            <a:pPr marL="285750" indent="-285750">
              <a:lnSpc>
                <a:spcPct val="90000"/>
              </a:lnSpc>
              <a:buFont typeface="Arial" panose="020B0604020202020204" pitchFamily="34" charset="0"/>
              <a:buChar char="•"/>
            </a:pPr>
            <a:r>
              <a:rPr lang="en-US" sz="1600" dirty="0"/>
              <a:t>RHIC Operations planned to conclude end of 2025.</a:t>
            </a:r>
          </a:p>
          <a:p>
            <a:pPr marL="285750" indent="-285750">
              <a:lnSpc>
                <a:spcPct val="90000"/>
              </a:lnSpc>
              <a:buFont typeface="Arial" panose="020B0604020202020204" pitchFamily="34" charset="0"/>
              <a:buChar char="•"/>
            </a:pPr>
            <a:r>
              <a:rPr lang="en-US" sz="1600" dirty="0"/>
              <a:t>Removal &amp; Repurposing planned for January 2026.</a:t>
            </a:r>
          </a:p>
        </p:txBody>
      </p:sp>
      <p:sp>
        <p:nvSpPr>
          <p:cNvPr id="8" name="Slide Number Placeholder 1">
            <a:extLst>
              <a:ext uri="{FF2B5EF4-FFF2-40B4-BE49-F238E27FC236}">
                <a16:creationId xmlns:a16="http://schemas.microsoft.com/office/drawing/2014/main" id="{6A30C1E4-475D-4690-8696-97030E382922}"/>
              </a:ext>
            </a:extLst>
          </p:cNvPr>
          <p:cNvSpPr txBox="1">
            <a:spLocks/>
          </p:cNvSpPr>
          <p:nvPr/>
        </p:nvSpPr>
        <p:spPr>
          <a:xfrm>
            <a:off x="11682418" y="64689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a:t>
            </a:fld>
            <a:endParaRPr lang="en-US" dirty="0"/>
          </a:p>
        </p:txBody>
      </p:sp>
    </p:spTree>
    <p:extLst>
      <p:ext uri="{BB962C8B-B14F-4D97-AF65-F5344CB8AC3E}">
        <p14:creationId xmlns:p14="http://schemas.microsoft.com/office/powerpoint/2010/main" val="1713646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p:txBody>
          <a:bodyPr>
            <a:normAutofit/>
          </a:bodyPr>
          <a:lstStyle/>
          <a:p>
            <a:r>
              <a:rPr lang="en-US" dirty="0"/>
              <a:t>EIC Accelerator Concept and Parameters</a:t>
            </a:r>
          </a:p>
        </p:txBody>
      </p:sp>
      <p:sp>
        <p:nvSpPr>
          <p:cNvPr id="3" name="TextBox 2">
            <a:extLst>
              <a:ext uri="{FF2B5EF4-FFF2-40B4-BE49-F238E27FC236}">
                <a16:creationId xmlns:a16="http://schemas.microsoft.com/office/drawing/2014/main" id="{7392E715-839A-E4F4-B769-E9A84F90F4BE}"/>
              </a:ext>
            </a:extLst>
          </p:cNvPr>
          <p:cNvSpPr txBox="1"/>
          <p:nvPr/>
        </p:nvSpPr>
        <p:spPr>
          <a:xfrm>
            <a:off x="634527" y="1299750"/>
            <a:ext cx="6217001" cy="4539704"/>
          </a:xfrm>
          <a:prstGeom prst="rect">
            <a:avLst/>
          </a:prstGeom>
          <a:solidFill>
            <a:schemeClr val="bg1"/>
          </a:solidFill>
        </p:spPr>
        <p:txBody>
          <a:bodyPr wrap="square" rtlCol="0">
            <a:spAutoFit/>
          </a:bodyPr>
          <a:lstStyle/>
          <a:p>
            <a:pPr marL="401638" indent="-401638">
              <a:spcAft>
                <a:spcPts val="300"/>
              </a:spcAft>
              <a:buFont typeface="Wingdings" panose="05000000000000000000" pitchFamily="2" charset="2"/>
              <a:buChar char="ü"/>
            </a:pPr>
            <a:r>
              <a:rPr lang="en-US" sz="2200" dirty="0"/>
              <a:t>Polarized ion/proton source</a:t>
            </a:r>
          </a:p>
          <a:p>
            <a:pPr marL="401638" indent="-401638">
              <a:spcAft>
                <a:spcPts val="300"/>
              </a:spcAft>
              <a:buFont typeface="Wingdings" panose="05000000000000000000" pitchFamily="2" charset="2"/>
              <a:buChar char="ü"/>
            </a:pPr>
            <a:r>
              <a:rPr lang="en-US" sz="2200" dirty="0"/>
              <a:t>Ion injection and initial acceleration systems:</a:t>
            </a:r>
          </a:p>
          <a:p>
            <a:pPr marL="858838" lvl="1" indent="-401638">
              <a:spcAft>
                <a:spcPts val="300"/>
              </a:spcAft>
              <a:buFont typeface="Arial" panose="020B0604020202020204" pitchFamily="34" charset="0"/>
              <a:buChar char="•"/>
            </a:pPr>
            <a:r>
              <a:rPr lang="en-US" sz="2200" dirty="0" err="1"/>
              <a:t>Linac</a:t>
            </a:r>
            <a:r>
              <a:rPr lang="en-US" sz="2200" dirty="0"/>
              <a:t> (200 MeV)</a:t>
            </a:r>
          </a:p>
          <a:p>
            <a:pPr marL="858838" lvl="1" indent="-401638">
              <a:spcAft>
                <a:spcPts val="300"/>
              </a:spcAft>
              <a:buFont typeface="Arial" panose="020B0604020202020204" pitchFamily="34" charset="0"/>
              <a:buChar char="•"/>
            </a:pPr>
            <a:r>
              <a:rPr lang="en-US" sz="2200" dirty="0"/>
              <a:t>Booster (1.5 GeV)</a:t>
            </a:r>
          </a:p>
          <a:p>
            <a:pPr marL="858838" lvl="1" indent="-401638">
              <a:spcAft>
                <a:spcPts val="300"/>
              </a:spcAft>
              <a:buFont typeface="Arial" panose="020B0604020202020204" pitchFamily="34" charset="0"/>
              <a:buChar char="•"/>
            </a:pPr>
            <a:r>
              <a:rPr lang="en-US" sz="2200" dirty="0"/>
              <a:t>AGS (25 GeV)</a:t>
            </a:r>
          </a:p>
          <a:p>
            <a:pPr marL="401638" indent="-401638">
              <a:spcAft>
                <a:spcPts val="300"/>
              </a:spcAft>
              <a:buBlip>
                <a:blip r:embed="rId2"/>
              </a:buBlip>
            </a:pPr>
            <a:r>
              <a:rPr lang="en-US" sz="2200" dirty="0"/>
              <a:t>Hadron Storage Ring (40-275 GeV)</a:t>
            </a:r>
          </a:p>
          <a:p>
            <a:pPr marL="401638" indent="-401638">
              <a:spcAft>
                <a:spcPts val="300"/>
              </a:spcAft>
              <a:buSzPct val="120000"/>
              <a:buBlip>
                <a:blip r:embed="rId3"/>
              </a:buBlip>
            </a:pPr>
            <a:r>
              <a:rPr lang="en-US" sz="2200" dirty="0"/>
              <a:t>Electron Pre-Injector (750 MeV Linac)</a:t>
            </a:r>
            <a:endParaRPr lang="en-US" sz="2200" dirty="0">
              <a:solidFill>
                <a:srgbClr val="3A5C84"/>
              </a:solidFill>
            </a:endParaRPr>
          </a:p>
          <a:p>
            <a:pPr marL="401638" indent="-401638">
              <a:spcAft>
                <a:spcPts val="300"/>
              </a:spcAft>
              <a:buSzPct val="120000"/>
              <a:buBlip>
                <a:blip r:embed="rId3"/>
              </a:buBlip>
            </a:pPr>
            <a:r>
              <a:rPr lang="en-US" sz="2200" dirty="0"/>
              <a:t>Electron Rapid Cycling Synchrotron (0.75 GeV – Top Energy)  </a:t>
            </a:r>
          </a:p>
          <a:p>
            <a:pPr marL="401638" indent="-401638">
              <a:spcAft>
                <a:spcPts val="300"/>
              </a:spcAft>
              <a:buSzPct val="120000"/>
              <a:buBlip>
                <a:blip r:embed="rId3"/>
              </a:buBlip>
            </a:pPr>
            <a:r>
              <a:rPr lang="en-US" sz="2200" dirty="0"/>
              <a:t>Electron Storage Ring (5 GeV – 18 GeV) </a:t>
            </a:r>
          </a:p>
          <a:p>
            <a:pPr marL="401638" indent="-401638">
              <a:spcAft>
                <a:spcPts val="300"/>
              </a:spcAft>
              <a:buSzPct val="120000"/>
              <a:buBlip>
                <a:blip r:embed="rId3"/>
              </a:buBlip>
            </a:pPr>
            <a:r>
              <a:rPr lang="en-US" altLang="zh-CN" sz="2200" dirty="0"/>
              <a:t>Interaction Region(s)</a:t>
            </a:r>
            <a:endParaRPr lang="en-US" altLang="zh-CN" sz="2200" dirty="0">
              <a:solidFill>
                <a:srgbClr val="3A5C84"/>
              </a:solidFill>
            </a:endParaRPr>
          </a:p>
          <a:p>
            <a:pPr marL="401638" indent="-401638">
              <a:spcAft>
                <a:spcPts val="300"/>
              </a:spcAft>
              <a:buSzPct val="120000"/>
              <a:buBlip>
                <a:blip r:embed="rId3"/>
              </a:buBlip>
            </a:pPr>
            <a:r>
              <a:rPr lang="en-US" sz="2200" dirty="0"/>
              <a:t>Hadron Injection Cooling System</a:t>
            </a:r>
          </a:p>
        </p:txBody>
      </p:sp>
      <p:pic>
        <p:nvPicPr>
          <p:cNvPr id="2" name="Picture 1" descr="Diagram&#10;&#10;Description automatically generated">
            <a:extLst>
              <a:ext uri="{FF2B5EF4-FFF2-40B4-BE49-F238E27FC236}">
                <a16:creationId xmlns:a16="http://schemas.microsoft.com/office/drawing/2014/main" id="{7D4309FE-1E4E-A674-14BC-64CC78D945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1528" y="1069746"/>
            <a:ext cx="5110976" cy="4999712"/>
          </a:xfrm>
          <a:prstGeom prst="rect">
            <a:avLst/>
          </a:prstGeom>
        </p:spPr>
      </p:pic>
      <p:sp>
        <p:nvSpPr>
          <p:cNvPr id="7" name="Slide Number Placeholder 1">
            <a:extLst>
              <a:ext uri="{FF2B5EF4-FFF2-40B4-BE49-F238E27FC236}">
                <a16:creationId xmlns:a16="http://schemas.microsoft.com/office/drawing/2014/main" id="{50A61F10-694E-401B-B8DB-0359EE9E6099}"/>
              </a:ext>
            </a:extLst>
          </p:cNvPr>
          <p:cNvSpPr>
            <a:spLocks noGrp="1"/>
          </p:cNvSpPr>
          <p:nvPr>
            <p:ph type="sldNum" sz="quarter" idx="4"/>
          </p:nvPr>
        </p:nvSpPr>
        <p:spPr>
          <a:xfrm>
            <a:off x="11530018" y="6316595"/>
            <a:ext cx="432486" cy="365125"/>
          </a:xfrm>
        </p:spPr>
        <p:txBody>
          <a:bodyPr/>
          <a:lstStyle/>
          <a:p>
            <a:pPr algn="ctr"/>
            <a:fld id="{933A556B-7C63-244D-9B7C-B0EA8042B330}" type="slidenum">
              <a:rPr lang="en-US" smtClean="0"/>
              <a:pPr algn="ctr"/>
              <a:t>4</a:t>
            </a:fld>
            <a:endParaRPr lang="en-US" dirty="0"/>
          </a:p>
        </p:txBody>
      </p:sp>
    </p:spTree>
    <p:extLst>
      <p:ext uri="{BB962C8B-B14F-4D97-AF65-F5344CB8AC3E}">
        <p14:creationId xmlns:p14="http://schemas.microsoft.com/office/powerpoint/2010/main" val="2219686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D8AE-C2EF-AF23-6FFE-E8EB13B69D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86482B-098A-180B-4994-1BDC6CA22B6B}"/>
              </a:ext>
            </a:extLst>
          </p:cNvPr>
          <p:cNvSpPr>
            <a:spLocks noGrp="1"/>
          </p:cNvSpPr>
          <p:nvPr>
            <p:ph type="sldNum" sz="quarter" idx="4"/>
          </p:nvPr>
        </p:nvSpPr>
        <p:spPr/>
        <p:txBody>
          <a:bodyPr/>
          <a:lstStyle/>
          <a:p>
            <a:pPr algn="ctr"/>
            <a:fld id="{933A556B-7C63-244D-9B7C-B0EA8042B330}" type="slidenum">
              <a:rPr lang="en-US" smtClean="0"/>
              <a:pPr algn="ctr"/>
              <a:t>5</a:t>
            </a:fld>
            <a:endParaRPr lang="en-US" dirty="0"/>
          </a:p>
        </p:txBody>
      </p:sp>
      <p:sp>
        <p:nvSpPr>
          <p:cNvPr id="8" name="Title 2">
            <a:extLst>
              <a:ext uri="{FF2B5EF4-FFF2-40B4-BE49-F238E27FC236}">
                <a16:creationId xmlns:a16="http://schemas.microsoft.com/office/drawing/2014/main" id="{FD945083-E2E9-A4F4-4C83-1BE79DE4CB09}"/>
              </a:ext>
            </a:extLst>
          </p:cNvPr>
          <p:cNvSpPr txBox="1">
            <a:spLocks/>
          </p:cNvSpPr>
          <p:nvPr/>
        </p:nvSpPr>
        <p:spPr>
          <a:xfrm>
            <a:off x="462579" y="112646"/>
            <a:ext cx="11499925" cy="825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dirty="0"/>
              <a:t>DOE CD-3B/Status Review Summary</a:t>
            </a:r>
            <a:r>
              <a:rPr lang="en-US" sz="2400" dirty="0"/>
              <a:t> </a:t>
            </a:r>
            <a:endParaRPr lang="en-US" dirty="0"/>
          </a:p>
        </p:txBody>
      </p:sp>
      <p:sp>
        <p:nvSpPr>
          <p:cNvPr id="15" name="Rectangle 14">
            <a:extLst>
              <a:ext uri="{FF2B5EF4-FFF2-40B4-BE49-F238E27FC236}">
                <a16:creationId xmlns:a16="http://schemas.microsoft.com/office/drawing/2014/main" id="{FE79E3E9-82A3-4C7F-A348-4E12F4061B3A}"/>
              </a:ext>
            </a:extLst>
          </p:cNvPr>
          <p:cNvSpPr/>
          <p:nvPr/>
        </p:nvSpPr>
        <p:spPr>
          <a:xfrm>
            <a:off x="462580" y="834230"/>
            <a:ext cx="6068850" cy="3108543"/>
          </a:xfrm>
          <a:prstGeom prst="rect">
            <a:avLst/>
          </a:prstGeom>
        </p:spPr>
        <p:txBody>
          <a:bodyPr wrap="square">
            <a:spAutoFit/>
          </a:bodyPr>
          <a:lstStyle/>
          <a:p>
            <a:r>
              <a:rPr lang="en-US" b="1" dirty="0"/>
              <a:t>Select DOE Independent Project Review (IPR) Committee Comments: </a:t>
            </a:r>
          </a:p>
          <a:p>
            <a:pPr marL="342900" indent="-342900" algn="just">
              <a:buFont typeface="Symbol" panose="05050102010706020507" pitchFamily="18" charset="2"/>
              <a:buChar char=""/>
            </a:pPr>
            <a:r>
              <a:rPr lang="en-US" sz="1600" kern="100" dirty="0">
                <a:ea typeface="Calibri" panose="020F0502020204030204" pitchFamily="34" charset="0"/>
                <a:cs typeface="Times New Roman" panose="02020603050405020304" pitchFamily="18" charset="0"/>
              </a:rPr>
              <a:t>The project team has made excellent progress since the last review. There is an experienced team in place.  A new Technical Director was recently hired and has already made a positive impact on the project. </a:t>
            </a:r>
          </a:p>
          <a:p>
            <a:pPr marL="342900" indent="-342900" algn="just">
              <a:buFont typeface="Symbol" panose="05050102010706020507" pitchFamily="18" charset="2"/>
              <a:buChar char=""/>
            </a:pPr>
            <a:r>
              <a:rPr lang="en-US" sz="1600" kern="100" dirty="0">
                <a:ea typeface="Calibri" panose="020F0502020204030204" pitchFamily="34" charset="0"/>
                <a:cs typeface="Times New Roman" panose="02020603050405020304" pitchFamily="18" charset="0"/>
              </a:rPr>
              <a:t>The project has strong support from the BNL and </a:t>
            </a:r>
            <a:r>
              <a:rPr lang="en-US" sz="1600" kern="100" dirty="0" err="1">
                <a:ea typeface="Calibri" panose="020F0502020204030204" pitchFamily="34" charset="0"/>
                <a:cs typeface="Times New Roman" panose="02020603050405020304" pitchFamily="18" charset="0"/>
              </a:rPr>
              <a:t>JLab</a:t>
            </a:r>
            <a:r>
              <a:rPr lang="en-US" sz="1600" kern="100" dirty="0">
                <a:ea typeface="Calibri" panose="020F0502020204030204" pitchFamily="34" charset="0"/>
                <a:cs typeface="Times New Roman" panose="02020603050405020304" pitchFamily="18" charset="0"/>
              </a:rPr>
              <a:t> Directors. Communications between the labs are well established with bi-weekly meetings between the two lab Directors and Deputy Directors. This will be an excellent forum to facilitate constructive resolution of issues and risks as they arise.</a:t>
            </a:r>
          </a:p>
        </p:txBody>
      </p:sp>
      <p:pic>
        <p:nvPicPr>
          <p:cNvPr id="9" name="Picture 8">
            <a:extLst>
              <a:ext uri="{FF2B5EF4-FFF2-40B4-BE49-F238E27FC236}">
                <a16:creationId xmlns:a16="http://schemas.microsoft.com/office/drawing/2014/main" id="{F3262F5A-A32E-2B8D-7464-C5D3A7BD234F}"/>
              </a:ext>
            </a:extLst>
          </p:cNvPr>
          <p:cNvPicPr>
            <a:picLocks noChangeAspect="1"/>
          </p:cNvPicPr>
          <p:nvPr/>
        </p:nvPicPr>
        <p:blipFill rotWithShape="1">
          <a:blip r:embed="rId2"/>
          <a:srcRect l="4422" r="3942"/>
          <a:stretch/>
        </p:blipFill>
        <p:spPr>
          <a:xfrm>
            <a:off x="6879771" y="1375982"/>
            <a:ext cx="5004364" cy="216394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41944726-90B5-0DB1-17CE-DC12D6560D40}"/>
              </a:ext>
            </a:extLst>
          </p:cNvPr>
          <p:cNvSpPr txBox="1"/>
          <p:nvPr/>
        </p:nvSpPr>
        <p:spPr>
          <a:xfrm>
            <a:off x="512342" y="4108247"/>
            <a:ext cx="11499925" cy="2031325"/>
          </a:xfrm>
          <a:prstGeom prst="rect">
            <a:avLst/>
          </a:prstGeom>
          <a:noFill/>
        </p:spPr>
        <p:txBody>
          <a:bodyPr wrap="square" rtlCol="0">
            <a:spAutoFit/>
          </a:bodyPr>
          <a:lstStyle/>
          <a:p>
            <a:r>
              <a:rPr lang="en-US" b="1" dirty="0"/>
              <a:t>Recommendations for the EIC Project: </a:t>
            </a:r>
          </a:p>
          <a:p>
            <a:pPr marL="342900" indent="-342900">
              <a:buFont typeface="Symbol" panose="05050102010706020507" pitchFamily="18" charset="2"/>
              <a:buChar char=""/>
            </a:pPr>
            <a:r>
              <a:rPr lang="en-US" b="1" kern="100" dirty="0">
                <a:ea typeface="Calibri" panose="020F0502020204030204" pitchFamily="34" charset="0"/>
                <a:cs typeface="Times New Roman" panose="02020603050405020304" pitchFamily="18" charset="0"/>
              </a:rPr>
              <a:t>Proceed to CD-3B</a:t>
            </a:r>
          </a:p>
          <a:p>
            <a:pPr marL="342900" indent="-342900">
              <a:buFont typeface="Symbol" panose="05050102010706020507" pitchFamily="18" charset="2"/>
              <a:buChar char=""/>
            </a:pPr>
            <a:r>
              <a:rPr lang="en-US" kern="100" dirty="0">
                <a:cs typeface="Times New Roman" panose="02020603050405020304" pitchFamily="18" charset="0"/>
              </a:rPr>
              <a:t>Path to baseline</a:t>
            </a:r>
          </a:p>
          <a:p>
            <a:pPr lvl="1" indent="-342900">
              <a:buFont typeface="Courier New" panose="02070309020205020404" pitchFamily="49" charset="0"/>
              <a:buChar char="o"/>
            </a:pPr>
            <a:r>
              <a:rPr lang="en-US" kern="100" dirty="0">
                <a:ea typeface="Calibri" panose="020F0502020204030204" pitchFamily="34" charset="0"/>
                <a:cs typeface="Times New Roman" panose="02020603050405020304" pitchFamily="18" charset="0"/>
              </a:rPr>
              <a:t>In advance of the next IPR, document the scope of the EIC project and gain alignment with the Program Office on mission need achievement.</a:t>
            </a:r>
          </a:p>
          <a:p>
            <a:pPr lvl="1" indent="-342900">
              <a:buFont typeface="Courier New" panose="02070309020205020404" pitchFamily="49" charset="0"/>
              <a:buChar char="o"/>
            </a:pPr>
            <a:r>
              <a:rPr lang="en-US" kern="100" dirty="0">
                <a:ea typeface="Calibri" panose="020F0502020204030204" pitchFamily="34" charset="0"/>
                <a:cs typeface="Times New Roman" panose="02020603050405020304" pitchFamily="18" charset="0"/>
              </a:rPr>
              <a:t>Develop details for the subproject strategy and work with the Program Office and FPD to </a:t>
            </a:r>
            <a:r>
              <a:rPr lang="en-US" b="1" kern="100" dirty="0">
                <a:ea typeface="Calibri" panose="020F0502020204030204" pitchFamily="34" charset="0"/>
                <a:cs typeface="Times New Roman" panose="02020603050405020304" pitchFamily="18" charset="0"/>
              </a:rPr>
              <a:t>conduct a focused IPR in 6 months.</a:t>
            </a:r>
          </a:p>
        </p:txBody>
      </p:sp>
    </p:spTree>
    <p:extLst>
      <p:ext uri="{BB962C8B-B14F-4D97-AF65-F5344CB8AC3E}">
        <p14:creationId xmlns:p14="http://schemas.microsoft.com/office/powerpoint/2010/main" val="4228727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51BD-B403-5CDF-A817-3D00C02C5856}"/>
              </a:ext>
            </a:extLst>
          </p:cNvPr>
          <p:cNvSpPr>
            <a:spLocks noGrp="1"/>
          </p:cNvSpPr>
          <p:nvPr>
            <p:ph type="title"/>
          </p:nvPr>
        </p:nvSpPr>
        <p:spPr/>
        <p:txBody>
          <a:bodyPr/>
          <a:lstStyle/>
          <a:p>
            <a:r>
              <a:rPr lang="en-US" dirty="0"/>
              <a:t>Status of DOE Review Recommendations </a:t>
            </a:r>
          </a:p>
        </p:txBody>
      </p:sp>
      <p:sp>
        <p:nvSpPr>
          <p:cNvPr id="3" name="Content Placeholder 2">
            <a:extLst>
              <a:ext uri="{FF2B5EF4-FFF2-40B4-BE49-F238E27FC236}">
                <a16:creationId xmlns:a16="http://schemas.microsoft.com/office/drawing/2014/main" id="{C0AEA92D-5382-D4AA-5042-D2EDD83056EC}"/>
              </a:ext>
            </a:extLst>
          </p:cNvPr>
          <p:cNvSpPr>
            <a:spLocks noGrp="1"/>
          </p:cNvSpPr>
          <p:nvPr>
            <p:ph sz="half" idx="1"/>
          </p:nvPr>
        </p:nvSpPr>
        <p:spPr>
          <a:xfrm>
            <a:off x="462578" y="983445"/>
            <a:ext cx="11497429" cy="4891110"/>
          </a:xfrm>
        </p:spPr>
        <p:txBody>
          <a:bodyPr>
            <a:normAutofit/>
          </a:bodyPr>
          <a:lstStyle/>
          <a:p>
            <a:pPr marL="0" indent="0">
              <a:buNone/>
            </a:pPr>
            <a:r>
              <a:rPr lang="en-US" b="1" dirty="0"/>
              <a:t>Recommendations for EIC Project: </a:t>
            </a:r>
          </a:p>
          <a:p>
            <a:pPr marL="342900" indent="-342900">
              <a:buFont typeface="Symbol" panose="05050102010706020507" pitchFamily="18" charset="2"/>
              <a:buChar char=""/>
            </a:pPr>
            <a:r>
              <a:rPr lang="en-US" kern="100" dirty="0">
                <a:ea typeface="Calibri" panose="020F0502020204030204" pitchFamily="34" charset="0"/>
                <a:cs typeface="Times New Roman" panose="02020603050405020304" pitchFamily="18" charset="0"/>
              </a:rPr>
              <a:t>Proceed to CD-3B</a:t>
            </a:r>
          </a:p>
          <a:p>
            <a:pPr marL="1314450" indent="-446088">
              <a:buNone/>
              <a:tabLst>
                <a:tab pos="1303338" algn="l"/>
              </a:tabLst>
            </a:pPr>
            <a:r>
              <a:rPr lang="en-US" sz="2000" b="1" kern="100" dirty="0">
                <a:solidFill>
                  <a:srgbClr val="0070C0"/>
                </a:solidFill>
                <a:ea typeface="Calibri" panose="020F0502020204030204" pitchFamily="34" charset="0"/>
                <a:cs typeface="Times New Roman" panose="02020603050405020304" pitchFamily="18" charset="0"/>
              </a:rPr>
              <a:t>-	DOE CD-3B approval is expected in July.</a:t>
            </a:r>
            <a:endParaRPr lang="en-US" sz="2000" b="1" kern="100" dirty="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US" kern="100" dirty="0">
                <a:cs typeface="Times New Roman" panose="02020603050405020304" pitchFamily="18" charset="0"/>
              </a:rPr>
              <a:t>Path to baseline</a:t>
            </a:r>
          </a:p>
          <a:p>
            <a:pPr lvl="1" indent="-342900">
              <a:buFont typeface="Courier New" panose="02070309020205020404" pitchFamily="49" charset="0"/>
              <a:buChar char="o"/>
            </a:pPr>
            <a:r>
              <a:rPr lang="en-US" kern="100" dirty="0">
                <a:ea typeface="Calibri" panose="020F0502020204030204" pitchFamily="34" charset="0"/>
                <a:cs typeface="Times New Roman" panose="02020603050405020304" pitchFamily="18" charset="0"/>
              </a:rPr>
              <a:t>In advance of the next IPR, document the scope of the EIC project and gain alignment with the Program Office on mission need achievement.</a:t>
            </a:r>
          </a:p>
          <a:p>
            <a:pPr marL="1258888" lvl="1" indent="-342900">
              <a:buFontTx/>
              <a:buChar char="-"/>
            </a:pPr>
            <a:r>
              <a:rPr lang="en-US" sz="2000" b="1" kern="100" dirty="0">
                <a:solidFill>
                  <a:srgbClr val="0070C0"/>
                </a:solidFill>
                <a:ea typeface="Calibri" panose="020F0502020204030204" pitchFamily="34" charset="0"/>
                <a:cs typeface="Times New Roman" panose="02020603050405020304" pitchFamily="18" charset="0"/>
              </a:rPr>
              <a:t>Good progress cl</a:t>
            </a:r>
            <a:r>
              <a:rPr lang="en-US" b="1" kern="100" dirty="0">
                <a:solidFill>
                  <a:srgbClr val="0070C0"/>
                </a:solidFill>
                <a:ea typeface="Calibri" panose="020F0502020204030204" pitchFamily="34" charset="0"/>
                <a:cs typeface="Times New Roman" panose="02020603050405020304" pitchFamily="18" charset="0"/>
              </a:rPr>
              <a:t>arifying the scope of the EIC project and the “EIC Portfolio” of off-project dependencies.</a:t>
            </a:r>
            <a:endParaRPr lang="en-US" sz="2000" b="1" kern="100" dirty="0">
              <a:solidFill>
                <a:srgbClr val="0070C0"/>
              </a:solidFill>
              <a:ea typeface="Calibri" panose="020F0502020204030204" pitchFamily="34" charset="0"/>
              <a:cs typeface="Times New Roman" panose="02020603050405020304" pitchFamily="18" charset="0"/>
            </a:endParaRPr>
          </a:p>
          <a:p>
            <a:pPr marL="1258888" lvl="1" indent="-342900">
              <a:buFontTx/>
              <a:buChar char="-"/>
            </a:pPr>
            <a:r>
              <a:rPr lang="en-US" b="1" kern="100" dirty="0">
                <a:solidFill>
                  <a:srgbClr val="0070C0"/>
                </a:solidFill>
                <a:ea typeface="Calibri" panose="020F0502020204030204" pitchFamily="34" charset="0"/>
                <a:cs typeface="Times New Roman" panose="02020603050405020304" pitchFamily="18" charset="0"/>
              </a:rPr>
              <a:t>Ongoing discussion with DOE ONP on mission need requirements and design goals.</a:t>
            </a:r>
            <a:endParaRPr lang="en-US" b="1" kern="100" dirty="0">
              <a:ea typeface="Calibri" panose="020F0502020204030204" pitchFamily="34" charset="0"/>
              <a:cs typeface="Times New Roman" panose="02020603050405020304" pitchFamily="18" charset="0"/>
            </a:endParaRPr>
          </a:p>
          <a:p>
            <a:pPr lvl="1" indent="-342900">
              <a:buFont typeface="Courier New" panose="02070309020205020404" pitchFamily="49" charset="0"/>
              <a:buChar char="o"/>
            </a:pPr>
            <a:endParaRPr lang="en-US" kern="100" dirty="0">
              <a:ea typeface="Calibri" panose="020F0502020204030204" pitchFamily="34" charset="0"/>
              <a:cs typeface="Times New Roman" panose="02020603050405020304" pitchFamily="18" charset="0"/>
            </a:endParaRPr>
          </a:p>
          <a:p>
            <a:pPr lvl="1" indent="-342900">
              <a:buFont typeface="Courier New" panose="02070309020205020404" pitchFamily="49" charset="0"/>
              <a:buChar char="o"/>
            </a:pPr>
            <a:r>
              <a:rPr lang="en-US" kern="100" dirty="0">
                <a:ea typeface="Calibri" panose="020F0502020204030204" pitchFamily="34" charset="0"/>
                <a:cs typeface="Times New Roman" panose="02020603050405020304" pitchFamily="18" charset="0"/>
              </a:rPr>
              <a:t>Develop details for the subproject strategy and work with the Program Office and FPD to </a:t>
            </a:r>
            <a:r>
              <a:rPr lang="en-US" b="1" kern="100" dirty="0">
                <a:ea typeface="Calibri" panose="020F0502020204030204" pitchFamily="34" charset="0"/>
                <a:cs typeface="Times New Roman" panose="02020603050405020304" pitchFamily="18" charset="0"/>
              </a:rPr>
              <a:t>conduct a focused IPR in 6 months.</a:t>
            </a:r>
          </a:p>
          <a:p>
            <a:pPr marL="1258888" lvl="1" indent="-342900">
              <a:buFontTx/>
              <a:buChar char="-"/>
            </a:pPr>
            <a:r>
              <a:rPr lang="en-US" b="1" kern="100" dirty="0">
                <a:solidFill>
                  <a:srgbClr val="0070C0"/>
                </a:solidFill>
                <a:ea typeface="Calibri" panose="020F0502020204030204" pitchFamily="34" charset="0"/>
                <a:cs typeface="Times New Roman" panose="02020603050405020304" pitchFamily="18" charset="0"/>
              </a:rPr>
              <a:t>DOE Independent Project Review (IPR) scheduled for August 5-7, 2025.</a:t>
            </a:r>
            <a:endParaRPr lang="en-US" b="1" kern="100" dirty="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813A1FFF-741A-0191-E39B-ECF497A40713}"/>
              </a:ext>
            </a:extLst>
          </p:cNvPr>
          <p:cNvSpPr>
            <a:spLocks noGrp="1"/>
          </p:cNvSpPr>
          <p:nvPr>
            <p:ph type="sldNum" sz="quarter" idx="4"/>
          </p:nvPr>
        </p:nvSpPr>
        <p:spPr/>
        <p:txBody>
          <a:bodyPr/>
          <a:lstStyle/>
          <a:p>
            <a:pPr algn="ctr"/>
            <a:fld id="{933A556B-7C63-244D-9B7C-B0EA8042B330}" type="slidenum">
              <a:rPr lang="en-US" smtClean="0"/>
              <a:pPr algn="ctr"/>
              <a:t>6</a:t>
            </a:fld>
            <a:endParaRPr lang="en-US" dirty="0"/>
          </a:p>
        </p:txBody>
      </p:sp>
    </p:spTree>
    <p:extLst>
      <p:ext uri="{BB962C8B-B14F-4D97-AF65-F5344CB8AC3E}">
        <p14:creationId xmlns:p14="http://schemas.microsoft.com/office/powerpoint/2010/main" val="2976484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BC31D5-343F-C544-559F-04ABC7F234B2}"/>
              </a:ext>
            </a:extLst>
          </p:cNvPr>
          <p:cNvSpPr>
            <a:spLocks noGrp="1"/>
          </p:cNvSpPr>
          <p:nvPr>
            <p:ph type="sldNum" sz="quarter" idx="4"/>
          </p:nvPr>
        </p:nvSpPr>
        <p:spPr/>
        <p:txBody>
          <a:bodyPr/>
          <a:lstStyle/>
          <a:p>
            <a:pPr algn="ctr"/>
            <a:fld id="{933A556B-7C63-244D-9B7C-B0EA8042B330}" type="slidenum">
              <a:rPr lang="en-US" sz="800" dirty="0" smtClean="0"/>
              <a:pPr algn="ctr"/>
              <a:t>7</a:t>
            </a:fld>
            <a:endParaRPr lang="en-US" sz="800" dirty="0"/>
          </a:p>
        </p:txBody>
      </p:sp>
      <p:sp>
        <p:nvSpPr>
          <p:cNvPr id="7" name="Title 1">
            <a:extLst>
              <a:ext uri="{FF2B5EF4-FFF2-40B4-BE49-F238E27FC236}">
                <a16:creationId xmlns:a16="http://schemas.microsoft.com/office/drawing/2014/main" id="{17574BA9-91FF-4292-9B95-BF4028A460C2}"/>
              </a:ext>
            </a:extLst>
          </p:cNvPr>
          <p:cNvSpPr>
            <a:spLocks noGrp="1"/>
          </p:cNvSpPr>
          <p:nvPr>
            <p:ph type="title"/>
          </p:nvPr>
        </p:nvSpPr>
        <p:spPr>
          <a:xfrm>
            <a:off x="615091" y="0"/>
            <a:ext cx="11347413" cy="825178"/>
          </a:xfrm>
        </p:spPr>
        <p:txBody>
          <a:bodyPr>
            <a:normAutofit/>
          </a:bodyPr>
          <a:lstStyle/>
          <a:p>
            <a:r>
              <a:rPr lang="en-US" dirty="0"/>
              <a:t>EIC Portfolio</a:t>
            </a:r>
            <a:endParaRPr lang="en-US" sz="3200" b="0" dirty="0"/>
          </a:p>
        </p:txBody>
      </p:sp>
      <p:graphicFrame>
        <p:nvGraphicFramePr>
          <p:cNvPr id="5" name="Table 4">
            <a:extLst>
              <a:ext uri="{FF2B5EF4-FFF2-40B4-BE49-F238E27FC236}">
                <a16:creationId xmlns:a16="http://schemas.microsoft.com/office/drawing/2014/main" id="{D177A9E6-1E79-471E-9A28-E5D77331256A}"/>
              </a:ext>
            </a:extLst>
          </p:cNvPr>
          <p:cNvGraphicFramePr>
            <a:graphicFrameLocks noGrp="1"/>
          </p:cNvGraphicFramePr>
          <p:nvPr/>
        </p:nvGraphicFramePr>
        <p:xfrm>
          <a:off x="558651" y="1063949"/>
          <a:ext cx="11403853" cy="4952490"/>
        </p:xfrm>
        <a:graphic>
          <a:graphicData uri="http://schemas.openxmlformats.org/drawingml/2006/table">
            <a:tbl>
              <a:tblPr firstRow="1" bandRow="1">
                <a:tableStyleId>{5C22544A-7EE6-4342-B048-85BDC9FD1C3A}</a:tableStyleId>
              </a:tblPr>
              <a:tblGrid>
                <a:gridCol w="4270551">
                  <a:extLst>
                    <a:ext uri="{9D8B030D-6E8A-4147-A177-3AD203B41FA5}">
                      <a16:colId xmlns:a16="http://schemas.microsoft.com/office/drawing/2014/main" val="3028470753"/>
                    </a:ext>
                  </a:extLst>
                </a:gridCol>
                <a:gridCol w="475698">
                  <a:extLst>
                    <a:ext uri="{9D8B030D-6E8A-4147-A177-3AD203B41FA5}">
                      <a16:colId xmlns:a16="http://schemas.microsoft.com/office/drawing/2014/main" val="295407379"/>
                    </a:ext>
                  </a:extLst>
                </a:gridCol>
                <a:gridCol w="6657604">
                  <a:extLst>
                    <a:ext uri="{9D8B030D-6E8A-4147-A177-3AD203B41FA5}">
                      <a16:colId xmlns:a16="http://schemas.microsoft.com/office/drawing/2014/main" val="1730904804"/>
                    </a:ext>
                  </a:extLst>
                </a:gridCol>
              </a:tblGrid>
              <a:tr h="49261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Project Scope and Dependencies </a:t>
                      </a:r>
                    </a:p>
                  </a:txBody>
                  <a:tcPr marL="68580" marR="68580" marT="34290" marB="34290" anchor="ctr">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3391443"/>
                  </a:ext>
                </a:extLst>
              </a:tr>
              <a:tr h="1064205">
                <a:tc>
                  <a:txBody>
                    <a:bodyPr/>
                    <a:lstStyle/>
                    <a:p>
                      <a:pPr algn="ctr"/>
                      <a:r>
                        <a:rPr lang="en-US" sz="1600" dirty="0">
                          <a:solidFill>
                            <a:schemeClr val="tx1"/>
                          </a:solidFill>
                        </a:rPr>
                        <a:t>DOE EIC Line-Item Project</a:t>
                      </a:r>
                    </a:p>
                    <a:p>
                      <a:pPr algn="ctr"/>
                      <a:r>
                        <a:rPr lang="en-US" sz="1600" dirty="0">
                          <a:solidFill>
                            <a:schemeClr val="tx1"/>
                          </a:solidFill>
                        </a:rPr>
                        <a:t>(Subprojects)</a:t>
                      </a:r>
                    </a:p>
                  </a:txBody>
                  <a:tcPr marL="68580" marR="68580" marT="34290" marB="34290" anchor="ctr">
                    <a:solidFill>
                      <a:schemeClr val="bg1">
                        <a:lumMod val="85000"/>
                      </a:schemeClr>
                    </a:solidFill>
                  </a:tcPr>
                </a:tc>
                <a:tc>
                  <a:txBody>
                    <a:bodyPr/>
                    <a:lstStyle/>
                    <a:p>
                      <a:pPr algn="ctr"/>
                      <a:endParaRPr lang="en-US" sz="1600" dirty="0"/>
                    </a:p>
                  </a:txBody>
                  <a:tcPr marL="68580" marR="68580" marT="34290" marB="34290">
                    <a:solidFill>
                      <a:schemeClr val="bg1"/>
                    </a:solidFill>
                  </a:tcPr>
                </a:tc>
                <a:tc>
                  <a:txBody>
                    <a:bodyPr/>
                    <a:lstStyle/>
                    <a:p>
                      <a:pPr algn="l"/>
                      <a:r>
                        <a:rPr lang="en-US" sz="1600" dirty="0"/>
                        <a:t>DOE Order 413.3B, Resource Loaded Schedule (P6), Earned Value Management System (EVMS), Reporting, etc.  Contingency included to cover the risks associated with In-Kind Contributions and the NYS ESD Grant.</a:t>
                      </a:r>
                    </a:p>
                  </a:txBody>
                  <a:tcPr marL="68580" marR="68580" marT="34290" marB="34290">
                    <a:solidFill>
                      <a:schemeClr val="bg1">
                        <a:lumMod val="85000"/>
                      </a:schemeClr>
                    </a:solidFill>
                  </a:tcPr>
                </a:tc>
                <a:extLst>
                  <a:ext uri="{0D108BD9-81ED-4DB2-BD59-A6C34878D82A}">
                    <a16:rowId xmlns:a16="http://schemas.microsoft.com/office/drawing/2014/main" val="1914060301"/>
                  </a:ext>
                </a:extLst>
              </a:tr>
              <a:tr h="820959">
                <a:tc>
                  <a:txBody>
                    <a:bodyPr/>
                    <a:lstStyle/>
                    <a:p>
                      <a:pPr algn="ctr"/>
                      <a:r>
                        <a:rPr lang="en-US" sz="1600" b="0" dirty="0">
                          <a:solidFill>
                            <a:schemeClr val="tx1"/>
                          </a:solidFill>
                        </a:rPr>
                        <a:t>In-Kind Contributions</a:t>
                      </a:r>
                    </a:p>
                    <a:p>
                      <a:pPr algn="ctr"/>
                      <a:r>
                        <a:rPr lang="en-US" sz="1600" b="0" dirty="0">
                          <a:solidFill>
                            <a:schemeClr val="tx1"/>
                          </a:solidFill>
                        </a:rPr>
                        <a:t>Accelerator/Detector</a:t>
                      </a:r>
                    </a:p>
                  </a:txBody>
                  <a:tcPr marL="68580" marR="68580" marT="34290" marB="34290" anchor="ctr">
                    <a:solidFill>
                      <a:schemeClr val="bg1">
                        <a:lumMod val="85000"/>
                      </a:schemeClr>
                    </a:solidFill>
                  </a:tcPr>
                </a:tc>
                <a:tc>
                  <a:txBody>
                    <a:bodyPr/>
                    <a:lstStyle/>
                    <a:p>
                      <a:pPr algn="ctr"/>
                      <a:endParaRPr lang="en-US" sz="1600" dirty="0">
                        <a:solidFill>
                          <a:schemeClr val="tx1"/>
                        </a:solidFill>
                      </a:endParaRPr>
                    </a:p>
                  </a:txBody>
                  <a:tcPr marL="68580" marR="68580" marT="34290" marB="34290">
                    <a:solidFill>
                      <a:schemeClr val="bg1"/>
                    </a:solidFill>
                  </a:tcPr>
                </a:tc>
                <a:tc>
                  <a:txBody>
                    <a:bodyPr/>
                    <a:lstStyle/>
                    <a:p>
                      <a:pPr algn="l"/>
                      <a:r>
                        <a:rPr lang="en-US" sz="1600" b="0" dirty="0"/>
                        <a:t>Deliverables/specifications agreed with Partners and Partners secure funding.  Milestones in P6 with schedule tracking and technical integration.</a:t>
                      </a:r>
                      <a:endParaRPr lang="en-US" sz="1600" b="0" dirty="0">
                        <a:solidFill>
                          <a:schemeClr val="tx1"/>
                        </a:solidFill>
                      </a:endParaRPr>
                    </a:p>
                  </a:txBody>
                  <a:tcPr marL="68580" marR="68580" marT="34290" marB="34290">
                    <a:solidFill>
                      <a:schemeClr val="bg1">
                        <a:lumMod val="85000"/>
                      </a:schemeClr>
                    </a:solidFill>
                  </a:tcPr>
                </a:tc>
                <a:extLst>
                  <a:ext uri="{0D108BD9-81ED-4DB2-BD59-A6C34878D82A}">
                    <a16:rowId xmlns:a16="http://schemas.microsoft.com/office/drawing/2014/main" val="1399001003"/>
                  </a:ext>
                </a:extLst>
              </a:tr>
              <a:tr h="2524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NYS</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txBody>
                  <a:tcPr marL="68580" marR="68580" marT="34290" marB="3429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P6, EVMS, NYS ESD Grant Compliance.</a:t>
                      </a:r>
                      <a:endParaRPr lang="en-US" sz="1600" dirty="0">
                        <a:solidFill>
                          <a:schemeClr val="tx1"/>
                        </a:solidFill>
                      </a:endParaRPr>
                    </a:p>
                  </a:txBody>
                  <a:tcPr marL="68580" marR="68580" marT="34290" marB="34290">
                    <a:solidFill>
                      <a:schemeClr val="bg1">
                        <a:lumMod val="85000"/>
                      </a:schemeClr>
                    </a:solidFill>
                  </a:tcPr>
                </a:tc>
                <a:extLst>
                  <a:ext uri="{0D108BD9-81ED-4DB2-BD59-A6C34878D82A}">
                    <a16:rowId xmlns:a16="http://schemas.microsoft.com/office/drawing/2014/main" val="4181827592"/>
                  </a:ext>
                </a:extLst>
              </a:tr>
              <a:tr h="51454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Off-Project Scope and Dependencies </a:t>
                      </a:r>
                    </a:p>
                  </a:txBody>
                  <a:tcPr marL="68580" marR="68580" marT="34290" marB="34290" anchor="ctr">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0371373"/>
                  </a:ext>
                </a:extLst>
              </a:tr>
              <a:tr h="577711">
                <a:tc>
                  <a:txBody>
                    <a:bodyPr/>
                    <a:lstStyle/>
                    <a:p>
                      <a:pPr algn="ctr"/>
                      <a:r>
                        <a:rPr lang="en-US" sz="1600" dirty="0"/>
                        <a:t>Accelerator &amp; Infrastructure</a:t>
                      </a:r>
                    </a:p>
                  </a:txBody>
                  <a:tcPr marL="68580" marR="68580" marT="34290" marB="34290" anchor="ctr">
                    <a:solidFill>
                      <a:schemeClr val="accent2">
                        <a:lumMod val="40000"/>
                        <a:lumOff val="60000"/>
                      </a:schemeClr>
                    </a:solidFill>
                  </a:tcPr>
                </a:tc>
                <a:tc>
                  <a:txBody>
                    <a:bodyPr/>
                    <a:lstStyle/>
                    <a:p>
                      <a:pPr algn="ctr"/>
                      <a:endParaRPr lang="en-US" sz="1600" dirty="0"/>
                    </a:p>
                  </a:txBody>
                  <a:tcPr marL="68580" marR="68580" marT="34290" marB="34290">
                    <a:solidFill>
                      <a:schemeClr val="bg1"/>
                    </a:solidFill>
                  </a:tcPr>
                </a:tc>
                <a:tc>
                  <a:txBody>
                    <a:bodyPr/>
                    <a:lstStyle/>
                    <a:p>
                      <a:pPr algn="l"/>
                      <a:r>
                        <a:rPr lang="en-US" sz="1600" dirty="0"/>
                        <a:t>Maintaining existing BNL accelerators, infrastructure, and lifetime extension needed for EIC.  </a:t>
                      </a:r>
                      <a:r>
                        <a:rPr lang="en-US" sz="1600" b="0" dirty="0"/>
                        <a:t>RHIC Removal and Repurposing (D&amp;D) as needed for EIC.</a:t>
                      </a:r>
                    </a:p>
                  </a:txBody>
                  <a:tcPr marL="68580" marR="68580" marT="34290" marB="34290">
                    <a:solidFill>
                      <a:schemeClr val="accent2">
                        <a:lumMod val="40000"/>
                        <a:lumOff val="60000"/>
                      </a:schemeClr>
                    </a:solidFill>
                  </a:tcPr>
                </a:tc>
                <a:extLst>
                  <a:ext uri="{0D108BD9-81ED-4DB2-BD59-A6C34878D82A}">
                    <a16:rowId xmlns:a16="http://schemas.microsoft.com/office/drawing/2014/main" val="1826625729"/>
                  </a:ext>
                </a:extLst>
              </a:tr>
              <a:tr h="577711">
                <a:tc>
                  <a:txBody>
                    <a:bodyPr/>
                    <a:lstStyle/>
                    <a:p>
                      <a:pPr algn="ctr"/>
                      <a:r>
                        <a:rPr lang="en-US" sz="1600" dirty="0"/>
                        <a:t>Detector</a:t>
                      </a:r>
                    </a:p>
                  </a:txBody>
                  <a:tcPr marL="68580" marR="68580" marT="34290" marB="34290" anchor="ctr">
                    <a:solidFill>
                      <a:schemeClr val="accent6">
                        <a:lumMod val="40000"/>
                        <a:lumOff val="60000"/>
                      </a:schemeClr>
                    </a:solidFill>
                  </a:tcPr>
                </a:tc>
                <a:tc>
                  <a:txBody>
                    <a:bodyPr/>
                    <a:lstStyle/>
                    <a:p>
                      <a:pPr algn="ctr"/>
                      <a:endParaRPr lang="en-US" sz="1600" dirty="0"/>
                    </a:p>
                  </a:txBody>
                  <a:tcPr marL="68580" marR="68580" marT="34290" marB="34290">
                    <a:solidFill>
                      <a:schemeClr val="bg1"/>
                    </a:solidFill>
                  </a:tcPr>
                </a:tc>
                <a:tc>
                  <a:txBody>
                    <a:bodyPr/>
                    <a:lstStyle/>
                    <a:p>
                      <a:pPr algn="l"/>
                      <a:r>
                        <a:rPr lang="en-US" sz="1600" dirty="0"/>
                        <a:t>BNL and JLab facilities and resources required for the success of the EIC experimental program.</a:t>
                      </a:r>
                    </a:p>
                  </a:txBody>
                  <a:tcPr marL="68580" marR="68580" marT="34290" marB="34290">
                    <a:solidFill>
                      <a:schemeClr val="accent6">
                        <a:lumMod val="40000"/>
                        <a:lumOff val="60000"/>
                      </a:schemeClr>
                    </a:solidFill>
                  </a:tcPr>
                </a:tc>
                <a:extLst>
                  <a:ext uri="{0D108BD9-81ED-4DB2-BD59-A6C34878D82A}">
                    <a16:rowId xmlns:a16="http://schemas.microsoft.com/office/drawing/2014/main" val="3809239462"/>
                  </a:ext>
                </a:extLst>
              </a:tr>
              <a:tr h="369939">
                <a:tc>
                  <a:txBody>
                    <a:bodyPr/>
                    <a:lstStyle/>
                    <a:p>
                      <a:pPr algn="ctr"/>
                      <a:r>
                        <a:rPr lang="en-US" sz="1600" dirty="0"/>
                        <a:t>Host Laboratory</a:t>
                      </a:r>
                    </a:p>
                  </a:txBody>
                  <a:tcPr marL="68580" marR="68580" marT="34290" marB="34290" anchor="ctr">
                    <a:solidFill>
                      <a:schemeClr val="accent1">
                        <a:lumMod val="60000"/>
                        <a:lumOff val="40000"/>
                      </a:schemeClr>
                    </a:solidFill>
                  </a:tcPr>
                </a:tc>
                <a:tc>
                  <a:txBody>
                    <a:bodyPr/>
                    <a:lstStyle/>
                    <a:p>
                      <a:pPr algn="ctr"/>
                      <a:endParaRPr lang="en-US" sz="1600" dirty="0"/>
                    </a:p>
                  </a:txBody>
                  <a:tcPr marL="68580" marR="68580" marT="34290" marB="34290">
                    <a:solidFill>
                      <a:schemeClr val="bg1"/>
                    </a:solidFill>
                  </a:tcPr>
                </a:tc>
                <a:tc>
                  <a:txBody>
                    <a:bodyPr/>
                    <a:lstStyle/>
                    <a:p>
                      <a:pPr algn="l"/>
                      <a:r>
                        <a:rPr lang="en-US" sz="1600" b="0" dirty="0"/>
                        <a:t>BNL support for the EIC project, guests, and users.</a:t>
                      </a:r>
                    </a:p>
                  </a:txBody>
                  <a:tcPr marL="68580" marR="68580" marT="34290" marB="34290">
                    <a:solidFill>
                      <a:schemeClr val="accent1">
                        <a:lumMod val="60000"/>
                        <a:lumOff val="40000"/>
                      </a:schemeClr>
                    </a:solidFill>
                  </a:tcPr>
                </a:tc>
                <a:extLst>
                  <a:ext uri="{0D108BD9-81ED-4DB2-BD59-A6C34878D82A}">
                    <a16:rowId xmlns:a16="http://schemas.microsoft.com/office/drawing/2014/main" val="1690807488"/>
                  </a:ext>
                </a:extLst>
              </a:tr>
            </a:tbl>
          </a:graphicData>
        </a:graphic>
      </p:graphicFrame>
    </p:spTree>
    <p:extLst>
      <p:ext uri="{BB962C8B-B14F-4D97-AF65-F5344CB8AC3E}">
        <p14:creationId xmlns:p14="http://schemas.microsoft.com/office/powerpoint/2010/main" val="3057260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fld id="{933A556B-7C63-244D-9B7C-B0EA8042B330}" type="slidenum">
              <a:rPr lang="en-US">
                <a:solidFill>
                  <a:srgbClr val="000000"/>
                </a:solidFill>
                <a:latin typeface="Arial" panose="020B0604020202020204"/>
              </a:rPr>
              <a:pPr/>
              <a:t>8</a:t>
            </a:fld>
            <a:endParaRPr lang="en-US" dirty="0">
              <a:solidFill>
                <a:srgbClr val="000000"/>
              </a:solidFill>
              <a:latin typeface="Arial" panose="020B0604020202020204"/>
            </a:endParaRPr>
          </a:p>
        </p:txBody>
      </p:sp>
      <p:sp>
        <p:nvSpPr>
          <p:cNvPr id="5" name="Title 4">
            <a:extLst>
              <a:ext uri="{FF2B5EF4-FFF2-40B4-BE49-F238E27FC236}">
                <a16:creationId xmlns:a16="http://schemas.microsoft.com/office/drawing/2014/main" id="{F064323D-D818-A2DB-CF42-F9784F8D7FB6}"/>
              </a:ext>
            </a:extLst>
          </p:cNvPr>
          <p:cNvSpPr>
            <a:spLocks noGrp="1"/>
          </p:cNvSpPr>
          <p:nvPr>
            <p:ph type="title"/>
          </p:nvPr>
        </p:nvSpPr>
        <p:spPr/>
        <p:txBody>
          <a:bodyPr/>
          <a:lstStyle/>
          <a:p>
            <a:r>
              <a:rPr lang="en-US" sz="3200" dirty="0"/>
              <a:t>DOE IPR</a:t>
            </a:r>
            <a:endParaRPr lang="en-US" dirty="0"/>
          </a:p>
        </p:txBody>
      </p:sp>
      <p:sp>
        <p:nvSpPr>
          <p:cNvPr id="6" name="Text Placeholder 5">
            <a:extLst>
              <a:ext uri="{FF2B5EF4-FFF2-40B4-BE49-F238E27FC236}">
                <a16:creationId xmlns:a16="http://schemas.microsoft.com/office/drawing/2014/main" id="{DF2D7614-2D96-EDD5-2DF3-C909205B97C5}"/>
              </a:ext>
            </a:extLst>
          </p:cNvPr>
          <p:cNvSpPr>
            <a:spLocks noGrp="1"/>
          </p:cNvSpPr>
          <p:nvPr>
            <p:ph idx="1"/>
          </p:nvPr>
        </p:nvSpPr>
        <p:spPr>
          <a:xfrm>
            <a:off x="367990" y="1038031"/>
            <a:ext cx="5499597" cy="5017081"/>
          </a:xfrm>
        </p:spPr>
        <p:txBody>
          <a:bodyPr vert="horz" lIns="91440" tIns="45720" rIns="91440" bIns="45720" rtlCol="0" anchor="t">
            <a:normAutofit fontScale="70000" lnSpcReduction="20000"/>
          </a:bodyPr>
          <a:lstStyle/>
          <a:p>
            <a:pPr marL="120650" lvl="1" indent="0">
              <a:buNone/>
            </a:pPr>
            <a:r>
              <a:rPr lang="en-US" sz="2400" dirty="0"/>
              <a:t>Focused EIC Status Review on Aug 5-7.</a:t>
            </a:r>
          </a:p>
          <a:p>
            <a:pPr marL="120650" lvl="1" indent="0">
              <a:buNone/>
            </a:pPr>
            <a:endParaRPr lang="en-US" sz="2400" dirty="0"/>
          </a:p>
          <a:p>
            <a:pPr marL="120650" lvl="1" indent="0">
              <a:buNone/>
            </a:pPr>
            <a:r>
              <a:rPr lang="en-US" sz="2400" dirty="0"/>
              <a:t>A successful review would:</a:t>
            </a:r>
          </a:p>
          <a:p>
            <a:pPr marL="463550" lvl="1" indent="-342900">
              <a:lnSpc>
                <a:spcPct val="110000"/>
              </a:lnSpc>
              <a:spcBef>
                <a:spcPts val="900"/>
              </a:spcBef>
            </a:pPr>
            <a:r>
              <a:rPr lang="en-US" sz="2400" dirty="0"/>
              <a:t>Confirm that the EIC facility design meets the DOE approved Mission Need.</a:t>
            </a:r>
          </a:p>
          <a:p>
            <a:pPr marL="463550" lvl="1" indent="-342900">
              <a:lnSpc>
                <a:spcPct val="110000"/>
              </a:lnSpc>
              <a:spcBef>
                <a:spcPts val="900"/>
              </a:spcBef>
            </a:pPr>
            <a:r>
              <a:rPr lang="en-US" sz="2400" dirty="0"/>
              <a:t>Support the EIC subproject delivery strategy and plans.</a:t>
            </a:r>
            <a:endParaRPr lang="en-US" sz="2400" dirty="0">
              <a:solidFill>
                <a:srgbClr val="C00000"/>
              </a:solidFill>
            </a:endParaRPr>
          </a:p>
          <a:p>
            <a:pPr marL="463550" lvl="1" indent="-342900">
              <a:lnSpc>
                <a:spcPct val="110000"/>
              </a:lnSpc>
              <a:spcBef>
                <a:spcPts val="900"/>
              </a:spcBef>
            </a:pPr>
            <a:r>
              <a:rPr lang="en-US" sz="2400" dirty="0"/>
              <a:t>Confirm that progress on the subprojects supports a reasonable understanding of the scope, cost, schedule, and funding requirements for the entire EIC line-item project.</a:t>
            </a:r>
          </a:p>
          <a:p>
            <a:pPr marL="463550" lvl="1" indent="-342900">
              <a:lnSpc>
                <a:spcPct val="110000"/>
              </a:lnSpc>
              <a:spcBef>
                <a:spcPts val="900"/>
              </a:spcBef>
            </a:pPr>
            <a:r>
              <a:rPr lang="en-US" sz="2400" dirty="0"/>
              <a:t>Confirm adequate progress defining the scope of the EIC Portfolio (off-project dependencies) to move forward with EIC construction approvals.</a:t>
            </a:r>
          </a:p>
          <a:p>
            <a:pPr marL="463550" lvl="1" indent="-342900">
              <a:lnSpc>
                <a:spcPct val="110000"/>
              </a:lnSpc>
              <a:spcBef>
                <a:spcPts val="900"/>
              </a:spcBef>
            </a:pPr>
            <a:r>
              <a:rPr lang="en-US" sz="2400" dirty="0"/>
              <a:t>Support for scheduling CD approval reviews of the Accelerator Storage Rings subproject (CD-2/3) and Detector (CD-2) in 2026.</a:t>
            </a:r>
          </a:p>
        </p:txBody>
      </p:sp>
      <p:pic>
        <p:nvPicPr>
          <p:cNvPr id="3" name="Picture 2">
            <a:extLst>
              <a:ext uri="{FF2B5EF4-FFF2-40B4-BE49-F238E27FC236}">
                <a16:creationId xmlns:a16="http://schemas.microsoft.com/office/drawing/2014/main" id="{B9F71913-6E4B-4EDB-A5FF-BB5E06789573}"/>
              </a:ext>
            </a:extLst>
          </p:cNvPr>
          <p:cNvPicPr>
            <a:picLocks noChangeAspect="1"/>
          </p:cNvPicPr>
          <p:nvPr/>
        </p:nvPicPr>
        <p:blipFill>
          <a:blip r:embed="rId2"/>
          <a:stretch>
            <a:fillRect/>
          </a:stretch>
        </p:blipFill>
        <p:spPr>
          <a:xfrm>
            <a:off x="5979082" y="182880"/>
            <a:ext cx="5499597" cy="65724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272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B7C76-DC41-8685-CD90-672FD14B37A0}"/>
              </a:ext>
            </a:extLst>
          </p:cNvPr>
          <p:cNvSpPr>
            <a:spLocks noGrp="1"/>
          </p:cNvSpPr>
          <p:nvPr>
            <p:ph type="sldNum" sz="quarter" idx="4"/>
          </p:nvPr>
        </p:nvSpPr>
        <p:spPr/>
        <p:txBody>
          <a:bodyPr/>
          <a:lstStyle/>
          <a:p>
            <a:fld id="{933A556B-7C63-244D-9B7C-B0EA8042B330}" type="slidenum">
              <a:rPr lang="en-US" smtClean="0"/>
              <a:pPr/>
              <a:t>9</a:t>
            </a:fld>
            <a:endParaRPr lang="en-US"/>
          </a:p>
        </p:txBody>
      </p:sp>
      <p:sp>
        <p:nvSpPr>
          <p:cNvPr id="3" name="Title 2">
            <a:extLst>
              <a:ext uri="{FF2B5EF4-FFF2-40B4-BE49-F238E27FC236}">
                <a16:creationId xmlns:a16="http://schemas.microsoft.com/office/drawing/2014/main" id="{E70143C8-BE64-14DB-029B-6EFC4B3ECB1D}"/>
              </a:ext>
            </a:extLst>
          </p:cNvPr>
          <p:cNvSpPr>
            <a:spLocks noGrp="1"/>
          </p:cNvSpPr>
          <p:nvPr>
            <p:ph type="title"/>
          </p:nvPr>
        </p:nvSpPr>
        <p:spPr/>
        <p:txBody>
          <a:bodyPr/>
          <a:lstStyle/>
          <a:p>
            <a:r>
              <a:rPr lang="en-US" dirty="0"/>
              <a:t>DOE Aug 2025 IPR Charge</a:t>
            </a:r>
            <a:r>
              <a:rPr lang="en-US" dirty="0">
                <a:solidFill>
                  <a:srgbClr val="0070C0"/>
                </a:solidFill>
              </a:rPr>
              <a:t> and Status</a:t>
            </a:r>
            <a:endParaRPr lang="en-US" dirty="0"/>
          </a:p>
        </p:txBody>
      </p:sp>
      <p:sp>
        <p:nvSpPr>
          <p:cNvPr id="4" name="Content Placeholder 3">
            <a:extLst>
              <a:ext uri="{FF2B5EF4-FFF2-40B4-BE49-F238E27FC236}">
                <a16:creationId xmlns:a16="http://schemas.microsoft.com/office/drawing/2014/main" id="{CC12C157-16B6-E0DD-A0A7-B44500321FCD}"/>
              </a:ext>
            </a:extLst>
          </p:cNvPr>
          <p:cNvSpPr>
            <a:spLocks noGrp="1"/>
          </p:cNvSpPr>
          <p:nvPr>
            <p:ph idx="1"/>
          </p:nvPr>
        </p:nvSpPr>
        <p:spPr>
          <a:xfrm>
            <a:off x="615092" y="975365"/>
            <a:ext cx="11347413" cy="5135503"/>
          </a:xfrm>
        </p:spPr>
        <p:txBody>
          <a:bodyPr>
            <a:normAutofit fontScale="92500"/>
          </a:bodyPr>
          <a:lstStyle/>
          <a:p>
            <a:pPr marL="463550" indent="-463550">
              <a:buAutoNum type="arabicPeriod"/>
            </a:pPr>
            <a:r>
              <a:rPr lang="en-US" sz="2200" dirty="0">
                <a:effectLst/>
                <a:latin typeface="Times New Roman" panose="02020603050405020304" pitchFamily="18" charset="0"/>
              </a:rPr>
              <a:t>Are the key performance parameters and scope for each subproject well documented, traceable, reasonable, and justifiable? Does the roll-up of subproject scope unambiguously and progressively elaborate a complete and responsive Electron-Ion Collider facility in an asset-oriented hierarchy? Are subproject interfaces understood and clearly delineated at this stage of design? Would attainment of the key performance parameters of all subprojects indicate delivery of the mission need?</a:t>
            </a:r>
          </a:p>
          <a:p>
            <a:pPr marL="463550" indent="0">
              <a:buNone/>
            </a:pPr>
            <a:r>
              <a:rPr lang="en-US" sz="2200" b="1" dirty="0">
                <a:solidFill>
                  <a:srgbClr val="0070C0"/>
                </a:solidFill>
                <a:latin typeface="Times New Roman" panose="02020603050405020304" pitchFamily="18" charset="0"/>
              </a:rPr>
              <a:t>Significant work to be completed within the next two months to support constructive answers to these questions!</a:t>
            </a:r>
            <a:endParaRPr lang="en-US" sz="2200" dirty="0">
              <a:effectLst/>
              <a:latin typeface="Times New Roman" panose="02020603050405020304" pitchFamily="18" charset="0"/>
            </a:endParaRPr>
          </a:p>
          <a:p>
            <a:pPr marL="463550" indent="-463550">
              <a:buAutoNum type="arabicPeriod" startAt="2"/>
            </a:pPr>
            <a:r>
              <a:rPr lang="en-US" sz="2200" dirty="0">
                <a:effectLst/>
                <a:latin typeface="Times New Roman" panose="02020603050405020304" pitchFamily="18" charset="0"/>
              </a:rPr>
              <a:t>Are opportunity and threat risks, both technical and safety, identified? Are plans for leveraging or mitigating the risks adequate for this phase of the design?</a:t>
            </a:r>
          </a:p>
          <a:p>
            <a:pPr marL="463550" indent="0">
              <a:buNone/>
            </a:pPr>
            <a:r>
              <a:rPr lang="en-US" sz="2200" b="1" dirty="0">
                <a:solidFill>
                  <a:srgbClr val="0070C0"/>
                </a:solidFill>
                <a:latin typeface="Times New Roman" panose="02020603050405020304" pitchFamily="18" charset="0"/>
              </a:rPr>
              <a:t>Goal is to start EIC construction in 2026.  There is an opportunity to transition from RHIC operations into EIC construction in 2026 with the approval of the first EIC subproject, the Accelerator Storage Rings.</a:t>
            </a:r>
            <a:endParaRPr lang="en-US" sz="2200" b="1" dirty="0">
              <a:solidFill>
                <a:srgbClr val="0070C0"/>
              </a:solidFill>
              <a:effectLst/>
              <a:latin typeface="Times New Roman" panose="02020603050405020304" pitchFamily="18" charset="0"/>
            </a:endParaRPr>
          </a:p>
          <a:p>
            <a:pPr marL="463550" indent="-463550">
              <a:buAutoNum type="arabicPeriod" startAt="3"/>
            </a:pPr>
            <a:r>
              <a:rPr lang="en-US" sz="2200" dirty="0">
                <a:effectLst/>
                <a:latin typeface="Times New Roman" panose="02020603050405020304" pitchFamily="18" charset="0"/>
              </a:rPr>
              <a:t>Will following the strategy for defining subprojects result in an execution of the EIC project that would maintain project momentum while mitigating schedule risks potential funding constraints could impose?</a:t>
            </a:r>
          </a:p>
          <a:p>
            <a:pPr marL="463550" indent="0">
              <a:buNone/>
            </a:pPr>
            <a:r>
              <a:rPr lang="en-US" sz="2200" b="1" dirty="0">
                <a:solidFill>
                  <a:srgbClr val="0070C0"/>
                </a:solidFill>
                <a:effectLst/>
                <a:latin typeface="Times New Roman" panose="02020603050405020304" pitchFamily="18" charset="0"/>
              </a:rPr>
              <a:t>Yes.  </a:t>
            </a:r>
            <a:r>
              <a:rPr lang="en-US" sz="2200" b="1" dirty="0">
                <a:solidFill>
                  <a:srgbClr val="0070C0"/>
                </a:solidFill>
                <a:latin typeface="Times New Roman" panose="02020603050405020304" pitchFamily="18" charset="0"/>
              </a:rPr>
              <a:t>Providing we transition from </a:t>
            </a:r>
            <a:r>
              <a:rPr lang="en-US" sz="2200" b="1" dirty="0">
                <a:solidFill>
                  <a:srgbClr val="0070C0"/>
                </a:solidFill>
                <a:effectLst/>
                <a:latin typeface="Times New Roman" panose="02020603050405020304" pitchFamily="18" charset="0"/>
              </a:rPr>
              <a:t>R&amp;D and design into the final design and construction phase.</a:t>
            </a:r>
          </a:p>
          <a:p>
            <a:endParaRPr lang="en-US" dirty="0"/>
          </a:p>
        </p:txBody>
      </p:sp>
    </p:spTree>
    <p:extLst>
      <p:ext uri="{BB962C8B-B14F-4D97-AF65-F5344CB8AC3E}">
        <p14:creationId xmlns:p14="http://schemas.microsoft.com/office/powerpoint/2010/main" val="3544718564"/>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3b58e8-ee95-4421-a965-0e46d8b24120">
      <Terms xmlns="http://schemas.microsoft.com/office/infopath/2007/PartnerControls"/>
    </lcf76f155ced4ddcb4097134ff3c332f>
    <TaxCatchAll xmlns="3d20bb5b-8f2d-40ba-9a11-048b4f05bd17"/>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7E648C640362479D45F8C7C8E7481C" ma:contentTypeVersion="13" ma:contentTypeDescription="Create a new document." ma:contentTypeScope="" ma:versionID="e6e367fbb19bf864b3c6130d56552da8">
  <xsd:schema xmlns:xsd="http://www.w3.org/2001/XMLSchema" xmlns:xs="http://www.w3.org/2001/XMLSchema" xmlns:p="http://schemas.microsoft.com/office/2006/metadata/properties" xmlns:ns2="b93b58e8-ee95-4421-a965-0e46d8b24120" xmlns:ns3="3d20bb5b-8f2d-40ba-9a11-048b4f05bd17" targetNamespace="http://schemas.microsoft.com/office/2006/metadata/properties" ma:root="true" ma:fieldsID="aa3a3636cbf272370dbfaa9106299568" ns2:_="" ns3:_="">
    <xsd:import namespace="b93b58e8-ee95-4421-a965-0e46d8b24120"/>
    <xsd:import namespace="3d20bb5b-8f2d-40ba-9a11-048b4f05bd1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b58e8-ee95-4421-a965-0e46d8b24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20bb5b-8f2d-40ba-9a11-048b4f05bd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712b5f6-50b9-482c-ae56-53aaf1356360}" ma:internalName="TaxCatchAll" ma:showField="CatchAllData" ma:web="3d20bb5b-8f2d-40ba-9a11-048b4f05bd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66BDAA-DFEF-4721-B461-181B05E60D2C}">
  <ds:schemaRefs>
    <ds:schemaRef ds:uri="http://schemas.microsoft.com/office/2006/documentManagement/types"/>
    <ds:schemaRef ds:uri="http://www.w3.org/XML/1998/namespace"/>
    <ds:schemaRef ds:uri="http://purl.org/dc/terms/"/>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3d20bb5b-8f2d-40ba-9a11-048b4f05bd17"/>
    <ds:schemaRef ds:uri="b93b58e8-ee95-4421-a965-0e46d8b24120"/>
  </ds:schemaRefs>
</ds:datastoreItem>
</file>

<file path=customXml/itemProps2.xml><?xml version="1.0" encoding="utf-8"?>
<ds:datastoreItem xmlns:ds="http://schemas.openxmlformats.org/officeDocument/2006/customXml" ds:itemID="{FCA2E158-2EED-40BE-B3C0-951017531F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b58e8-ee95-4421-a965-0e46d8b24120"/>
    <ds:schemaRef ds:uri="3d20bb5b-8f2d-40ba-9a11-048b4f05b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8A2C5-903B-47C2-98B4-555AC70E4F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EIC_ICAC_Yeck_041625_V1</Template>
  <TotalTime>7371</TotalTime>
  <Words>2582</Words>
  <Application>Microsoft Macintosh PowerPoint</Application>
  <PresentationFormat>Widescreen</PresentationFormat>
  <Paragraphs>310</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Arial</vt:lpstr>
      <vt:lpstr>Calibri</vt:lpstr>
      <vt:lpstr>Courier New</vt:lpstr>
      <vt:lpstr>Symbol</vt:lpstr>
      <vt:lpstr>Times New Roman</vt:lpstr>
      <vt:lpstr>Wingdings</vt:lpstr>
      <vt:lpstr>BNL</vt:lpstr>
      <vt:lpstr>Report from the Project Director</vt:lpstr>
      <vt:lpstr>EIC RRB Meetings</vt:lpstr>
      <vt:lpstr>EIC Project Highlights</vt:lpstr>
      <vt:lpstr>EIC Accelerator Concept and Parameters</vt:lpstr>
      <vt:lpstr>PowerPoint Presentation</vt:lpstr>
      <vt:lpstr>Status of DOE Review Recommendations </vt:lpstr>
      <vt:lpstr>EIC Portfolio</vt:lpstr>
      <vt:lpstr>DOE IPR</vt:lpstr>
      <vt:lpstr>DOE Aug 2025 IPR Charge and Status</vt:lpstr>
      <vt:lpstr>Red Team Review May 20-21, 2025</vt:lpstr>
      <vt:lpstr>EIC Project Delivery Requirements</vt:lpstr>
      <vt:lpstr>Project Delivery Strategy</vt:lpstr>
      <vt:lpstr>PowerPoint Presentation</vt:lpstr>
      <vt:lpstr>EIC Reference Schedule Before</vt:lpstr>
      <vt:lpstr>EIC Reference Schedule - Subprojects</vt:lpstr>
      <vt:lpstr>EIC Project Delivery Organization</vt:lpstr>
      <vt:lpstr>DOE and EIC Planning Dates</vt:lpstr>
      <vt:lpstr>EIC Planning Challenges</vt:lpstr>
      <vt:lpstr>Assessments of Baseline Readiness</vt:lpstr>
      <vt:lpstr>EIC Project Priorities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Project Overview</dc:title>
  <dc:subject/>
  <dc:creator>Hoffman, Caitlin</dc:creator>
  <cp:keywords/>
  <dc:description/>
  <cp:lastModifiedBy>Yeck, Jim</cp:lastModifiedBy>
  <cp:revision>90</cp:revision>
  <dcterms:created xsi:type="dcterms:W3CDTF">2025-04-10T15:23:39Z</dcterms:created>
  <dcterms:modified xsi:type="dcterms:W3CDTF">2025-06-05T05:55:05Z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0x010100C87E648C640362479D45F8C7C8E7481C</vt:lpwstr>
  </property>
  <property fmtid="{D5CDD505-2E9C-101B-9397-08002B2CF9AE}" pid="3" name="Order">
    <vt:r8>119000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