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4729" r:id="rId3"/>
    <p:sldId id="2147375331" r:id="rId4"/>
    <p:sldId id="5916" r:id="rId5"/>
    <p:sldId id="2147375348" r:id="rId6"/>
    <p:sldId id="2147375457" r:id="rId7"/>
    <p:sldId id="2147375458" r:id="rId8"/>
    <p:sldId id="2147375459" r:id="rId9"/>
    <p:sldId id="2147375342" r:id="rId10"/>
    <p:sldId id="2147375343" r:id="rId11"/>
    <p:sldId id="2147375431" r:id="rId12"/>
    <p:sldId id="2147375367" r:id="rId13"/>
    <p:sldId id="2147375369" r:id="rId14"/>
    <p:sldId id="2147375392" r:id="rId15"/>
    <p:sldId id="5854" r:id="rId16"/>
    <p:sldId id="5855" r:id="rId17"/>
    <p:sldId id="2147375347" r:id="rId18"/>
    <p:sldId id="2147375437" r:id="rId19"/>
    <p:sldId id="2147375435" r:id="rId20"/>
    <p:sldId id="2147375434" r:id="rId21"/>
    <p:sldId id="2147375461" r:id="rId22"/>
    <p:sldId id="5896" r:id="rId23"/>
    <p:sldId id="2147375432" r:id="rId24"/>
    <p:sldId id="2147375460" r:id="rId25"/>
    <p:sldId id="259" r:id="rId26"/>
    <p:sldId id="258" r:id="rId27"/>
    <p:sldId id="2147375433" r:id="rId28"/>
    <p:sldId id="5821" r:id="rId29"/>
    <p:sldId id="5759" r:id="rId30"/>
    <p:sldId id="2147375364" r:id="rId31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8" autoAdjust="0"/>
    <p:restoredTop sz="91562" autoAdjust="0"/>
  </p:normalViewPr>
  <p:slideViewPr>
    <p:cSldViewPr snapToGrid="0">
      <p:cViewPr varScale="1">
        <p:scale>
          <a:sx n="114" d="100"/>
          <a:sy n="114" d="100"/>
        </p:scale>
        <p:origin x="11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98"/>
    </p:cViewPr>
  </p:sorterViewPr>
  <p:notesViewPr>
    <p:cSldViewPr snapToGrid="0">
      <p:cViewPr varScale="1">
        <p:scale>
          <a:sx n="68" d="100"/>
          <a:sy n="68" d="100"/>
        </p:scale>
        <p:origin x="344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1B380B-59BD-4648-99FC-57D8C3A05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FF8C0-86E1-4C7D-B2E7-755CD2385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829" y="0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/>
          <a:lstStyle>
            <a:lvl1pPr algn="r">
              <a:defRPr sz="1300"/>
            </a:lvl1pPr>
          </a:lstStyle>
          <a:p>
            <a:fld id="{A9BEFCC0-7B02-4266-B144-81B583BBDA70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903E7-9306-4A12-9B25-53A9033FB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726178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F0B37-24CF-4EFC-94A7-680BE6966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829" y="11726178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 anchor="b"/>
          <a:lstStyle>
            <a:lvl1pPr algn="r">
              <a:defRPr sz="1300"/>
            </a:lvl1pPr>
          </a:lstStyle>
          <a:p>
            <a:fld id="{15CD4F64-A18C-4548-A7E3-DDEA481A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9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5"/>
          </a:xfrm>
          <a:prstGeom prst="rect">
            <a:avLst/>
          </a:prstGeom>
        </p:spPr>
        <p:txBody>
          <a:bodyPr vert="horz" lIns="112284" tIns="56143" rIns="112284" bIns="56143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5"/>
          </a:xfrm>
          <a:prstGeom prst="rect">
            <a:avLst/>
          </a:prstGeom>
        </p:spPr>
        <p:txBody>
          <a:bodyPr vert="horz" lIns="112284" tIns="56143" rIns="112284" bIns="56143" rtlCol="0"/>
          <a:lstStyle>
            <a:lvl1pPr algn="r">
              <a:defRPr sz="1500"/>
            </a:lvl1pPr>
          </a:lstStyle>
          <a:p>
            <a:fld id="{10A07F3E-2FAC-4F25-AB2D-57652CFB3F76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4638"/>
            <a:ext cx="7404100" cy="4164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284" tIns="56143" rIns="112284" bIns="561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284" tIns="56143" rIns="112284" bIns="561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284" tIns="56143" rIns="112284" bIns="56143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284" tIns="56143" rIns="112284" bIns="56143" rtlCol="0" anchor="b"/>
          <a:lstStyle>
            <a:lvl1pPr algn="r">
              <a:defRPr sz="1500"/>
            </a:lvl1pPr>
          </a:lstStyle>
          <a:p>
            <a:fld id="{0F27E3DE-8F3D-4442-9E56-0EDB4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9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9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2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6A0A4-0EE3-4D82-BAB3-ED3AA258C5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213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3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6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7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96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7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0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25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9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34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57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8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5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0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5th Resource Review Board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5th Resource Review Board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3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indico.bnl.gov/event/27576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934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epic-eic.org/documents/note_process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571-64DA-59D8-BC2D-1823DE1E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012" y="2493831"/>
            <a:ext cx="5429865" cy="111201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Report from the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ePIC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Collaboration Spokesperson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727CA-4AC4-2EC8-0469-970BF3E2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084" y="3734888"/>
            <a:ext cx="4391680" cy="9649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John Lajoie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Oak Ridge National Laboratory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3F0B00B-8131-0F7B-AE7F-980386277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85" y="5333977"/>
            <a:ext cx="3153398" cy="1020913"/>
          </a:xfrm>
          <a:prstGeom prst="rect">
            <a:avLst/>
          </a:prstGeom>
        </p:spPr>
      </p:pic>
      <p:pic>
        <p:nvPicPr>
          <p:cNvPr id="2050" name="Picture 2" descr="Logos – Website Standards">
            <a:extLst>
              <a:ext uri="{FF2B5EF4-FFF2-40B4-BE49-F238E27FC236}">
                <a16:creationId xmlns:a16="http://schemas.microsoft.com/office/drawing/2014/main" id="{53A8FA21-CE72-7157-BAD5-55139C87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10" y="5333977"/>
            <a:ext cx="3342843" cy="8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C64AE8-6DD8-3DB7-CF47-F3E3DC98D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417" y="1205804"/>
            <a:ext cx="1314575" cy="946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358B-1178-214A-1EA0-9636B2BE9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21953" y="139421"/>
            <a:ext cx="6067035" cy="50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Vectors | 3D Arrow Right Green">
            <a:extLst>
              <a:ext uri="{FF2B5EF4-FFF2-40B4-BE49-F238E27FC236}">
                <a16:creationId xmlns:a16="http://schemas.microsoft.com/office/drawing/2014/main" id="{EA86CB8E-9667-813F-6534-F5A66824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2337228"/>
            <a:ext cx="1187577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758D90-69F9-4840-D220-8445B326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85" y="258427"/>
            <a:ext cx="10515600" cy="103291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        2025 -2026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A3D427B-E578-BF6F-0798-BDD3DC27A671}"/>
              </a:ext>
            </a:extLst>
          </p:cNvPr>
          <p:cNvSpPr/>
          <p:nvPr/>
        </p:nvSpPr>
        <p:spPr>
          <a:xfrm>
            <a:off x="6003241" y="5390016"/>
            <a:ext cx="1816283" cy="121455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58975-A478-213F-0F20-B35E68B1EC59}"/>
              </a:ext>
            </a:extLst>
          </p:cNvPr>
          <p:cNvSpPr/>
          <p:nvPr/>
        </p:nvSpPr>
        <p:spPr>
          <a:xfrm>
            <a:off x="6694474" y="2258654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AE4B43-AD77-DAE4-4EAC-ECA61DE19D7A}"/>
              </a:ext>
            </a:extLst>
          </p:cNvPr>
          <p:cNvSpPr/>
          <p:nvPr/>
        </p:nvSpPr>
        <p:spPr>
          <a:xfrm>
            <a:off x="5870937" y="1378248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0D92E5-ACE9-8689-5150-C5B0F4C05949}"/>
              </a:ext>
            </a:extLst>
          </p:cNvPr>
          <p:cNvSpPr/>
          <p:nvPr/>
        </p:nvSpPr>
        <p:spPr>
          <a:xfrm>
            <a:off x="5065457" y="4968697"/>
            <a:ext cx="1264449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85EAD17D-D537-C9B9-5611-F910C7F300DB}"/>
              </a:ext>
            </a:extLst>
          </p:cNvPr>
          <p:cNvGrpSpPr/>
          <p:nvPr/>
        </p:nvGrpSpPr>
        <p:grpSpPr>
          <a:xfrm>
            <a:off x="8446066" y="3802546"/>
            <a:ext cx="879956" cy="1624266"/>
            <a:chOff x="9261321" y="3771386"/>
            <a:chExt cx="879956" cy="1264699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6AF918-05F4-1360-F75B-FBD96E47F52B}"/>
                </a:ext>
              </a:extLst>
            </p:cNvPr>
            <p:cNvCxnSpPr>
              <a:cxnSpLocks/>
            </p:cNvCxnSpPr>
            <p:nvPr/>
          </p:nvCxnSpPr>
          <p:spPr>
            <a:xfrm>
              <a:off x="9670682" y="3771386"/>
              <a:ext cx="0" cy="901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1E4C629-3185-0040-2F52-B1C76BFC90E8}"/>
                </a:ext>
              </a:extLst>
            </p:cNvPr>
            <p:cNvSpPr txBox="1"/>
            <p:nvPr/>
          </p:nvSpPr>
          <p:spPr>
            <a:xfrm>
              <a:off x="9261321" y="4436976"/>
              <a:ext cx="879956" cy="599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6th EIC RRB Meeting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Nov. 4-5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</a:t>
              </a:r>
            </a:p>
          </p:txBody>
        </p:sp>
      </p:grp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572927D0-CAE3-A09F-C8A5-3AABF7B4D693}"/>
              </a:ext>
            </a:extLst>
          </p:cNvPr>
          <p:cNvCxnSpPr>
            <a:cxnSpLocks/>
          </p:cNvCxnSpPr>
          <p:nvPr/>
        </p:nvCxnSpPr>
        <p:spPr>
          <a:xfrm flipV="1">
            <a:off x="89838" y="3803912"/>
            <a:ext cx="11912497" cy="8938"/>
          </a:xfrm>
          <a:prstGeom prst="line">
            <a:avLst/>
          </a:prstGeom>
          <a:ln w="158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281DCDB6-D2BA-D747-F2E7-348FE5158C69}"/>
              </a:ext>
            </a:extLst>
          </p:cNvPr>
          <p:cNvGrpSpPr/>
          <p:nvPr/>
        </p:nvGrpSpPr>
        <p:grpSpPr>
          <a:xfrm>
            <a:off x="63588" y="2452846"/>
            <a:ext cx="1471769" cy="1927075"/>
            <a:chOff x="10626352" y="3285382"/>
            <a:chExt cx="1471769" cy="19270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F39B412-6948-6B08-7159-0DB26F0AD119}"/>
                </a:ext>
              </a:extLst>
            </p:cNvPr>
            <p:cNvSpPr txBox="1"/>
            <p:nvPr/>
          </p:nvSpPr>
          <p:spPr>
            <a:xfrm>
              <a:off x="10626352" y="4627682"/>
              <a:ext cx="1471769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Frascati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20-24,2025</a:t>
              </a:r>
            </a:p>
          </p:txBody>
        </p:sp>
        <p:pic>
          <p:nvPicPr>
            <p:cNvPr id="1080" name="Picture 1079">
              <a:extLst>
                <a:ext uri="{FF2B5EF4-FFF2-40B4-BE49-F238E27FC236}">
                  <a16:creationId xmlns:a16="http://schemas.microsoft.com/office/drawing/2014/main" id="{D1240A29-7AFE-DB0C-4CB4-E53CC0D9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3811" y="3285382"/>
              <a:ext cx="1103716" cy="1295881"/>
            </a:xfrm>
            <a:prstGeom prst="rect">
              <a:avLst/>
            </a:prstGeom>
          </p:spPr>
        </p:pic>
      </p:grpSp>
      <p:pic>
        <p:nvPicPr>
          <p:cNvPr id="1099" name="Picture 1098" descr="Logo&#10;&#10;Description automatically generated">
            <a:extLst>
              <a:ext uri="{FF2B5EF4-FFF2-40B4-BE49-F238E27FC236}">
                <a16:creationId xmlns:a16="http://schemas.microsoft.com/office/drawing/2014/main" id="{50FFC686-45E9-F919-AC75-28860ED5A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5" y="37396"/>
            <a:ext cx="1804597" cy="129901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A70BEF0-666A-B898-F9A9-3C07355205F9}"/>
              </a:ext>
            </a:extLst>
          </p:cNvPr>
          <p:cNvGrpSpPr/>
          <p:nvPr/>
        </p:nvGrpSpPr>
        <p:grpSpPr>
          <a:xfrm>
            <a:off x="5569398" y="822577"/>
            <a:ext cx="6505430" cy="5856790"/>
            <a:chOff x="5569398" y="822577"/>
            <a:chExt cx="6505430" cy="58567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C8912FB-E4B7-DB16-8653-711C157CB403}"/>
                </a:ext>
              </a:extLst>
            </p:cNvPr>
            <p:cNvGrpSpPr/>
            <p:nvPr/>
          </p:nvGrpSpPr>
          <p:grpSpPr>
            <a:xfrm>
              <a:off x="5569398" y="822577"/>
              <a:ext cx="1226631" cy="2970045"/>
              <a:chOff x="6106188" y="1412835"/>
              <a:chExt cx="1226631" cy="297004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EE0B54-744B-5FBA-2A4E-E9BDB37D0AA8}"/>
                  </a:ext>
                </a:extLst>
              </p:cNvPr>
              <p:cNvSpPr txBox="1"/>
              <p:nvPr/>
            </p:nvSpPr>
            <p:spPr>
              <a:xfrm>
                <a:off x="6106188" y="1412835"/>
                <a:ext cx="1226631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DOE OPA Status 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5-7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August, 2025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0C00C86-6E67-829E-3A63-B14674B5C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1926668"/>
                <a:ext cx="0" cy="24562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AF505E3-9C45-6A68-C57E-C6C0DC0715E8}"/>
                </a:ext>
              </a:extLst>
            </p:cNvPr>
            <p:cNvGrpSpPr/>
            <p:nvPr/>
          </p:nvGrpSpPr>
          <p:grpSpPr>
            <a:xfrm>
              <a:off x="8898618" y="3854660"/>
              <a:ext cx="1226631" cy="2824707"/>
              <a:chOff x="5831676" y="961155"/>
              <a:chExt cx="1226631" cy="282470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1C42B5-C1DA-76FA-C19B-7C5D070CF2BC}"/>
                  </a:ext>
                </a:extLst>
              </p:cNvPr>
              <p:cNvSpPr txBox="1"/>
              <p:nvPr/>
            </p:nvSpPr>
            <p:spPr>
              <a:xfrm>
                <a:off x="5831676" y="2724033"/>
                <a:ext cx="1226631" cy="10618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Detector Subproject Baseline Readiness Director's Review 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US" sz="1050" dirty="0">
                    <a:solidFill>
                      <a:srgbClr val="ED7D31"/>
                    </a:solidFill>
                    <a:latin typeface="Calibri" panose="020F0502020204030204"/>
                  </a:rPr>
                  <a:t>12-14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Nov. 2025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92E363D-BA8A-07B9-66F1-147FDAB8C9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2648" y="961155"/>
                <a:ext cx="25793" cy="18228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2E10FB-481E-43A9-CA3C-FF668EAFF6B7}"/>
                </a:ext>
              </a:extLst>
            </p:cNvPr>
            <p:cNvGrpSpPr/>
            <p:nvPr/>
          </p:nvGrpSpPr>
          <p:grpSpPr>
            <a:xfrm>
              <a:off x="11186078" y="2285768"/>
              <a:ext cx="888750" cy="1506854"/>
              <a:chOff x="11186078" y="2285768"/>
              <a:chExt cx="888750" cy="150685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13F0BF-97E7-DBC7-C5F9-9D30E224BF1A}"/>
                  </a:ext>
                </a:extLst>
              </p:cNvPr>
              <p:cNvSpPr txBox="1"/>
              <p:nvPr/>
            </p:nvSpPr>
            <p:spPr>
              <a:xfrm>
                <a:off x="11186078" y="2285768"/>
                <a:ext cx="888750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DOE IPR and ICR, 13-16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Jan. 2026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B2E02F8-E053-FF25-C195-E1DA1AAC8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0939" y="2849903"/>
                <a:ext cx="0" cy="942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1F6A843-1CB4-946C-C687-A2124D10900E}"/>
              </a:ext>
            </a:extLst>
          </p:cNvPr>
          <p:cNvSpPr txBox="1"/>
          <p:nvPr/>
        </p:nvSpPr>
        <p:spPr>
          <a:xfrm>
            <a:off x="10934235" y="4101493"/>
            <a:ext cx="122875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CD-2/3 Review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 2026</a:t>
            </a:r>
          </a:p>
        </p:txBody>
      </p: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D5B22BE1-38E6-0B63-1315-6E7652881A2E}"/>
              </a:ext>
            </a:extLst>
          </p:cNvPr>
          <p:cNvGrpSpPr/>
          <p:nvPr/>
        </p:nvGrpSpPr>
        <p:grpSpPr>
          <a:xfrm>
            <a:off x="4216857" y="3829634"/>
            <a:ext cx="859902" cy="2967541"/>
            <a:chOff x="971130" y="3076186"/>
            <a:chExt cx="859902" cy="258985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EF9008-DFE5-A24A-B259-359E0B4CCAA3}"/>
                </a:ext>
              </a:extLst>
            </p:cNvPr>
            <p:cNvSpPr txBox="1"/>
            <p:nvPr/>
          </p:nvSpPr>
          <p:spPr>
            <a:xfrm>
              <a:off x="971130" y="4896599"/>
              <a:ext cx="859902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5th EIC RRB Meeting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5-6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2025</a:t>
              </a:r>
            </a:p>
          </p:txBody>
        </p:sp>
        <p:cxnSp>
          <p:nvCxnSpPr>
            <p:cNvPr id="1084" name="Straight Connector 1083">
              <a:extLst>
                <a:ext uri="{FF2B5EF4-FFF2-40B4-BE49-F238E27FC236}">
                  <a16:creationId xmlns:a16="http://schemas.microsoft.com/office/drawing/2014/main" id="{F982EE87-43B0-3710-CF0A-99B96737CBCC}"/>
                </a:ext>
              </a:extLst>
            </p:cNvPr>
            <p:cNvCxnSpPr>
              <a:cxnSpLocks/>
            </p:cNvCxnSpPr>
            <p:nvPr/>
          </p:nvCxnSpPr>
          <p:spPr>
            <a:xfrm>
              <a:off x="1537783" y="3076186"/>
              <a:ext cx="0" cy="1820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C29A10AA-2BE1-5D40-E1E9-48230A7B0878}"/>
              </a:ext>
            </a:extLst>
          </p:cNvPr>
          <p:cNvGrpSpPr/>
          <p:nvPr/>
        </p:nvGrpSpPr>
        <p:grpSpPr>
          <a:xfrm>
            <a:off x="1345242" y="1017048"/>
            <a:ext cx="9982763" cy="5641475"/>
            <a:chOff x="1345242" y="1017048"/>
            <a:chExt cx="9982763" cy="5641475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65F50065-4265-A4F1-4D08-7448F34A9856}"/>
                </a:ext>
              </a:extLst>
            </p:cNvPr>
            <p:cNvGrpSpPr/>
            <p:nvPr/>
          </p:nvGrpSpPr>
          <p:grpSpPr>
            <a:xfrm>
              <a:off x="9819867" y="3781785"/>
              <a:ext cx="1048881" cy="1793943"/>
              <a:chOff x="3659305" y="3584667"/>
              <a:chExt cx="1048881" cy="1223943"/>
            </a:xfrm>
          </p:grpSpPr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A08CF25F-69F2-7940-16C5-3E719A28F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076" y="3584667"/>
                <a:ext cx="9880" cy="583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E38AD4E9-0E62-A649-4FDA-11DDE0D5F021}"/>
                  </a:ext>
                </a:extLst>
              </p:cNvPr>
              <p:cNvSpPr txBox="1"/>
              <p:nvPr/>
            </p:nvSpPr>
            <p:spPr>
              <a:xfrm>
                <a:off x="3659305" y="4231331"/>
                <a:ext cx="1048881" cy="577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+ Installation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(outside GST)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Nov/Dec 2025</a:t>
                </a:r>
              </a:p>
            </p:txBody>
          </p:sp>
        </p:grpSp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FBE8E766-3453-E9C5-7FC8-AD338A8203A9}"/>
                </a:ext>
              </a:extLst>
            </p:cNvPr>
            <p:cNvGrpSpPr/>
            <p:nvPr/>
          </p:nvGrpSpPr>
          <p:grpSpPr>
            <a:xfrm>
              <a:off x="1345242" y="1418028"/>
              <a:ext cx="1306043" cy="2341959"/>
              <a:chOff x="3490989" y="1467514"/>
              <a:chExt cx="1306043" cy="2341959"/>
            </a:xfrm>
          </p:grpSpPr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A55D02ED-04FB-3E13-C071-9A8014B9D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1592" y="2253882"/>
                <a:ext cx="0" cy="15555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F1F52E58-220B-1D1C-9D0A-A7654604A113}"/>
                  </a:ext>
                </a:extLst>
              </p:cNvPr>
              <p:cNvSpPr txBox="1"/>
              <p:nvPr/>
            </p:nvSpPr>
            <p:spPr>
              <a:xfrm>
                <a:off x="3490989" y="1467514"/>
                <a:ext cx="1306043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Cerenkov PID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1-2, 2025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FDR: BABAR DIRC Bar Refurbishment</a:t>
                </a:r>
              </a:p>
            </p:txBody>
          </p:sp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80191080-32B9-4041-109E-B57E40DE1FEA}"/>
                </a:ext>
              </a:extLst>
            </p:cNvPr>
            <p:cNvGrpSpPr/>
            <p:nvPr/>
          </p:nvGrpSpPr>
          <p:grpSpPr>
            <a:xfrm>
              <a:off x="4905491" y="1266879"/>
              <a:ext cx="1007114" cy="2520249"/>
              <a:chOff x="3735584" y="2097600"/>
              <a:chExt cx="1007114" cy="3013185"/>
            </a:xfrm>
          </p:grpSpPr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BFDC8A9E-1A7C-715F-2653-73CA99CF5C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0843" y="3225098"/>
                <a:ext cx="15045" cy="18856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5CC3C030-1F63-2A96-6523-FAE7E7E179C7}"/>
                  </a:ext>
                </a:extLst>
              </p:cNvPr>
              <p:cNvSpPr txBox="1"/>
              <p:nvPr/>
            </p:nvSpPr>
            <p:spPr>
              <a:xfrm>
                <a:off x="3735584" y="2097600"/>
                <a:ext cx="1007114" cy="107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10th Detector Advisory Committee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11-13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2025 </a:t>
                </a:r>
              </a:p>
            </p:txBody>
          </p:sp>
        </p:grp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E3F3AF97-F880-7416-72E6-4958977EDE0C}"/>
                </a:ext>
              </a:extLst>
            </p:cNvPr>
            <p:cNvSpPr txBox="1"/>
            <p:nvPr/>
          </p:nvSpPr>
          <p:spPr>
            <a:xfrm>
              <a:off x="7265409" y="4959928"/>
              <a:ext cx="122663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Si Tracking  Detectors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 2025</a:t>
              </a:r>
            </a:p>
          </p:txBody>
        </p:sp>
        <p:sp>
          <p:nvSpPr>
            <p:cNvPr id="1060" name="TextBox 1059">
              <a:extLst>
                <a:ext uri="{FF2B5EF4-FFF2-40B4-BE49-F238E27FC236}">
                  <a16:creationId xmlns:a16="http://schemas.microsoft.com/office/drawing/2014/main" id="{1989055B-2AED-269A-4DD0-F74A309B6B06}"/>
                </a:ext>
              </a:extLst>
            </p:cNvPr>
            <p:cNvSpPr txBox="1"/>
            <p:nvPr/>
          </p:nvSpPr>
          <p:spPr>
            <a:xfrm>
              <a:off x="6975704" y="5677498"/>
              <a:ext cx="122663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AC-LGAD  Detectors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 2025</a:t>
              </a:r>
            </a:p>
          </p:txBody>
        </p: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66F18D52-024A-D349-60DC-CC26F3A2B333}"/>
                </a:ext>
              </a:extLst>
            </p:cNvPr>
            <p:cNvGrpSpPr/>
            <p:nvPr/>
          </p:nvGrpSpPr>
          <p:grpSpPr>
            <a:xfrm>
              <a:off x="6111240" y="1715892"/>
              <a:ext cx="1226631" cy="2053128"/>
              <a:chOff x="6111240" y="1715892"/>
              <a:chExt cx="1226631" cy="2053128"/>
            </a:xfrm>
          </p:grpSpPr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09A940AA-5FA1-DA03-9ED3-483405FD0722}"/>
                  </a:ext>
                </a:extLst>
              </p:cNvPr>
              <p:cNvSpPr txBox="1"/>
              <p:nvPr/>
            </p:nvSpPr>
            <p:spPr>
              <a:xfrm>
                <a:off x="6111240" y="1715892"/>
                <a:ext cx="122663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Barrel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EMCal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~August 2025</a:t>
                </a:r>
              </a:p>
            </p:txBody>
          </p:sp>
          <p:cxnSp>
            <p:nvCxnSpPr>
              <p:cNvPr id="1062" name="Straight Connector 1061">
                <a:extLst>
                  <a:ext uri="{FF2B5EF4-FFF2-40B4-BE49-F238E27FC236}">
                    <a16:creationId xmlns:a16="http://schemas.microsoft.com/office/drawing/2014/main" id="{B573FB0B-EC8F-2BBC-1DB5-B2A0CF8D60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380081"/>
                <a:ext cx="0" cy="13889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587CFFEA-6F94-D09A-E01E-F60D3E735E31}"/>
                </a:ext>
              </a:extLst>
            </p:cNvPr>
            <p:cNvGrpSpPr/>
            <p:nvPr/>
          </p:nvGrpSpPr>
          <p:grpSpPr>
            <a:xfrm>
              <a:off x="6496596" y="2642154"/>
              <a:ext cx="1226631" cy="1166227"/>
              <a:chOff x="6021832" y="1866475"/>
              <a:chExt cx="1226631" cy="1166227"/>
            </a:xfrm>
          </p:grpSpPr>
          <p:sp>
            <p:nvSpPr>
              <p:cNvPr id="1072" name="TextBox 1071">
                <a:extLst>
                  <a:ext uri="{FF2B5EF4-FFF2-40B4-BE49-F238E27FC236}">
                    <a16:creationId xmlns:a16="http://schemas.microsoft.com/office/drawing/2014/main" id="{35FB91D3-93D1-4A79-AC03-C7C01383CDAE}"/>
                  </a:ext>
                </a:extLst>
              </p:cNvPr>
              <p:cNvSpPr txBox="1"/>
              <p:nvPr/>
            </p:nvSpPr>
            <p:spPr>
              <a:xfrm>
                <a:off x="6021832" y="1866475"/>
                <a:ext cx="1226631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Elec./DAQ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August 2025 (late)</a:t>
                </a:r>
              </a:p>
            </p:txBody>
          </p:sp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CEB7FE3A-7098-F235-1C9D-0DEE025AE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380081"/>
                <a:ext cx="0" cy="6526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8353EB94-74CF-AC63-B692-6A2BB2787001}"/>
                </a:ext>
              </a:extLst>
            </p:cNvPr>
            <p:cNvGrpSpPr/>
            <p:nvPr/>
          </p:nvGrpSpPr>
          <p:grpSpPr>
            <a:xfrm>
              <a:off x="7119042" y="1576846"/>
              <a:ext cx="1226631" cy="2204939"/>
              <a:chOff x="5999017" y="1564081"/>
              <a:chExt cx="1226631" cy="2204939"/>
            </a:xfrm>
          </p:grpSpPr>
          <p:sp>
            <p:nvSpPr>
              <p:cNvPr id="1066" name="TextBox 1065">
                <a:extLst>
                  <a:ext uri="{FF2B5EF4-FFF2-40B4-BE49-F238E27FC236}">
                    <a16:creationId xmlns:a16="http://schemas.microsoft.com/office/drawing/2014/main" id="{87384E81-DAFE-1795-9851-A6CF96C3C6CC}"/>
                  </a:ext>
                </a:extLst>
              </p:cNvPr>
              <p:cNvSpPr txBox="1"/>
              <p:nvPr/>
            </p:nvSpPr>
            <p:spPr>
              <a:xfrm>
                <a:off x="5999017" y="1564081"/>
                <a:ext cx="122663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Backwards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HCal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~Sept. 2025</a:t>
                </a:r>
              </a:p>
            </p:txBody>
          </p:sp>
          <p:cxnSp>
            <p:nvCxnSpPr>
              <p:cNvPr id="1068" name="Straight Connector 1067">
                <a:extLst>
                  <a:ext uri="{FF2B5EF4-FFF2-40B4-BE49-F238E27FC236}">
                    <a16:creationId xmlns:a16="http://schemas.microsoft.com/office/drawing/2014/main" id="{EAD9C827-C599-6B11-3BF9-2701380F7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163340"/>
                <a:ext cx="0" cy="16056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8AC227E0-4EAF-1F5C-118F-3B65BABA34E0}"/>
                </a:ext>
              </a:extLst>
            </p:cNvPr>
            <p:cNvGrpSpPr/>
            <p:nvPr/>
          </p:nvGrpSpPr>
          <p:grpSpPr>
            <a:xfrm>
              <a:off x="9431679" y="1191557"/>
              <a:ext cx="1226631" cy="2570545"/>
              <a:chOff x="5964999" y="1680410"/>
              <a:chExt cx="1226631" cy="2088610"/>
            </a:xfrm>
          </p:grpSpPr>
          <p:sp>
            <p:nvSpPr>
              <p:cNvPr id="1076" name="TextBox 1075">
                <a:extLst>
                  <a:ext uri="{FF2B5EF4-FFF2-40B4-BE49-F238E27FC236}">
                    <a16:creationId xmlns:a16="http://schemas.microsoft.com/office/drawing/2014/main" id="{6E22BF83-9FE3-1F93-4E80-BDA767687575}"/>
                  </a:ext>
                </a:extLst>
              </p:cNvPr>
              <p:cNvSpPr txBox="1"/>
              <p:nvPr/>
            </p:nvSpPr>
            <p:spPr>
              <a:xfrm>
                <a:off x="5964999" y="1680410"/>
                <a:ext cx="1226631" cy="468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DAQ - Slow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Controls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Nov./Dec. 2025</a:t>
                </a:r>
              </a:p>
            </p:txBody>
          </p:sp>
          <p:cxnSp>
            <p:nvCxnSpPr>
              <p:cNvPr id="1077" name="Straight Connector 1076">
                <a:extLst>
                  <a:ext uri="{FF2B5EF4-FFF2-40B4-BE49-F238E27FC236}">
                    <a16:creationId xmlns:a16="http://schemas.microsoft.com/office/drawing/2014/main" id="{E384A366-4A22-6C4F-8C47-96FD032C6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163340"/>
                <a:ext cx="0" cy="16056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0070B11E-403E-7083-FA94-FC07495B41FF}"/>
                </a:ext>
              </a:extLst>
            </p:cNvPr>
            <p:cNvGrpSpPr/>
            <p:nvPr/>
          </p:nvGrpSpPr>
          <p:grpSpPr>
            <a:xfrm>
              <a:off x="10279124" y="3843726"/>
              <a:ext cx="1048881" cy="2615945"/>
              <a:chOff x="3748181" y="2950530"/>
              <a:chExt cx="1048881" cy="1784765"/>
            </a:xfrm>
          </p:grpSpPr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B2C24C02-30B2-A55F-03F5-B2B317A874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8016" y="2950530"/>
                <a:ext cx="4940" cy="12174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1" name="TextBox 1080">
                <a:extLst>
                  <a:ext uri="{FF2B5EF4-FFF2-40B4-BE49-F238E27FC236}">
                    <a16:creationId xmlns:a16="http://schemas.microsoft.com/office/drawing/2014/main" id="{F6C43950-D12C-B95F-A133-3303D776202D}"/>
                  </a:ext>
                </a:extLst>
              </p:cNvPr>
              <p:cNvSpPr txBox="1"/>
              <p:nvPr/>
            </p:nvSpPr>
            <p:spPr>
              <a:xfrm>
                <a:off x="3748181" y="4231331"/>
                <a:ext cx="1048881" cy="5039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+ Installation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(inside GST)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Nov/Dec 2025</a:t>
                </a:r>
              </a:p>
            </p:txBody>
          </p:sp>
        </p:grpSp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3C071479-968E-FC84-8BBD-D51C298275D5}"/>
                </a:ext>
              </a:extLst>
            </p:cNvPr>
            <p:cNvGrpSpPr/>
            <p:nvPr/>
          </p:nvGrpSpPr>
          <p:grpSpPr>
            <a:xfrm>
              <a:off x="9982938" y="2469070"/>
              <a:ext cx="1226631" cy="1308790"/>
              <a:chOff x="5869818" y="2705606"/>
              <a:chExt cx="1226631" cy="1063414"/>
            </a:xfrm>
          </p:grpSpPr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0FCD334C-2042-C479-0F67-9DB6897CAD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3119886"/>
                <a:ext cx="0" cy="6491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5" name="TextBox 1084">
                <a:extLst>
                  <a:ext uri="{FF2B5EF4-FFF2-40B4-BE49-F238E27FC236}">
                    <a16:creationId xmlns:a16="http://schemas.microsoft.com/office/drawing/2014/main" id="{0033D5FF-E00E-1626-54AB-7AF401DCDE82}"/>
                  </a:ext>
                </a:extLst>
              </p:cNvPr>
              <p:cNvSpPr txBox="1"/>
              <p:nvPr/>
            </p:nvSpPr>
            <p:spPr>
              <a:xfrm>
                <a:off x="5869818" y="2705606"/>
                <a:ext cx="1226631" cy="468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 IR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&amp; Aux. Det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Nov./Dec. 2025</a:t>
                </a:r>
              </a:p>
            </p:txBody>
          </p:sp>
        </p:grpSp>
        <p:sp>
          <p:nvSpPr>
            <p:cNvPr id="1089" name="TextBox 1088">
              <a:extLst>
                <a:ext uri="{FF2B5EF4-FFF2-40B4-BE49-F238E27FC236}">
                  <a16:creationId xmlns:a16="http://schemas.microsoft.com/office/drawing/2014/main" id="{21F3360B-F23F-2584-9933-9248AEE53B10}"/>
                </a:ext>
              </a:extLst>
            </p:cNvPr>
            <p:cNvSpPr txBox="1"/>
            <p:nvPr/>
          </p:nvSpPr>
          <p:spPr>
            <a:xfrm>
              <a:off x="7732357" y="1017048"/>
              <a:ext cx="122663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Polarimetry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Sept./Oct 2025</a:t>
              </a:r>
            </a:p>
          </p:txBody>
        </p:sp>
        <p:grpSp>
          <p:nvGrpSpPr>
            <p:cNvPr id="1098" name="Group 1097">
              <a:extLst>
                <a:ext uri="{FF2B5EF4-FFF2-40B4-BE49-F238E27FC236}">
                  <a16:creationId xmlns:a16="http://schemas.microsoft.com/office/drawing/2014/main" id="{FF9E5F5A-E13C-B67A-7A92-67A2418F5A66}"/>
                </a:ext>
              </a:extLst>
            </p:cNvPr>
            <p:cNvGrpSpPr/>
            <p:nvPr/>
          </p:nvGrpSpPr>
          <p:grpSpPr>
            <a:xfrm>
              <a:off x="4858990" y="3833755"/>
              <a:ext cx="1226631" cy="2006384"/>
              <a:chOff x="3079044" y="3801388"/>
              <a:chExt cx="1226631" cy="2006384"/>
            </a:xfrm>
          </p:grpSpPr>
          <p:sp>
            <p:nvSpPr>
              <p:cNvPr id="1094" name="TextBox 1093">
                <a:extLst>
                  <a:ext uri="{FF2B5EF4-FFF2-40B4-BE49-F238E27FC236}">
                    <a16:creationId xmlns:a16="http://schemas.microsoft.com/office/drawing/2014/main" id="{CDCC5381-0CB3-D2A1-37D1-F97642E724CB}"/>
                  </a:ext>
                </a:extLst>
              </p:cNvPr>
              <p:cNvSpPr txBox="1"/>
              <p:nvPr/>
            </p:nvSpPr>
            <p:spPr>
              <a:xfrm>
                <a:off x="3079044" y="4907526"/>
                <a:ext cx="1226631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FDR: Backward &amp; Forward EM Calorimetry, Barrel &amp; Forward HCAL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July 2025</a:t>
                </a:r>
              </a:p>
            </p:txBody>
          </p: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469E181D-9E37-F647-0575-E91EA37A05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452" y="3801388"/>
                <a:ext cx="0" cy="1134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0" name="Group 1099">
              <a:extLst>
                <a:ext uri="{FF2B5EF4-FFF2-40B4-BE49-F238E27FC236}">
                  <a16:creationId xmlns:a16="http://schemas.microsoft.com/office/drawing/2014/main" id="{755C75AE-A62C-2ED9-1B7B-E9D0FCA59CCC}"/>
                </a:ext>
              </a:extLst>
            </p:cNvPr>
            <p:cNvGrpSpPr/>
            <p:nvPr/>
          </p:nvGrpSpPr>
          <p:grpSpPr>
            <a:xfrm>
              <a:off x="2450230" y="3812358"/>
              <a:ext cx="1178610" cy="2846165"/>
              <a:chOff x="3658177" y="3225098"/>
              <a:chExt cx="1178610" cy="3402849"/>
            </a:xfrm>
          </p:grpSpPr>
          <p:sp>
            <p:nvSpPr>
              <p:cNvPr id="1104" name="TextBox 1103">
                <a:extLst>
                  <a:ext uri="{FF2B5EF4-FFF2-40B4-BE49-F238E27FC236}">
                    <a16:creationId xmlns:a16="http://schemas.microsoft.com/office/drawing/2014/main" id="{65451B28-2606-6261-FA7B-39F9D42C9143}"/>
                  </a:ext>
                </a:extLst>
              </p:cNvPr>
              <p:cNvSpPr txBox="1"/>
              <p:nvPr/>
            </p:nvSpPr>
            <p:spPr>
              <a:xfrm>
                <a:off x="3658177" y="5937994"/>
                <a:ext cx="1178610" cy="689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Detector R&amp;D Day (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/Project)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16-17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April 2025 </a:t>
                </a:r>
              </a:p>
            </p:txBody>
          </p: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ECBFA884-C239-EC8A-C08C-309720123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0843" y="3225098"/>
                <a:ext cx="3761" cy="26631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1873D8A7-B6F2-7210-9276-F3AE0F4358F8}"/>
                </a:ext>
              </a:extLst>
            </p:cNvPr>
            <p:cNvSpPr txBox="1"/>
            <p:nvPr/>
          </p:nvSpPr>
          <p:spPr>
            <a:xfrm>
              <a:off x="5835965" y="5721007"/>
              <a:ext cx="104888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MPGD Detectors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Summer 2025</a:t>
              </a:r>
            </a:p>
          </p:txBody>
        </p:sp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1F361114-952E-F393-5327-9A4512590CC1}"/>
                </a:ext>
              </a:extLst>
            </p:cNvPr>
            <p:cNvSpPr txBox="1"/>
            <p:nvPr/>
          </p:nvSpPr>
          <p:spPr>
            <a:xfrm>
              <a:off x="8473113" y="2549608"/>
              <a:ext cx="122663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PDR: Magnet/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Cryo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Infrastructure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Sept./Oct. 2025</a:t>
              </a:r>
            </a:p>
          </p:txBody>
        </p:sp>
      </p:grp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5A33CBBE-49C2-1703-DBFD-D07A5E1CC106}"/>
              </a:ext>
            </a:extLst>
          </p:cNvPr>
          <p:cNvGrpSpPr/>
          <p:nvPr/>
        </p:nvGrpSpPr>
        <p:grpSpPr>
          <a:xfrm>
            <a:off x="5354882" y="3814749"/>
            <a:ext cx="1337187" cy="909771"/>
            <a:chOff x="4323757" y="4318293"/>
            <a:chExt cx="1337187" cy="90977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1EE819-0FF0-9036-0C8D-F93D9E5D21B8}"/>
                </a:ext>
              </a:extLst>
            </p:cNvPr>
            <p:cNvSpPr txBox="1"/>
            <p:nvPr/>
          </p:nvSpPr>
          <p:spPr>
            <a:xfrm>
              <a:off x="4323757" y="4489400"/>
              <a:ext cx="1337187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EICUG/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Collab. Mtg. July 14-18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FF325E-EDCA-FD01-8C5B-F473AED78D4C}"/>
                </a:ext>
              </a:extLst>
            </p:cNvPr>
            <p:cNvCxnSpPr>
              <a:cxnSpLocks/>
            </p:cNvCxnSpPr>
            <p:nvPr/>
          </p:nvCxnSpPr>
          <p:spPr>
            <a:xfrm>
              <a:off x="4978442" y="4318293"/>
              <a:ext cx="0" cy="1711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1FEF40E6-2D17-06BF-F16C-355144A58F9B}"/>
              </a:ext>
            </a:extLst>
          </p:cNvPr>
          <p:cNvGrpSpPr/>
          <p:nvPr/>
        </p:nvGrpSpPr>
        <p:grpSpPr>
          <a:xfrm>
            <a:off x="1660870" y="1377858"/>
            <a:ext cx="9910069" cy="4675150"/>
            <a:chOff x="1660870" y="1377858"/>
            <a:chExt cx="9910069" cy="4675150"/>
          </a:xfrm>
        </p:grpSpPr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30BB4AFA-9BCE-99E9-5765-E7D3BCC62E2F}"/>
                </a:ext>
              </a:extLst>
            </p:cNvPr>
            <p:cNvGrpSpPr/>
            <p:nvPr/>
          </p:nvGrpSpPr>
          <p:grpSpPr>
            <a:xfrm>
              <a:off x="3332040" y="2147067"/>
              <a:ext cx="1070606" cy="1669597"/>
              <a:chOff x="3923024" y="2152198"/>
              <a:chExt cx="1070606" cy="1669597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0285ACE-41A2-E2E5-01EE-CCCB52473273}"/>
                  </a:ext>
                </a:extLst>
              </p:cNvPr>
              <p:cNvSpPr txBox="1"/>
              <p:nvPr/>
            </p:nvSpPr>
            <p:spPr>
              <a:xfrm>
                <a:off x="3923024" y="2152198"/>
                <a:ext cx="1070606" cy="10618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Software and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Computing Technical Interchange – May 12</a:t>
                </a:r>
                <a:r>
                  <a:rPr kumimoji="0" lang="en-US" sz="105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751484D4-6ADF-D0B2-9A79-8AC7E588B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9310" y="3214027"/>
                <a:ext cx="0" cy="6077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F65D60-FF65-A57E-6384-53ED19785CCC}"/>
                </a:ext>
              </a:extLst>
            </p:cNvPr>
            <p:cNvGrpSpPr/>
            <p:nvPr/>
          </p:nvGrpSpPr>
          <p:grpSpPr>
            <a:xfrm>
              <a:off x="2815809" y="1377858"/>
              <a:ext cx="1237691" cy="2430725"/>
              <a:chOff x="7432359" y="1150419"/>
              <a:chExt cx="1237691" cy="243072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3CC3DC5-294F-C15D-9B7C-184F7441B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350" y="1766799"/>
                <a:ext cx="0" cy="18143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795986-B893-FFE2-60C1-92CAEB953B68}"/>
                  </a:ext>
                </a:extLst>
              </p:cNvPr>
              <p:cNvSpPr txBox="1"/>
              <p:nvPr/>
            </p:nvSpPr>
            <p:spPr>
              <a:xfrm>
                <a:off x="7432359" y="1150419"/>
                <a:ext cx="1237691" cy="577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Early Physics Workshop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24-25, 2025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0A6558E-336E-F7B0-A3B3-110366CDE69D}"/>
                </a:ext>
              </a:extLst>
            </p:cNvPr>
            <p:cNvGrpSpPr/>
            <p:nvPr/>
          </p:nvGrpSpPr>
          <p:grpSpPr>
            <a:xfrm>
              <a:off x="10344308" y="1681176"/>
              <a:ext cx="1226631" cy="2025964"/>
              <a:chOff x="1944555" y="2164579"/>
              <a:chExt cx="680654" cy="184515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9FBF5BE-C3C5-9760-3D1A-3304B9A987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6383" y="2661458"/>
                <a:ext cx="2882" cy="13482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01AD7F-DDE1-F6FA-5384-A1FF51E96FB6}"/>
                  </a:ext>
                </a:extLst>
              </p:cNvPr>
              <p:cNvSpPr txBox="1"/>
              <p:nvPr/>
            </p:nvSpPr>
            <p:spPr>
              <a:xfrm>
                <a:off x="1944555" y="2164579"/>
                <a:ext cx="680654" cy="476524"/>
              </a:xfrm>
              <a:prstGeom prst="rect">
                <a:avLst/>
              </a:prstGeom>
              <a:solidFill>
                <a:schemeClr val="bg1"/>
              </a:solidFill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pre-TDR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V2.1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0205390-DCEC-7A4A-F755-B710CAD222A2}"/>
                </a:ext>
              </a:extLst>
            </p:cNvPr>
            <p:cNvGrpSpPr/>
            <p:nvPr/>
          </p:nvGrpSpPr>
          <p:grpSpPr>
            <a:xfrm>
              <a:off x="1660870" y="3800530"/>
              <a:ext cx="766204" cy="1640677"/>
              <a:chOff x="3733929" y="3225098"/>
              <a:chExt cx="766204" cy="196157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EC16FC-55C9-354D-5BE8-FF153E700585}"/>
                  </a:ext>
                </a:extLst>
              </p:cNvPr>
              <p:cNvSpPr txBox="1"/>
              <p:nvPr/>
            </p:nvSpPr>
            <p:spPr>
              <a:xfrm>
                <a:off x="3733929" y="4496724"/>
                <a:ext cx="766204" cy="689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EICO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2-4</a:t>
                </a:r>
                <a:r>
                  <a:rPr kumimoji="0" lang="en-US" sz="105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April 2025 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5659BF5-40BF-8932-626E-D951B1DD28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4574" y="3225098"/>
                <a:ext cx="6269" cy="12126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C11A1E-CD77-7311-300E-BE82D981D6D2}"/>
                </a:ext>
              </a:extLst>
            </p:cNvPr>
            <p:cNvGrpSpPr/>
            <p:nvPr/>
          </p:nvGrpSpPr>
          <p:grpSpPr>
            <a:xfrm>
              <a:off x="3088034" y="3800530"/>
              <a:ext cx="1237691" cy="2252478"/>
              <a:chOff x="7340205" y="477818"/>
              <a:chExt cx="1237691" cy="2252478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FB02C6C-49E7-116D-EB2C-F61A877CB1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5835" y="477818"/>
                <a:ext cx="0" cy="16406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85B80F-C463-AE07-8665-7DE674CBFDAF}"/>
                  </a:ext>
                </a:extLst>
              </p:cNvPr>
              <p:cNvSpPr txBox="1"/>
              <p:nvPr/>
            </p:nvSpPr>
            <p:spPr>
              <a:xfrm>
                <a:off x="7340205" y="2153215"/>
                <a:ext cx="1237691" cy="577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HSF-India/</a:t>
                </a: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Workshop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13-17</a:t>
                </a:r>
                <a:r>
                  <a:rPr kumimoji="0" lang="en-US" sz="105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2025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FF18E07-2EC3-E200-8A70-EE007B9AD42D}"/>
                </a:ext>
              </a:extLst>
            </p:cNvPr>
            <p:cNvGrpSpPr/>
            <p:nvPr/>
          </p:nvGrpSpPr>
          <p:grpSpPr>
            <a:xfrm>
              <a:off x="2307412" y="2242651"/>
              <a:ext cx="943457" cy="1526370"/>
              <a:chOff x="7408957" y="2038142"/>
              <a:chExt cx="943457" cy="154300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3E7D35E-3D3C-DDE9-F2E4-9B1435988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350" y="2782457"/>
                <a:ext cx="0" cy="7986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F035E0-06BB-41F7-DB4F-FFCBEC83DD9E}"/>
                  </a:ext>
                </a:extLst>
              </p:cNvPr>
              <p:cNvSpPr txBox="1"/>
              <p:nvPr/>
            </p:nvSpPr>
            <p:spPr>
              <a:xfrm>
                <a:off x="7408957" y="2038142"/>
                <a:ext cx="943457" cy="746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BIC In-Person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Workshop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</a:t>
                </a: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9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-11,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A9070AE-727B-54F7-8CB1-A145961E33D3}"/>
                </a:ext>
              </a:extLst>
            </p:cNvPr>
            <p:cNvGrpSpPr/>
            <p:nvPr/>
          </p:nvGrpSpPr>
          <p:grpSpPr>
            <a:xfrm>
              <a:off x="4553229" y="2286997"/>
              <a:ext cx="943457" cy="1526370"/>
              <a:chOff x="7408957" y="2038142"/>
              <a:chExt cx="943457" cy="1543002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6470837-4A8F-E565-C784-4556B79C5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350" y="2782457"/>
                <a:ext cx="0" cy="7986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B04BD7E-F64F-AC0A-CB32-11E99CA1D5E8}"/>
                  </a:ext>
                </a:extLst>
              </p:cNvPr>
              <p:cNvSpPr txBox="1"/>
              <p:nvPr/>
            </p:nvSpPr>
            <p:spPr>
              <a:xfrm>
                <a:off x="7408957" y="2038142"/>
                <a:ext cx="943457" cy="746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SVT Summer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Workfest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June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9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-11,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F27F832-D0C4-550F-3C79-D1C5B7323191}"/>
                </a:ext>
              </a:extLst>
            </p:cNvPr>
            <p:cNvGrpSpPr/>
            <p:nvPr/>
          </p:nvGrpSpPr>
          <p:grpSpPr>
            <a:xfrm>
              <a:off x="3803683" y="3817645"/>
              <a:ext cx="944630" cy="1659804"/>
              <a:chOff x="7518391" y="477818"/>
              <a:chExt cx="944630" cy="1659804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7C7139A-9E96-7ECE-6BD9-D9A891FF1F6C}"/>
                  </a:ext>
                </a:extLst>
              </p:cNvPr>
              <p:cNvCxnSpPr>
                <a:cxnSpLocks/>
                <a:endCxn id="63" idx="0"/>
              </p:cNvCxnSpPr>
              <p:nvPr/>
            </p:nvCxnSpPr>
            <p:spPr>
              <a:xfrm>
                <a:off x="7975835" y="477818"/>
                <a:ext cx="14871" cy="9211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EC4600A-07E4-13E0-BA4C-D918F0B0E516}"/>
                  </a:ext>
                </a:extLst>
              </p:cNvPr>
              <p:cNvSpPr txBox="1"/>
              <p:nvPr/>
            </p:nvSpPr>
            <p:spPr>
              <a:xfrm>
                <a:off x="7518391" y="1398958"/>
                <a:ext cx="944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Calorimetry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Workshop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June 5-9</a:t>
                </a:r>
                <a:r>
                  <a:rPr kumimoji="0" lang="en-US" sz="105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2025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30783E-5627-E6D5-6EC5-95B65DBC5B4C}"/>
                </a:ext>
              </a:extLst>
            </p:cNvPr>
            <p:cNvGrpSpPr/>
            <p:nvPr/>
          </p:nvGrpSpPr>
          <p:grpSpPr>
            <a:xfrm>
              <a:off x="8087044" y="1877950"/>
              <a:ext cx="1266104" cy="1905057"/>
              <a:chOff x="1811703" y="2147517"/>
              <a:chExt cx="787682" cy="159798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02CA8-B607-1E93-B22B-5D6D446A9FB8}"/>
                  </a:ext>
                </a:extLst>
              </p:cNvPr>
              <p:cNvSpPr txBox="1"/>
              <p:nvPr/>
            </p:nvSpPr>
            <p:spPr>
              <a:xfrm>
                <a:off x="1811703" y="2147517"/>
                <a:ext cx="787682" cy="4840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Software and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Computing Review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~Oct 2025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08140A9-5213-5160-95F7-DF20AE808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764" y="2631580"/>
                <a:ext cx="2698" cy="11139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Picture 4" descr="You Are Here PNG Transparent Images Free Download | Vector Files | Pngtree">
            <a:extLst>
              <a:ext uri="{FF2B5EF4-FFF2-40B4-BE49-F238E27FC236}">
                <a16:creationId xmlns:a16="http://schemas.microsoft.com/office/drawing/2014/main" id="{CCE87F71-02C8-94F2-D313-E6F14F39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28" y="2966943"/>
            <a:ext cx="1241874" cy="12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2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6386-6A92-2CFF-0600-2631AD02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48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Common Themes from Frascati Priority Discussion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62CF7-58B3-C16B-62B2-645FC5633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041400"/>
            <a:ext cx="10515600" cy="55805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There is a need for better communication within the </a:t>
            </a:r>
            <a:br>
              <a:rPr lang="en-US" b="1" dirty="0"/>
            </a:br>
            <a:r>
              <a:rPr lang="en-US" b="1" dirty="0"/>
              <a:t>collaboration, across multiple different entities</a:t>
            </a:r>
          </a:p>
          <a:p>
            <a:pPr lvl="1"/>
            <a:r>
              <a:rPr lang="en-US" dirty="0"/>
              <a:t>Not a single problem with a single solution - something </a:t>
            </a:r>
            <a:br>
              <a:rPr lang="en-US" dirty="0"/>
            </a:br>
            <a:r>
              <a:rPr lang="en-US" dirty="0"/>
              <a:t>that we need to continually work on. Tailor the </a:t>
            </a:r>
            <a:br>
              <a:rPr lang="en-US" dirty="0"/>
            </a:br>
            <a:r>
              <a:rPr lang="en-US" dirty="0"/>
              <a:t>communication to collaboration needs </a:t>
            </a:r>
            <a:br>
              <a:rPr lang="en-US" dirty="0"/>
            </a:br>
            <a:r>
              <a:rPr lang="en-US" dirty="0"/>
              <a:t>(newsletter, minutes of meetings, etc.)</a:t>
            </a:r>
          </a:p>
          <a:p>
            <a:pPr lvl="1"/>
            <a:r>
              <a:rPr lang="en-US" dirty="0"/>
              <a:t>Accelerate development of and transition to the website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Evolve technical coordination into less of a reporting body, with a proactive coordinating effort </a:t>
            </a:r>
            <a:r>
              <a:rPr lang="en-US" b="1" u="sng" dirty="0"/>
              <a:t>supporting</a:t>
            </a:r>
            <a:r>
              <a:rPr lang="en-US" b="1" dirty="0"/>
              <a:t> the DSC’s</a:t>
            </a:r>
          </a:p>
          <a:p>
            <a:pPr lvl="1"/>
            <a:r>
              <a:rPr lang="en-US" dirty="0"/>
              <a:t>Organize and coordinate </a:t>
            </a:r>
            <a:r>
              <a:rPr lang="en-US" dirty="0" err="1"/>
              <a:t>preTDR</a:t>
            </a:r>
            <a:r>
              <a:rPr lang="en-US" dirty="0"/>
              <a:t> effort</a:t>
            </a:r>
          </a:p>
          <a:p>
            <a:pPr lvl="1"/>
            <a:r>
              <a:rPr lang="en-US" dirty="0"/>
              <a:t>Increase the direct engagement of the TC-Office with DSCs and CC WGs, </a:t>
            </a:r>
            <a:br>
              <a:rPr lang="en-US" dirty="0"/>
            </a:br>
            <a:r>
              <a:rPr lang="en-US" dirty="0"/>
              <a:t>TC Office presence in DSC meetings</a:t>
            </a:r>
          </a:p>
          <a:p>
            <a:pPr lvl="1"/>
            <a:r>
              <a:rPr lang="en-US" dirty="0"/>
              <a:t>Set standards/requirements for DSC internal reviews, assist with organization</a:t>
            </a:r>
          </a:p>
          <a:p>
            <a:pPr lvl="1"/>
            <a:r>
              <a:rPr lang="en-US" dirty="0"/>
              <a:t>Facilitate communication with CAMs and EIC Project</a:t>
            </a:r>
          </a:p>
          <a:p>
            <a:pPr lvl="1"/>
            <a:r>
              <a:rPr lang="en-US" dirty="0"/>
              <a:t>Organize common solutions – cooling, grounding, database,…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AFB34-DFF3-ACBD-F38C-72C0AF3A67CE}"/>
              </a:ext>
            </a:extLst>
          </p:cNvPr>
          <p:cNvSpPr txBox="1"/>
          <p:nvPr/>
        </p:nvSpPr>
        <p:spPr>
          <a:xfrm>
            <a:off x="8729134" y="1149173"/>
            <a:ext cx="3166534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list is a synthesis of the group exercise by the SP Office the Coordinators.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Sub-bullets are examples that support the priority but are not exhaustive. </a:t>
            </a:r>
          </a:p>
        </p:txBody>
      </p:sp>
    </p:spTree>
    <p:extLst>
      <p:ext uri="{BB962C8B-B14F-4D97-AF65-F5344CB8AC3E}">
        <p14:creationId xmlns:p14="http://schemas.microsoft.com/office/powerpoint/2010/main" val="2620281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B3BFB-6C7D-61D5-2B0A-690DD2B6D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D7D4-30A8-3BF1-A2E7-1D501482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744200" cy="9048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Common Themes from Frascati Priority Discussion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6ECCA-F323-6438-F26F-18528100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400"/>
            <a:ext cx="10515600" cy="55805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Need a better way to grow/onboard analysis efforts</a:t>
            </a:r>
            <a:endParaRPr lang="en-US" dirty="0"/>
          </a:p>
          <a:p>
            <a:pPr lvl="1"/>
            <a:r>
              <a:rPr lang="en-US" dirty="0"/>
              <a:t>Not just software! Onboard analysis as well</a:t>
            </a:r>
          </a:p>
          <a:p>
            <a:pPr lvl="1"/>
            <a:r>
              <a:rPr lang="en-US" dirty="0"/>
              <a:t>Common reconstruction tools facilitate higher-level </a:t>
            </a:r>
            <a:br>
              <a:rPr lang="en-US" dirty="0"/>
            </a:br>
            <a:r>
              <a:rPr lang="en-US" dirty="0"/>
              <a:t>analysis efforts</a:t>
            </a:r>
          </a:p>
          <a:p>
            <a:pPr lvl="1"/>
            <a:r>
              <a:rPr lang="en-US" dirty="0"/>
              <a:t>Use Early Science studies as a focus for efforts in analysis </a:t>
            </a:r>
            <a:br>
              <a:rPr lang="en-US" dirty="0"/>
            </a:br>
            <a:r>
              <a:rPr lang="en-US" dirty="0"/>
              <a:t>and engagement with theory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Need to define a set of 2025 milestones for progress in simulations </a:t>
            </a:r>
          </a:p>
          <a:p>
            <a:pPr lvl="1"/>
            <a:r>
              <a:rPr lang="en-US" dirty="0"/>
              <a:t>This includes simulation framework, fidelity to the mechanical design, inclusion of backgrounds, and reconstruction and common tools </a:t>
            </a:r>
          </a:p>
          <a:p>
            <a:pPr lvl="1"/>
            <a:r>
              <a:rPr lang="en-US" dirty="0"/>
              <a:t>Work with DSC’s to set software goals, SCC to support</a:t>
            </a:r>
          </a:p>
          <a:p>
            <a:pPr lvl="1"/>
            <a:r>
              <a:rPr lang="en-US" dirty="0"/>
              <a:t>Define how we work towards simulation reconstruction in timeframes</a:t>
            </a:r>
          </a:p>
          <a:p>
            <a:pPr lvl="1"/>
            <a:endParaRPr lang="en-US" dirty="0"/>
          </a:p>
          <a:p>
            <a:r>
              <a:rPr lang="en-US" b="1" dirty="0"/>
              <a:t>Workforce and Engagement</a:t>
            </a:r>
          </a:p>
          <a:p>
            <a:pPr lvl="1"/>
            <a:r>
              <a:rPr lang="en-US" dirty="0"/>
              <a:t>Need to increase workforce and support engagement across all three coordination offices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7B366-A58F-441E-C48D-D29B6D4B491A}"/>
              </a:ext>
            </a:extLst>
          </p:cNvPr>
          <p:cNvSpPr txBox="1"/>
          <p:nvPr/>
        </p:nvSpPr>
        <p:spPr>
          <a:xfrm>
            <a:off x="8712200" y="1041400"/>
            <a:ext cx="3166534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list is a synthesis of the group exercise by the SP Office the Coordinators.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Sub-bullets are examples that support this priority but are not exhaustive. </a:t>
            </a:r>
          </a:p>
        </p:txBody>
      </p:sp>
    </p:spTree>
    <p:extLst>
      <p:ext uri="{BB962C8B-B14F-4D97-AF65-F5344CB8AC3E}">
        <p14:creationId xmlns:p14="http://schemas.microsoft.com/office/powerpoint/2010/main" val="35313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51C6A651-2A5C-D6E2-A270-FC97B5A8938D}"/>
              </a:ext>
            </a:extLst>
          </p:cNvPr>
          <p:cNvSpPr/>
          <p:nvPr/>
        </p:nvSpPr>
        <p:spPr>
          <a:xfrm>
            <a:off x="9152048" y="1678506"/>
            <a:ext cx="855024" cy="899935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6F8C3-EF93-B290-D91C-48B1846E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preTDR</a:t>
            </a:r>
            <a:r>
              <a:rPr lang="en-US" b="1" dirty="0">
                <a:solidFill>
                  <a:schemeClr val="accent1"/>
                </a:solidFill>
              </a:rPr>
              <a:t> and Publication Plan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E9C2DB4-1CE7-4A6E-088A-A48552BB7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4025626"/>
            <a:ext cx="11375572" cy="2236806"/>
          </a:xfrm>
        </p:spPr>
        <p:txBody>
          <a:bodyPr>
            <a:normAutofit fontScale="92500"/>
          </a:bodyPr>
          <a:lstStyle/>
          <a:p>
            <a:r>
              <a:rPr lang="en-US" dirty="0"/>
              <a:t>It is still our intent to publish a super-set of the material prepared for the </a:t>
            </a:r>
            <a:r>
              <a:rPr lang="en-US" dirty="0" err="1"/>
              <a:t>preTDR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Longer articles on subsystems, physics performance, early science, etc. </a:t>
            </a:r>
          </a:p>
          <a:p>
            <a:pPr lvl="1"/>
            <a:r>
              <a:rPr lang="en-US" dirty="0"/>
              <a:t>Important for collaborators to have a published product for all their hard work!</a:t>
            </a:r>
          </a:p>
          <a:p>
            <a:r>
              <a:rPr lang="en-US" dirty="0"/>
              <a:t>Plan to open a NIM Special Issue at the end of 2025, open for ~6 </a:t>
            </a:r>
            <a:r>
              <a:rPr lang="en-US" dirty="0" err="1"/>
              <a:t>mos</a:t>
            </a:r>
            <a:endParaRPr lang="en-US" dirty="0"/>
          </a:p>
          <a:p>
            <a:pPr lvl="1"/>
            <a:r>
              <a:rPr lang="en-US" dirty="0"/>
              <a:t>Still working to understand Open Access requirements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553BB87D-4E3E-DA9F-28CA-DE72F71720A7}"/>
              </a:ext>
            </a:extLst>
          </p:cNvPr>
          <p:cNvSpPr/>
          <p:nvPr/>
        </p:nvSpPr>
        <p:spPr>
          <a:xfrm>
            <a:off x="5325456" y="1704086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60785AE7-A1AE-D34F-3400-3B9223131A1A}"/>
              </a:ext>
            </a:extLst>
          </p:cNvPr>
          <p:cNvSpPr/>
          <p:nvPr/>
        </p:nvSpPr>
        <p:spPr>
          <a:xfrm>
            <a:off x="533627" y="1701982"/>
            <a:ext cx="1931451" cy="899936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4967A4A4-626D-8E48-E0D1-3D799C6E6F98}"/>
              </a:ext>
            </a:extLst>
          </p:cNvPr>
          <p:cNvSpPr/>
          <p:nvPr/>
        </p:nvSpPr>
        <p:spPr>
          <a:xfrm>
            <a:off x="2007248" y="1701982"/>
            <a:ext cx="2050691" cy="899937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CF292165-BDDE-0B15-D567-8C88DBF2E5C6}"/>
              </a:ext>
            </a:extLst>
          </p:cNvPr>
          <p:cNvSpPr/>
          <p:nvPr/>
        </p:nvSpPr>
        <p:spPr>
          <a:xfrm>
            <a:off x="3637627" y="1696130"/>
            <a:ext cx="2117529" cy="899935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8C2072C-4C0C-5AF6-627B-B532B67C426B}"/>
              </a:ext>
            </a:extLst>
          </p:cNvPr>
          <p:cNvSpPr/>
          <p:nvPr/>
        </p:nvSpPr>
        <p:spPr>
          <a:xfrm>
            <a:off x="9688965" y="1666323"/>
            <a:ext cx="2083413" cy="899935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BDAB1-5EFD-93BE-B2DF-EB54CA4B1852}"/>
              </a:ext>
            </a:extLst>
          </p:cNvPr>
          <p:cNvSpPr txBox="1"/>
          <p:nvPr/>
        </p:nvSpPr>
        <p:spPr>
          <a:xfrm>
            <a:off x="1134985" y="1753835"/>
            <a:ext cx="1323565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design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2717B-3602-6E9F-7E74-5BB2136730DB}"/>
              </a:ext>
            </a:extLst>
          </p:cNvPr>
          <p:cNvSpPr txBox="1"/>
          <p:nvPr/>
        </p:nvSpPr>
        <p:spPr>
          <a:xfrm>
            <a:off x="2426673" y="1871795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BA8F6-22F8-5E38-95FC-14072A19C5D8}"/>
              </a:ext>
            </a:extLst>
          </p:cNvPr>
          <p:cNvSpPr txBox="1"/>
          <p:nvPr/>
        </p:nvSpPr>
        <p:spPr>
          <a:xfrm>
            <a:off x="4056206" y="1773716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(TDR/notes)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4AC92-5F03-F664-580E-6F780252717D}"/>
              </a:ext>
            </a:extLst>
          </p:cNvPr>
          <p:cNvSpPr txBox="1"/>
          <p:nvPr/>
        </p:nvSpPr>
        <p:spPr>
          <a:xfrm>
            <a:off x="10105797" y="1660203"/>
            <a:ext cx="160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papers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7EA415-6E87-EBA3-36AD-D19B8EAB010B}"/>
              </a:ext>
            </a:extLst>
          </p:cNvPr>
          <p:cNvGrpSpPr/>
          <p:nvPr/>
        </p:nvGrpSpPr>
        <p:grpSpPr>
          <a:xfrm>
            <a:off x="1343873" y="2694882"/>
            <a:ext cx="1199925" cy="590641"/>
            <a:chOff x="2381475" y="5248468"/>
            <a:chExt cx="1199925" cy="61643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F19FA7-1E06-1B0B-95E1-14624F5EA3BE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Jan.24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9393344-77E2-7C88-112A-5E26E420DF06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7F449FD-1115-6104-EEE0-EBC6C0DE96B2}"/>
              </a:ext>
            </a:extLst>
          </p:cNvPr>
          <p:cNvSpPr txBox="1"/>
          <p:nvPr/>
        </p:nvSpPr>
        <p:spPr>
          <a:xfrm>
            <a:off x="6604927" y="2853898"/>
            <a:ext cx="1206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Formation of Editorial Board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1F39DC-4CB3-C2DB-9617-A8ECC15D718D}"/>
              </a:ext>
            </a:extLst>
          </p:cNvPr>
          <p:cNvGrpSpPr/>
          <p:nvPr/>
        </p:nvGrpSpPr>
        <p:grpSpPr>
          <a:xfrm>
            <a:off x="4891115" y="2164182"/>
            <a:ext cx="1384927" cy="1320657"/>
            <a:chOff x="5507055" y="4083139"/>
            <a:chExt cx="1384927" cy="13783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030FDA-31AC-1FA2-B494-89AA9407D83F}"/>
                </a:ext>
              </a:extLst>
            </p:cNvPr>
            <p:cNvSpPr txBox="1"/>
            <p:nvPr/>
          </p:nvSpPr>
          <p:spPr>
            <a:xfrm>
              <a:off x="5507055" y="4851157"/>
              <a:ext cx="1384927" cy="610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preTDR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v1.0</a:t>
              </a:r>
              <a:endPara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</a:t>
              </a:r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24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642CE0-C676-A03C-C856-F63A65FCF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7330" y="4083139"/>
              <a:ext cx="0" cy="754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80E29-5340-86F2-5E1A-EEC542A1609B}"/>
              </a:ext>
            </a:extLst>
          </p:cNvPr>
          <p:cNvGrpSpPr/>
          <p:nvPr/>
        </p:nvGrpSpPr>
        <p:grpSpPr>
          <a:xfrm>
            <a:off x="2915762" y="2668282"/>
            <a:ext cx="1199925" cy="622295"/>
            <a:chOff x="2339197" y="4860092"/>
            <a:chExt cx="1199925" cy="64946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1E3F56-1046-CFFD-CFB8-EF6FFD22775D}"/>
                </a:ext>
              </a:extLst>
            </p:cNvPr>
            <p:cNvSpPr txBox="1"/>
            <p:nvPr/>
          </p:nvSpPr>
          <p:spPr>
            <a:xfrm>
              <a:off x="2339197" y="517100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Mar.24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C85AFF5-AC39-C6A6-A069-77DD1760FD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2873" y="4860092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A9D5C645-1C68-15B3-F031-EB8598BD62C0}"/>
              </a:ext>
            </a:extLst>
          </p:cNvPr>
          <p:cNvSpPr/>
          <p:nvPr/>
        </p:nvSpPr>
        <p:spPr>
          <a:xfrm>
            <a:off x="6998471" y="1696130"/>
            <a:ext cx="2493044" cy="899935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EFB742-EC81-92E9-BBAA-6AC569101B14}"/>
              </a:ext>
            </a:extLst>
          </p:cNvPr>
          <p:cNvSpPr txBox="1"/>
          <p:nvPr/>
        </p:nvSpPr>
        <p:spPr>
          <a:xfrm>
            <a:off x="8251364" y="2811686"/>
            <a:ext cx="1744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December 2025 pre-TDR v2.1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44EC32-3479-7B70-D561-F4BE60C4534F}"/>
              </a:ext>
            </a:extLst>
          </p:cNvPr>
          <p:cNvCxnSpPr>
            <a:cxnSpLocks/>
          </p:cNvCxnSpPr>
          <p:nvPr/>
        </p:nvCxnSpPr>
        <p:spPr>
          <a:xfrm flipV="1">
            <a:off x="7174196" y="2247007"/>
            <a:ext cx="0" cy="554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EFB7D77-11C4-7D68-CB7B-4005428A055F}"/>
              </a:ext>
            </a:extLst>
          </p:cNvPr>
          <p:cNvSpPr txBox="1"/>
          <p:nvPr/>
        </p:nvSpPr>
        <p:spPr>
          <a:xfrm>
            <a:off x="7489696" y="1844211"/>
            <a:ext cx="185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v2.0 </a:t>
            </a:r>
            <a:b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(internal/external)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B68DBB-E50E-204E-2A4B-BCABCE8339A7}"/>
              </a:ext>
            </a:extLst>
          </p:cNvPr>
          <p:cNvSpPr txBox="1"/>
          <p:nvPr/>
        </p:nvSpPr>
        <p:spPr>
          <a:xfrm>
            <a:off x="5788237" y="1936594"/>
            <a:ext cx="1607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preTDR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v2.0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FC1C9D-3D75-D155-3267-E25C8CB008B9}"/>
              </a:ext>
            </a:extLst>
          </p:cNvPr>
          <p:cNvCxnSpPr>
            <a:cxnSpLocks/>
          </p:cNvCxnSpPr>
          <p:nvPr/>
        </p:nvCxnSpPr>
        <p:spPr>
          <a:xfrm flipV="1">
            <a:off x="9332485" y="2225325"/>
            <a:ext cx="0" cy="586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061BC28-E3A2-C3C2-7670-9BFC82840B3F}"/>
              </a:ext>
            </a:extLst>
          </p:cNvPr>
          <p:cNvSpPr txBox="1"/>
          <p:nvPr/>
        </p:nvSpPr>
        <p:spPr>
          <a:xfrm>
            <a:off x="10838563" y="2678015"/>
            <a:ext cx="129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NIM Special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id-2026</a:t>
            </a:r>
          </a:p>
        </p:txBody>
      </p:sp>
    </p:spTree>
    <p:extLst>
      <p:ext uri="{BB962C8B-B14F-4D97-AF65-F5344CB8AC3E}">
        <p14:creationId xmlns:p14="http://schemas.microsoft.com/office/powerpoint/2010/main" val="1666644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71BE1-3F61-269F-FED7-4FB6ACC04A80}"/>
              </a:ext>
            </a:extLst>
          </p:cNvPr>
          <p:cNvGrpSpPr/>
          <p:nvPr/>
        </p:nvGrpSpPr>
        <p:grpSpPr>
          <a:xfrm>
            <a:off x="462456" y="1293233"/>
            <a:ext cx="4722920" cy="2995491"/>
            <a:chOff x="462456" y="1293233"/>
            <a:chExt cx="4722920" cy="29954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0144B-1BE5-6F7E-026A-BB4BCBCE4F7F}"/>
                </a:ext>
              </a:extLst>
            </p:cNvPr>
            <p:cNvSpPr/>
            <p:nvPr/>
          </p:nvSpPr>
          <p:spPr>
            <a:xfrm>
              <a:off x="462456" y="1293233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C11A62-C702-FC3B-D41D-936178E40DF6}"/>
                </a:ext>
              </a:extLst>
            </p:cNvPr>
            <p:cNvSpPr/>
            <p:nvPr/>
          </p:nvSpPr>
          <p:spPr>
            <a:xfrm>
              <a:off x="3112130" y="2768268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F712B4-FCCB-F228-2202-43ED5C16E962}"/>
                </a:ext>
              </a:extLst>
            </p:cNvPr>
            <p:cNvSpPr/>
            <p:nvPr/>
          </p:nvSpPr>
          <p:spPr>
            <a:xfrm>
              <a:off x="462456" y="2768268"/>
              <a:ext cx="2320065" cy="152045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Professional Conduct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701D6CA-C57D-06E6-D3D2-A5DC91C92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2614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62D57E-D372-5966-E075-A3EDB83B6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7116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FBD00E-1DAD-572E-A243-D68BDA8F5E56}"/>
              </a:ext>
            </a:extLst>
          </p:cNvPr>
          <p:cNvGrpSpPr/>
          <p:nvPr/>
        </p:nvGrpSpPr>
        <p:grpSpPr>
          <a:xfrm>
            <a:off x="6476902" y="1928577"/>
            <a:ext cx="4534371" cy="2000548"/>
            <a:chOff x="4802708" y="451461"/>
            <a:chExt cx="4534371" cy="20005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283936-38D1-5E3D-A9C4-3378D26CAB89}"/>
                </a:ext>
              </a:extLst>
            </p:cNvPr>
            <p:cNvSpPr txBox="1"/>
            <p:nvPr/>
          </p:nvSpPr>
          <p:spPr>
            <a:xfrm>
              <a:off x="4802708" y="451461"/>
              <a:ext cx="4333264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Professional Conduct Committee: </a:t>
              </a:r>
            </a:p>
            <a:p>
              <a:r>
                <a:rPr lang="en-US" sz="1600" dirty="0"/>
                <a:t>Chair: Megan Connors (GSU)</a:t>
              </a:r>
            </a:p>
            <a:p>
              <a:r>
                <a:rPr lang="en-US" sz="1600" dirty="0"/>
                <a:t>Vice-Chair: Christine </a:t>
              </a:r>
              <a:r>
                <a:rPr lang="en-US" sz="1600" dirty="0" err="1"/>
                <a:t>Nattrass</a:t>
              </a:r>
              <a:r>
                <a:rPr lang="en-US" sz="1600" dirty="0"/>
                <a:t> (UTK)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Francesco </a:t>
              </a:r>
              <a:r>
                <a:rPr lang="en-US" sz="1400" dirty="0" err="1">
                  <a:solidFill>
                    <a:srgbClr val="FF0000"/>
                  </a:solidFill>
                </a:rPr>
                <a:t>Bossù</a:t>
              </a:r>
              <a:r>
                <a:rPr lang="en-US" sz="1400" dirty="0">
                  <a:solidFill>
                    <a:srgbClr val="FF0000"/>
                  </a:solidFill>
                </a:rPr>
                <a:t> (CEA-</a:t>
              </a:r>
              <a:r>
                <a:rPr lang="en-US" sz="1400" dirty="0" err="1">
                  <a:solidFill>
                    <a:srgbClr val="FF0000"/>
                  </a:solidFill>
                </a:rPr>
                <a:t>Saclay</a:t>
              </a:r>
              <a:r>
                <a:rPr lang="en-US" sz="1400" dirty="0">
                  <a:solidFill>
                    <a:srgbClr val="FF0000"/>
                  </a:solidFill>
                </a:rPr>
                <a:t>), Wouter Deconinck (University of Manitoba)</a:t>
              </a:r>
              <a:r>
                <a:rPr lang="en-US" sz="1400" dirty="0"/>
                <a:t>, </a:t>
              </a:r>
              <a:r>
                <a:rPr lang="en-US" sz="1400" dirty="0" err="1"/>
                <a:t>Narbe</a:t>
              </a:r>
              <a:r>
                <a:rPr lang="en-US" sz="1400" dirty="0"/>
                <a:t> </a:t>
              </a:r>
              <a:r>
                <a:rPr lang="en-US" sz="1400" dirty="0" err="1"/>
                <a:t>Kalantarians</a:t>
              </a:r>
              <a:r>
                <a:rPr lang="en-US" sz="1400" dirty="0"/>
                <a:t> (Virginia Union University) , Iris Ponce Pinto (Yale University) , </a:t>
              </a:r>
              <a:r>
                <a:rPr lang="en-US" sz="1400" dirty="0">
                  <a:solidFill>
                    <a:srgbClr val="FF0000"/>
                  </a:solidFill>
                </a:rPr>
                <a:t>Maya Shimomura (Nara Women’s University) </a:t>
              </a:r>
              <a:r>
                <a:rPr lang="en-US" sz="1400" dirty="0"/>
                <a:t>, Allison Zec (University of New Hampshire)</a:t>
              </a:r>
            </a:p>
          </p:txBody>
        </p:sp>
        <p:pic>
          <p:nvPicPr>
            <p:cNvPr id="30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A3825491-5C8F-659A-00C4-4967E466C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363383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id="{1EAFD271-A5C2-50BD-48DA-0555387B8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267" y="1043109"/>
              <a:ext cx="383410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lag of Japan - Wikipedia">
              <a:extLst>
                <a:ext uri="{FF2B5EF4-FFF2-40B4-BE49-F238E27FC236}">
                  <a16:creationId xmlns:a16="http://schemas.microsoft.com/office/drawing/2014/main" id="{08C01FFD-4314-9DE1-32FE-00CD7E0F3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689656"/>
              <a:ext cx="399189" cy="266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C8B879-0E49-3A6B-DDFE-FB37046A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994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Committees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99AB53-7A97-8BE0-E3EE-7B37B01F1A0B}"/>
              </a:ext>
            </a:extLst>
          </p:cNvPr>
          <p:cNvGrpSpPr/>
          <p:nvPr/>
        </p:nvGrpSpPr>
        <p:grpSpPr>
          <a:xfrm>
            <a:off x="838200" y="3187513"/>
            <a:ext cx="4936750" cy="1563686"/>
            <a:chOff x="5881912" y="1003023"/>
            <a:chExt cx="4936750" cy="15636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88510A-9933-7828-1DB2-8CBE1AED6BBA}"/>
                </a:ext>
              </a:extLst>
            </p:cNvPr>
            <p:cNvSpPr txBox="1"/>
            <p:nvPr/>
          </p:nvSpPr>
          <p:spPr>
            <a:xfrm>
              <a:off x="5881912" y="1003023"/>
              <a:ext cx="4786888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Conferences and Talks: </a:t>
              </a:r>
            </a:p>
            <a:p>
              <a:r>
                <a:rPr lang="en-US" sz="1600" dirty="0"/>
                <a:t>Chair: Maria Zurek (ANL)</a:t>
              </a:r>
            </a:p>
            <a:p>
              <a:r>
                <a:rPr lang="en-US" sz="1600" dirty="0"/>
                <a:t>Vice-Chair: Brian Page (BNL)</a:t>
              </a:r>
            </a:p>
            <a:p>
              <a:r>
                <a:rPr lang="en-US" sz="1400" dirty="0"/>
                <a:t>Barbara Jacak (Berkeley), Daniel Brandenburg (OSU), Dmitry </a:t>
              </a:r>
              <a:r>
                <a:rPr lang="en-US" sz="1400" dirty="0" err="1"/>
                <a:t>Kalinkin</a:t>
              </a:r>
              <a:r>
                <a:rPr lang="en-US" sz="1400" dirty="0"/>
                <a:t> (Kentucky), </a:t>
              </a:r>
              <a:r>
                <a:rPr lang="en-US" sz="1400" dirty="0">
                  <a:solidFill>
                    <a:srgbClr val="FF0000"/>
                  </a:solidFill>
                </a:rPr>
                <a:t>Nick </a:t>
              </a:r>
              <a:r>
                <a:rPr lang="en-US" sz="1400" dirty="0" err="1">
                  <a:solidFill>
                    <a:srgbClr val="FF0000"/>
                  </a:solidFill>
                </a:rPr>
                <a:t>Zachariou</a:t>
              </a:r>
              <a:r>
                <a:rPr lang="en-US" sz="1400" dirty="0">
                  <a:solidFill>
                    <a:srgbClr val="FF0000"/>
                  </a:solidFill>
                </a:rPr>
                <a:t> (York), </a:t>
              </a:r>
              <a:r>
                <a:rPr lang="en-US" sz="1400" dirty="0"/>
                <a:t>Xuan Li (LANL), </a:t>
              </a:r>
              <a:r>
                <a:rPr lang="en-US" sz="1400" dirty="0">
                  <a:solidFill>
                    <a:srgbClr val="FF0000"/>
                  </a:solidFill>
                </a:rPr>
                <a:t>Nicola Rubini (Bologna), Wouter Deconinck (Manitoba)</a:t>
              </a:r>
            </a:p>
          </p:txBody>
        </p:sp>
        <p:pic>
          <p:nvPicPr>
            <p:cNvPr id="21" name="Picture 10" descr="Flag of the United Kingdom - Wikipedia">
              <a:extLst>
                <a:ext uri="{FF2B5EF4-FFF2-40B4-BE49-F238E27FC236}">
                  <a16:creationId xmlns:a16="http://schemas.microsoft.com/office/drawing/2014/main" id="{E373D4F2-B2DD-E197-27F7-6903EA5C1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676318"/>
              <a:ext cx="365195" cy="2358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Flag of Italy - Wikipedia">
              <a:extLst>
                <a:ext uri="{FF2B5EF4-FFF2-40B4-BE49-F238E27FC236}">
                  <a16:creationId xmlns:a16="http://schemas.microsoft.com/office/drawing/2014/main" id="{82A57529-E1F3-A4A5-05B2-699C6A82E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2298523"/>
              <a:ext cx="401367" cy="2681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B1CE9D2A-4D51-DC3D-0C5B-8825FC3D1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990192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045900-80EA-826A-3B13-E78E77674D9B}"/>
              </a:ext>
            </a:extLst>
          </p:cNvPr>
          <p:cNvGrpSpPr/>
          <p:nvPr/>
        </p:nvGrpSpPr>
        <p:grpSpPr>
          <a:xfrm>
            <a:off x="5545402" y="279758"/>
            <a:ext cx="4826103" cy="1508105"/>
            <a:chOff x="256626" y="5768983"/>
            <a:chExt cx="4826103" cy="15081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638174-18E3-85AF-859A-9DD332F77E4A}"/>
                </a:ext>
              </a:extLst>
            </p:cNvPr>
            <p:cNvSpPr txBox="1"/>
            <p:nvPr/>
          </p:nvSpPr>
          <p:spPr>
            <a:xfrm>
              <a:off x="256626" y="5768983"/>
              <a:ext cx="4588346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Membership Committee: </a:t>
              </a:r>
            </a:p>
            <a:p>
              <a:r>
                <a:rPr lang="en-US" sz="1600" dirty="0"/>
                <a:t>Chair: Peter Steinberg (BNL)</a:t>
              </a:r>
            </a:p>
            <a:p>
              <a:r>
                <a:rPr lang="en-US" sz="1600" dirty="0"/>
                <a:t>Vice-Chair: </a:t>
              </a:r>
              <a:r>
                <a:rPr lang="en-US" sz="1600" dirty="0">
                  <a:solidFill>
                    <a:srgbClr val="FF0000"/>
                  </a:solidFill>
                </a:rPr>
                <a:t>Pietro Antonioli (INFN-Bologna)</a:t>
              </a:r>
            </a:p>
            <a:p>
              <a:r>
                <a:rPr lang="en-US" sz="1400" dirty="0"/>
                <a:t>Friederike Bock (ORNL), Helen Caines (Yale), Doug Higinbotham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>
                  <a:solidFill>
                    <a:srgbClr val="FF0000"/>
                  </a:solidFill>
                </a:rPr>
                <a:t>Bedhanga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Moharty</a:t>
              </a:r>
              <a:r>
                <a:rPr lang="en-US" sz="1400" dirty="0">
                  <a:solidFill>
                    <a:srgbClr val="FF0000"/>
                  </a:solidFill>
                </a:rPr>
                <a:t> (NISER), Silvia </a:t>
              </a:r>
              <a:r>
                <a:rPr lang="en-US" sz="1400" dirty="0" err="1">
                  <a:solidFill>
                    <a:srgbClr val="FF0000"/>
                  </a:solidFill>
                </a:rPr>
                <a:t>Niccolai</a:t>
              </a:r>
              <a:r>
                <a:rPr lang="en-US" sz="1400" dirty="0">
                  <a:solidFill>
                    <a:srgbClr val="FF0000"/>
                  </a:solidFill>
                </a:rPr>
                <a:t> (IJCLAB)</a:t>
              </a:r>
              <a:r>
                <a:rPr lang="en-US" sz="1400" dirty="0"/>
                <a:t>, Marzia Rosati (ISU)</a:t>
              </a: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910FA58D-81A8-8C6E-84FF-76D2C4C6D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417" y="6890393"/>
              <a:ext cx="367508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10480F5-4018-8608-A71A-D2726CD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16" y="6547759"/>
              <a:ext cx="405113" cy="28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Flag of Italy - Wikipedia">
              <a:extLst>
                <a:ext uri="{FF2B5EF4-FFF2-40B4-BE49-F238E27FC236}">
                  <a16:creationId xmlns:a16="http://schemas.microsoft.com/office/drawing/2014/main" id="{A768EC34-9D28-DE77-BF59-5352C7A7E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84" y="6232084"/>
              <a:ext cx="381401" cy="2548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8F2669-9519-4CC0-52E1-D6A4231A3FC0}"/>
              </a:ext>
            </a:extLst>
          </p:cNvPr>
          <p:cNvGrpSpPr/>
          <p:nvPr/>
        </p:nvGrpSpPr>
        <p:grpSpPr>
          <a:xfrm>
            <a:off x="2515972" y="4887290"/>
            <a:ext cx="3960930" cy="1323439"/>
            <a:chOff x="6692527" y="3747811"/>
            <a:chExt cx="3960930" cy="1323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37EC9C-D3F0-B79B-DAAD-E31732000489}"/>
                </a:ext>
              </a:extLst>
            </p:cNvPr>
            <p:cNvSpPr txBox="1"/>
            <p:nvPr/>
          </p:nvSpPr>
          <p:spPr>
            <a:xfrm>
              <a:off x="6692527" y="3747811"/>
              <a:ext cx="3812375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Elections Committee: </a:t>
              </a:r>
            </a:p>
            <a:p>
              <a:r>
                <a:rPr lang="en-US" sz="1600" dirty="0"/>
                <a:t>Chair: Helen Caines (Yale)</a:t>
              </a:r>
            </a:p>
            <a:p>
              <a:r>
                <a:rPr lang="en-US" sz="1600" dirty="0"/>
                <a:t>Vice-Chair: Ken </a:t>
              </a:r>
              <a:r>
                <a:rPr lang="en-US" sz="1600" dirty="0" err="1"/>
                <a:t>Barish</a:t>
              </a:r>
              <a:r>
                <a:rPr lang="en-US" sz="1600" dirty="0"/>
                <a:t> (UCR)</a:t>
              </a:r>
            </a:p>
            <a:p>
              <a:r>
                <a:rPr lang="en-US" sz="1600" dirty="0"/>
                <a:t>Past-Chair: John Arrington (LBNL)</a:t>
              </a:r>
            </a:p>
            <a:p>
              <a:r>
                <a:rPr lang="en-US" sz="1400" dirty="0"/>
                <a:t>Maria </a:t>
              </a:r>
              <a:r>
                <a:rPr lang="en-US" sz="1400" dirty="0" err="1"/>
                <a:t>Stefaniak</a:t>
              </a:r>
              <a:r>
                <a:rPr lang="en-US" sz="1400" dirty="0"/>
                <a:t> (OSU), </a:t>
              </a:r>
              <a:r>
                <a:rPr lang="en-US" sz="1400" dirty="0">
                  <a:solidFill>
                    <a:srgbClr val="FF0000"/>
                  </a:solidFill>
                </a:rPr>
                <a:t>Domenico Elia (INFN)</a:t>
              </a:r>
            </a:p>
          </p:txBody>
        </p:sp>
        <p:pic>
          <p:nvPicPr>
            <p:cNvPr id="35" name="Picture 34" descr="Flag of Italy - Wikipedia">
              <a:extLst>
                <a:ext uri="{FF2B5EF4-FFF2-40B4-BE49-F238E27FC236}">
                  <a16:creationId xmlns:a16="http://schemas.microsoft.com/office/drawing/2014/main" id="{F9CE648F-4A2B-D895-92D4-C1F2C9DFA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972" y="4728076"/>
              <a:ext cx="403485" cy="2696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785847-769F-ADA2-7BC9-E134AA0ED5C0}"/>
              </a:ext>
            </a:extLst>
          </p:cNvPr>
          <p:cNvGrpSpPr/>
          <p:nvPr/>
        </p:nvGrpSpPr>
        <p:grpSpPr>
          <a:xfrm>
            <a:off x="6847790" y="4165152"/>
            <a:ext cx="4581619" cy="2000548"/>
            <a:chOff x="6071892" y="2915559"/>
            <a:chExt cx="4581619" cy="20005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74601-C283-AFCC-1790-BAED15EF1CEB}"/>
                </a:ext>
              </a:extLst>
            </p:cNvPr>
            <p:cNvSpPr txBox="1"/>
            <p:nvPr/>
          </p:nvSpPr>
          <p:spPr>
            <a:xfrm>
              <a:off x="6071892" y="2915559"/>
              <a:ext cx="4540468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Publications Committee: </a:t>
              </a:r>
            </a:p>
            <a:p>
              <a:r>
                <a:rPr lang="en-US" sz="1600" dirty="0"/>
                <a:t>Chair: Rene </a:t>
              </a:r>
              <a:r>
                <a:rPr lang="en-US" sz="1600" dirty="0" err="1"/>
                <a:t>Bellwied</a:t>
              </a:r>
              <a:r>
                <a:rPr lang="en-US" sz="1600" dirty="0"/>
                <a:t> (U. Houston)</a:t>
              </a:r>
            </a:p>
            <a:p>
              <a:r>
                <a:rPr lang="en-US" sz="1600" dirty="0"/>
                <a:t>Vice –Chair: </a:t>
              </a:r>
              <a:r>
                <a:rPr lang="en-US" sz="1600" dirty="0">
                  <a:solidFill>
                    <a:srgbClr val="FF0000"/>
                  </a:solidFill>
                </a:rPr>
                <a:t>Annalisa </a:t>
              </a:r>
              <a:r>
                <a:rPr lang="en-US" sz="1600" dirty="0" err="1">
                  <a:solidFill>
                    <a:srgbClr val="FF0000"/>
                  </a:solidFill>
                </a:rPr>
                <a:t>Mastroserio</a:t>
              </a:r>
              <a:r>
                <a:rPr lang="en-US" sz="1600" dirty="0">
                  <a:solidFill>
                    <a:srgbClr val="FF0000"/>
                  </a:solidFill>
                </a:rPr>
                <a:t> (INFN Bari)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Lokesh Kumar (Panjab U.), Michela </a:t>
              </a:r>
              <a:r>
                <a:rPr lang="en-US" sz="1400" dirty="0" err="1">
                  <a:solidFill>
                    <a:srgbClr val="FF0000"/>
                  </a:solidFill>
                </a:rPr>
                <a:t>Chiosso</a:t>
              </a:r>
              <a:r>
                <a:rPr lang="en-US" sz="1400" dirty="0">
                  <a:solidFill>
                    <a:srgbClr val="FF0000"/>
                  </a:solidFill>
                </a:rPr>
                <a:t> (Torino), </a:t>
              </a:r>
              <a:r>
                <a:rPr lang="en-US" sz="1400" dirty="0" err="1"/>
                <a:t>Prithwish</a:t>
              </a:r>
              <a:r>
                <a:rPr lang="en-US" sz="1400" dirty="0"/>
                <a:t> </a:t>
              </a:r>
              <a:r>
                <a:rPr lang="en-US" sz="1400" dirty="0" err="1"/>
                <a:t>Tribedy</a:t>
              </a:r>
              <a:r>
                <a:rPr lang="en-US" sz="1400" dirty="0"/>
                <a:t> (BNL), Markus Diefenthaler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/>
                <a:t>Sevil</a:t>
              </a:r>
              <a:r>
                <a:rPr lang="en-US" sz="1400" dirty="0"/>
                <a:t> </a:t>
              </a:r>
              <a:r>
                <a:rPr lang="en-US" sz="1400" dirty="0" err="1"/>
                <a:t>Salur</a:t>
              </a:r>
              <a:r>
                <a:rPr lang="en-US" sz="1400" dirty="0"/>
                <a:t> (Rutgers),</a:t>
              </a:r>
            </a:p>
            <a:p>
              <a:r>
                <a:rPr lang="en-US" sz="1400" dirty="0"/>
                <a:t>ex-officio w. Conferences and Talks Committee: </a:t>
              </a:r>
              <a:br>
                <a:rPr lang="en-US" sz="1400" dirty="0"/>
              </a:br>
              <a:r>
                <a:rPr lang="en-US" sz="1400" dirty="0"/>
                <a:t>Daniel Brandenburg (OSU)</a:t>
              </a:r>
            </a:p>
          </p:txBody>
        </p:sp>
        <p:pic>
          <p:nvPicPr>
            <p:cNvPr id="23" name="Picture 22" descr="Flag of Italy - Wikipedia">
              <a:extLst>
                <a:ext uri="{FF2B5EF4-FFF2-40B4-BE49-F238E27FC236}">
                  <a16:creationId xmlns:a16="http://schemas.microsoft.com/office/drawing/2014/main" id="{D820587E-84A9-91F4-373D-109C2A73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303" y="3991999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 descr="Flag of Italy - Wikipedia">
              <a:extLst>
                <a:ext uri="{FF2B5EF4-FFF2-40B4-BE49-F238E27FC236}">
                  <a16:creationId xmlns:a16="http://schemas.microsoft.com/office/drawing/2014/main" id="{91A7ABB7-9483-7B10-186F-1741EB9CA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303" y="3414624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48AFEA63-88AA-A1F6-8B35-716D761A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075" y="3684342"/>
              <a:ext cx="340436" cy="22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3301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222B-F283-5ADC-BD38-8E569284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01" y="161379"/>
            <a:ext cx="10515600" cy="88455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Formation of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Policies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087B8-5B15-B26F-55A2-AE90B1B138B0}"/>
              </a:ext>
            </a:extLst>
          </p:cNvPr>
          <p:cNvSpPr txBox="1"/>
          <p:nvPr/>
        </p:nvSpPr>
        <p:spPr>
          <a:xfrm>
            <a:off x="277306" y="1299507"/>
            <a:ext cx="46963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Membership Policy </a:t>
            </a:r>
            <a:r>
              <a:rPr lang="en-US" dirty="0"/>
              <a:t>was endorsed by the Collaboration Council August 2024.</a:t>
            </a:r>
          </a:p>
          <a:p>
            <a:endParaRPr lang="en-US" dirty="0"/>
          </a:p>
          <a:p>
            <a:r>
              <a:rPr lang="en-US" i="1" dirty="0"/>
              <a:t>The Conference and Talks Policy</a:t>
            </a:r>
            <a:r>
              <a:rPr lang="en-US" dirty="0"/>
              <a:t> was endorsed by the Collaboration Council November 2024.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i="1" dirty="0"/>
              <a:t>Code of Conduct</a:t>
            </a:r>
            <a:r>
              <a:rPr lang="en-US" dirty="0"/>
              <a:t> was endorsed by the Collaboration Council December 2024.</a:t>
            </a:r>
          </a:p>
          <a:p>
            <a:endParaRPr lang="en-US" i="1" dirty="0"/>
          </a:p>
          <a:p>
            <a:r>
              <a:rPr lang="en-US" dirty="0"/>
              <a:t>The </a:t>
            </a:r>
            <a:r>
              <a:rPr lang="en-US" i="1" dirty="0"/>
              <a:t>Results Release Policy</a:t>
            </a:r>
            <a:r>
              <a:rPr lang="en-US" dirty="0"/>
              <a:t> was endorsed by the Collaboration Council May 2025.</a:t>
            </a:r>
          </a:p>
          <a:p>
            <a:endParaRPr lang="en-US" i="1" dirty="0"/>
          </a:p>
          <a:p>
            <a:r>
              <a:rPr lang="en-US" dirty="0"/>
              <a:t>The </a:t>
            </a:r>
            <a:r>
              <a:rPr lang="en-US" i="1" dirty="0"/>
              <a:t>Publication Policy </a:t>
            </a:r>
            <a:r>
              <a:rPr lang="en-US" dirty="0"/>
              <a:t>is in an advanced draft, discussed in CC meetings in January and April 2025.</a:t>
            </a:r>
          </a:p>
        </p:txBody>
      </p:sp>
      <p:pic>
        <p:nvPicPr>
          <p:cNvPr id="10" name="Picture 9" descr="Text, letter&#10;&#10;AI-generated content may be incorrect.">
            <a:extLst>
              <a:ext uri="{FF2B5EF4-FFF2-40B4-BE49-F238E27FC236}">
                <a16:creationId xmlns:a16="http://schemas.microsoft.com/office/drawing/2014/main" id="{66419AEF-86F8-4111-7DC8-F583CC8D4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66" y="272142"/>
            <a:ext cx="5299364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able&#10;&#10;AI-generated content may be incorrect.">
            <a:extLst>
              <a:ext uri="{FF2B5EF4-FFF2-40B4-BE49-F238E27FC236}">
                <a16:creationId xmlns:a16="http://schemas.microsoft.com/office/drawing/2014/main" id="{E7D62810-F511-9612-052B-25771E74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166" y="785825"/>
            <a:ext cx="5299364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Text, letter&#10;&#10;AI-generated content may be incorrect.">
            <a:extLst>
              <a:ext uri="{FF2B5EF4-FFF2-40B4-BE49-F238E27FC236}">
                <a16:creationId xmlns:a16="http://schemas.microsoft.com/office/drawing/2014/main" id="{EDB5369D-4187-F65C-81FF-3AC242F59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18" y="1299507"/>
            <a:ext cx="5299364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, letter&#10;&#10;AI-generated content may be incorrect.">
            <a:extLst>
              <a:ext uri="{FF2B5EF4-FFF2-40B4-BE49-F238E27FC236}">
                <a16:creationId xmlns:a16="http://schemas.microsoft.com/office/drawing/2014/main" id="{F806708B-7D32-79E2-B84A-8A2AD2331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936" y="1813188"/>
            <a:ext cx="5299365" cy="6858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Text, letter&#10;&#10;AI-generated content may be incorrect.">
            <a:extLst>
              <a:ext uri="{FF2B5EF4-FFF2-40B4-BE49-F238E27FC236}">
                <a16:creationId xmlns:a16="http://schemas.microsoft.com/office/drawing/2014/main" id="{F9E162D6-07AE-80A6-75D5-D26AC71F6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02" y="2371396"/>
            <a:ext cx="5063034" cy="7158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58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8A47-0B71-6F76-3875-C04B9B49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641"/>
            <a:ext cx="10515600" cy="1000831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Statements of Service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EFDEC-32CB-ACF2-2C04-D6183E25CE5D}"/>
              </a:ext>
            </a:extLst>
          </p:cNvPr>
          <p:cNvSpPr txBox="1"/>
          <p:nvPr/>
        </p:nvSpPr>
        <p:spPr>
          <a:xfrm>
            <a:off x="961509" y="1529490"/>
            <a:ext cx="10044289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Continued authorship in the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 Collaboration requires membership in a signing institution and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inclusion in an annual institutional “statement of service”.</a:t>
            </a:r>
          </a:p>
          <a:p>
            <a:pPr algn="l"/>
            <a:endParaRPr lang="en-US" sz="1800" b="0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latin typeface="ArialMT"/>
              </a:rPr>
              <a:t>The annual statement of service is intended to reflect institutional commitments for the coming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year, and document contributions to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 carried out during the previous year. It is expected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that the majority of institutions will maintain signing status, once obtained, while they are active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members of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35DC5-2A85-2198-26B4-277A4AE923FD}"/>
              </a:ext>
            </a:extLst>
          </p:cNvPr>
          <p:cNvSpPr txBox="1"/>
          <p:nvPr/>
        </p:nvSpPr>
        <p:spPr>
          <a:xfrm>
            <a:off x="316992" y="1177472"/>
            <a:ext cx="34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</a:t>
            </a:r>
            <a:r>
              <a:rPr lang="en-US" dirty="0" err="1"/>
              <a:t>ePIC</a:t>
            </a:r>
            <a:r>
              <a:rPr lang="en-US" dirty="0"/>
              <a:t> Membership Policy: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A2A8BD0-2B55-37E5-1969-BD84C091842E}"/>
              </a:ext>
            </a:extLst>
          </p:cNvPr>
          <p:cNvSpPr txBox="1">
            <a:spLocks/>
          </p:cNvSpPr>
          <p:nvPr/>
        </p:nvSpPr>
        <p:spPr>
          <a:xfrm>
            <a:off x="838200" y="3845169"/>
            <a:ext cx="6478699" cy="2331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67% of collaborators intend to qualify for authorship in 2025</a:t>
            </a:r>
          </a:p>
          <a:p>
            <a:pPr lvl="1"/>
            <a:r>
              <a:rPr lang="en-US" dirty="0"/>
              <a:t>176.4 FTE on detector, </a:t>
            </a:r>
            <a:br>
              <a:rPr lang="en-US" dirty="0"/>
            </a:br>
            <a:r>
              <a:rPr lang="en-US" dirty="0"/>
              <a:t>23.1 FTE on Physics Analysis</a:t>
            </a:r>
          </a:p>
          <a:p>
            <a:r>
              <a:rPr lang="en-US" dirty="0"/>
              <a:t>Survey data made available to DSC’s, WG’s to improve engagement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DD8F8A-E907-9CD0-6904-CEAE2EDA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685" y="3604980"/>
            <a:ext cx="3688898" cy="32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8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AD07-C328-7312-EC48-6181E5456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Projections from 2025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D377E-B79D-779E-F2EF-E6F0FA73B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30" y="1475363"/>
            <a:ext cx="41148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In addition to commitments for 2025, also requested projections for how collaborations might see the evolution of their engagement in </a:t>
            </a:r>
            <a:r>
              <a:rPr lang="en-US" dirty="0" err="1"/>
              <a:t>ePIC</a:t>
            </a:r>
            <a:endParaRPr lang="en-US" dirty="0"/>
          </a:p>
          <a:p>
            <a:endParaRPr lang="en-US" dirty="0"/>
          </a:p>
          <a:p>
            <a:r>
              <a:rPr lang="en-US" dirty="0"/>
              <a:t>~70% of institutions responded </a:t>
            </a:r>
          </a:p>
          <a:p>
            <a:pPr lvl="1"/>
            <a:r>
              <a:rPr lang="en-US" dirty="0"/>
              <a:t>Same fraction US/international 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982FF2E-FE7E-4DB9-BADA-1FCFFCA8701A}"/>
              </a:ext>
            </a:extLst>
          </p:cNvPr>
          <p:cNvSpPr txBox="1"/>
          <p:nvPr/>
        </p:nvSpPr>
        <p:spPr>
          <a:xfrm>
            <a:off x="5238138" y="1059298"/>
            <a:ext cx="6572862" cy="567847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GUIDANCE FOR INFORMATION</a:t>
            </a:r>
            <a:r>
              <a:rPr lang="en-GB" sz="1600" b="1" baseline="0" dirty="0"/>
              <a:t> TO BE FILLED IN THE TABLE</a:t>
            </a:r>
          </a:p>
          <a:p>
            <a:endParaRPr lang="en-GB" sz="1600" i="0" baseline="0" dirty="0"/>
          </a:p>
          <a:p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the table with total workforce 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that you plan to dedicate to 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expressed in FTE - of the nine different personnel types. Do not include personnel paid by EIC/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R&amp;D, PED or construction funds. The information requested is for any effort on behalf of the 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Collaboration, not just construction of 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600" i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please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identify the two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main areas of efforts of your group contributing to </a:t>
            </a:r>
            <a:r>
              <a:rPr lang="en-GB" sz="1600" i="0" baseline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for each year. We expect this will evolve year to year, and we also understand that most groups do not have firm plans past the next few years.</a:t>
            </a:r>
            <a:endParaRPr lang="en-GB" sz="1600" i="0" dirty="0">
              <a:effectLst/>
            </a:endParaRPr>
          </a:p>
          <a:p>
            <a:r>
              <a:rPr lang="en-GB" sz="1600" i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600" dirty="0">
              <a:effectLst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effectLst/>
              </a:rPr>
              <a:t>For the purposes</a:t>
            </a:r>
            <a:r>
              <a:rPr lang="en-GB" sz="1600" baseline="0" dirty="0">
                <a:effectLst/>
              </a:rPr>
              <a:t> of this survey, please assume</a:t>
            </a:r>
            <a:r>
              <a:rPr lang="en-GB" sz="1600" dirty="0">
                <a:effectLst/>
              </a:rPr>
              <a:t> a constant total level of effort for your group, across all activities </a:t>
            </a:r>
            <a:r>
              <a:rPr lang="en-GB" sz="1600" b="1" dirty="0">
                <a:effectLst/>
              </a:rPr>
              <a:t>(both </a:t>
            </a:r>
            <a:r>
              <a:rPr lang="en-GB" sz="1600" b="1" dirty="0" err="1">
                <a:effectLst/>
              </a:rPr>
              <a:t>ePIC</a:t>
            </a:r>
            <a:r>
              <a:rPr lang="en-GB" sz="1600" b="1" dirty="0">
                <a:effectLst/>
              </a:rPr>
              <a:t> and non-</a:t>
            </a:r>
            <a:r>
              <a:rPr lang="en-GB" sz="1600" b="1" dirty="0" err="1">
                <a:effectLst/>
              </a:rPr>
              <a:t>ePIC</a:t>
            </a:r>
            <a:r>
              <a:rPr lang="en-GB" sz="1600" b="1" dirty="0">
                <a:effectLst/>
              </a:rPr>
              <a:t>),</a:t>
            </a:r>
            <a:r>
              <a:rPr lang="en-GB" sz="1600" dirty="0">
                <a:effectLst/>
              </a:rPr>
              <a:t> for the time period of the projection. Assume that there are no increases in students, postdocs or faculty working on </a:t>
            </a:r>
            <a:r>
              <a:rPr lang="en-GB" sz="1600" dirty="0" err="1">
                <a:effectLst/>
              </a:rPr>
              <a:t>ePIC</a:t>
            </a:r>
            <a:r>
              <a:rPr lang="en-GB" sz="1600" dirty="0">
                <a:effectLst/>
              </a:rPr>
              <a:t> due to new positions, but only redirection of effort from other group</a:t>
            </a:r>
            <a:r>
              <a:rPr lang="en-GB" sz="1600" baseline="0" dirty="0">
                <a:effectLst/>
              </a:rPr>
              <a:t> </a:t>
            </a:r>
            <a:r>
              <a:rPr lang="en-GB" sz="1600" dirty="0">
                <a:effectLst/>
              </a:rPr>
              <a:t>activities that may be winding down. In this way the overall effort on </a:t>
            </a:r>
            <a:r>
              <a:rPr lang="en-GB" sz="1600" dirty="0" err="1">
                <a:effectLst/>
              </a:rPr>
              <a:t>ePIC</a:t>
            </a:r>
            <a:r>
              <a:rPr lang="en-GB" sz="1600" dirty="0">
                <a:effectLst/>
              </a:rPr>
              <a:t> may increase over time, as workforce is redirected from other projects.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i="1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 purposes of this survey assume that the first physics run of </a:t>
            </a:r>
            <a:r>
              <a:rPr lang="en-GB" sz="1600" i="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GB" sz="1600" i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is in 2034.</a:t>
            </a:r>
            <a:endParaRPr lang="en-GB" sz="16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7474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bar chart&#10;&#10;AI-generated content may be incorrect.">
            <a:extLst>
              <a:ext uri="{FF2B5EF4-FFF2-40B4-BE49-F238E27FC236}">
                <a16:creationId xmlns:a16="http://schemas.microsoft.com/office/drawing/2014/main" id="{716A2EEF-859C-B09C-B337-9DA1E3677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231" y="3442963"/>
            <a:ext cx="6387596" cy="3278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4C99E-69C8-6D35-3283-434C88C6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28601"/>
            <a:ext cx="10515600" cy="8763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Projections Results from 2025 Survey  </a:t>
            </a:r>
          </a:p>
        </p:txBody>
      </p:sp>
      <p:pic>
        <p:nvPicPr>
          <p:cNvPr id="5" name="Picture 4" descr="Chart, bar chart&#10;&#10;AI-generated content may be incorrect.">
            <a:extLst>
              <a:ext uri="{FF2B5EF4-FFF2-40B4-BE49-F238E27FC236}">
                <a16:creationId xmlns:a16="http://schemas.microsoft.com/office/drawing/2014/main" id="{D9FBA3E9-3FB3-322D-6211-9A2FD2FAE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3" y="1104901"/>
            <a:ext cx="6387596" cy="3271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2ADA84-BB9C-85AC-0B00-521ECD6B4727}"/>
              </a:ext>
            </a:extLst>
          </p:cNvPr>
          <p:cNvSpPr txBox="1"/>
          <p:nvPr/>
        </p:nvSpPr>
        <p:spPr>
          <a:xfrm>
            <a:off x="6810375" y="1333500"/>
            <a:ext cx="493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US and international institutions project the effort will scale up as we move into construction, especially students and postdocs, although there are differences in details.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56613-D146-15A7-4658-1DF5B061AEE8}"/>
              </a:ext>
            </a:extLst>
          </p:cNvPr>
          <p:cNvSpPr txBox="1"/>
          <p:nvPr/>
        </p:nvSpPr>
        <p:spPr>
          <a:xfrm>
            <a:off x="609600" y="4791297"/>
            <a:ext cx="493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information will be useful as we discuss ramping up support for the collaboration, and were used to inform the profile for common funds Category C.  </a:t>
            </a:r>
          </a:p>
        </p:txBody>
      </p:sp>
    </p:spTree>
    <p:extLst>
      <p:ext uri="{BB962C8B-B14F-4D97-AF65-F5344CB8AC3E}">
        <p14:creationId xmlns:p14="http://schemas.microsoft.com/office/powerpoint/2010/main" val="62847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Several </a:t>
            </a:r>
            <a:r>
              <a:rPr lang="en-US" dirty="0" err="1"/>
              <a:t>ePIC</a:t>
            </a:r>
            <a:r>
              <a:rPr lang="en-US" dirty="0"/>
              <a:t> groups successfully registered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B98F3F3C-AC6B-308F-55F1-A744F6A3897A}"/>
              </a:ext>
            </a:extLst>
          </p:cNvPr>
          <p:cNvGrpSpPr/>
          <p:nvPr/>
        </p:nvGrpSpPr>
        <p:grpSpPr>
          <a:xfrm>
            <a:off x="1815576" y="0"/>
            <a:ext cx="10376424" cy="6858000"/>
            <a:chOff x="1815576" y="0"/>
            <a:chExt cx="10376424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7B4C52C-2B1E-4950-60B3-DC320F16DA9C}"/>
                </a:ext>
              </a:extLst>
            </p:cNvPr>
            <p:cNvGrpSpPr/>
            <p:nvPr/>
          </p:nvGrpSpPr>
          <p:grpSpPr>
            <a:xfrm>
              <a:off x="1815576" y="0"/>
              <a:ext cx="10376424" cy="6858000"/>
              <a:chOff x="1815576" y="0"/>
              <a:chExt cx="10376424" cy="6858000"/>
            </a:xfrm>
          </p:grpSpPr>
          <p:pic>
            <p:nvPicPr>
              <p:cNvPr id="10" name="Picture 9" descr="Map&#10;&#10;Description automatically generated">
                <a:extLst>
                  <a:ext uri="{FF2B5EF4-FFF2-40B4-BE49-F238E27FC236}">
                    <a16:creationId xmlns:a16="http://schemas.microsoft.com/office/drawing/2014/main" id="{D4CF0BE5-E4C0-3A4D-2BD1-3BD6C301E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5576" y="0"/>
                <a:ext cx="10376424" cy="68580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081D17-5BEF-DDC4-C304-F35D8430BBBF}"/>
                  </a:ext>
                </a:extLst>
              </p:cNvPr>
              <p:cNvSpPr txBox="1"/>
              <p:nvPr/>
            </p:nvSpPr>
            <p:spPr>
              <a:xfrm>
                <a:off x="3466559" y="222369"/>
                <a:ext cx="591709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bg1">
                        <a:lumMod val="50000"/>
                      </a:schemeClr>
                    </a:solidFill>
                  </a:rPr>
                  <a:t>180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30D857-E88C-B823-7D3F-1260EE693A63}"/>
                  </a:ext>
                </a:extLst>
              </p:cNvPr>
              <p:cNvSpPr txBox="1"/>
              <p:nvPr/>
            </p:nvSpPr>
            <p:spPr>
              <a:xfrm>
                <a:off x="10226159" y="206184"/>
                <a:ext cx="300529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bg1">
                        <a:lumMod val="5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C14E9C-578F-B764-093D-849F18493D8E}"/>
                </a:ext>
              </a:extLst>
            </p:cNvPr>
            <p:cNvGrpSpPr/>
            <p:nvPr/>
          </p:nvGrpSpPr>
          <p:grpSpPr>
            <a:xfrm>
              <a:off x="7616651" y="5090597"/>
              <a:ext cx="4575349" cy="1767403"/>
              <a:chOff x="6724355" y="4616605"/>
              <a:chExt cx="5467645" cy="2241395"/>
            </a:xfrm>
          </p:grpSpPr>
          <p:pic>
            <p:nvPicPr>
              <p:cNvPr id="14" name="Picture 13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27968FB2-F2BE-E8B4-363A-73240A591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355" y="4616605"/>
                <a:ext cx="5467645" cy="224139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1826BC-1E56-1ED2-4DB6-6C1DC86EACEF}"/>
                  </a:ext>
                </a:extLst>
              </p:cNvPr>
              <p:cNvSpPr txBox="1"/>
              <p:nvPr/>
            </p:nvSpPr>
            <p:spPr>
              <a:xfrm>
                <a:off x="10140415" y="6453337"/>
                <a:ext cx="2051585" cy="351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Calibri" panose="020F0502020204030204"/>
                  </a:rPr>
                  <a:t>Frascati – January 2025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C24F37-D63E-40B4-5573-2477C2784283}"/>
                </a:ext>
              </a:extLst>
            </p:cNvPr>
            <p:cNvGrpSpPr/>
            <p:nvPr/>
          </p:nvGrpSpPr>
          <p:grpSpPr>
            <a:xfrm>
              <a:off x="2775074" y="4474838"/>
              <a:ext cx="3991382" cy="2160793"/>
              <a:chOff x="2741443" y="4474838"/>
              <a:chExt cx="3991382" cy="2160793"/>
            </a:xfrm>
          </p:grpSpPr>
          <p:pic>
            <p:nvPicPr>
              <p:cNvPr id="13" name="Picture 12" descr="Chart, pie chart&#10;&#10;AI-generated content may be incorrect.">
                <a:extLst>
                  <a:ext uri="{FF2B5EF4-FFF2-40B4-BE49-F238E27FC236}">
                    <a16:creationId xmlns:a16="http://schemas.microsoft.com/office/drawing/2014/main" id="{6BDED916-C868-2DEA-02CB-163E6A19C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1443" y="4771509"/>
                <a:ext cx="2143089" cy="1864122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0C679AF-E916-2373-2615-668146527165}"/>
                  </a:ext>
                </a:extLst>
              </p:cNvPr>
              <p:cNvSpPr txBox="1"/>
              <p:nvPr/>
            </p:nvSpPr>
            <p:spPr>
              <a:xfrm>
                <a:off x="2741444" y="4474838"/>
                <a:ext cx="13565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Institutions: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6136C71-6596-45EF-6BD1-A769FBD7B78D}"/>
                  </a:ext>
                </a:extLst>
              </p:cNvPr>
              <p:cNvSpPr txBox="1"/>
              <p:nvPr/>
            </p:nvSpPr>
            <p:spPr>
              <a:xfrm>
                <a:off x="4884532" y="4474838"/>
                <a:ext cx="13565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Collaborators:</a:t>
                </a:r>
              </a:p>
            </p:txBody>
          </p:sp>
          <p:pic>
            <p:nvPicPr>
              <p:cNvPr id="49" name="Picture 48" descr="A picture containing text, device, meter&#10;&#10;AI-generated content may be incorrect.">
                <a:extLst>
                  <a:ext uri="{FF2B5EF4-FFF2-40B4-BE49-F238E27FC236}">
                    <a16:creationId xmlns:a16="http://schemas.microsoft.com/office/drawing/2014/main" id="{8BFDB525-5D53-4200-0B69-432CB2F86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5975" y="4771509"/>
                <a:ext cx="1836850" cy="1864122"/>
              </a:xfrm>
              <a:prstGeom prst="rect">
                <a:avLst/>
              </a:prstGeom>
            </p:spPr>
          </p:pic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AA95BF-203F-101F-F8E7-39AE53E0C52A}"/>
              </a:ext>
            </a:extLst>
          </p:cNvPr>
          <p:cNvSpPr txBox="1"/>
          <p:nvPr/>
        </p:nvSpPr>
        <p:spPr>
          <a:xfrm>
            <a:off x="211724" y="2496255"/>
            <a:ext cx="1456209" cy="147732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&gt;1000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collaborators from 2025 survey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E5FA54-1B2F-49A0-EA26-D89AE0920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01" y="136525"/>
            <a:ext cx="1721204" cy="123898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5FD0F76-7E02-E9F6-B68D-2CF6CF161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6" y="939284"/>
            <a:ext cx="3021419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By the numbers…</a:t>
            </a:r>
          </a:p>
        </p:txBody>
      </p:sp>
    </p:spTree>
    <p:extLst>
      <p:ext uri="{BB962C8B-B14F-4D97-AF65-F5344CB8AC3E}">
        <p14:creationId xmlns:p14="http://schemas.microsoft.com/office/powerpoint/2010/main" val="3154513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558A-3C65-CFBA-9A1B-3CA8D480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EPPSU White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3EBAB-C43B-4DF0-25D6-822E1CA75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592494"/>
            <a:ext cx="5334000" cy="4612250"/>
          </a:xfrm>
        </p:spPr>
        <p:txBody>
          <a:bodyPr>
            <a:normAutofit/>
          </a:bodyPr>
          <a:lstStyle/>
          <a:p>
            <a:r>
              <a:rPr lang="en-US" dirty="0"/>
              <a:t>Two EPPSU white papers submitted directly by the collaboration:</a:t>
            </a:r>
          </a:p>
          <a:p>
            <a:pPr lvl="1"/>
            <a:r>
              <a:rPr lang="en-US" dirty="0"/>
              <a:t>“Enabling future detector technology within </a:t>
            </a:r>
            <a:r>
              <a:rPr lang="en-US" dirty="0" err="1"/>
              <a:t>ePIC</a:t>
            </a:r>
            <a:r>
              <a:rPr lang="en-US" dirty="0"/>
              <a:t> at the EIC”</a:t>
            </a:r>
          </a:p>
          <a:p>
            <a:pPr lvl="2"/>
            <a:r>
              <a:rPr lang="en-US" dirty="0"/>
              <a:t>Led by TC Office</a:t>
            </a:r>
          </a:p>
          <a:p>
            <a:pPr lvl="1"/>
            <a:r>
              <a:rPr lang="en-US" dirty="0"/>
              <a:t>“Synergies between a U.S.-based Electron-Ion Collider and European Research in Particle Physics”</a:t>
            </a:r>
          </a:p>
          <a:p>
            <a:pPr lvl="2"/>
            <a:r>
              <a:rPr lang="en-US" dirty="0"/>
              <a:t>Led by AC Office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9D269-C79C-FCC9-75B8-B0090476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2CF9E-DC71-C591-514C-BCAB1170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 </a:t>
            </a:r>
          </a:p>
        </p:txBody>
      </p:sp>
      <p:pic>
        <p:nvPicPr>
          <p:cNvPr id="7" name="Picture 6" descr="Text, letter&#10;&#10;AI-generated content may be incorrect.">
            <a:extLst>
              <a:ext uri="{FF2B5EF4-FFF2-40B4-BE49-F238E27FC236}">
                <a16:creationId xmlns:a16="http://schemas.microsoft.com/office/drawing/2014/main" id="{D43E3F0D-0E8E-D874-21B3-80A689ABC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257810"/>
            <a:ext cx="3765236" cy="5323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, letter&#10;&#10;AI-generated content may be incorrect.">
            <a:extLst>
              <a:ext uri="{FF2B5EF4-FFF2-40B4-BE49-F238E27FC236}">
                <a16:creationId xmlns:a16="http://schemas.microsoft.com/office/drawing/2014/main" id="{23CDE197-0B0F-2200-C53D-CB2836DEB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272" y="1389458"/>
            <a:ext cx="3765235" cy="53238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63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C071-391F-A41B-26B5-2BA5B9C2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33" y="355794"/>
            <a:ext cx="10515600" cy="84785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Third Early Science Workshop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808C5-72A4-5CEA-4453-25EBAB18F6A8}"/>
              </a:ext>
            </a:extLst>
          </p:cNvPr>
          <p:cNvSpPr txBox="1"/>
          <p:nvPr/>
        </p:nvSpPr>
        <p:spPr>
          <a:xfrm>
            <a:off x="269033" y="1212087"/>
            <a:ext cx="45082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Held September April 24-25</a:t>
            </a:r>
            <a:r>
              <a:rPr lang="en-US" baseline="30000" dirty="0"/>
              <a:t>th</a:t>
            </a:r>
            <a:r>
              <a:rPr lang="en-US" dirty="0"/>
              <a:t>: </a:t>
            </a:r>
          </a:p>
          <a:p>
            <a:r>
              <a:rPr lang="en-US" dirty="0">
                <a:hlinkClick r:id="rId2"/>
              </a:rPr>
              <a:t>https://indico.bnl.gov/event/27576/</a:t>
            </a:r>
            <a:endParaRPr lang="en-US" dirty="0"/>
          </a:p>
          <a:p>
            <a:endParaRPr lang="en-US" dirty="0"/>
          </a:p>
          <a:p>
            <a:r>
              <a:rPr lang="en-US" dirty="0"/>
              <a:t>Supported by CFNS, with some travel support</a:t>
            </a:r>
            <a:br>
              <a:rPr lang="en-US" dirty="0"/>
            </a:br>
            <a:r>
              <a:rPr lang="en-US" dirty="0"/>
              <a:t>for EC participants and theory guests. </a:t>
            </a:r>
          </a:p>
          <a:p>
            <a:r>
              <a:rPr lang="en-US" dirty="0"/>
              <a:t> </a:t>
            </a:r>
          </a:p>
          <a:p>
            <a:r>
              <a:rPr lang="en-US" u="sng" dirty="0"/>
              <a:t>Format of the workshop: </a:t>
            </a:r>
            <a:br>
              <a:rPr lang="en-US" dirty="0"/>
            </a:br>
            <a:r>
              <a:rPr lang="en-US" dirty="0"/>
              <a:t>• 2 days in hybrid format </a:t>
            </a:r>
            <a:br>
              <a:rPr lang="en-US" dirty="0"/>
            </a:br>
            <a:r>
              <a:rPr lang="en-US" dirty="0"/>
              <a:t>• Day 1 – theory discussions </a:t>
            </a:r>
            <a:br>
              <a:rPr lang="en-US" dirty="0"/>
            </a:br>
            <a:r>
              <a:rPr lang="en-US" dirty="0"/>
              <a:t>• Day 2 – projections by PWGs, discussions </a:t>
            </a:r>
            <a:br>
              <a:rPr lang="en-US" dirty="0"/>
            </a:br>
            <a:r>
              <a:rPr lang="en-US" dirty="0"/>
              <a:t>on software, individual contributions </a:t>
            </a:r>
          </a:p>
          <a:p>
            <a:endParaRPr lang="en-US" dirty="0"/>
          </a:p>
          <a:p>
            <a:r>
              <a:rPr lang="en-US" dirty="0"/>
              <a:t>82 registered participants with 33 in-person!</a:t>
            </a:r>
          </a:p>
          <a:p>
            <a:endParaRPr lang="en-US" dirty="0"/>
          </a:p>
          <a:p>
            <a:r>
              <a:rPr lang="en-US" b="1" dirty="0"/>
              <a:t>First years: </a:t>
            </a:r>
            <a:r>
              <a:rPr lang="en-US" dirty="0"/>
              <a:t>EIC will already double the combined HERA luminosity for protons and add more capabilities: ion species from light to heavy, polarization of beams…</a:t>
            </a:r>
          </a:p>
          <a:p>
            <a:endParaRPr lang="en-US" dirty="0"/>
          </a:p>
        </p:txBody>
      </p:sp>
      <p:pic>
        <p:nvPicPr>
          <p:cNvPr id="7" name="Picture 6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BC6262A0-ED43-F0C0-E59C-CE8040101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717" y="1203649"/>
            <a:ext cx="7137759" cy="5144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0085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omas Jefferson National Accelerator Facility - Simple English Wikipedia,  the free encyclopedia">
            <a:extLst>
              <a:ext uri="{FF2B5EF4-FFF2-40B4-BE49-F238E27FC236}">
                <a16:creationId xmlns:a16="http://schemas.microsoft.com/office/drawing/2014/main" id="{2178E430-E2D6-6E99-FD0A-ABF67BD0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22F93-C656-BC2C-A03E-13FB547F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804" y="182563"/>
            <a:ext cx="3224452" cy="2431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Summer 2025 EICUG/</a:t>
            </a:r>
            <a:r>
              <a:rPr lang="en-US" sz="4000" b="1" dirty="0" err="1">
                <a:solidFill>
                  <a:schemeClr val="accent1"/>
                </a:solidFill>
              </a:rPr>
              <a:t>ePIC</a:t>
            </a:r>
            <a:r>
              <a:rPr lang="en-US" sz="4000" b="1" dirty="0">
                <a:solidFill>
                  <a:schemeClr val="accent1"/>
                </a:solidFill>
              </a:rPr>
              <a:t> Collaboration Meeting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60B4-E426-FFD0-F89D-71853E7D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796150"/>
            <a:ext cx="446575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July 14-18</a:t>
            </a:r>
            <a:r>
              <a:rPr lang="en-US" sz="2000" baseline="30000" dirty="0"/>
              <a:t>th</a:t>
            </a:r>
            <a:r>
              <a:rPr lang="en-US" sz="2000" dirty="0"/>
              <a:t> at </a:t>
            </a:r>
            <a:r>
              <a:rPr lang="en-US" sz="2000" dirty="0" err="1"/>
              <a:t>JLab</a:t>
            </a:r>
            <a:endParaRPr lang="en-US" sz="2000" dirty="0"/>
          </a:p>
          <a:p>
            <a:r>
              <a:rPr lang="en-US" sz="2000" dirty="0"/>
              <a:t>EICUG Early Career Workshop </a:t>
            </a:r>
            <a:br>
              <a:rPr lang="en-US" sz="2000" dirty="0"/>
            </a:br>
            <a:r>
              <a:rPr lang="en-US" sz="2000" dirty="0"/>
              <a:t>July 11-13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Registration is now open: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https://indico.jlab.org/event/934/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1152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2646-13F0-6D52-9A97-FEFB34AF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Other News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2E929-CED9-3852-D2C8-B6780BB9D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Established a procedure for submission </a:t>
            </a:r>
            <a:br>
              <a:rPr lang="en-US" dirty="0"/>
            </a:br>
            <a:r>
              <a:rPr lang="en-US" dirty="0"/>
              <a:t>of technical and analysis notes: </a:t>
            </a:r>
          </a:p>
          <a:p>
            <a:pPr lvl="1"/>
            <a:r>
              <a:rPr lang="en-US" dirty="0">
                <a:hlinkClick r:id="rId2"/>
              </a:rPr>
              <a:t>https://www.epic-eic.org/documents/note_process.html</a:t>
            </a:r>
            <a:endParaRPr lang="en-US" dirty="0"/>
          </a:p>
          <a:p>
            <a:pPr lvl="1"/>
            <a:r>
              <a:rPr lang="en-US" dirty="0"/>
              <a:t>Notes stored in Zenodo</a:t>
            </a:r>
          </a:p>
          <a:p>
            <a:r>
              <a:rPr lang="en-US" dirty="0"/>
              <a:t>Shifted alternate GM time to 10PM ET</a:t>
            </a:r>
            <a:br>
              <a:rPr lang="en-US" dirty="0"/>
            </a:br>
            <a:r>
              <a:rPr lang="en-US" dirty="0"/>
              <a:t>to help improve engagement in Asia</a:t>
            </a:r>
          </a:p>
          <a:p>
            <a:pPr lvl="1"/>
            <a:r>
              <a:rPr lang="en-US" dirty="0"/>
              <a:t>This corresponds to (next day): </a:t>
            </a:r>
          </a:p>
          <a:p>
            <a:pPr lvl="2"/>
            <a:r>
              <a:rPr lang="en-US" dirty="0"/>
              <a:t>11AM in Tokyo/Seoul </a:t>
            </a:r>
          </a:p>
          <a:p>
            <a:pPr lvl="2"/>
            <a:r>
              <a:rPr lang="en-US" dirty="0"/>
              <a:t>10AM in Taipei</a:t>
            </a:r>
          </a:p>
          <a:p>
            <a:pPr lvl="2"/>
            <a:r>
              <a:rPr lang="en-US" dirty="0"/>
              <a:t>7:30AM in Mumbai</a:t>
            </a:r>
          </a:p>
          <a:p>
            <a:r>
              <a:rPr lang="en-US" dirty="0"/>
              <a:t>Elections underway for next </a:t>
            </a:r>
            <a:r>
              <a:rPr lang="en-US" dirty="0" err="1"/>
              <a:t>ePIC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CC Vice-Chair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18,700+ Newspaper Cartoon Stock Illustrations, Royalty-Free Vector Graphics  &amp; Clip Art - iStock | Reading newspaper cartoon, Newspaper cartoon character">
            <a:extLst>
              <a:ext uri="{FF2B5EF4-FFF2-40B4-BE49-F238E27FC236}">
                <a16:creationId xmlns:a16="http://schemas.microsoft.com/office/drawing/2014/main" id="{2F0831A2-6168-6CA9-0E4C-1AF7826F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29" y="2786731"/>
            <a:ext cx="4787758" cy="39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656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176C1-CB0D-2D06-BCE4-3999B982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95" y="1065213"/>
            <a:ext cx="11249810" cy="52927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ePIC Collaboration is strong, active and growing!</a:t>
            </a:r>
          </a:p>
          <a:p>
            <a:r>
              <a:rPr lang="en-US" dirty="0"/>
              <a:t>International participation is key to the success of </a:t>
            </a:r>
            <a:r>
              <a:rPr lang="en-US" dirty="0" err="1"/>
              <a:t>ePIC</a:t>
            </a:r>
            <a:endParaRPr lang="en-US" dirty="0"/>
          </a:p>
          <a:p>
            <a:pPr lvl="1"/>
            <a:r>
              <a:rPr lang="en-US" dirty="0"/>
              <a:t>International collaborators play key roles in collaboration leadership </a:t>
            </a:r>
          </a:p>
          <a:p>
            <a:r>
              <a:rPr lang="en-US" dirty="0"/>
              <a:t>New leaders are emerging from within the collaboration</a:t>
            </a:r>
          </a:p>
          <a:p>
            <a:r>
              <a:rPr lang="en-US" dirty="0"/>
              <a:t>The collaboration is working together to identify and implement priorities</a:t>
            </a:r>
          </a:p>
          <a:p>
            <a:r>
              <a:rPr lang="en-US" dirty="0"/>
              <a:t>There has been good progress on the </a:t>
            </a:r>
            <a:r>
              <a:rPr lang="en-US" dirty="0" err="1"/>
              <a:t>preTDR</a:t>
            </a:r>
            <a:r>
              <a:rPr lang="en-US" dirty="0"/>
              <a:t> and plans for publications</a:t>
            </a:r>
          </a:p>
          <a:p>
            <a:r>
              <a:rPr lang="en-US" dirty="0"/>
              <a:t>Key collaboration policies are in place</a:t>
            </a:r>
          </a:p>
          <a:p>
            <a:r>
              <a:rPr lang="en-US" dirty="0"/>
              <a:t>The 2025 collaboration survey has provided important data about the composition and plans on collaborating institutions. </a:t>
            </a:r>
          </a:p>
          <a:p>
            <a:r>
              <a:rPr lang="en-US" dirty="0" err="1"/>
              <a:t>ePIC</a:t>
            </a:r>
            <a:r>
              <a:rPr lang="en-US" dirty="0"/>
              <a:t> is engaged in developing the Early Science program at the EIC  </a:t>
            </a:r>
          </a:p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experiment is exercising its status as a </a:t>
            </a:r>
            <a:br>
              <a:rPr lang="en-US" dirty="0"/>
            </a:br>
            <a:r>
              <a:rPr lang="en-US" dirty="0"/>
              <a:t>CERN Recognized Experiment</a:t>
            </a:r>
          </a:p>
          <a:p>
            <a:r>
              <a:rPr lang="en-US" dirty="0"/>
              <a:t>We are continuing very productive collaboration meetings with strong international participation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D8884-F5DD-D65C-4834-A85BD236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Status of the Collaboration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EB9ED8-E1CA-CD72-4B2F-7DE39424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616" y="136525"/>
            <a:ext cx="1894108" cy="13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4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CB577A-FBC6-8C2E-6B13-247DD055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July 2025 Meeting Block Schedule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DB0A2-EA9A-44EF-F91F-9D37FAF1A40D}"/>
              </a:ext>
            </a:extLst>
          </p:cNvPr>
          <p:cNvSpPr txBox="1"/>
          <p:nvPr/>
        </p:nvSpPr>
        <p:spPr>
          <a:xfrm>
            <a:off x="2219651" y="1690688"/>
            <a:ext cx="258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Early Career Workshop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844DB-D9D3-5F76-ABFB-C56581CB5015}"/>
              </a:ext>
            </a:extLst>
          </p:cNvPr>
          <p:cNvSpPr txBox="1"/>
          <p:nvPr/>
        </p:nvSpPr>
        <p:spPr>
          <a:xfrm>
            <a:off x="5509389" y="1690688"/>
            <a:ext cx="616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u="none" strike="noStrike" dirty="0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Summer 2025 Joint EICUG/</a:t>
            </a:r>
            <a:r>
              <a:rPr lang="en-US" b="1" i="0" u="none" strike="noStrike" dirty="0" err="1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ePIC</a:t>
            </a:r>
            <a:r>
              <a:rPr lang="en-US" b="1" i="0" u="none" strike="noStrike" dirty="0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 Collaboration Meeting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970BC-F0E5-FC4F-95CE-6D9C48A7B3AC}"/>
              </a:ext>
            </a:extLst>
          </p:cNvPr>
          <p:cNvSpPr txBox="1"/>
          <p:nvPr/>
        </p:nvSpPr>
        <p:spPr>
          <a:xfrm>
            <a:off x="700086" y="5859643"/>
            <a:ext cx="1079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is to integrate the EICUG/</a:t>
            </a:r>
            <a:r>
              <a:rPr lang="en-US" dirty="0" err="1"/>
              <a:t>ePIC</a:t>
            </a:r>
            <a:r>
              <a:rPr lang="en-US" dirty="0"/>
              <a:t> sessions as much as makes sense, make the agenda accessible to </a:t>
            </a:r>
            <a:r>
              <a:rPr lang="en-US" dirty="0" err="1"/>
              <a:t>JLab</a:t>
            </a:r>
            <a:r>
              <a:rPr lang="en-US" dirty="0"/>
              <a:t> users. 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EB7FE5-8C79-885D-7E83-F6616B3B61E9}"/>
              </a:ext>
            </a:extLst>
          </p:cNvPr>
          <p:cNvGraphicFramePr>
            <a:graphicFrameLocks noGrp="1"/>
          </p:cNvGraphicFramePr>
          <p:nvPr/>
        </p:nvGraphicFramePr>
        <p:xfrm>
          <a:off x="352422" y="2270673"/>
          <a:ext cx="11487151" cy="3378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256900952"/>
                    </a:ext>
                  </a:extLst>
                </a:gridCol>
                <a:gridCol w="1403255">
                  <a:extLst>
                    <a:ext uri="{9D8B030D-6E8A-4147-A177-3AD203B41FA5}">
                      <a16:colId xmlns:a16="http://schemas.microsoft.com/office/drawing/2014/main" val="445388117"/>
                    </a:ext>
                  </a:extLst>
                </a:gridCol>
                <a:gridCol w="1153106">
                  <a:extLst>
                    <a:ext uri="{9D8B030D-6E8A-4147-A177-3AD203B41FA5}">
                      <a16:colId xmlns:a16="http://schemas.microsoft.com/office/drawing/2014/main" val="3746863351"/>
                    </a:ext>
                  </a:extLst>
                </a:gridCol>
                <a:gridCol w="1272690">
                  <a:extLst>
                    <a:ext uri="{9D8B030D-6E8A-4147-A177-3AD203B41FA5}">
                      <a16:colId xmlns:a16="http://schemas.microsoft.com/office/drawing/2014/main" val="743045641"/>
                    </a:ext>
                  </a:extLst>
                </a:gridCol>
                <a:gridCol w="1428749">
                  <a:extLst>
                    <a:ext uri="{9D8B030D-6E8A-4147-A177-3AD203B41FA5}">
                      <a16:colId xmlns:a16="http://schemas.microsoft.com/office/drawing/2014/main" val="46315696"/>
                    </a:ext>
                  </a:extLst>
                </a:gridCol>
                <a:gridCol w="1279970">
                  <a:extLst>
                    <a:ext uri="{9D8B030D-6E8A-4147-A177-3AD203B41FA5}">
                      <a16:colId xmlns:a16="http://schemas.microsoft.com/office/drawing/2014/main" val="2571184773"/>
                    </a:ext>
                  </a:extLst>
                </a:gridCol>
                <a:gridCol w="1320355">
                  <a:extLst>
                    <a:ext uri="{9D8B030D-6E8A-4147-A177-3AD203B41FA5}">
                      <a16:colId xmlns:a16="http://schemas.microsoft.com/office/drawing/2014/main" val="762596748"/>
                    </a:ext>
                  </a:extLst>
                </a:gridCol>
                <a:gridCol w="1234377">
                  <a:extLst>
                    <a:ext uri="{9D8B030D-6E8A-4147-A177-3AD203B41FA5}">
                      <a16:colId xmlns:a16="http://schemas.microsoft.com/office/drawing/2014/main" val="871803581"/>
                    </a:ext>
                  </a:extLst>
                </a:gridCol>
                <a:gridCol w="1118299">
                  <a:extLst>
                    <a:ext uri="{9D8B030D-6E8A-4147-A177-3AD203B41FA5}">
                      <a16:colId xmlns:a16="http://schemas.microsoft.com/office/drawing/2014/main" val="734859304"/>
                    </a:ext>
                  </a:extLst>
                </a:gridCol>
              </a:tblGrid>
              <a:tr h="9094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July 11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  <a:p>
                      <a:r>
                        <a:rPr lang="en-US" dirty="0"/>
                        <a:t>July 14</a:t>
                      </a:r>
                      <a:r>
                        <a:rPr lang="en-US" baseline="30000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92032"/>
                  </a:ext>
                </a:extLst>
              </a:tr>
              <a:tr h="797546">
                <a:tc>
                  <a:txBody>
                    <a:bodyPr/>
                    <a:lstStyle/>
                    <a:p>
                      <a:r>
                        <a:rPr lang="en-US" dirty="0"/>
                        <a:t>Morning</a:t>
                      </a:r>
                    </a:p>
                    <a:p>
                      <a:r>
                        <a:rPr lang="en-US" dirty="0"/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part of MC4EIC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r>
                        <a:rPr lang="en-US" baseline="30000" dirty="0"/>
                        <a:t>th</a:t>
                      </a:r>
                    </a:p>
                    <a:p>
                      <a:r>
                        <a:rPr lang="en-US" baseline="0" dirty="0"/>
                        <a:t>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Joint </a:t>
                      </a:r>
                      <a:r>
                        <a:rPr lang="en-US" dirty="0" err="1"/>
                        <a:t>ePIC</a:t>
                      </a:r>
                      <a:r>
                        <a:rPr lang="en-US" dirty="0"/>
                        <a:t>/</a:t>
                      </a:r>
                      <a:br>
                        <a:rPr lang="en-US" dirty="0"/>
                      </a:br>
                      <a:r>
                        <a:rPr lang="en-US" dirty="0"/>
                        <a:t>EICUG Plenary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  <a:p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ePIC</a:t>
                      </a:r>
                      <a:r>
                        <a:rPr lang="en-US" dirty="0"/>
                        <a:t> CC </a:t>
                      </a:r>
                      <a:br>
                        <a:rPr lang="en-US" dirty="0"/>
                      </a:br>
                      <a:r>
                        <a:rPr lang="en-US" dirty="0"/>
                        <a:t>Meeting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ePIC</a:t>
                      </a:r>
                      <a:r>
                        <a:rPr lang="en-US" dirty="0"/>
                        <a:t> Closing</a:t>
                      </a:r>
                      <a:br>
                        <a:rPr lang="en-US" dirty="0"/>
                      </a:br>
                      <a:r>
                        <a:rPr lang="en-US" dirty="0"/>
                        <a:t>Plenary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155319"/>
                  </a:ext>
                </a:extLst>
              </a:tr>
              <a:tr h="547778">
                <a:tc>
                  <a:txBody>
                    <a:bodyPr/>
                    <a:lstStyle/>
                    <a:p>
                      <a:r>
                        <a:rPr lang="en-US" dirty="0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</a:p>
                    <a:p>
                      <a:r>
                        <a:rPr lang="en-US" dirty="0"/>
                        <a:t>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</a:p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317415"/>
                  </a:ext>
                </a:extLst>
              </a:tr>
              <a:tr h="797546">
                <a:tc>
                  <a:txBody>
                    <a:bodyPr/>
                    <a:lstStyle/>
                    <a:p>
                      <a:r>
                        <a:rPr lang="en-US" dirty="0"/>
                        <a:t>Afternoon</a:t>
                      </a:r>
                    </a:p>
                    <a:p>
                      <a:r>
                        <a:rPr lang="en-US" dirty="0"/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1st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 free 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Accelerator/</a:t>
                      </a:r>
                      <a:br>
                        <a:rPr lang="en-US" dirty="0"/>
                      </a:br>
                      <a:r>
                        <a:rPr lang="en-US" dirty="0" err="1"/>
                        <a:t>JLab</a:t>
                      </a:r>
                      <a:r>
                        <a:rPr lang="en-US" dirty="0"/>
                        <a:t> physics talks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EICUG/</a:t>
                      </a:r>
                      <a:br>
                        <a:rPr lang="en-US" dirty="0"/>
                      </a:br>
                      <a:r>
                        <a:rPr lang="en-US" dirty="0"/>
                        <a:t>Awards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 free 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140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354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8FD3-EA52-95FE-3A0F-DEB320D8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8028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Spokesperson Office Focus Items for Next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0C9AD-4FF5-042C-8F30-C0D84D05D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70" y="916806"/>
            <a:ext cx="11155630" cy="55237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Continue to develop the infrastructure of the collaboration to support communication: </a:t>
            </a:r>
          </a:p>
          <a:p>
            <a:pPr lvl="1"/>
            <a:r>
              <a:rPr lang="en-US" dirty="0"/>
              <a:t>An effective and well-maintained website</a:t>
            </a:r>
          </a:p>
          <a:p>
            <a:r>
              <a:rPr lang="en-US" dirty="0"/>
              <a:t>Restructure technical coordination to better support the DSC’s</a:t>
            </a:r>
          </a:p>
          <a:p>
            <a:pPr lvl="1"/>
            <a:r>
              <a:rPr lang="en-US" dirty="0"/>
              <a:t>Continue to explore paths that lead to a full-time </a:t>
            </a:r>
            <a:r>
              <a:rPr lang="en-US" dirty="0" err="1"/>
              <a:t>ePIC</a:t>
            </a:r>
            <a:r>
              <a:rPr lang="en-US" dirty="0"/>
              <a:t> TC stationed at BNL</a:t>
            </a:r>
          </a:p>
          <a:p>
            <a:r>
              <a:rPr lang="en-US" dirty="0"/>
              <a:t>Work with the project to evolve the project plan</a:t>
            </a:r>
          </a:p>
          <a:p>
            <a:pPr lvl="1"/>
            <a:r>
              <a:rPr lang="en-US" dirty="0"/>
              <a:t>A pre-TDR and a project review in 2026 is essential to maintaining momentum in </a:t>
            </a:r>
            <a:r>
              <a:rPr lang="en-US" dirty="0" err="1"/>
              <a:t>ePIC</a:t>
            </a:r>
            <a:r>
              <a:rPr lang="en-US" dirty="0"/>
              <a:t> </a:t>
            </a:r>
          </a:p>
          <a:p>
            <a:r>
              <a:rPr lang="en-US" dirty="0"/>
              <a:t>Substantially improve engagement in Physics Analysis</a:t>
            </a:r>
          </a:p>
          <a:p>
            <a:r>
              <a:rPr lang="en-US" dirty="0"/>
              <a:t>Communicate the need for explicit support for EIC research within DOE NP and international funding agencies</a:t>
            </a:r>
          </a:p>
          <a:p>
            <a:r>
              <a:rPr lang="en-US" dirty="0"/>
              <a:t>Pursue dedicated funding for </a:t>
            </a:r>
            <a:r>
              <a:rPr lang="en-US" dirty="0" err="1"/>
              <a:t>ePIC</a:t>
            </a:r>
            <a:r>
              <a:rPr lang="en-US" dirty="0"/>
              <a:t> Software and Computing</a:t>
            </a:r>
          </a:p>
          <a:p>
            <a:r>
              <a:rPr lang="en-US" dirty="0"/>
              <a:t>Updates to the </a:t>
            </a:r>
            <a:r>
              <a:rPr lang="en-US" dirty="0" err="1"/>
              <a:t>ePIC</a:t>
            </a:r>
            <a:r>
              <a:rPr lang="en-US" dirty="0"/>
              <a:t> Charter now that policies are in place (working with CC)</a:t>
            </a:r>
          </a:p>
          <a:p>
            <a:r>
              <a:rPr lang="en-US" dirty="0"/>
              <a:t>Put </a:t>
            </a:r>
            <a:r>
              <a:rPr lang="en-US" dirty="0" err="1"/>
              <a:t>ePIC</a:t>
            </a:r>
            <a:r>
              <a:rPr lang="en-US" dirty="0"/>
              <a:t> Common Funds on a path to starting with </a:t>
            </a:r>
            <a:r>
              <a:rPr lang="en-US" dirty="0" err="1"/>
              <a:t>ePIC</a:t>
            </a:r>
            <a:r>
              <a:rPr lang="en-US" dirty="0"/>
              <a:t> construction</a:t>
            </a:r>
          </a:p>
          <a:p>
            <a:r>
              <a:rPr lang="en-US" dirty="0"/>
              <a:t>Pursue increased engagement from the </a:t>
            </a:r>
            <a:r>
              <a:rPr lang="en-US" dirty="0" err="1"/>
              <a:t>JLab</a:t>
            </a:r>
            <a:r>
              <a:rPr lang="en-US" dirty="0"/>
              <a:t> community</a:t>
            </a:r>
          </a:p>
          <a:p>
            <a:r>
              <a:rPr lang="en-US" dirty="0"/>
              <a:t>Actively develop the next generation of </a:t>
            </a:r>
            <a:r>
              <a:rPr lang="en-US" dirty="0" err="1"/>
              <a:t>ePIC</a:t>
            </a:r>
            <a:r>
              <a:rPr lang="en-US" dirty="0"/>
              <a:t> Leadership</a:t>
            </a:r>
          </a:p>
        </p:txBody>
      </p:sp>
    </p:spTree>
    <p:extLst>
      <p:ext uri="{BB962C8B-B14F-4D97-AF65-F5344CB8AC3E}">
        <p14:creationId xmlns:p14="http://schemas.microsoft.com/office/powerpoint/2010/main" val="147372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iversity of Hawaii at Manoa Announced as IAFOR Global Partner - The  International Academic Forum (IAFOR)">
            <a:extLst>
              <a:ext uri="{FF2B5EF4-FFF2-40B4-BE49-F238E27FC236}">
                <a16:creationId xmlns:a16="http://schemas.microsoft.com/office/drawing/2014/main" id="{2B0D2ED9-87EA-3443-BA59-226A4C6D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07" y="4963029"/>
            <a:ext cx="2523450" cy="12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E6E77-8408-419A-4EBF-A03B7233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               Institutions so far in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5F9D-A243-D1E8-79DD-9C2E2C87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353" y="1498878"/>
            <a:ext cx="7647598" cy="4749607"/>
          </a:xfrm>
        </p:spPr>
        <p:txBody>
          <a:bodyPr>
            <a:normAutofit/>
          </a:bodyPr>
          <a:lstStyle/>
          <a:p>
            <a:r>
              <a:rPr lang="en-US" dirty="0"/>
              <a:t>Seoul National University</a:t>
            </a:r>
          </a:p>
          <a:p>
            <a:pPr lvl="1"/>
            <a:r>
              <a:rPr lang="en-US" dirty="0"/>
              <a:t>CC Member Seonho Choi</a:t>
            </a:r>
          </a:p>
          <a:p>
            <a:r>
              <a:rPr lang="en-US" dirty="0"/>
              <a:t>Texas Southern University</a:t>
            </a:r>
          </a:p>
          <a:p>
            <a:pPr lvl="1"/>
            <a:r>
              <a:rPr lang="en-US" dirty="0"/>
              <a:t>CC member </a:t>
            </a:r>
            <a:r>
              <a:rPr lang="en-US" dirty="0" err="1"/>
              <a:t>Nissem</a:t>
            </a:r>
            <a:r>
              <a:rPr lang="en-US" dirty="0"/>
              <a:t> Abdelrahman</a:t>
            </a:r>
          </a:p>
          <a:p>
            <a:r>
              <a:rPr lang="en-US" dirty="0"/>
              <a:t>Johannes Gutenberg University Mainz</a:t>
            </a:r>
          </a:p>
          <a:p>
            <a:pPr lvl="1"/>
            <a:r>
              <a:rPr lang="en-US" dirty="0"/>
              <a:t>CC member Tyler Kutz</a:t>
            </a:r>
          </a:p>
          <a:p>
            <a:r>
              <a:rPr lang="en-US" dirty="0"/>
              <a:t>Mount Allison University</a:t>
            </a:r>
          </a:p>
          <a:p>
            <a:pPr lvl="1"/>
            <a:r>
              <a:rPr lang="en-US" dirty="0"/>
              <a:t>CC member David Hornidge</a:t>
            </a:r>
          </a:p>
          <a:p>
            <a:r>
              <a:rPr lang="en-US" dirty="0"/>
              <a:t>University of Hawaii at Manoa</a:t>
            </a:r>
          </a:p>
          <a:p>
            <a:pPr lvl="1"/>
            <a:r>
              <a:rPr lang="en-US" dirty="0"/>
              <a:t>CC member Jennifer Ott</a:t>
            </a:r>
          </a:p>
        </p:txBody>
      </p:sp>
      <p:pic>
        <p:nvPicPr>
          <p:cNvPr id="1026" name="Picture 2" descr="Texas Southern University - Wikipedia">
            <a:extLst>
              <a:ext uri="{FF2B5EF4-FFF2-40B4-BE49-F238E27FC236}">
                <a16:creationId xmlns:a16="http://schemas.microsoft.com/office/drawing/2014/main" id="{AD64F58B-645F-5DA6-F387-67739C52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17" y="2066861"/>
            <a:ext cx="1112520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 Mainz - Apps on Google Play">
            <a:extLst>
              <a:ext uri="{FF2B5EF4-FFF2-40B4-BE49-F238E27FC236}">
                <a16:creationId xmlns:a16="http://schemas.microsoft.com/office/drawing/2014/main" id="{1B3A4163-4D7D-2142-573D-BADE04C6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577" y="3242720"/>
            <a:ext cx="1706999" cy="8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unt Allison University - Wikipedia">
            <a:extLst>
              <a:ext uri="{FF2B5EF4-FFF2-40B4-BE49-F238E27FC236}">
                <a16:creationId xmlns:a16="http://schemas.microsoft.com/office/drawing/2014/main" id="{87E59990-98B6-D89C-4D2B-0F3CE3C6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55" y="3933313"/>
            <a:ext cx="1112520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FE6488E-D329-634B-026A-5657F4E7C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353" y="136525"/>
            <a:ext cx="1804597" cy="1299014"/>
          </a:xfrm>
          <a:prstGeom prst="rect">
            <a:avLst/>
          </a:prstGeom>
        </p:spPr>
      </p:pic>
      <p:pic>
        <p:nvPicPr>
          <p:cNvPr id="8" name="Picture 2" descr="Seoul National University - Wikipedia">
            <a:extLst>
              <a:ext uri="{FF2B5EF4-FFF2-40B4-BE49-F238E27FC236}">
                <a16:creationId xmlns:a16="http://schemas.microsoft.com/office/drawing/2014/main" id="{E6DC24F6-1D79-30CE-41BE-34C8E376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79" y="1483860"/>
            <a:ext cx="1033836" cy="97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5E26-ABAA-E5F7-BC6A-7A770BF28A21}"/>
              </a:ext>
            </a:extLst>
          </p:cNvPr>
          <p:cNvSpPr txBox="1"/>
          <p:nvPr/>
        </p:nvSpPr>
        <p:spPr>
          <a:xfrm>
            <a:off x="9328935" y="5208998"/>
            <a:ext cx="234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 new institutions added since the start of 2024!</a:t>
            </a:r>
          </a:p>
        </p:txBody>
      </p:sp>
    </p:spTree>
    <p:extLst>
      <p:ext uri="{BB962C8B-B14F-4D97-AF65-F5344CB8AC3E}">
        <p14:creationId xmlns:p14="http://schemas.microsoft.com/office/powerpoint/2010/main" val="1311555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96C0C-C80B-786F-71CF-6F1D4469B1EA}"/>
              </a:ext>
            </a:extLst>
          </p:cNvPr>
          <p:cNvGrpSpPr/>
          <p:nvPr/>
        </p:nvGrpSpPr>
        <p:grpSpPr>
          <a:xfrm>
            <a:off x="4604495" y="1023950"/>
            <a:ext cx="7542712" cy="3159278"/>
            <a:chOff x="4604495" y="1023950"/>
            <a:chExt cx="7542712" cy="3159278"/>
          </a:xfrm>
        </p:grpSpPr>
        <p:pic>
          <p:nvPicPr>
            <p:cNvPr id="13" name="Picture 12" descr="A large group of people walking&#10;&#10;Description automatically generated with medium confidence">
              <a:extLst>
                <a:ext uri="{FF2B5EF4-FFF2-40B4-BE49-F238E27FC236}">
                  <a16:creationId xmlns:a16="http://schemas.microsoft.com/office/drawing/2014/main" id="{765A675B-27A9-37C1-872A-BBDF3D9D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495" y="1023950"/>
              <a:ext cx="7508076" cy="31592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B0574A-0FC6-F94B-625A-F570A0C372E9}"/>
                </a:ext>
              </a:extLst>
            </p:cNvPr>
            <p:cNvSpPr txBox="1"/>
            <p:nvPr/>
          </p:nvSpPr>
          <p:spPr>
            <a:xfrm>
              <a:off x="10192901" y="1156533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Warsaw, July 2023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037ACF-CCFD-EEA1-23B0-B6CCDFF4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70" y="175906"/>
            <a:ext cx="10515600" cy="8529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            Collaboration</a:t>
            </a:r>
          </a:p>
        </p:txBody>
      </p:sp>
      <p:pic>
        <p:nvPicPr>
          <p:cNvPr id="9" name="Content Placeholder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495F920-2BAE-7BD7-045B-F123841E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345" y="3669675"/>
            <a:ext cx="9197788" cy="305180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27A7C1-9DA2-D60E-B490-5B8E64A69DD1}"/>
              </a:ext>
            </a:extLst>
          </p:cNvPr>
          <p:cNvGrpSpPr/>
          <p:nvPr/>
        </p:nvGrpSpPr>
        <p:grpSpPr>
          <a:xfrm>
            <a:off x="552230" y="1180661"/>
            <a:ext cx="4239353" cy="3090292"/>
            <a:chOff x="560410" y="1180662"/>
            <a:chExt cx="4239353" cy="3090292"/>
          </a:xfrm>
        </p:grpSpPr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F11FFA9-CF24-A601-B346-BE0BA99C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410" y="1531272"/>
              <a:ext cx="4239353" cy="27396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C41EEE-2600-6DBA-D586-3A72256914BD}"/>
                </a:ext>
              </a:extLst>
            </p:cNvPr>
            <p:cNvSpPr txBox="1"/>
            <p:nvPr/>
          </p:nvSpPr>
          <p:spPr>
            <a:xfrm>
              <a:off x="2650189" y="1180662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JLab</a:t>
              </a:r>
              <a:r>
                <a:rPr lang="en-US" dirty="0"/>
                <a:t>, Jan. 2023</a:t>
              </a:r>
            </a:p>
          </p:txBody>
        </p:sp>
      </p:grp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1F23E86-2ACC-81AC-BC99-B3E7A91F0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05" y="63407"/>
            <a:ext cx="1314575" cy="946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9FF67A-AC92-8886-F863-48142E6051D2}"/>
              </a:ext>
            </a:extLst>
          </p:cNvPr>
          <p:cNvSpPr txBox="1"/>
          <p:nvPr/>
        </p:nvSpPr>
        <p:spPr>
          <a:xfrm>
            <a:off x="94114" y="4413151"/>
            <a:ext cx="258046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ePIC is a community of scientists dedicated to realizing the EIC science mission. </a:t>
            </a:r>
          </a:p>
          <a:p>
            <a:endParaRPr lang="en-US" dirty="0"/>
          </a:p>
          <a:p>
            <a:r>
              <a:rPr lang="en-US" dirty="0"/>
              <a:t>The ePIC Collaboration is as unique as the ePIC detector.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D4638-EAD6-2458-11EE-1B2B363BB6EE}"/>
              </a:ext>
            </a:extLst>
          </p:cNvPr>
          <p:cNvSpPr txBox="1"/>
          <p:nvPr/>
        </p:nvSpPr>
        <p:spPr>
          <a:xfrm>
            <a:off x="10084976" y="6272859"/>
            <a:ext cx="177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ANL, Jan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62BB5-A789-9D56-D1AB-7BB35283EFBA}"/>
              </a:ext>
            </a:extLst>
          </p:cNvPr>
          <p:cNvGrpSpPr/>
          <p:nvPr/>
        </p:nvGrpSpPr>
        <p:grpSpPr>
          <a:xfrm>
            <a:off x="285970" y="1807800"/>
            <a:ext cx="11353800" cy="4005762"/>
            <a:chOff x="419100" y="1615440"/>
            <a:chExt cx="11353800" cy="4005762"/>
          </a:xfrm>
        </p:grpSpPr>
        <p:pic>
          <p:nvPicPr>
            <p:cNvPr id="7" name="Picture 6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9B6016D1-C9E8-A898-6F24-2AEE310F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" y="1615440"/>
              <a:ext cx="11353800" cy="4005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CD9EE6-C4D8-BC0F-F3DE-1CBF2C4D63AF}"/>
                </a:ext>
              </a:extLst>
            </p:cNvPr>
            <p:cNvSpPr txBox="1"/>
            <p:nvPr/>
          </p:nvSpPr>
          <p:spPr>
            <a:xfrm>
              <a:off x="7573423" y="5206241"/>
              <a:ext cx="395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EICUG/ePIC Meeting – Lehigh, July 2024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109470-7FAA-B3B1-1E80-6888A379E992}"/>
              </a:ext>
            </a:extLst>
          </p:cNvPr>
          <p:cNvGrpSpPr/>
          <p:nvPr/>
        </p:nvGrpSpPr>
        <p:grpSpPr>
          <a:xfrm>
            <a:off x="2051293" y="990721"/>
            <a:ext cx="8536886" cy="5677298"/>
            <a:chOff x="1897192" y="1023950"/>
            <a:chExt cx="8536886" cy="5677298"/>
          </a:xfrm>
        </p:grpSpPr>
        <p:pic>
          <p:nvPicPr>
            <p:cNvPr id="6" name="Picture 5" descr="A group of people posing for a photo in front of a building&#10;&#10;Description automatically generated">
              <a:extLst>
                <a:ext uri="{FF2B5EF4-FFF2-40B4-BE49-F238E27FC236}">
                  <a16:creationId xmlns:a16="http://schemas.microsoft.com/office/drawing/2014/main" id="{CD0B9EF9-DAC8-6AE1-A315-1AA67A7A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192" y="1023950"/>
              <a:ext cx="8536886" cy="56772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D54C68-ABBF-7746-2363-DD58E06580B4}"/>
                </a:ext>
              </a:extLst>
            </p:cNvPr>
            <p:cNvSpPr txBox="1"/>
            <p:nvPr/>
          </p:nvSpPr>
          <p:spPr>
            <a:xfrm>
              <a:off x="7616190" y="5987018"/>
              <a:ext cx="2366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Frascati, January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65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92C7-B847-85CD-79B5-20F9B323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598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Second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Spokesperson Election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37AC7-9BF2-3D19-FC86-617AFA5BD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Spokesperson election in February 2025</a:t>
            </a:r>
          </a:p>
          <a:p>
            <a:pPr lvl="1"/>
            <a:r>
              <a:rPr lang="en-US" dirty="0"/>
              <a:t>Open call for nominations went out Oct. 25</a:t>
            </a:r>
            <a:r>
              <a:rPr lang="en-US" baseline="30000" dirty="0"/>
              <a:t>th</a:t>
            </a:r>
            <a:r>
              <a:rPr lang="en-US" dirty="0"/>
              <a:t> , 2024</a:t>
            </a:r>
          </a:p>
          <a:p>
            <a:pPr lvl="1"/>
            <a:r>
              <a:rPr lang="en-US" dirty="0"/>
              <a:t>Candidate presentation at Jan. 2025 collaboration meeting</a:t>
            </a:r>
          </a:p>
          <a:p>
            <a:pPr lvl="1"/>
            <a:endParaRPr lang="en-US" dirty="0"/>
          </a:p>
          <a:p>
            <a:r>
              <a:rPr lang="en-US" dirty="0"/>
              <a:t>John Lajoie elected to a second (final) term as Spokesperson</a:t>
            </a:r>
          </a:p>
          <a:p>
            <a:r>
              <a:rPr lang="en-US" dirty="0"/>
              <a:t>Silvia Dalla Torre continues as Deputy Spokesperson</a:t>
            </a:r>
          </a:p>
          <a:p>
            <a:endParaRPr lang="en-US" dirty="0"/>
          </a:p>
          <a:p>
            <a:r>
              <a:rPr lang="en-US" dirty="0"/>
              <a:t>We are both honored and humbled by the confidence the collaboration has placed in us!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F897261-02B6-3F91-73B9-CC9CC922C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596" y="496948"/>
            <a:ext cx="1721204" cy="12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1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5423-7153-B196-38E0-547A6C54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002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Faces in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68B64-9A70-7D3C-1D03-8271584AB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626"/>
            <a:ext cx="10515600" cy="4646337"/>
          </a:xfrm>
        </p:spPr>
        <p:txBody>
          <a:bodyPr/>
          <a:lstStyle/>
          <a:p>
            <a:r>
              <a:rPr lang="en-US" dirty="0"/>
              <a:t>The Spokesperson’s Office nominated </a:t>
            </a:r>
            <a:r>
              <a:rPr lang="en-US" dirty="0">
                <a:solidFill>
                  <a:schemeClr val="accent1"/>
                </a:solidFill>
              </a:rPr>
              <a:t>Rachel Montgomery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as a new Physics Analysis Co-Coordinator: </a:t>
            </a:r>
          </a:p>
          <a:p>
            <a:pPr lvl="1"/>
            <a:r>
              <a:rPr lang="en-US" dirty="0"/>
              <a:t>Lecturer in Nuclear and Hadron Physics at University of Glasgow</a:t>
            </a:r>
          </a:p>
          <a:p>
            <a:pPr lvl="1"/>
            <a:r>
              <a:rPr lang="en-US" dirty="0"/>
              <a:t>Former </a:t>
            </a:r>
            <a:r>
              <a:rPr lang="en-US" dirty="0" err="1"/>
              <a:t>ePIC</a:t>
            </a:r>
            <a:r>
              <a:rPr lang="en-US" dirty="0"/>
              <a:t> Diffractive and Exclusive Physics WG Convener </a:t>
            </a:r>
          </a:p>
          <a:p>
            <a:r>
              <a:rPr lang="en-US" dirty="0"/>
              <a:t>The Spokesperson’s Office nominated </a:t>
            </a:r>
            <a:r>
              <a:rPr lang="en-US" dirty="0">
                <a:solidFill>
                  <a:schemeClr val="accent1"/>
                </a:solidFill>
              </a:rPr>
              <a:t>Taku Gunji </a:t>
            </a:r>
            <a:r>
              <a:rPr lang="en-US" dirty="0"/>
              <a:t>as a new </a:t>
            </a:r>
            <a:br>
              <a:rPr lang="en-US" dirty="0"/>
            </a:br>
            <a:r>
              <a:rPr lang="en-US" dirty="0"/>
              <a:t>Streaming Computing Model WG convener</a:t>
            </a:r>
          </a:p>
          <a:p>
            <a:pPr lvl="1"/>
            <a:r>
              <a:rPr lang="en-US" dirty="0"/>
              <a:t>Associate Professor at the University of Tokyo, CNS</a:t>
            </a:r>
          </a:p>
          <a:p>
            <a:pPr lvl="1"/>
            <a:r>
              <a:rPr lang="en-US" dirty="0"/>
              <a:t>SPADI Alliance member</a:t>
            </a:r>
          </a:p>
          <a:p>
            <a:r>
              <a:rPr lang="en-US" dirty="0"/>
              <a:t>The Spokesperson’s Office appointed </a:t>
            </a:r>
            <a:r>
              <a:rPr lang="en-US" dirty="0">
                <a:solidFill>
                  <a:schemeClr val="accent1"/>
                </a:solidFill>
              </a:rPr>
              <a:t>John Haggerty </a:t>
            </a:r>
            <a:r>
              <a:rPr lang="en-US" dirty="0"/>
              <a:t>as a new</a:t>
            </a:r>
            <a:br>
              <a:rPr lang="en-US" dirty="0"/>
            </a:br>
            <a:r>
              <a:rPr lang="en-US" dirty="0"/>
              <a:t>Deputy Technical Coordinator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CDR/TDR editor</a:t>
            </a:r>
          </a:p>
          <a:p>
            <a:endParaRPr lang="en-US" dirty="0"/>
          </a:p>
        </p:txBody>
      </p:sp>
      <p:pic>
        <p:nvPicPr>
          <p:cNvPr id="7" name="Picture 2" descr="Rachel Montgomery (@physicsrachelm) / X">
            <a:extLst>
              <a:ext uri="{FF2B5EF4-FFF2-40B4-BE49-F238E27FC236}">
                <a16:creationId xmlns:a16="http://schemas.microsoft.com/office/drawing/2014/main" id="{A36776D3-BC4D-D80F-57D3-7E2559C5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714" y="1359831"/>
            <a:ext cx="1441377" cy="144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11F70-C9C8-806B-71B1-999C8333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749" y="3066683"/>
            <a:ext cx="1153306" cy="1458461"/>
          </a:xfrm>
          <a:prstGeom prst="rect">
            <a:avLst/>
          </a:prstGeom>
        </p:spPr>
      </p:pic>
      <p:pic>
        <p:nvPicPr>
          <p:cNvPr id="1026" name="Picture 2" descr="John Haggerty">
            <a:extLst>
              <a:ext uri="{FF2B5EF4-FFF2-40B4-BE49-F238E27FC236}">
                <a16:creationId xmlns:a16="http://schemas.microsoft.com/office/drawing/2014/main" id="{A1297B57-0F79-C83E-DC1A-019ED227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496" y="4617453"/>
            <a:ext cx="1188559" cy="176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1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E7A976-62F2-D69E-3995-512CD4A2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27" y="355971"/>
            <a:ext cx="10515600" cy="614589"/>
          </a:xfrm>
        </p:spPr>
        <p:txBody>
          <a:bodyPr>
            <a:noAutofit/>
          </a:bodyPr>
          <a:lstStyle/>
          <a:p>
            <a:pPr algn="l"/>
            <a:r>
              <a:rPr lang="en-US" sz="4000" b="1" i="0" dirty="0">
                <a:solidFill>
                  <a:schemeClr val="accent1"/>
                </a:solidFill>
                <a:effectLst/>
              </a:rPr>
              <a:t>Reminder: </a:t>
            </a:r>
            <a:r>
              <a:rPr lang="en-US" sz="4000" b="1" i="0" dirty="0" err="1">
                <a:solidFill>
                  <a:schemeClr val="accent1"/>
                </a:solidFill>
                <a:effectLst/>
              </a:rPr>
              <a:t>ePIC</a:t>
            </a:r>
            <a:r>
              <a:rPr lang="en-US" sz="4000" b="1" i="0" dirty="0">
                <a:solidFill>
                  <a:schemeClr val="accent1"/>
                </a:solidFill>
                <a:effectLst/>
              </a:rPr>
              <a:t> Collaboration Structure </a:t>
            </a:r>
          </a:p>
        </p:txBody>
      </p:sp>
      <p:pic>
        <p:nvPicPr>
          <p:cNvPr id="2" name="Google Shape;389;p41" descr="Logo&#10;&#10;Description automatically generated">
            <a:extLst>
              <a:ext uri="{FF2B5EF4-FFF2-40B4-BE49-F238E27FC236}">
                <a16:creationId xmlns:a16="http://schemas.microsoft.com/office/drawing/2014/main" id="{F013533C-D746-830B-2FEC-4D56E768AD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05672" y="74877"/>
            <a:ext cx="1384185" cy="1054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51B7224-A23A-1621-75B3-F3B407949003}"/>
              </a:ext>
            </a:extLst>
          </p:cNvPr>
          <p:cNvGrpSpPr/>
          <p:nvPr/>
        </p:nvGrpSpPr>
        <p:grpSpPr>
          <a:xfrm>
            <a:off x="613322" y="1251654"/>
            <a:ext cx="11248478" cy="2909119"/>
            <a:chOff x="685305" y="279869"/>
            <a:chExt cx="11248478" cy="290911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0BF6E0-85DF-B318-B792-7696D9A0117F}"/>
                </a:ext>
              </a:extLst>
            </p:cNvPr>
            <p:cNvSpPr/>
            <p:nvPr/>
          </p:nvSpPr>
          <p:spPr>
            <a:xfrm>
              <a:off x="685305" y="279869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86244D-5EE7-F3C8-AA24-74C48E99A8B1}"/>
                </a:ext>
              </a:extLst>
            </p:cNvPr>
            <p:cNvSpPr/>
            <p:nvPr/>
          </p:nvSpPr>
          <p:spPr>
            <a:xfrm>
              <a:off x="3334979" y="1754904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5B33C2F-8863-AF48-4A6D-C0397F0EA651}"/>
                </a:ext>
              </a:extLst>
            </p:cNvPr>
            <p:cNvSpPr/>
            <p:nvPr/>
          </p:nvSpPr>
          <p:spPr>
            <a:xfrm>
              <a:off x="685305" y="1754904"/>
              <a:ext cx="2320065" cy="143036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>
                  <a:solidFill>
                    <a:schemeClr val="tx1"/>
                  </a:solidFill>
                </a:rPr>
                <a:t>Professional Conduct</a:t>
              </a:r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F354BF-DF0E-1221-6701-AEFD80A21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463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F0067BD-FAB7-D58A-7AE7-74A08CEA8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9965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282DE0-0BE5-4849-A129-3AC09DE52C60}"/>
                </a:ext>
              </a:extLst>
            </p:cNvPr>
            <p:cNvSpPr/>
            <p:nvPr/>
          </p:nvSpPr>
          <p:spPr>
            <a:xfrm>
              <a:off x="6396667" y="279869"/>
              <a:ext cx="2030819" cy="14444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Spokesperson’s Office</a:t>
              </a:r>
            </a:p>
            <a:p>
              <a:pPr algn="ctr"/>
              <a:r>
                <a:rPr lang="en-US" sz="1600" dirty="0"/>
                <a:t>Spokesperson (SP)</a:t>
              </a:r>
            </a:p>
            <a:p>
              <a:pPr algn="ctr"/>
              <a:r>
                <a:rPr lang="en-US" sz="1600" dirty="0"/>
                <a:t>Deputies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D58520-2D96-203B-A495-EE21B543F361}"/>
                </a:ext>
              </a:extLst>
            </p:cNvPr>
            <p:cNvSpPr/>
            <p:nvPr/>
          </p:nvSpPr>
          <p:spPr>
            <a:xfrm>
              <a:off x="8804837" y="1160722"/>
              <a:ext cx="1646638" cy="448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Executive Board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6CC22A-179E-D245-3D41-00479499A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0656" y="1345189"/>
              <a:ext cx="3915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A4AD32-0676-3EB0-6EB4-2A62829BFF4F}"/>
                </a:ext>
              </a:extLst>
            </p:cNvPr>
            <p:cNvSpPr/>
            <p:nvPr/>
          </p:nvSpPr>
          <p:spPr>
            <a:xfrm>
              <a:off x="3117665" y="2543945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Technical Coordination (TC)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9CCE86-6492-CA12-757A-A5CE587BDAC7}"/>
                </a:ext>
              </a:extLst>
            </p:cNvPr>
            <p:cNvSpPr/>
            <p:nvPr/>
          </p:nvSpPr>
          <p:spPr>
            <a:xfrm>
              <a:off x="6088322" y="2540223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Software and Computing Coordination (SCC)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20A2EE-3066-9E68-8BAD-4CD9A02613E2}"/>
                </a:ext>
              </a:extLst>
            </p:cNvPr>
            <p:cNvSpPr/>
            <p:nvPr/>
          </p:nvSpPr>
          <p:spPr>
            <a:xfrm>
              <a:off x="8893994" y="2543945"/>
              <a:ext cx="3039789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Physics Analysis Coordination </a:t>
              </a:r>
              <a:br>
                <a:rPr lang="en-US" b="1" dirty="0">
                  <a:solidFill>
                    <a:schemeClr val="tx1"/>
                  </a:solidFill>
                </a:rPr>
              </a:br>
              <a:r>
                <a:rPr lang="en-US" b="1" dirty="0">
                  <a:solidFill>
                    <a:schemeClr val="tx1"/>
                  </a:solidFill>
                </a:rPr>
                <a:t>(AC)</a:t>
              </a:r>
            </a:p>
          </p:txBody>
        </p: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560CA00E-8FA4-03A7-E217-7D60ED2B8DD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66097" y="775981"/>
              <a:ext cx="180148" cy="3311810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4FEFFB0-4DF6-013C-04B0-2EB5B464CD0B}"/>
                </a:ext>
              </a:extLst>
            </p:cNvPr>
            <p:cNvCxnSpPr>
              <a:cxnSpLocks/>
              <a:stCxn id="37" idx="2"/>
              <a:endCxn id="41" idx="0"/>
            </p:cNvCxnSpPr>
            <p:nvPr/>
          </p:nvCxnSpPr>
          <p:spPr>
            <a:xfrm flipH="1">
              <a:off x="7412076" y="1724343"/>
              <a:ext cx="1" cy="81588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1D0A2C-9ACB-15C4-1A67-4956967F1C3E}"/>
                </a:ext>
              </a:extLst>
            </p:cNvPr>
            <p:cNvSpPr/>
            <p:nvPr/>
          </p:nvSpPr>
          <p:spPr>
            <a:xfrm>
              <a:off x="9492471" y="342211"/>
              <a:ext cx="1646638" cy="60798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EIC Project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D5F587-1087-2876-0830-5A289FE780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223" y="640426"/>
              <a:ext cx="10649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48C6661-CE54-F889-6990-E8462C48C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8225" y="886738"/>
              <a:ext cx="9884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35CE50A6-CE01-B924-9B9F-1CDAE89D3AD4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rot="16200000" flipV="1">
              <a:off x="8811435" y="941490"/>
              <a:ext cx="203104" cy="3001805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FDE8A-B96D-1B5B-E5A5-79F3C14889D7}"/>
              </a:ext>
            </a:extLst>
          </p:cNvPr>
          <p:cNvGrpSpPr/>
          <p:nvPr/>
        </p:nvGrpSpPr>
        <p:grpSpPr>
          <a:xfrm>
            <a:off x="2115443" y="3419815"/>
            <a:ext cx="3715020" cy="2754719"/>
            <a:chOff x="2115443" y="3419815"/>
            <a:chExt cx="3715020" cy="275471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0252892-F078-4507-7258-52CA7AD37ECF}"/>
                </a:ext>
              </a:extLst>
            </p:cNvPr>
            <p:cNvGrpSpPr/>
            <p:nvPr/>
          </p:nvGrpSpPr>
          <p:grpSpPr>
            <a:xfrm>
              <a:off x="2495592" y="3419815"/>
              <a:ext cx="3334871" cy="2754719"/>
              <a:chOff x="2495592" y="3419815"/>
              <a:chExt cx="3334871" cy="275471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AE980E5-BA92-9558-5ADD-BCD7D0A7FCD6}"/>
                  </a:ext>
                </a:extLst>
              </p:cNvPr>
              <p:cNvSpPr txBox="1"/>
              <p:nvPr/>
            </p:nvSpPr>
            <p:spPr>
              <a:xfrm>
                <a:off x="2495592" y="4450985"/>
                <a:ext cx="3334871" cy="172354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u="sng" dirty="0">
                    <a:latin typeface="Calibri" panose="020F0502020204030204" pitchFamily="34" charset="0"/>
                    <a:ea typeface="Calibri" panose="020F0502020204030204" pitchFamily="34" charset="0"/>
                  </a:rPr>
                  <a:t>Technical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Coordinator (Acting)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•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Silvia Dalla Torre (INFN)</a:t>
                </a: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Deputy TC’s: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Prakhar Garg (Yale)</a:t>
                </a: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John Haggerty (BNL)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Oskar Hartbrich (ORNL)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Matt Posik (Temple)</a:t>
                </a:r>
              </a:p>
            </p:txBody>
          </p:sp>
          <p:pic>
            <p:nvPicPr>
              <p:cNvPr id="50" name="Picture 49" descr="A person wearing glasses and a blue shirt&#10;&#10;Description automatically generated">
                <a:extLst>
                  <a:ext uri="{FF2B5EF4-FFF2-40B4-BE49-F238E27FC236}">
                    <a16:creationId xmlns:a16="http://schemas.microsoft.com/office/drawing/2014/main" id="{0DCC1FDE-0FBD-4BF5-AB5E-A3E9105BC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9458" y="3419815"/>
                <a:ext cx="1054432" cy="993932"/>
              </a:xfrm>
              <a:prstGeom prst="rect">
                <a:avLst/>
              </a:prstGeom>
            </p:spPr>
          </p:pic>
        </p:grpSp>
        <p:pic>
          <p:nvPicPr>
            <p:cNvPr id="3" name="Picture 2" descr="Flag of Italy - Wikipedia">
              <a:extLst>
                <a:ext uri="{FF2B5EF4-FFF2-40B4-BE49-F238E27FC236}">
                  <a16:creationId xmlns:a16="http://schemas.microsoft.com/office/drawing/2014/main" id="{34E1D303-FA2C-903C-1C00-0C8FAFFE6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443" y="4443212"/>
              <a:ext cx="501311" cy="3349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B58801-1745-7836-F76E-A671EDDA60FD}"/>
              </a:ext>
            </a:extLst>
          </p:cNvPr>
          <p:cNvGrpSpPr/>
          <p:nvPr/>
        </p:nvGrpSpPr>
        <p:grpSpPr>
          <a:xfrm>
            <a:off x="5107003" y="3407523"/>
            <a:ext cx="3921057" cy="3036358"/>
            <a:chOff x="5107003" y="3407523"/>
            <a:chExt cx="3921057" cy="303635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9E3CEAF-CE1E-B758-55A3-E39397C730CD}"/>
                </a:ext>
              </a:extLst>
            </p:cNvPr>
            <p:cNvGrpSpPr/>
            <p:nvPr/>
          </p:nvGrpSpPr>
          <p:grpSpPr>
            <a:xfrm>
              <a:off x="5693189" y="3407523"/>
              <a:ext cx="3334871" cy="2985332"/>
              <a:chOff x="5693189" y="3407523"/>
              <a:chExt cx="3334871" cy="298533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CC89405-F95D-9AC3-ACC0-F1E6BF0C6B59}"/>
                  </a:ext>
                </a:extLst>
              </p:cNvPr>
              <p:cNvSpPr txBox="1"/>
              <p:nvPr/>
            </p:nvSpPr>
            <p:spPr>
              <a:xfrm>
                <a:off x="5693189" y="4453863"/>
                <a:ext cx="3334871" cy="193899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u="sng" dirty="0">
                    <a:latin typeface="Calibri" panose="020F0502020204030204" pitchFamily="34" charset="0"/>
                    <a:ea typeface="Calibri" panose="020F0502020204030204" pitchFamily="34" charset="0"/>
                  </a:rPr>
                  <a:t>SCC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Coordinator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• Markus Diefenthaler (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JLab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Dmitry </a:t>
                </a:r>
                <a:r>
                  <a:rPr lang="en-US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Kalinkin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(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Kentucky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Deputy SCC for 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Development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Torre Wenaus 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(BNL, Deputy SCC for Infrastructure)</a:t>
                </a:r>
              </a:p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Wouter Deconinck </a:t>
                </a:r>
              </a:p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(U. Manitoba, Deputy SCC for Operations)</a:t>
                </a:r>
              </a:p>
            </p:txBody>
          </p:sp>
          <p:pic>
            <p:nvPicPr>
              <p:cNvPr id="52" name="Picture 4" descr="About Us">
                <a:extLst>
                  <a:ext uri="{FF2B5EF4-FFF2-40B4-BE49-F238E27FC236}">
                    <a16:creationId xmlns:a16="http://schemas.microsoft.com/office/drawing/2014/main" id="{D2C21F26-4314-3E96-23BE-12CEE8682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3831" y="3407523"/>
                <a:ext cx="1018516" cy="10185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239D185E-29A6-0982-8557-A7E4AC3DA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003" y="6062381"/>
              <a:ext cx="634707" cy="3815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4204D9-2708-A387-F449-6EBEB545D191}"/>
              </a:ext>
            </a:extLst>
          </p:cNvPr>
          <p:cNvGrpSpPr/>
          <p:nvPr/>
        </p:nvGrpSpPr>
        <p:grpSpPr>
          <a:xfrm>
            <a:off x="8818145" y="3359314"/>
            <a:ext cx="3334871" cy="2815220"/>
            <a:chOff x="8758254" y="3380188"/>
            <a:chExt cx="3334871" cy="2815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C6F81D-A3D4-6B26-010E-9A1918410062}"/>
                </a:ext>
              </a:extLst>
            </p:cNvPr>
            <p:cNvGrpSpPr/>
            <p:nvPr/>
          </p:nvGrpSpPr>
          <p:grpSpPr>
            <a:xfrm>
              <a:off x="8758254" y="3380188"/>
              <a:ext cx="3334871" cy="2815220"/>
              <a:chOff x="8758254" y="3380188"/>
              <a:chExt cx="3334871" cy="281522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23450E0-AFC0-35F6-AD14-B41FEFA3ECF9}"/>
                  </a:ext>
                </a:extLst>
              </p:cNvPr>
              <p:cNvGrpSpPr/>
              <p:nvPr/>
            </p:nvGrpSpPr>
            <p:grpSpPr>
              <a:xfrm>
                <a:off x="8758254" y="3380188"/>
                <a:ext cx="3334871" cy="2815220"/>
                <a:chOff x="8758254" y="3380188"/>
                <a:chExt cx="3334871" cy="2815220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DEDBDB6-3072-1083-7B29-C6F6E042CB64}"/>
                    </a:ext>
                  </a:extLst>
                </p:cNvPr>
                <p:cNvGrpSpPr/>
                <p:nvPr/>
              </p:nvGrpSpPr>
              <p:grpSpPr>
                <a:xfrm>
                  <a:off x="8758254" y="3380188"/>
                  <a:ext cx="3334871" cy="2815220"/>
                  <a:chOff x="8758254" y="3380188"/>
                  <a:chExt cx="3334871" cy="2815220"/>
                </a:xfrm>
              </p:grpSpPr>
              <p:pic>
                <p:nvPicPr>
                  <p:cNvPr id="54" name="Picture 53" descr="A person in a red shirt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E1A37EF6-7927-518B-75C0-672F3A949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46889" y="3380188"/>
                    <a:ext cx="710591" cy="888566"/>
                  </a:xfrm>
                  <a:prstGeom prst="rect">
                    <a:avLst/>
                  </a:prstGeom>
                </p:spPr>
              </p:pic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9BC4039A-F47C-53A9-8C9F-280D5D79BE34}"/>
                      </a:ext>
                    </a:extLst>
                  </p:cNvPr>
                  <p:cNvSpPr txBox="1"/>
                  <p:nvPr/>
                </p:nvSpPr>
                <p:spPr>
                  <a:xfrm>
                    <a:off x="8758254" y="4471859"/>
                    <a:ext cx="3334871" cy="1723549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Physics Analysis Co-Coordinators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• Rachel Montgomery </a:t>
                    </a:r>
                    <a:b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(</a:t>
                    </a:r>
                    <a:r>
                      <a:rPr lang="en-US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Glasgow</a:t>
                    </a: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)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• Salvatore Fazio </a:t>
                    </a:r>
                    <a:b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(Univ. Calabria)</a:t>
                    </a:r>
                  </a:p>
                  <a:p>
                    <a:pPr marL="285750" marR="0" indent="-285750"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Rosi Reed (Deputy, Lehigh)</a:t>
                    </a:r>
                  </a:p>
                </p:txBody>
              </p:sp>
            </p:grpSp>
            <p:pic>
              <p:nvPicPr>
                <p:cNvPr id="8" name="Picture 2" descr="Flag of Italy - Wikipedia">
                  <a:extLst>
                    <a:ext uri="{FF2B5EF4-FFF2-40B4-BE49-F238E27FC236}">
                      <a16:creationId xmlns:a16="http://schemas.microsoft.com/office/drawing/2014/main" id="{0F5960B4-7785-1E1E-B71D-4FA9DCD69B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5672" y="5496010"/>
                  <a:ext cx="501311" cy="33496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3" name="Picture 2" descr="Rachel Montgomery (@physicsrachelm) / X">
                <a:extLst>
                  <a:ext uri="{FF2B5EF4-FFF2-40B4-BE49-F238E27FC236}">
                    <a16:creationId xmlns:a16="http://schemas.microsoft.com/office/drawing/2014/main" id="{2A145ECB-F8A4-A61C-A6E5-1A9D935B4C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0225" y="3388307"/>
                <a:ext cx="888567" cy="8885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0" descr="Flag of the United Kingdom - Wikipedia">
              <a:extLst>
                <a:ext uri="{FF2B5EF4-FFF2-40B4-BE49-F238E27FC236}">
                  <a16:creationId xmlns:a16="http://schemas.microsoft.com/office/drawing/2014/main" id="{1E38DFEA-14F9-951D-F88F-29FAB4E5B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7126" y="4867705"/>
              <a:ext cx="501311" cy="3237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30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20A0EBDA-429C-71C9-E5E9-8F6C077D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39" y="1033618"/>
            <a:ext cx="10354457" cy="5824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879"/>
            <a:ext cx="10515600" cy="86304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Reminder: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Working Group 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60E6A1-C3C5-8E9D-033D-704114571193}"/>
              </a:ext>
            </a:extLst>
          </p:cNvPr>
          <p:cNvSpPr txBox="1"/>
          <p:nvPr/>
        </p:nvSpPr>
        <p:spPr>
          <a:xfrm>
            <a:off x="6470650" y="6109042"/>
            <a:ext cx="427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*the Validation WG was deactivated and folded into Development</a:t>
            </a:r>
          </a:p>
        </p:txBody>
      </p:sp>
    </p:spTree>
    <p:extLst>
      <p:ext uri="{BB962C8B-B14F-4D97-AF65-F5344CB8AC3E}">
        <p14:creationId xmlns:p14="http://schemas.microsoft.com/office/powerpoint/2010/main" val="355134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AI-generated content may be incorrect.">
            <a:extLst>
              <a:ext uri="{FF2B5EF4-FFF2-40B4-BE49-F238E27FC236}">
                <a16:creationId xmlns:a16="http://schemas.microsoft.com/office/drawing/2014/main" id="{A756F419-5DD8-8C59-8913-D3083E636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3" y="860498"/>
            <a:ext cx="10515600" cy="5915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23612"/>
            <a:ext cx="10515600" cy="86304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Reminder: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DSC Structure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80A680-D0C0-2907-B899-EA1099F62F77}"/>
              </a:ext>
            </a:extLst>
          </p:cNvPr>
          <p:cNvGrpSpPr/>
          <p:nvPr/>
        </p:nvGrpSpPr>
        <p:grpSpPr>
          <a:xfrm>
            <a:off x="671342" y="2137719"/>
            <a:ext cx="10421201" cy="4399244"/>
            <a:chOff x="671342" y="2137719"/>
            <a:chExt cx="10421201" cy="43992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51C7D4-7B63-8A83-8D12-50588B539FA7}"/>
                </a:ext>
              </a:extLst>
            </p:cNvPr>
            <p:cNvGrpSpPr/>
            <p:nvPr/>
          </p:nvGrpSpPr>
          <p:grpSpPr>
            <a:xfrm>
              <a:off x="671342" y="3995470"/>
              <a:ext cx="10421201" cy="2541493"/>
              <a:chOff x="671342" y="3995470"/>
              <a:chExt cx="10421201" cy="254149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910BC4D-8F47-C715-727F-9F13C8D76FBC}"/>
                  </a:ext>
                </a:extLst>
              </p:cNvPr>
              <p:cNvSpPr/>
              <p:nvPr/>
            </p:nvSpPr>
            <p:spPr>
              <a:xfrm>
                <a:off x="3308350" y="4263199"/>
                <a:ext cx="1460500" cy="2286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7FE7676-B535-C492-8333-72A8B6AAB1C8}"/>
                  </a:ext>
                </a:extLst>
              </p:cNvPr>
              <p:cNvSpPr/>
              <p:nvPr/>
            </p:nvSpPr>
            <p:spPr>
              <a:xfrm>
                <a:off x="671342" y="5997502"/>
                <a:ext cx="1996191" cy="539461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CB059D1-4A19-1447-6B3A-2A6422B7F3DE}"/>
                  </a:ext>
                </a:extLst>
              </p:cNvPr>
              <p:cNvSpPr/>
              <p:nvPr/>
            </p:nvSpPr>
            <p:spPr>
              <a:xfrm>
                <a:off x="5376047" y="3995470"/>
                <a:ext cx="1460500" cy="2286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9744461-1A98-F379-7DE4-C61FA89B951B}"/>
                  </a:ext>
                </a:extLst>
              </p:cNvPr>
              <p:cNvSpPr/>
              <p:nvPr/>
            </p:nvSpPr>
            <p:spPr>
              <a:xfrm>
                <a:off x="9367280" y="5008723"/>
                <a:ext cx="1460500" cy="365124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D3D9732-0382-84F2-698C-8BE1C6515452}"/>
                  </a:ext>
                </a:extLst>
              </p:cNvPr>
              <p:cNvSpPr/>
              <p:nvPr/>
            </p:nvSpPr>
            <p:spPr>
              <a:xfrm>
                <a:off x="9148977" y="4148899"/>
                <a:ext cx="1943566" cy="2286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E8A26C-2D49-6903-1B9C-166432B89A8E}"/>
                </a:ext>
              </a:extLst>
            </p:cNvPr>
            <p:cNvSpPr txBox="1"/>
            <p:nvPr/>
          </p:nvSpPr>
          <p:spPr>
            <a:xfrm>
              <a:off x="838200" y="2137719"/>
              <a:ext cx="298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New personnel since last RRB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74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5758</TotalTime>
  <Words>2968</Words>
  <Application>Microsoft Office PowerPoint</Application>
  <PresentationFormat>Widescreen</PresentationFormat>
  <Paragraphs>406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Office Theme</vt:lpstr>
      <vt:lpstr>1_Office Theme</vt:lpstr>
      <vt:lpstr>Report from the ePIC Collaboration Spokesperson</vt:lpstr>
      <vt:lpstr>By the numbers…</vt:lpstr>
      <vt:lpstr>New                Institutions so far in 2025</vt:lpstr>
      <vt:lpstr>The             Collaboration</vt:lpstr>
      <vt:lpstr>Second ePIC Spokesperson Election </vt:lpstr>
      <vt:lpstr>New Faces in ePIC Leadership</vt:lpstr>
      <vt:lpstr>Reminder: ePIC Collaboration Structure </vt:lpstr>
      <vt:lpstr>Reminder: ePIC Working Group Structure</vt:lpstr>
      <vt:lpstr>Reminder: ePIC DSC Structure</vt:lpstr>
      <vt:lpstr>               2025 -2026</vt:lpstr>
      <vt:lpstr>Common Themes from Frascati Priority Discussion I</vt:lpstr>
      <vt:lpstr>Common Themes from Frascati Priority Discussion II </vt:lpstr>
      <vt:lpstr>ePIC preTDR and Publication Plan</vt:lpstr>
      <vt:lpstr>ePIC Committees </vt:lpstr>
      <vt:lpstr>Formation of ePIC Policies</vt:lpstr>
      <vt:lpstr>ePIC Statements of Service 2025</vt:lpstr>
      <vt:lpstr>Projections from 2025 Survey</vt:lpstr>
      <vt:lpstr>Projections Results from 2025 Survey  </vt:lpstr>
      <vt:lpstr>CERN Recognized Experiment Status: RE47</vt:lpstr>
      <vt:lpstr>EPPSU White Papers</vt:lpstr>
      <vt:lpstr>Third Early Science Workshop</vt:lpstr>
      <vt:lpstr>Summer 2025 EICUG/ePIC Collaboration Meeting </vt:lpstr>
      <vt:lpstr>Other News</vt:lpstr>
      <vt:lpstr>The Status of the Collaboration</vt:lpstr>
      <vt:lpstr>PowerPoint Presentation</vt:lpstr>
      <vt:lpstr>July 2025 Meeting Block Schedule </vt:lpstr>
      <vt:lpstr>ePIC Resources</vt:lpstr>
      <vt:lpstr>EICUG Membership</vt:lpstr>
      <vt:lpstr>Spokesperson Office Focus Items for Next Term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Detectors</dc:title>
  <dc:creator>John Lajoie</dc:creator>
  <cp:lastModifiedBy>Lajoie, John</cp:lastModifiedBy>
  <cp:revision>1480</cp:revision>
  <cp:lastPrinted>2024-05-03T12:42:00Z</cp:lastPrinted>
  <dcterms:created xsi:type="dcterms:W3CDTF">2022-06-05T17:25:16Z</dcterms:created>
  <dcterms:modified xsi:type="dcterms:W3CDTF">2025-06-08T07:04:48Z</dcterms:modified>
</cp:coreProperties>
</file>