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309" r:id="rId5"/>
    <p:sldId id="38876" r:id="rId6"/>
    <p:sldId id="38871" r:id="rId7"/>
    <p:sldId id="38883" r:id="rId8"/>
    <p:sldId id="38877" r:id="rId9"/>
    <p:sldId id="38875" r:id="rId10"/>
    <p:sldId id="38878" r:id="rId11"/>
    <p:sldId id="38879" r:id="rId12"/>
    <p:sldId id="38884" r:id="rId13"/>
    <p:sldId id="38881" r:id="rId14"/>
    <p:sldId id="38880" r:id="rId15"/>
    <p:sldId id="38882" r:id="rId16"/>
    <p:sldId id="38858" r:id="rId17"/>
    <p:sldId id="38859" r:id="rId18"/>
    <p:sldId id="38887" r:id="rId19"/>
    <p:sldId id="38886" r:id="rId20"/>
    <p:sldId id="388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FF6720-4B9F-2721-E108-69622687FF56}" name="Lancon, Eric" initials="EL" userId="S::elancon@bnl.gov::99ce055a-68d0-4033-8e07-a08c2a896ef5" providerId="AD"/>
  <p188:author id="{9C72C873-F5B5-7F8F-CD5F-1934AAAADB79}" name="Amber Boehnlein" initials="AB" userId="S::amber_jlab.org#ext#@brookhavenlab.onmicrosoft.com::a341d27f-b6ac-4dc9-89c2-ca15ac7752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6"/>
    <p:restoredTop sz="94626"/>
  </p:normalViewPr>
  <p:slideViewPr>
    <p:cSldViewPr snapToGrid="0">
      <p:cViewPr varScale="1">
        <p:scale>
          <a:sx n="120" d="100"/>
          <a:sy n="120" d="100"/>
        </p:scale>
        <p:origin x="200"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6/5/25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2</a:t>
            </a:fld>
            <a:endParaRPr lang="en-US"/>
          </a:p>
        </p:txBody>
      </p:sp>
    </p:spTree>
    <p:extLst>
      <p:ext uri="{BB962C8B-B14F-4D97-AF65-F5344CB8AC3E}">
        <p14:creationId xmlns:p14="http://schemas.microsoft.com/office/powerpoint/2010/main" val="402953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16AC0-8C0E-81B1-6969-E00F726C2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ECBBC-ADA0-EEE7-8C33-5E900802D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2C250-408E-E040-52ED-03D16D5B9A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6E4463-DA06-CCC2-8726-08AA7B7CF038}"/>
              </a:ext>
            </a:extLst>
          </p:cNvPr>
          <p:cNvSpPr>
            <a:spLocks noGrp="1"/>
          </p:cNvSpPr>
          <p:nvPr>
            <p:ph type="sldNum" sz="quarter" idx="5"/>
          </p:nvPr>
        </p:nvSpPr>
        <p:spPr/>
        <p:txBody>
          <a:bodyPr/>
          <a:lstStyle/>
          <a:p>
            <a:fld id="{FBBF1341-3AFE-B447-A831-9671D6A7009B}" type="slidenum">
              <a:rPr lang="en-US" smtClean="0"/>
              <a:t>4</a:t>
            </a:fld>
            <a:endParaRPr lang="en-US"/>
          </a:p>
        </p:txBody>
      </p:sp>
    </p:spTree>
    <p:extLst>
      <p:ext uri="{BB962C8B-B14F-4D97-AF65-F5344CB8AC3E}">
        <p14:creationId xmlns:p14="http://schemas.microsoft.com/office/powerpoint/2010/main" val="409789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B0F95-E92A-F9E4-E0F9-E1B08BDDF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AB791-09DE-BFFF-F3C3-6676F44EB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ABA77-3A60-5EA5-A86F-1987B7A47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626929-B491-3B43-FC42-FA0E31F09641}"/>
              </a:ext>
            </a:extLst>
          </p:cNvPr>
          <p:cNvSpPr>
            <a:spLocks noGrp="1"/>
          </p:cNvSpPr>
          <p:nvPr>
            <p:ph type="sldNum" sz="quarter" idx="5"/>
          </p:nvPr>
        </p:nvSpPr>
        <p:spPr/>
        <p:txBody>
          <a:bodyPr/>
          <a:lstStyle/>
          <a:p>
            <a:fld id="{FBBF1341-3AFE-B447-A831-9671D6A7009B}" type="slidenum">
              <a:rPr lang="en-US" smtClean="0"/>
              <a:t>5</a:t>
            </a:fld>
            <a:endParaRPr lang="en-US"/>
          </a:p>
        </p:txBody>
      </p:sp>
    </p:spTree>
    <p:extLst>
      <p:ext uri="{BB962C8B-B14F-4D97-AF65-F5344CB8AC3E}">
        <p14:creationId xmlns:p14="http://schemas.microsoft.com/office/powerpoint/2010/main" val="196892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6</a:t>
            </a:fld>
            <a:endParaRPr lang="en-US"/>
          </a:p>
        </p:txBody>
      </p:sp>
    </p:spTree>
    <p:extLst>
      <p:ext uri="{BB962C8B-B14F-4D97-AF65-F5344CB8AC3E}">
        <p14:creationId xmlns:p14="http://schemas.microsoft.com/office/powerpoint/2010/main" val="126918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Thursday, June 5, 2025</a:t>
            </a:fld>
            <a:endParaRPr lang="en-US"/>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a:t>Author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Thursday, June 5, 2025</a:t>
            </a:fld>
            <a:endParaRPr lang="en-US"/>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a:t>Author</a:t>
            </a:r>
          </a:p>
          <a:p>
            <a:pPr lvl="0"/>
            <a:r>
              <a:rPr lang="en-US"/>
              <a:t>Title</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Agenda Topics Covered:</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11285837" cy="5381694"/>
          </a:xfrm>
        </p:spPr>
        <p:txBody>
          <a:bodyPr>
            <a:noAutofit/>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pic>
        <p:nvPicPr>
          <p:cNvPr id="10" name="Picture 9">
            <a:extLst>
              <a:ext uri="{FF2B5EF4-FFF2-40B4-BE49-F238E27FC236}">
                <a16:creationId xmlns:a16="http://schemas.microsoft.com/office/drawing/2014/main" id="{455B4E5A-46BB-47A2-A8E6-78B26CF66377}"/>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pic>
        <p:nvPicPr>
          <p:cNvPr id="4" name="Picture 3">
            <a:extLst>
              <a:ext uri="{FF2B5EF4-FFF2-40B4-BE49-F238E27FC236}">
                <a16:creationId xmlns:a16="http://schemas.microsoft.com/office/drawing/2014/main" id="{383CF0DF-32B2-431C-AAD7-4E41CE684AA2}"/>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pic>
        <p:nvPicPr>
          <p:cNvPr id="4" name="Picture 3">
            <a:extLst>
              <a:ext uri="{FF2B5EF4-FFF2-40B4-BE49-F238E27FC236}">
                <a16:creationId xmlns:a16="http://schemas.microsoft.com/office/drawing/2014/main" id="{37D8D029-96AC-CFDF-D9BD-1EA96AFC91E7}"/>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Thursday, June 5, 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dico.bnl.gov/event/2685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04468" y="1420726"/>
            <a:ext cx="10583064" cy="1708481"/>
          </a:xfrm>
        </p:spPr>
        <p:txBody>
          <a:bodyPr>
            <a:noAutofit/>
          </a:bodyPr>
          <a:lstStyle/>
          <a:p>
            <a:pPr algn="ctr">
              <a:lnSpc>
                <a:spcPct val="150000"/>
              </a:lnSpc>
              <a:spcBef>
                <a:spcPts val="1800"/>
              </a:spcBef>
            </a:pPr>
            <a:r>
              <a:rPr lang="en-US" sz="3600" dirty="0"/>
              <a:t>International Computing Model and Governance</a:t>
            </a:r>
          </a:p>
        </p:txBody>
      </p:sp>
      <p:sp>
        <p:nvSpPr>
          <p:cNvPr id="4" name="Date Placeholder 3"/>
          <p:cNvSpPr>
            <a:spLocks noGrp="1"/>
          </p:cNvSpPr>
          <p:nvPr>
            <p:ph type="dt" sz="half" idx="12"/>
          </p:nvPr>
        </p:nvSpPr>
        <p:spPr>
          <a:xfrm>
            <a:off x="4491938" y="6350308"/>
            <a:ext cx="3208124" cy="365125"/>
          </a:xfrm>
        </p:spPr>
        <p:txBody>
          <a:bodyPr/>
          <a:lstStyle/>
          <a:p>
            <a:pPr algn="ctr"/>
            <a:r>
              <a:rPr lang="en-US" sz="1400" dirty="0"/>
              <a:t>EIC-RRB June  5, 2025</a:t>
            </a:r>
          </a:p>
        </p:txBody>
      </p:sp>
      <p:sp>
        <p:nvSpPr>
          <p:cNvPr id="5" name="Text Placeholder 4"/>
          <p:cNvSpPr>
            <a:spLocks noGrp="1"/>
          </p:cNvSpPr>
          <p:nvPr>
            <p:ph type="body" sz="quarter" idx="14"/>
          </p:nvPr>
        </p:nvSpPr>
        <p:spPr>
          <a:xfrm>
            <a:off x="7926172" y="4779373"/>
            <a:ext cx="2334210" cy="946207"/>
          </a:xfrm>
        </p:spPr>
        <p:txBody>
          <a:bodyPr/>
          <a:lstStyle/>
          <a:p>
            <a:pPr algn="ctr"/>
            <a:r>
              <a:rPr lang="en-US">
                <a:solidFill>
                  <a:schemeClr val="tx1"/>
                </a:solidFill>
              </a:rPr>
              <a:t>Amber Boehnlein</a:t>
            </a:r>
          </a:p>
          <a:p>
            <a:pPr algn="ctr">
              <a:spcBef>
                <a:spcPts val="600"/>
              </a:spcBef>
            </a:pPr>
            <a:r>
              <a:rPr lang="en-US">
                <a:solidFill>
                  <a:schemeClr val="bg1">
                    <a:lumMod val="50000"/>
                  </a:schemeClr>
                </a:solidFill>
              </a:rPr>
              <a:t>amber@jlab.org</a:t>
            </a:r>
          </a:p>
        </p:txBody>
      </p:sp>
      <p:sp>
        <p:nvSpPr>
          <p:cNvPr id="7" name="Text Placeholder 4">
            <a:extLst>
              <a:ext uri="{FF2B5EF4-FFF2-40B4-BE49-F238E27FC236}">
                <a16:creationId xmlns:a16="http://schemas.microsoft.com/office/drawing/2014/main" id="{4CD1A1D1-6581-4E67-BCF7-3EC56BDFA097}"/>
              </a:ext>
            </a:extLst>
          </p:cNvPr>
          <p:cNvSpPr txBox="1">
            <a:spLocks/>
          </p:cNvSpPr>
          <p:nvPr/>
        </p:nvSpPr>
        <p:spPr>
          <a:xfrm>
            <a:off x="1932944" y="4779374"/>
            <a:ext cx="2482898" cy="9462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20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solidFill>
              </a:rPr>
              <a:t>Alexei Klimentov</a:t>
            </a:r>
          </a:p>
          <a:p>
            <a:pPr algn="ctr">
              <a:spcBef>
                <a:spcPts val="600"/>
              </a:spcBef>
            </a:pPr>
            <a:r>
              <a:rPr lang="en-US" dirty="0" err="1">
                <a:solidFill>
                  <a:schemeClr val="bg1">
                    <a:lumMod val="50000"/>
                  </a:schemeClr>
                </a:solidFill>
              </a:rPr>
              <a:t>aak@bnl.gov</a:t>
            </a:r>
            <a:endParaRPr lang="en-US" dirty="0">
              <a:solidFill>
                <a:schemeClr val="bg1">
                  <a:lumMod val="50000"/>
                </a:schemeClr>
              </a:solidFill>
            </a:endParaRPr>
          </a:p>
        </p:txBody>
      </p:sp>
      <p:pic>
        <p:nvPicPr>
          <p:cNvPr id="8" name="Picture 7">
            <a:extLst>
              <a:ext uri="{FF2B5EF4-FFF2-40B4-BE49-F238E27FC236}">
                <a16:creationId xmlns:a16="http://schemas.microsoft.com/office/drawing/2014/main" id="{E93F6561-C48D-4EB6-8B38-46D32287CE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8809" y="3547062"/>
            <a:ext cx="3953121" cy="1280160"/>
          </a:xfrm>
          <a:prstGeom prst="rect">
            <a:avLst/>
          </a:prstGeom>
        </p:spPr>
      </p:pic>
      <p:pic>
        <p:nvPicPr>
          <p:cNvPr id="9" name="Picture 8">
            <a:extLst>
              <a:ext uri="{FF2B5EF4-FFF2-40B4-BE49-F238E27FC236}">
                <a16:creationId xmlns:a16="http://schemas.microsoft.com/office/drawing/2014/main" id="{895C749A-0336-4D68-BC76-EDE5192E7FF7}"/>
              </a:ext>
            </a:extLst>
          </p:cNvPr>
          <p:cNvPicPr>
            <a:picLocks noChangeAspect="1"/>
          </p:cNvPicPr>
          <p:nvPr/>
        </p:nvPicPr>
        <p:blipFill>
          <a:blip r:embed="rId3"/>
          <a:stretch>
            <a:fillRect/>
          </a:stretch>
        </p:blipFill>
        <p:spPr>
          <a:xfrm>
            <a:off x="1345593" y="3728792"/>
            <a:ext cx="3657600" cy="916701"/>
          </a:xfrm>
          <a:prstGeom prst="rect">
            <a:avLst/>
          </a:prstGeo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AEC8-7047-D8C3-8739-F4AEDF921CED}"/>
              </a:ext>
            </a:extLst>
          </p:cNvPr>
          <p:cNvSpPr>
            <a:spLocks noGrp="1"/>
          </p:cNvSpPr>
          <p:nvPr>
            <p:ph type="title"/>
          </p:nvPr>
        </p:nvSpPr>
        <p:spPr/>
        <p:txBody>
          <a:bodyPr/>
          <a:lstStyle/>
          <a:p>
            <a:r>
              <a:rPr lang="en-US" dirty="0"/>
              <a:t>Open Questions for RRB Discussion</a:t>
            </a:r>
          </a:p>
        </p:txBody>
      </p:sp>
      <p:sp>
        <p:nvSpPr>
          <p:cNvPr id="3" name="Content Placeholder 2">
            <a:extLst>
              <a:ext uri="{FF2B5EF4-FFF2-40B4-BE49-F238E27FC236}">
                <a16:creationId xmlns:a16="http://schemas.microsoft.com/office/drawing/2014/main" id="{FC22715A-2C60-54BE-9DEC-C3B71F5A9CE6}"/>
              </a:ext>
            </a:extLst>
          </p:cNvPr>
          <p:cNvSpPr>
            <a:spLocks noGrp="1"/>
          </p:cNvSpPr>
          <p:nvPr>
            <p:ph idx="1"/>
          </p:nvPr>
        </p:nvSpPr>
        <p:spPr>
          <a:xfrm>
            <a:off x="350262" y="827832"/>
            <a:ext cx="11285837" cy="5381694"/>
          </a:xfrm>
        </p:spPr>
        <p:txBody>
          <a:bodyPr/>
          <a:lstStyle/>
          <a:p>
            <a:r>
              <a:rPr lang="en-US" dirty="0"/>
              <a:t>The Charter establishes the EICO and outlines basic functions.  </a:t>
            </a:r>
          </a:p>
          <a:p>
            <a:r>
              <a:rPr lang="en-US" dirty="0"/>
              <a:t>There remains a need to establish ownership of the operating procedures and draft those procedures (if deemed necessary)</a:t>
            </a:r>
          </a:p>
          <a:p>
            <a:r>
              <a:rPr lang="en-US" dirty="0"/>
              <a:t>Procedure for </a:t>
            </a:r>
          </a:p>
          <a:p>
            <a:pPr lvl="1"/>
            <a:r>
              <a:rPr lang="en-US" sz="1800" dirty="0"/>
              <a:t> Approval of the EICO charter and thereafter monitoring its execution.</a:t>
            </a:r>
          </a:p>
          <a:p>
            <a:pPr lvl="1"/>
            <a:r>
              <a:rPr lang="en-US" sz="1800" dirty="0"/>
              <a:t> Approval of Amendments and Addenda .</a:t>
            </a:r>
          </a:p>
          <a:p>
            <a:pPr lvl="1"/>
            <a:r>
              <a:rPr lang="en-US" sz="1800" dirty="0"/>
              <a:t> Resolution of disputes forwarded by OB.</a:t>
            </a:r>
          </a:p>
          <a:p>
            <a:pPr lvl="1"/>
            <a:r>
              <a:rPr lang="en-US" sz="1800" dirty="0"/>
              <a:t> Endorsement of composition of the EICO on the proposal of the ECSJI.</a:t>
            </a:r>
          </a:p>
          <a:p>
            <a:pPr lvl="1"/>
            <a:r>
              <a:rPr lang="en-US" sz="1800" dirty="0"/>
              <a:t> Endorsement of OB Co-Chair</a:t>
            </a:r>
          </a:p>
          <a:p>
            <a:r>
              <a:rPr lang="en-US" b="0" i="0" u="none" strike="noStrike" dirty="0">
                <a:solidFill>
                  <a:srgbClr val="000000"/>
                </a:solidFill>
                <a:effectLst/>
                <a:latin typeface="Arial" panose="020B0604020202020204" pitchFamily="34" charset="0"/>
              </a:rPr>
              <a:t>It is envisaged that the RRB has the following approval and oversight roles</a:t>
            </a:r>
            <a:endParaRPr lang="en-US" dirty="0"/>
          </a:p>
          <a:p>
            <a:pPr lvl="1"/>
            <a:r>
              <a:rPr lang="en-US" sz="1800" b="0" i="0" u="none" strike="noStrike" dirty="0">
                <a:solidFill>
                  <a:srgbClr val="000000"/>
                </a:solidFill>
                <a:effectLst/>
                <a:latin typeface="Arial" panose="020B0604020202020204" pitchFamily="34" charset="0"/>
              </a:rPr>
              <a:t>Annual approval at its autumn meeting of the Computing Resource Levels pledged to the EIC Experiment(s) by the Institutions for the following year. </a:t>
            </a:r>
          </a:p>
          <a:p>
            <a:pPr lvl="1"/>
            <a:r>
              <a:rPr lang="en-US" sz="1800" b="0" i="0" u="none" strike="noStrike" dirty="0">
                <a:solidFill>
                  <a:srgbClr val="000000"/>
                </a:solidFill>
                <a:effectLst/>
                <a:latin typeface="Arial" panose="020B0604020202020204" pitchFamily="34" charset="0"/>
              </a:rPr>
              <a:t>For each Institution, the Computing Resource Levels </a:t>
            </a:r>
            <a:r>
              <a:rPr lang="en-US" sz="1800" b="0" i="0" u="none" strike="noStrike" dirty="0" err="1">
                <a:solidFill>
                  <a:srgbClr val="000000"/>
                </a:solidFill>
                <a:effectLst/>
                <a:latin typeface="Arial" panose="020B0604020202020204" pitchFamily="34" charset="0"/>
              </a:rPr>
              <a:t>i</a:t>
            </a:r>
            <a:r>
              <a:rPr lang="en-US" sz="1800" b="0" i="0" u="none" strike="noStrike" dirty="0">
                <a:solidFill>
                  <a:srgbClr val="000000"/>
                </a:solidFill>
                <a:effectLst/>
                <a:latin typeface="Arial" panose="020B0604020202020204" pitchFamily="34" charset="0"/>
              </a:rPr>
              <a:t>) actually made available by the Institution and ii) actually used by each of the EIC Experiment(s) and EIC users are monitored centrally by the management of the ECSJI, which reports the figures for the previous year to the RRB at its spring meeting, along with the equivalent cost of providing these Computing Resource Levels at host labs. The RRB shall take note of the participation of the Institutions concerned, in terms of the Computing Resource Levels that were actually made available, and shall act accordingly.</a:t>
            </a:r>
          </a:p>
          <a:p>
            <a:pPr marL="0" indent="0">
              <a:buNone/>
            </a:pPr>
            <a:endParaRPr lang="en-US" dirty="0"/>
          </a:p>
        </p:txBody>
      </p:sp>
      <p:sp>
        <p:nvSpPr>
          <p:cNvPr id="4" name="Slide Number Placeholder 3">
            <a:extLst>
              <a:ext uri="{FF2B5EF4-FFF2-40B4-BE49-F238E27FC236}">
                <a16:creationId xmlns:a16="http://schemas.microsoft.com/office/drawing/2014/main" id="{306DE550-D927-3301-604F-E749592D0DB8}"/>
              </a:ext>
            </a:extLst>
          </p:cNvPr>
          <p:cNvSpPr>
            <a:spLocks noGrp="1"/>
          </p:cNvSpPr>
          <p:nvPr>
            <p:ph type="sldNum" sz="quarter" idx="12"/>
          </p:nvPr>
        </p:nvSpPr>
        <p:spPr/>
        <p:txBody>
          <a:bodyPr/>
          <a:lstStyle/>
          <a:p>
            <a:fld id="{07E1C93C-5050-FC42-8F10-D22D4F119D13}" type="slidenum">
              <a:rPr lang="en-US" smtClean="0"/>
              <a:pPr/>
              <a:t>10</a:t>
            </a:fld>
            <a:endParaRPr lang="en-US"/>
          </a:p>
        </p:txBody>
      </p:sp>
    </p:spTree>
    <p:extLst>
      <p:ext uri="{BB962C8B-B14F-4D97-AF65-F5344CB8AC3E}">
        <p14:creationId xmlns:p14="http://schemas.microsoft.com/office/powerpoint/2010/main" val="274731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1BA0-B753-4B47-9BE7-A490741AE0B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CF1AD0A-77A6-4DF8-53BF-FDD0D846AE0F}"/>
              </a:ext>
            </a:extLst>
          </p:cNvPr>
          <p:cNvSpPr>
            <a:spLocks noGrp="1"/>
          </p:cNvSpPr>
          <p:nvPr>
            <p:ph idx="1"/>
          </p:nvPr>
        </p:nvSpPr>
        <p:spPr/>
        <p:txBody>
          <a:bodyPr/>
          <a:lstStyle/>
          <a:p>
            <a:r>
              <a:rPr lang="en-US" dirty="0"/>
              <a:t>The RRB is responsible for approving the EICO charter</a:t>
            </a:r>
          </a:p>
          <a:p>
            <a:pPr lvl="1"/>
            <a:r>
              <a:rPr lang="en-US" dirty="0"/>
              <a:t>Presenting for comments in June 2025</a:t>
            </a:r>
          </a:p>
          <a:p>
            <a:pPr lvl="1"/>
            <a:r>
              <a:rPr lang="en-US" dirty="0"/>
              <a:t>Finalize in fall 2025</a:t>
            </a:r>
          </a:p>
          <a:p>
            <a:r>
              <a:rPr lang="en-US" dirty="0"/>
              <a:t>Reopen the ECSJI charter</a:t>
            </a:r>
          </a:p>
          <a:p>
            <a:pPr lvl="1"/>
            <a:r>
              <a:rPr lang="en-US" dirty="0"/>
              <a:t>Rationalize </a:t>
            </a:r>
            <a:r>
              <a:rPr lang="en-US" dirty="0" err="1"/>
              <a:t>wrt</a:t>
            </a:r>
            <a:r>
              <a:rPr lang="en-US" dirty="0"/>
              <a:t> to the approved EICO charter as well as other changes (target: Spring 2026)</a:t>
            </a:r>
          </a:p>
          <a:p>
            <a:r>
              <a:rPr lang="en-US" dirty="0"/>
              <a:t>EICO Working group drafts the EICO Cooperation agreement (Target: first draft Fall 2026)</a:t>
            </a:r>
          </a:p>
          <a:p>
            <a:r>
              <a:rPr lang="en-US" dirty="0"/>
              <a:t>An appropriate working group drafts major procedural issues</a:t>
            </a:r>
          </a:p>
          <a:p>
            <a:r>
              <a:rPr lang="en-US" dirty="0"/>
              <a:t>Documents to be prepared by the EICO WG and ECSJI after the EICO charter will be approved by the RRB</a:t>
            </a:r>
          </a:p>
          <a:p>
            <a:pPr lvl="1"/>
            <a:r>
              <a:rPr lang="en-US" dirty="0"/>
              <a:t>Cooperation agreement template</a:t>
            </a:r>
          </a:p>
          <a:p>
            <a:pPr lvl="1"/>
            <a:r>
              <a:rPr lang="en-US" dirty="0"/>
              <a:t>Echelon 1 and Echelon 2 requirements</a:t>
            </a:r>
          </a:p>
          <a:p>
            <a:pPr lvl="1"/>
            <a:r>
              <a:rPr lang="en-US" dirty="0"/>
              <a:t>EICO OB and MB composition and membership</a:t>
            </a:r>
          </a:p>
          <a:p>
            <a:pPr lvl="1"/>
            <a:r>
              <a:rPr lang="en-US" dirty="0"/>
              <a:t>…</a:t>
            </a:r>
          </a:p>
        </p:txBody>
      </p:sp>
      <p:sp>
        <p:nvSpPr>
          <p:cNvPr id="4" name="Slide Number Placeholder 3">
            <a:extLst>
              <a:ext uri="{FF2B5EF4-FFF2-40B4-BE49-F238E27FC236}">
                <a16:creationId xmlns:a16="http://schemas.microsoft.com/office/drawing/2014/main" id="{8DA4F156-EB19-7A9A-8591-FD10C0CFA768}"/>
              </a:ext>
            </a:extLst>
          </p:cNvPr>
          <p:cNvSpPr>
            <a:spLocks noGrp="1"/>
          </p:cNvSpPr>
          <p:nvPr>
            <p:ph type="sldNum" sz="quarter" idx="12"/>
          </p:nvPr>
        </p:nvSpPr>
        <p:spPr/>
        <p:txBody>
          <a:bodyPr/>
          <a:lstStyle/>
          <a:p>
            <a:fld id="{07E1C93C-5050-FC42-8F10-D22D4F119D13}" type="slidenum">
              <a:rPr lang="en-US" smtClean="0"/>
              <a:pPr/>
              <a:t>11</a:t>
            </a:fld>
            <a:endParaRPr lang="en-US"/>
          </a:p>
        </p:txBody>
      </p:sp>
    </p:spTree>
    <p:extLst>
      <p:ext uri="{BB962C8B-B14F-4D97-AF65-F5344CB8AC3E}">
        <p14:creationId xmlns:p14="http://schemas.microsoft.com/office/powerpoint/2010/main" val="75426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158B-A566-CAF2-B299-BAD8672A2FB0}"/>
              </a:ext>
            </a:extLst>
          </p:cNvPr>
          <p:cNvSpPr>
            <a:spLocks noGrp="1"/>
          </p:cNvSpPr>
          <p:nvPr>
            <p:ph type="title"/>
          </p:nvPr>
        </p:nvSpPr>
        <p:spPr/>
        <p:txBody>
          <a:bodyPr/>
          <a:lstStyle/>
          <a:p>
            <a:r>
              <a:rPr lang="en-US" dirty="0"/>
              <a:t>Supplementary slides</a:t>
            </a:r>
          </a:p>
        </p:txBody>
      </p:sp>
      <p:sp>
        <p:nvSpPr>
          <p:cNvPr id="3" name="Content Placeholder 2">
            <a:extLst>
              <a:ext uri="{FF2B5EF4-FFF2-40B4-BE49-F238E27FC236}">
                <a16:creationId xmlns:a16="http://schemas.microsoft.com/office/drawing/2014/main" id="{3AADA058-48B4-2998-29BA-6BF7C3AAFAF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04F1472-F3C8-5090-21B0-B262F6F7D9ED}"/>
              </a:ext>
            </a:extLst>
          </p:cNvPr>
          <p:cNvSpPr>
            <a:spLocks noGrp="1"/>
          </p:cNvSpPr>
          <p:nvPr>
            <p:ph type="sldNum" sz="quarter" idx="12"/>
          </p:nvPr>
        </p:nvSpPr>
        <p:spPr/>
        <p:txBody>
          <a:bodyPr/>
          <a:lstStyle/>
          <a:p>
            <a:fld id="{07E1C93C-5050-FC42-8F10-D22D4F119D13}" type="slidenum">
              <a:rPr lang="en-US" smtClean="0"/>
              <a:pPr/>
              <a:t>12</a:t>
            </a:fld>
            <a:endParaRPr lang="en-US"/>
          </a:p>
        </p:txBody>
      </p:sp>
    </p:spTree>
    <p:extLst>
      <p:ext uri="{BB962C8B-B14F-4D97-AF65-F5344CB8AC3E}">
        <p14:creationId xmlns:p14="http://schemas.microsoft.com/office/powerpoint/2010/main" val="293991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EIC Computing and Software Joint Institute</a:t>
            </a:r>
          </a:p>
        </p:txBody>
      </p:sp>
      <p:sp>
        <p:nvSpPr>
          <p:cNvPr id="3" name="Content Placeholder 2"/>
          <p:cNvSpPr>
            <a:spLocks noGrp="1"/>
          </p:cNvSpPr>
          <p:nvPr>
            <p:ph idx="1"/>
          </p:nvPr>
        </p:nvSpPr>
        <p:spPr/>
        <p:txBody>
          <a:bodyPr/>
          <a:lstStyle/>
          <a:p>
            <a:r>
              <a:rPr lang="en-US" sz="2000" dirty="0"/>
              <a:t>Brookhaven National Laboratory and Thomas Jefferson National Accelerator Facility, as Electron-Ion Collider host labs, have established a collaborative entity, the </a:t>
            </a:r>
            <a:r>
              <a:rPr lang="en-US" sz="2000" b="1" dirty="0">
                <a:solidFill>
                  <a:srgbClr val="FF0000"/>
                </a:solidFill>
              </a:rPr>
              <a:t>EIC Computing and Software Joint Institute </a:t>
            </a:r>
            <a:r>
              <a:rPr lang="en-US" sz="2000" dirty="0"/>
              <a:t>(</a:t>
            </a:r>
            <a:r>
              <a:rPr lang="en-US" sz="2000" b="1" dirty="0"/>
              <a:t>ECSJI</a:t>
            </a:r>
            <a:r>
              <a:rPr lang="en-US" sz="2000" dirty="0"/>
              <a:t>). The Institute reports to the host Labs and the host Labs delegate functions to ECSJI (for instance, organize SW&amp;C review)</a:t>
            </a:r>
          </a:p>
          <a:p>
            <a:pPr lvl="1"/>
            <a:r>
              <a:rPr lang="en-US" sz="1800" dirty="0"/>
              <a:t>This joint institute is designed to support the computing and software needs and activities of the EIC.</a:t>
            </a:r>
          </a:p>
          <a:p>
            <a:pPr lvl="1"/>
            <a:r>
              <a:rPr lang="en-US" sz="1800" dirty="0"/>
              <a:t>The Institute  was created fall of 2023</a:t>
            </a:r>
            <a:endParaRPr lang="en-US" sz="2000" dirty="0"/>
          </a:p>
          <a:p>
            <a:r>
              <a:rPr lang="en-US" sz="2000" dirty="0"/>
              <a:t>ECSJI leverages </a:t>
            </a:r>
            <a:r>
              <a:rPr lang="en-US" sz="2000" b="1" dirty="0"/>
              <a:t>complementary expertise at the two labs </a:t>
            </a:r>
            <a:r>
              <a:rPr lang="en-US" sz="2000" dirty="0"/>
              <a:t>and provides needed visibility to the respective lab management and stakeholders. </a:t>
            </a:r>
          </a:p>
          <a:p>
            <a:pPr lvl="1"/>
            <a:r>
              <a:rPr lang="en-US" sz="1800" i="1" dirty="0"/>
              <a:t>The advantages of such a structure also include increased reliability and availability of resources for the </a:t>
            </a:r>
            <a:r>
              <a:rPr lang="en-US" sz="1800" i="1" dirty="0" err="1"/>
              <a:t>ePIC</a:t>
            </a:r>
            <a:r>
              <a:rPr lang="en-US" sz="1800" i="1" dirty="0"/>
              <a:t> collaboration and other future collaborations. </a:t>
            </a:r>
            <a:endParaRPr lang="en-US" sz="2000" dirty="0"/>
          </a:p>
          <a:p>
            <a:r>
              <a:rPr lang="en-US" sz="2000" dirty="0"/>
              <a:t>The success of the EIC, an international scientific endeavor, will benefit from contributions from international partners towards its computing effort. </a:t>
            </a:r>
          </a:p>
          <a:p>
            <a:r>
              <a:rPr lang="en-US" sz="2000" dirty="0"/>
              <a:t>To facilitate efficient coordination, the Institute will administer the EIC International Computing Organization (EICO), which will include all the contributors to the EIC computing effort. </a:t>
            </a:r>
          </a:p>
          <a:p>
            <a:pPr marL="0" indent="0">
              <a:buNone/>
            </a:pP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a:p>
        </p:txBody>
      </p:sp>
    </p:spTree>
    <p:extLst>
      <p:ext uri="{BB962C8B-B14F-4D97-AF65-F5344CB8AC3E}">
        <p14:creationId xmlns:p14="http://schemas.microsoft.com/office/powerpoint/2010/main" val="133672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ESCJI : Scope</a:t>
            </a:r>
          </a:p>
        </p:txBody>
      </p:sp>
      <p:sp>
        <p:nvSpPr>
          <p:cNvPr id="3" name="Content Placeholder 2"/>
          <p:cNvSpPr>
            <a:spLocks noGrp="1"/>
          </p:cNvSpPr>
          <p:nvPr>
            <p:ph idx="1"/>
          </p:nvPr>
        </p:nvSpPr>
        <p:spPr/>
        <p:txBody>
          <a:bodyPr/>
          <a:lstStyle/>
          <a:p>
            <a:pPr marL="0" indent="0">
              <a:buNone/>
            </a:pPr>
            <a:r>
              <a:rPr lang="en-US" b="1" dirty="0"/>
              <a:t>The Institute will provide for EIC computing and software matters: </a:t>
            </a:r>
          </a:p>
          <a:p>
            <a:pPr marL="457200" indent="-457200">
              <a:spcBef>
                <a:spcPts val="1200"/>
              </a:spcBef>
              <a:buFont typeface="+mj-lt"/>
              <a:buAutoNum type="arabicParenR"/>
            </a:pPr>
            <a:r>
              <a:rPr lang="en-US" dirty="0"/>
              <a:t>A single entity to interface with the EIC project, the </a:t>
            </a:r>
            <a:r>
              <a:rPr lang="en-US" dirty="0" err="1"/>
              <a:t>ePIC</a:t>
            </a:r>
            <a:r>
              <a:rPr lang="en-US" dirty="0"/>
              <a:t> collaboration, theoreticians, and future collaborators.</a:t>
            </a:r>
          </a:p>
          <a:p>
            <a:pPr marL="457200" indent="-457200">
              <a:spcBef>
                <a:spcPts val="1200"/>
              </a:spcBef>
              <a:buFont typeface="+mj-lt"/>
              <a:buAutoNum type="arabicParenR"/>
            </a:pPr>
            <a:r>
              <a:rPr lang="en-US" dirty="0"/>
              <a:t>Execution of host lab responsibilities.  </a:t>
            </a:r>
          </a:p>
          <a:p>
            <a:pPr marL="457200" indent="-457200">
              <a:spcBef>
                <a:spcPts val="1200"/>
              </a:spcBef>
              <a:buFont typeface="+mj-lt"/>
              <a:buAutoNum type="arabicParenR"/>
            </a:pPr>
            <a:r>
              <a:rPr lang="en-US" dirty="0"/>
              <a:t>Maintenance of service level agreements and statements of work outlining the host labs’ contribution to the </a:t>
            </a:r>
            <a:r>
              <a:rPr lang="en-US" dirty="0" err="1"/>
              <a:t>ePIC</a:t>
            </a:r>
            <a:r>
              <a:rPr lang="en-US" dirty="0"/>
              <a:t> collaboration concerning computing resources, services, and personnel assigned to work on </a:t>
            </a:r>
            <a:r>
              <a:rPr lang="en-US" dirty="0" err="1"/>
              <a:t>ePIC</a:t>
            </a:r>
            <a:r>
              <a:rPr lang="en-US" dirty="0"/>
              <a:t> computing and software deliverables.</a:t>
            </a:r>
          </a:p>
          <a:p>
            <a:pPr marL="457200" indent="-457200">
              <a:spcBef>
                <a:spcPts val="1200"/>
              </a:spcBef>
              <a:buFont typeface="+mj-lt"/>
              <a:buAutoNum type="arabicParenR"/>
            </a:pPr>
            <a:r>
              <a:rPr lang="en-US" dirty="0"/>
              <a:t>A coordinating body for interacting with international partners, providing computing resources as in-kind contributions, including:</a:t>
            </a:r>
          </a:p>
          <a:p>
            <a:pPr lvl="1">
              <a:spcBef>
                <a:spcPts val="1200"/>
              </a:spcBef>
            </a:pPr>
            <a:r>
              <a:rPr lang="en-US" dirty="0"/>
              <a:t>Assessing resources.</a:t>
            </a:r>
          </a:p>
          <a:p>
            <a:pPr lvl="1">
              <a:spcBef>
                <a:spcPts val="1200"/>
              </a:spcBef>
            </a:pPr>
            <a:r>
              <a:rPr lang="en-US" dirty="0"/>
              <a:t>Managing the agreements with the sites delivering resources (including service levels).</a:t>
            </a:r>
          </a:p>
          <a:p>
            <a:pPr lvl="1">
              <a:spcBef>
                <a:spcPts val="1200"/>
              </a:spcBef>
            </a:pPr>
            <a:r>
              <a:rPr lang="en-US" dirty="0"/>
              <a:t>Facilitating and assessing the delivery against the agreements.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14</a:t>
            </a:fld>
            <a:endParaRPr lang="en-US"/>
          </a:p>
        </p:txBody>
      </p:sp>
      <p:sp>
        <p:nvSpPr>
          <p:cNvPr id="4" name="TextBox 3">
            <a:extLst>
              <a:ext uri="{FF2B5EF4-FFF2-40B4-BE49-F238E27FC236}">
                <a16:creationId xmlns:a16="http://schemas.microsoft.com/office/drawing/2014/main" id="{EDB4CA9F-7EDA-1C30-9063-EB7D2F8E489C}"/>
              </a:ext>
            </a:extLst>
          </p:cNvPr>
          <p:cNvSpPr txBox="1"/>
          <p:nvPr/>
        </p:nvSpPr>
        <p:spPr>
          <a:xfrm>
            <a:off x="1891862" y="5853545"/>
            <a:ext cx="8100936" cy="400110"/>
          </a:xfrm>
          <a:prstGeom prst="rect">
            <a:avLst/>
          </a:prstGeom>
          <a:noFill/>
        </p:spPr>
        <p:txBody>
          <a:bodyPr wrap="none" rtlCol="0">
            <a:spAutoFit/>
          </a:bodyPr>
          <a:lstStyle/>
          <a:p>
            <a:r>
              <a:rPr lang="en-US" sz="2000" i="1" dirty="0">
                <a:solidFill>
                  <a:srgbClr val="FF0000"/>
                </a:solidFill>
              </a:rPr>
              <a:t>The scope may evolve over time and the organization of the institute as well</a:t>
            </a:r>
          </a:p>
        </p:txBody>
      </p:sp>
    </p:spTree>
    <p:extLst>
      <p:ext uri="{BB962C8B-B14F-4D97-AF65-F5344CB8AC3E}">
        <p14:creationId xmlns:p14="http://schemas.microsoft.com/office/powerpoint/2010/main" val="119173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4530-56B9-A9B4-BA19-F1F9B58E3B87}"/>
              </a:ext>
            </a:extLst>
          </p:cNvPr>
          <p:cNvSpPr>
            <a:spLocks noGrp="1"/>
          </p:cNvSpPr>
          <p:nvPr>
            <p:ph type="title"/>
          </p:nvPr>
        </p:nvSpPr>
        <p:spPr/>
        <p:txBody>
          <a:bodyPr/>
          <a:lstStyle/>
          <a:p>
            <a:r>
              <a:rPr lang="en-US" dirty="0"/>
              <a:t>EIC Computing Organization &amp; Governance. </a:t>
            </a:r>
          </a:p>
        </p:txBody>
      </p:sp>
      <p:sp>
        <p:nvSpPr>
          <p:cNvPr id="3" name="Content Placeholder 2">
            <a:extLst>
              <a:ext uri="{FF2B5EF4-FFF2-40B4-BE49-F238E27FC236}">
                <a16:creationId xmlns:a16="http://schemas.microsoft.com/office/drawing/2014/main" id="{1DAB8A0E-54D9-7B40-23D9-666922F94B4E}"/>
              </a:ext>
            </a:extLst>
          </p:cNvPr>
          <p:cNvSpPr>
            <a:spLocks noGrp="1"/>
          </p:cNvSpPr>
          <p:nvPr>
            <p:ph idx="1"/>
          </p:nvPr>
        </p:nvSpPr>
        <p:spPr>
          <a:xfrm>
            <a:off x="283779" y="738153"/>
            <a:ext cx="11413950" cy="5562286"/>
          </a:xfrm>
        </p:spPr>
        <p:txBody>
          <a:bodyPr/>
          <a:lstStyle/>
          <a:p>
            <a:r>
              <a:rPr lang="en-US" sz="2400" dirty="0">
                <a:solidFill>
                  <a:srgbClr val="FF0000"/>
                </a:solidFill>
              </a:rPr>
              <a:t>Computing Council </a:t>
            </a:r>
            <a:r>
              <a:rPr lang="en-US" sz="2400" dirty="0"/>
              <a:t>(ECC)</a:t>
            </a:r>
          </a:p>
          <a:p>
            <a:pPr lvl="1"/>
            <a:r>
              <a:rPr lang="en-US" dirty="0"/>
              <a:t>Review the ECSJI strategic direction and support leadership in managing effective interfaces of the ECSJI to the EIC project and </a:t>
            </a:r>
            <a:r>
              <a:rPr lang="en-US" dirty="0" err="1"/>
              <a:t>ePIC</a:t>
            </a:r>
            <a:r>
              <a:rPr lang="en-US" dirty="0"/>
              <a:t> collaboration. </a:t>
            </a:r>
          </a:p>
          <a:p>
            <a:pPr lvl="1"/>
            <a:r>
              <a:rPr lang="en-US" dirty="0"/>
              <a:t>Authority: Approve the ECSJI strategic direction, leadership changes, annual budgets, resource allocations, and performance milestones. </a:t>
            </a:r>
          </a:p>
          <a:p>
            <a:r>
              <a:rPr lang="en-US" sz="2400" dirty="0">
                <a:solidFill>
                  <a:srgbClr val="FF0000"/>
                </a:solidFill>
              </a:rPr>
              <a:t>The Institute Management </a:t>
            </a:r>
            <a:r>
              <a:rPr lang="en-US" sz="2000" dirty="0"/>
              <a:t>[two co-directors, each nominated by one lab]</a:t>
            </a:r>
          </a:p>
          <a:p>
            <a:pPr lvl="1"/>
            <a:r>
              <a:rPr lang="en-US" sz="1800" dirty="0"/>
              <a:t>ECSJI co-directors have regular meetings with host labs management</a:t>
            </a:r>
          </a:p>
          <a:p>
            <a:pPr lvl="2"/>
            <a:r>
              <a:rPr lang="en-US" sz="1600" dirty="0"/>
              <a:t>To discuss how Computing and Software activities (</a:t>
            </a:r>
            <a:r>
              <a:rPr lang="en-US" sz="1600" dirty="0" err="1"/>
              <a:t>personpower</a:t>
            </a:r>
            <a:r>
              <a:rPr lang="en-US" sz="1600" dirty="0"/>
              <a:t> and resources) are supported by Labs</a:t>
            </a:r>
          </a:p>
          <a:p>
            <a:pPr lvl="1"/>
            <a:r>
              <a:rPr lang="en-US" sz="1800" dirty="0"/>
              <a:t>ECSJI co-directors have regular meetings with </a:t>
            </a:r>
            <a:r>
              <a:rPr lang="en-US" sz="1800" dirty="0" err="1"/>
              <a:t>ePIC</a:t>
            </a:r>
            <a:r>
              <a:rPr lang="en-US" sz="1800" dirty="0"/>
              <a:t> (spokesperson and deputy, SW&amp;C coordinator) and EIC Management </a:t>
            </a:r>
            <a:r>
              <a:rPr lang="en-US" sz="1800" dirty="0">
                <a:latin typeface="Arial" panose="020B0604020202020204" pitchFamily="34" charset="0"/>
              </a:rPr>
              <a:t>(</a:t>
            </a:r>
            <a:r>
              <a:rPr lang="en-US" sz="1800" dirty="0">
                <a:effectLst/>
                <a:latin typeface="Arial" panose="020B0604020202020204" pitchFamily="34" charset="0"/>
                <a:ea typeface="Calibri" panose="020F0502020204030204" pitchFamily="34" charset="0"/>
              </a:rPr>
              <a:t>Co-Associate Directors for the EIC Experimental Program</a:t>
            </a:r>
            <a:r>
              <a:rPr lang="en-US" sz="1800" dirty="0">
                <a:effectLst/>
                <a:latin typeface="Arial" panose="020B0604020202020204" pitchFamily="34" charset="0"/>
              </a:rPr>
              <a:t>) </a:t>
            </a:r>
            <a:endParaRPr lang="en-US" sz="1800" dirty="0">
              <a:latin typeface="Arial" panose="020B0604020202020204" pitchFamily="34" charset="0"/>
            </a:endParaRPr>
          </a:p>
          <a:p>
            <a:pPr lvl="2"/>
            <a:r>
              <a:rPr lang="en-US" sz="1600" dirty="0"/>
              <a:t>Typically, bi-weekly – address host Labs &lt; == &gt; </a:t>
            </a:r>
            <a:r>
              <a:rPr lang="en-US" sz="1600" dirty="0" err="1"/>
              <a:t>ePIC</a:t>
            </a:r>
            <a:r>
              <a:rPr lang="en-US" sz="1600" dirty="0"/>
              <a:t> and host Labs &lt; == &gt; EIC project issues</a:t>
            </a:r>
            <a:endParaRPr lang="en-US" dirty="0"/>
          </a:p>
          <a:p>
            <a:pPr lvl="1">
              <a:spcBef>
                <a:spcPts val="1800"/>
              </a:spcBef>
            </a:pPr>
            <a:r>
              <a:rPr lang="en-US" dirty="0"/>
              <a:t>Duties and accountability: </a:t>
            </a:r>
          </a:p>
          <a:p>
            <a:pPr lvl="2">
              <a:spcBef>
                <a:spcPts val="1200"/>
              </a:spcBef>
            </a:pPr>
            <a:r>
              <a:rPr lang="en-US" dirty="0"/>
              <a:t>The management is responsible for organizing the Institute to deliver defined responsibilities. </a:t>
            </a:r>
          </a:p>
          <a:p>
            <a:pPr lvl="2">
              <a:spcBef>
                <a:spcPts val="1200"/>
              </a:spcBef>
            </a:pPr>
            <a:r>
              <a:rPr lang="en-US" dirty="0"/>
              <a:t>The management will maintain a multi-year operation plan for the host labs, providing matrixed staff members to support activities. </a:t>
            </a:r>
          </a:p>
          <a:p>
            <a:pPr lvl="2">
              <a:spcBef>
                <a:spcPts val="1200"/>
              </a:spcBef>
            </a:pPr>
            <a:r>
              <a:rPr lang="en-US" dirty="0"/>
              <a:t>Institute management will provide a yearly report to the host labs’ management.</a:t>
            </a:r>
          </a:p>
          <a:p>
            <a:pPr marL="457200" lvl="1" indent="0">
              <a:spcBef>
                <a:spcPts val="1200"/>
              </a:spcBef>
              <a:buNone/>
            </a:pPr>
            <a:endParaRPr lang="en-US" sz="2400" dirty="0"/>
          </a:p>
          <a:p>
            <a:pPr marL="457200" lvl="1" indent="0">
              <a:spcBef>
                <a:spcPts val="1200"/>
              </a:spcBef>
              <a:buNone/>
            </a:pPr>
            <a:endParaRPr lang="en-US" sz="1600" dirty="0"/>
          </a:p>
          <a:p>
            <a:pPr lvl="1">
              <a:spcBef>
                <a:spcPts val="1200"/>
              </a:spcBef>
            </a:pPr>
            <a:endParaRPr lang="en-US" sz="1800" b="1" dirty="0"/>
          </a:p>
          <a:p>
            <a:pPr lvl="1"/>
            <a:endParaRPr lang="en-US" dirty="0"/>
          </a:p>
        </p:txBody>
      </p:sp>
      <p:sp>
        <p:nvSpPr>
          <p:cNvPr id="4" name="Slide Number Placeholder 3">
            <a:extLst>
              <a:ext uri="{FF2B5EF4-FFF2-40B4-BE49-F238E27FC236}">
                <a16:creationId xmlns:a16="http://schemas.microsoft.com/office/drawing/2014/main" id="{6D636E9E-10BD-A087-0398-7083B1C64549}"/>
              </a:ext>
            </a:extLst>
          </p:cNvPr>
          <p:cNvSpPr>
            <a:spLocks noGrp="1"/>
          </p:cNvSpPr>
          <p:nvPr>
            <p:ph type="sldNum" sz="quarter" idx="12"/>
          </p:nvPr>
        </p:nvSpPr>
        <p:spPr/>
        <p:txBody>
          <a:bodyPr/>
          <a:lstStyle/>
          <a:p>
            <a:fld id="{07E1C93C-5050-FC42-8F10-D22D4F119D13}" type="slidenum">
              <a:rPr lang="en-US" smtClean="0"/>
              <a:pPr/>
              <a:t>15</a:t>
            </a:fld>
            <a:endParaRPr lang="en-US" dirty="0"/>
          </a:p>
        </p:txBody>
      </p:sp>
    </p:spTree>
    <p:extLst>
      <p:ext uri="{BB962C8B-B14F-4D97-AF65-F5344CB8AC3E}">
        <p14:creationId xmlns:p14="http://schemas.microsoft.com/office/powerpoint/2010/main" val="44408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05DC-2AA4-7B20-0E8B-67CB32850B78}"/>
              </a:ext>
            </a:extLst>
          </p:cNvPr>
          <p:cNvSpPr>
            <a:spLocks noGrp="1"/>
          </p:cNvSpPr>
          <p:nvPr>
            <p:ph type="title"/>
          </p:nvPr>
        </p:nvSpPr>
        <p:spPr/>
        <p:txBody>
          <a:bodyPr>
            <a:normAutofit/>
          </a:bodyPr>
          <a:lstStyle/>
          <a:p>
            <a:r>
              <a:rPr lang="en-US" dirty="0"/>
              <a:t>WLCG Computing Resources Scrutiny Group</a:t>
            </a:r>
          </a:p>
        </p:txBody>
      </p:sp>
      <p:sp>
        <p:nvSpPr>
          <p:cNvPr id="3" name="Content Placeholder 2">
            <a:extLst>
              <a:ext uri="{FF2B5EF4-FFF2-40B4-BE49-F238E27FC236}">
                <a16:creationId xmlns:a16="http://schemas.microsoft.com/office/drawing/2014/main" id="{6F5114A8-33E1-8169-03C8-2020D3E48655}"/>
              </a:ext>
            </a:extLst>
          </p:cNvPr>
          <p:cNvSpPr>
            <a:spLocks noGrp="1"/>
          </p:cNvSpPr>
          <p:nvPr>
            <p:ph idx="1"/>
          </p:nvPr>
        </p:nvSpPr>
        <p:spPr/>
        <p:txBody>
          <a:bodyPr/>
          <a:lstStyle/>
          <a:p>
            <a:pPr algn="l"/>
            <a:r>
              <a:rPr lang="en-US" sz="2000" b="0" i="0" u="none" strike="noStrike" dirty="0">
                <a:solidFill>
                  <a:srgbClr val="333333"/>
                </a:solidFill>
                <a:effectLst/>
                <a:latin typeface="sourcesans-regular"/>
              </a:rPr>
              <a:t>The purpose of the C-RSG is to inform the decisions of the Computing Resources Review Board (C-RRB) for the LHC experiments.</a:t>
            </a:r>
          </a:p>
          <a:p>
            <a:pPr algn="l"/>
            <a:r>
              <a:rPr lang="en-US" sz="2000" b="0" i="0" u="none" strike="noStrike" dirty="0">
                <a:solidFill>
                  <a:srgbClr val="333333"/>
                </a:solidFill>
                <a:effectLst/>
                <a:latin typeface="sourcesans-regular"/>
              </a:rPr>
              <a:t>According to the WLCG, MoU the starting point of the scrutiny is the request information presented at the spring C-RRB meeting and any guidance that the C-RRB cares to give.  From that moment the CRSG enters into a sustained dialogue with each experiment seeking to understand to what extent the computing resource requests are well motivated. The recommendations are presented in the RRB autumn meeting.</a:t>
            </a:r>
          </a:p>
          <a:p>
            <a:pPr marL="0" indent="0" algn="l">
              <a:buNone/>
            </a:pPr>
            <a:r>
              <a:rPr lang="en-US" sz="2000" b="0" i="0" u="none" strike="noStrike" dirty="0">
                <a:solidFill>
                  <a:srgbClr val="333333"/>
                </a:solidFill>
                <a:effectLst/>
                <a:latin typeface="sourcesans-regular"/>
              </a:rPr>
              <a:t>Every year the CRSG should scrutinize</a:t>
            </a:r>
          </a:p>
          <a:p>
            <a:pPr algn="l">
              <a:buFont typeface="Arial" panose="020B0604020202020204" pitchFamily="34" charset="0"/>
              <a:buChar char="•"/>
            </a:pPr>
            <a:r>
              <a:rPr lang="en-US" sz="2000" b="0" i="0" u="none" strike="noStrike" dirty="0">
                <a:solidFill>
                  <a:srgbClr val="333333"/>
                </a:solidFill>
                <a:effectLst/>
                <a:latin typeface="sourcesans-regular"/>
              </a:rPr>
              <a:t>The resource accounting figures for the preceding year</a:t>
            </a:r>
          </a:p>
          <a:p>
            <a:pPr algn="l">
              <a:buFont typeface="Arial" panose="020B0604020202020204" pitchFamily="34" charset="0"/>
              <a:buChar char="•"/>
            </a:pPr>
            <a:r>
              <a:rPr lang="en-US" sz="2000" b="0" i="0" u="none" strike="noStrike" dirty="0">
                <a:solidFill>
                  <a:srgbClr val="333333"/>
                </a:solidFill>
                <a:effectLst/>
                <a:latin typeface="sourcesans-regular"/>
              </a:rPr>
              <a:t>The use the experiments made of these resources</a:t>
            </a:r>
          </a:p>
          <a:p>
            <a:pPr algn="l">
              <a:buFont typeface="Arial" panose="020B0604020202020204" pitchFamily="34" charset="0"/>
              <a:buChar char="•"/>
            </a:pPr>
            <a:r>
              <a:rPr lang="en-US" sz="2000" b="0" i="0" u="none" strike="noStrike" dirty="0">
                <a:solidFill>
                  <a:srgbClr val="333333"/>
                </a:solidFill>
                <a:effectLst/>
                <a:latin typeface="sourcesans-regular"/>
              </a:rPr>
              <a:t>The overall request for resources for every experiment for the following year and forecasts for the subsequent two years</a:t>
            </a:r>
          </a:p>
          <a:p>
            <a:pPr algn="l">
              <a:buFont typeface="Arial" panose="020B0604020202020204" pitchFamily="34" charset="0"/>
              <a:buChar char="•"/>
            </a:pPr>
            <a:r>
              <a:rPr lang="en-US" sz="2000" b="0" i="0" u="none" strike="noStrike" dirty="0">
                <a:solidFill>
                  <a:srgbClr val="333333"/>
                </a:solidFill>
                <a:effectLst/>
                <a:latin typeface="sourcesans-regular"/>
              </a:rPr>
              <a:t>The CRSG shall also examine the match between the refereed requests and  the pledges from the Institutions.</a:t>
            </a:r>
          </a:p>
          <a:p>
            <a:pPr algn="l">
              <a:buFont typeface="Arial" panose="020B0604020202020204" pitchFamily="34" charset="0"/>
              <a:buChar char="•"/>
            </a:pPr>
            <a:r>
              <a:rPr lang="en-US" sz="2000" b="0" i="0" u="none" strike="noStrike" dirty="0">
                <a:solidFill>
                  <a:srgbClr val="333333"/>
                </a:solidFill>
                <a:effectLst/>
                <a:latin typeface="sourcesans-regular"/>
              </a:rPr>
              <a:t>The CRSG shall make recommendations concerning apparent under-funding This is the first time that such an independent and detailed scrutiny of the computing yearly request is carried out.</a:t>
            </a:r>
          </a:p>
          <a:p>
            <a:pPr algn="l"/>
            <a:r>
              <a:rPr lang="en-US" sz="2000" b="0" i="0" u="none" strike="noStrike" dirty="0">
                <a:solidFill>
                  <a:srgbClr val="333333"/>
                </a:solidFill>
                <a:effectLst/>
                <a:latin typeface="opensans-bold"/>
              </a:rPr>
              <a:t> </a:t>
            </a:r>
          </a:p>
          <a:p>
            <a:endParaRPr lang="en-US" dirty="0"/>
          </a:p>
        </p:txBody>
      </p:sp>
      <p:sp>
        <p:nvSpPr>
          <p:cNvPr id="4" name="Slide Number Placeholder 3">
            <a:extLst>
              <a:ext uri="{FF2B5EF4-FFF2-40B4-BE49-F238E27FC236}">
                <a16:creationId xmlns:a16="http://schemas.microsoft.com/office/drawing/2014/main" id="{587A90F5-F056-1C25-4BBD-6950C9B79CA5}"/>
              </a:ext>
            </a:extLst>
          </p:cNvPr>
          <p:cNvSpPr>
            <a:spLocks noGrp="1"/>
          </p:cNvSpPr>
          <p:nvPr>
            <p:ph type="sldNum" sz="quarter" idx="12"/>
          </p:nvPr>
        </p:nvSpPr>
        <p:spPr/>
        <p:txBody>
          <a:bodyPr/>
          <a:lstStyle/>
          <a:p>
            <a:fld id="{07E1C93C-5050-FC42-8F10-D22D4F119D13}" type="slidenum">
              <a:rPr lang="en-US" smtClean="0"/>
              <a:pPr/>
              <a:t>16</a:t>
            </a:fld>
            <a:endParaRPr lang="en-US"/>
          </a:p>
        </p:txBody>
      </p:sp>
    </p:spTree>
    <p:extLst>
      <p:ext uri="{BB962C8B-B14F-4D97-AF65-F5344CB8AC3E}">
        <p14:creationId xmlns:p14="http://schemas.microsoft.com/office/powerpoint/2010/main" val="294352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3FC6-ED47-6D18-CDFD-C78F79C87BE1}"/>
              </a:ext>
            </a:extLst>
          </p:cNvPr>
          <p:cNvSpPr>
            <a:spLocks noGrp="1"/>
          </p:cNvSpPr>
          <p:nvPr>
            <p:ph type="title"/>
          </p:nvPr>
        </p:nvSpPr>
        <p:spPr/>
        <p:txBody>
          <a:bodyPr/>
          <a:lstStyle/>
          <a:p>
            <a:r>
              <a:rPr lang="en-US" dirty="0"/>
              <a:t>Glossary and Abbreviations</a:t>
            </a:r>
          </a:p>
        </p:txBody>
      </p:sp>
      <p:sp>
        <p:nvSpPr>
          <p:cNvPr id="3" name="Content Placeholder 2">
            <a:extLst>
              <a:ext uri="{FF2B5EF4-FFF2-40B4-BE49-F238E27FC236}">
                <a16:creationId xmlns:a16="http://schemas.microsoft.com/office/drawing/2014/main" id="{7BF07629-44ED-1808-5EDD-CD4BD882950D}"/>
              </a:ext>
            </a:extLst>
          </p:cNvPr>
          <p:cNvSpPr>
            <a:spLocks noGrp="1"/>
          </p:cNvSpPr>
          <p:nvPr>
            <p:ph idx="1"/>
          </p:nvPr>
        </p:nvSpPr>
        <p:spPr>
          <a:xfrm>
            <a:off x="0" y="906835"/>
            <a:ext cx="5635743" cy="5381694"/>
          </a:xfrm>
        </p:spPr>
        <p:txBody>
          <a:bodyPr/>
          <a:lstStyle/>
          <a:p>
            <a:r>
              <a:rPr lang="en-US" sz="2000" dirty="0">
                <a:latin typeface="Arial" panose="020B0604020202020204" pitchFamily="34" charset="0"/>
              </a:rPr>
              <a:t>AHM – All Hands Meeting</a:t>
            </a:r>
          </a:p>
          <a:p>
            <a:r>
              <a:rPr lang="en-US" sz="2000" dirty="0">
                <a:solidFill>
                  <a:schemeClr val="tx1">
                    <a:lumMod val="95000"/>
                    <a:lumOff val="5000"/>
                  </a:schemeClr>
                </a:solidFill>
                <a:highlight>
                  <a:srgbClr val="FFFFFF"/>
                </a:highlight>
                <a:latin typeface="Arial" panose="020B0604020202020204" pitchFamily="34" charset="0"/>
              </a:rPr>
              <a:t>ALD – Associated Lab Director</a:t>
            </a:r>
          </a:p>
          <a:p>
            <a:r>
              <a:rPr lang="en-US" sz="2000" dirty="0">
                <a:solidFill>
                  <a:schemeClr val="tx1">
                    <a:lumMod val="95000"/>
                    <a:lumOff val="5000"/>
                  </a:schemeClr>
                </a:solidFill>
                <a:highlight>
                  <a:srgbClr val="FFFFFF"/>
                </a:highlight>
                <a:latin typeface="Arial" panose="020B0604020202020204" pitchFamily="34" charset="0"/>
              </a:rPr>
              <a:t>CM – Computing Model</a:t>
            </a:r>
          </a:p>
          <a:p>
            <a:r>
              <a:rPr lang="en-US" sz="2000" b="0" i="0" u="none" strike="noStrike" dirty="0">
                <a:solidFill>
                  <a:schemeClr val="tx1">
                    <a:lumMod val="95000"/>
                    <a:lumOff val="5000"/>
                  </a:schemeClr>
                </a:solidFill>
                <a:effectLst/>
                <a:highlight>
                  <a:srgbClr val="FFFFFF"/>
                </a:highlight>
                <a:latin typeface="Arial" panose="020B0604020202020204" pitchFamily="34" charset="0"/>
              </a:rPr>
              <a:t>DDST – Deputy Director for Science and Technology</a:t>
            </a:r>
          </a:p>
          <a:p>
            <a:r>
              <a:rPr lang="en-US" sz="2000" dirty="0">
                <a:solidFill>
                  <a:schemeClr val="tx1">
                    <a:lumMod val="95000"/>
                    <a:lumOff val="5000"/>
                  </a:schemeClr>
                </a:solidFill>
                <a:highlight>
                  <a:srgbClr val="FFFFFF"/>
                </a:highlight>
                <a:latin typeface="Arial" panose="020B0604020202020204" pitchFamily="34" charset="0"/>
              </a:rPr>
              <a:t>E0, E1, E2 – Echelon0, 1, 2 sites according to </a:t>
            </a:r>
            <a:r>
              <a:rPr lang="en-US" sz="2000" dirty="0" err="1">
                <a:solidFill>
                  <a:schemeClr val="tx1">
                    <a:lumMod val="95000"/>
                    <a:lumOff val="5000"/>
                  </a:schemeClr>
                </a:solidFill>
                <a:highlight>
                  <a:srgbClr val="FFFFFF"/>
                </a:highlight>
                <a:latin typeface="Arial" panose="020B0604020202020204" pitchFamily="34" charset="0"/>
              </a:rPr>
              <a:t>ePIC</a:t>
            </a:r>
            <a:r>
              <a:rPr lang="en-US" sz="2000" dirty="0">
                <a:solidFill>
                  <a:schemeClr val="tx1">
                    <a:lumMod val="95000"/>
                    <a:lumOff val="5000"/>
                  </a:schemeClr>
                </a:solidFill>
                <a:highlight>
                  <a:srgbClr val="FFFFFF"/>
                </a:highlight>
                <a:latin typeface="Arial" panose="020B0604020202020204" pitchFamily="34" charset="0"/>
              </a:rPr>
              <a:t> computing model</a:t>
            </a:r>
            <a:endParaRPr lang="en-US" sz="2000" dirty="0">
              <a:latin typeface="Arial" panose="020B0604020202020204" pitchFamily="34" charset="0"/>
            </a:endParaRPr>
          </a:p>
          <a:p>
            <a:r>
              <a:rPr lang="en-US" sz="2000" dirty="0">
                <a:latin typeface="Arial" panose="020B0604020202020204" pitchFamily="34" charset="0"/>
              </a:rPr>
              <a:t>ECC  - EIC Computing Council</a:t>
            </a:r>
          </a:p>
          <a:p>
            <a:r>
              <a:rPr lang="en-US" sz="2000" dirty="0">
                <a:latin typeface="Arial" panose="020B0604020202020204" pitchFamily="34" charset="0"/>
              </a:rPr>
              <a:t>ECSAC – EIC Computing and Software Advisory Committee</a:t>
            </a:r>
          </a:p>
          <a:p>
            <a:r>
              <a:rPr lang="en-US" sz="2000" dirty="0">
                <a:latin typeface="Arial" panose="020B0604020202020204" pitchFamily="34" charset="0"/>
              </a:rPr>
              <a:t>EICO – EIC International Computing Organization</a:t>
            </a:r>
          </a:p>
          <a:p>
            <a:r>
              <a:rPr lang="en-US" sz="2000" dirty="0">
                <a:latin typeface="Arial" panose="020B0604020202020204" pitchFamily="34" charset="0"/>
              </a:rPr>
              <a:t>ECSJI – EIC Software and Computing Joint Institute</a:t>
            </a:r>
          </a:p>
        </p:txBody>
      </p:sp>
      <p:sp>
        <p:nvSpPr>
          <p:cNvPr id="4" name="Slide Number Placeholder 3">
            <a:extLst>
              <a:ext uri="{FF2B5EF4-FFF2-40B4-BE49-F238E27FC236}">
                <a16:creationId xmlns:a16="http://schemas.microsoft.com/office/drawing/2014/main" id="{5A822ECA-238A-E381-E27D-3B80D01BB1BA}"/>
              </a:ext>
            </a:extLst>
          </p:cNvPr>
          <p:cNvSpPr>
            <a:spLocks noGrp="1"/>
          </p:cNvSpPr>
          <p:nvPr>
            <p:ph type="sldNum" sz="quarter" idx="12"/>
          </p:nvPr>
        </p:nvSpPr>
        <p:spPr/>
        <p:txBody>
          <a:bodyPr/>
          <a:lstStyle/>
          <a:p>
            <a:fld id="{07E1C93C-5050-FC42-8F10-D22D4F119D13}" type="slidenum">
              <a:rPr lang="en-US" smtClean="0"/>
              <a:pPr/>
              <a:t>17</a:t>
            </a:fld>
            <a:endParaRPr lang="en-US"/>
          </a:p>
        </p:txBody>
      </p:sp>
      <p:sp>
        <p:nvSpPr>
          <p:cNvPr id="6" name="Content Placeholder 2">
            <a:extLst>
              <a:ext uri="{FF2B5EF4-FFF2-40B4-BE49-F238E27FC236}">
                <a16:creationId xmlns:a16="http://schemas.microsoft.com/office/drawing/2014/main" id="{106A466E-9963-E2E2-48C4-933A107BE96F}"/>
              </a:ext>
            </a:extLst>
          </p:cNvPr>
          <p:cNvSpPr txBox="1">
            <a:spLocks/>
          </p:cNvSpPr>
          <p:nvPr/>
        </p:nvSpPr>
        <p:spPr>
          <a:xfrm>
            <a:off x="6350620" y="906835"/>
            <a:ext cx="5635743" cy="5381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panose="020B0604020202020204" pitchFamily="34" charset="0"/>
              </a:rPr>
              <a:t>HL-LHC – High Luminosity LHC Run</a:t>
            </a:r>
          </a:p>
          <a:p>
            <a:r>
              <a:rPr lang="en-US" sz="2000" dirty="0"/>
              <a:t>IKC – in-kind contribution</a:t>
            </a:r>
          </a:p>
          <a:p>
            <a:r>
              <a:rPr lang="en-US" sz="2000" dirty="0"/>
              <a:t>MB – Management Board</a:t>
            </a:r>
          </a:p>
          <a:p>
            <a:r>
              <a:rPr lang="en-US" sz="2000" dirty="0"/>
              <a:t>NPP – Nuclear and particle physics </a:t>
            </a:r>
          </a:p>
          <a:p>
            <a:r>
              <a:rPr lang="en-US" sz="2000" dirty="0"/>
              <a:t>OB – Overview Board</a:t>
            </a:r>
          </a:p>
          <a:p>
            <a:r>
              <a:rPr lang="en-US" sz="2000" dirty="0"/>
              <a:t>OSG - Open Science Grid (NSF supported computing consortium)</a:t>
            </a:r>
          </a:p>
          <a:p>
            <a:r>
              <a:rPr lang="en-US" sz="2000" dirty="0"/>
              <a:t>SLA – Service Level Agreement</a:t>
            </a:r>
          </a:p>
          <a:p>
            <a:r>
              <a:rPr lang="en-US" sz="2000" dirty="0"/>
              <a:t>SW&amp;C – Software and </a:t>
            </a:r>
            <a:r>
              <a:rPr lang="en-US" sz="2000" dirty="0" err="1"/>
              <a:t>Computng</a:t>
            </a:r>
            <a:endParaRPr lang="en-US" sz="2000" dirty="0"/>
          </a:p>
          <a:p>
            <a:r>
              <a:rPr lang="en-US" sz="2000" dirty="0"/>
              <a:t>TF – Technical Forum</a:t>
            </a:r>
          </a:p>
          <a:p>
            <a:r>
              <a:rPr lang="en-US" sz="2000" dirty="0"/>
              <a:t>WLCG – World LHC Computing Grid</a:t>
            </a:r>
            <a:endParaRPr lang="en-US" sz="1900" dirty="0"/>
          </a:p>
        </p:txBody>
      </p:sp>
    </p:spTree>
    <p:extLst>
      <p:ext uri="{BB962C8B-B14F-4D97-AF65-F5344CB8AC3E}">
        <p14:creationId xmlns:p14="http://schemas.microsoft.com/office/powerpoint/2010/main" val="63443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33CA-F39F-1DE1-244C-2904DE6AC017}"/>
              </a:ext>
            </a:extLst>
          </p:cNvPr>
          <p:cNvSpPr>
            <a:spLocks noGrp="1"/>
          </p:cNvSpPr>
          <p:nvPr>
            <p:ph type="title"/>
          </p:nvPr>
        </p:nvSpPr>
        <p:spPr/>
        <p:txBody>
          <a:bodyPr/>
          <a:lstStyle/>
          <a:p>
            <a:r>
              <a:rPr lang="en-US" dirty="0"/>
              <a:t>Background. EIC Computing and Software Joint Institute</a:t>
            </a:r>
          </a:p>
        </p:txBody>
      </p:sp>
      <p:sp>
        <p:nvSpPr>
          <p:cNvPr id="3" name="Content Placeholder 2">
            <a:extLst>
              <a:ext uri="{FF2B5EF4-FFF2-40B4-BE49-F238E27FC236}">
                <a16:creationId xmlns:a16="http://schemas.microsoft.com/office/drawing/2014/main" id="{1058D1B5-7617-7884-7DB9-5B775576103F}"/>
              </a:ext>
            </a:extLst>
          </p:cNvPr>
          <p:cNvSpPr>
            <a:spLocks noGrp="1"/>
          </p:cNvSpPr>
          <p:nvPr>
            <p:ph idx="1"/>
          </p:nvPr>
        </p:nvSpPr>
        <p:spPr>
          <a:xfrm>
            <a:off x="411892" y="1073502"/>
            <a:ext cx="11285837" cy="5381694"/>
          </a:xfrm>
        </p:spPr>
        <p:txBody>
          <a:bodyPr/>
          <a:lstStyle/>
          <a:p>
            <a:pPr marL="0" indent="0">
              <a:buNone/>
            </a:pPr>
            <a:r>
              <a:rPr lang="en-US" sz="2800" dirty="0"/>
              <a:t>The EIC Computing and Software Joint Institute (ECSJI</a:t>
            </a:r>
            <a:r>
              <a:rPr lang="en-US" sz="2800" baseline="30000" dirty="0"/>
              <a:t>1</a:t>
            </a:r>
            <a:r>
              <a:rPr lang="en-US" sz="2800" dirty="0"/>
              <a:t>)</a:t>
            </a:r>
          </a:p>
          <a:p>
            <a:pPr lvl="1"/>
            <a:r>
              <a:rPr lang="en-US" sz="2400" dirty="0"/>
              <a:t>Presented to the EIC RRB on Dec 7, 2023 (</a:t>
            </a:r>
            <a:r>
              <a:rPr lang="en-US" sz="2400" dirty="0">
                <a:hlinkClick r:id="rId3" action="ppaction://hlinksldjump"/>
              </a:rPr>
              <a:t>ECSJI scope and panels</a:t>
            </a:r>
            <a:r>
              <a:rPr lang="en-US" sz="2400" dirty="0"/>
              <a:t>)</a:t>
            </a:r>
          </a:p>
          <a:p>
            <a:pPr lvl="1"/>
            <a:r>
              <a:rPr lang="en-US" sz="2400" dirty="0"/>
              <a:t>Provides is a single entity, based in the host labs, to interface with the EIC program and the </a:t>
            </a:r>
            <a:r>
              <a:rPr lang="en-US" sz="2400" dirty="0" err="1"/>
              <a:t>ePIC</a:t>
            </a:r>
            <a:r>
              <a:rPr lang="en-US" sz="2400" dirty="0"/>
              <a:t> collaboration on computing and software issues.</a:t>
            </a:r>
          </a:p>
          <a:p>
            <a:pPr lvl="2"/>
            <a:r>
              <a:rPr lang="en-US" sz="2400" dirty="0"/>
              <a:t>Provides a venue for coordination on resources to leverage the unique strengths of both labs</a:t>
            </a:r>
          </a:p>
          <a:p>
            <a:pPr lvl="1"/>
            <a:r>
              <a:rPr lang="en-US" sz="2400" dirty="0"/>
              <a:t>The Institute Management [two co-directors, each nominated by one lab]</a:t>
            </a:r>
          </a:p>
          <a:p>
            <a:pPr lvl="2"/>
            <a:r>
              <a:rPr lang="en-US" sz="2000" dirty="0"/>
              <a:t>ECSJI co-directors have regular meetings with host labs management</a:t>
            </a:r>
          </a:p>
          <a:p>
            <a:pPr lvl="3"/>
            <a:r>
              <a:rPr lang="en-US" sz="1800" dirty="0"/>
              <a:t>To discuss how Computing and Software activities (</a:t>
            </a:r>
            <a:r>
              <a:rPr lang="en-US" sz="1800" dirty="0" err="1"/>
              <a:t>personpower</a:t>
            </a:r>
            <a:r>
              <a:rPr lang="en-US" sz="1800" dirty="0"/>
              <a:t> and resources) are supported by Labs</a:t>
            </a:r>
          </a:p>
          <a:p>
            <a:pPr lvl="2"/>
            <a:r>
              <a:rPr lang="en-US" sz="2000" dirty="0"/>
              <a:t>ECSJI co-directors have regular meetings with </a:t>
            </a:r>
            <a:r>
              <a:rPr lang="en-US" sz="2000" dirty="0" err="1"/>
              <a:t>ePIC</a:t>
            </a:r>
            <a:r>
              <a:rPr lang="en-US" sz="2000" dirty="0"/>
              <a:t> (spokesperson and deputy, SW&amp;C coordinator) and EIC Management </a:t>
            </a:r>
            <a:r>
              <a:rPr lang="en-US" sz="2000" dirty="0">
                <a:latin typeface="Arial" panose="020B0604020202020204" pitchFamily="34" charset="0"/>
              </a:rPr>
              <a:t>(</a:t>
            </a:r>
            <a:r>
              <a:rPr lang="en-US" sz="2000" dirty="0">
                <a:effectLst/>
                <a:latin typeface="Arial" panose="020B0604020202020204" pitchFamily="34" charset="0"/>
                <a:ea typeface="Calibri" panose="020F0502020204030204" pitchFamily="34" charset="0"/>
              </a:rPr>
              <a:t>Co-Associate Directors for the EIC Experimental Program</a:t>
            </a:r>
            <a:r>
              <a:rPr lang="en-US" sz="2000" dirty="0">
                <a:effectLst/>
                <a:latin typeface="Arial" panose="020B0604020202020204" pitchFamily="34" charset="0"/>
              </a:rPr>
              <a:t>) </a:t>
            </a:r>
            <a:endParaRPr lang="en-US" sz="2000" dirty="0">
              <a:latin typeface="Arial" panose="020B0604020202020204" pitchFamily="34" charset="0"/>
            </a:endParaRPr>
          </a:p>
          <a:p>
            <a:pPr lvl="3"/>
            <a:r>
              <a:rPr lang="en-US" sz="1800" dirty="0"/>
              <a:t>Typically, bi-weekly – address host Labs &lt; == &gt; </a:t>
            </a:r>
            <a:r>
              <a:rPr lang="en-US" sz="1800" dirty="0" err="1"/>
              <a:t>ePIC</a:t>
            </a:r>
            <a:r>
              <a:rPr lang="en-US" sz="1800" dirty="0"/>
              <a:t> and host Labs &lt; == &gt; EIC project issues</a:t>
            </a:r>
            <a:endParaRPr lang="en-US" sz="2000" dirty="0"/>
          </a:p>
          <a:p>
            <a:pPr lvl="1"/>
            <a:endParaRPr lang="en-US" dirty="0"/>
          </a:p>
          <a:p>
            <a:endParaRPr lang="en-US" dirty="0"/>
          </a:p>
          <a:p>
            <a:pPr lvl="2"/>
            <a:endParaRPr lang="en-US" dirty="0"/>
          </a:p>
          <a:p>
            <a:pPr marL="914400" lvl="2" indent="0">
              <a:buNone/>
            </a:pPr>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5BEC295A-89C7-9A0A-8BAC-97BFB841077D}"/>
              </a:ext>
            </a:extLst>
          </p:cNvPr>
          <p:cNvSpPr>
            <a:spLocks noGrp="1"/>
          </p:cNvSpPr>
          <p:nvPr>
            <p:ph type="sldNum" sz="quarter" idx="12"/>
          </p:nvPr>
        </p:nvSpPr>
        <p:spPr/>
        <p:txBody>
          <a:bodyPr/>
          <a:lstStyle/>
          <a:p>
            <a:fld id="{07E1C93C-5050-FC42-8F10-D22D4F119D13}" type="slidenum">
              <a:rPr lang="en-US" smtClean="0"/>
              <a:pPr/>
              <a:t>2</a:t>
            </a:fld>
            <a:endParaRPr lang="en-US"/>
          </a:p>
        </p:txBody>
      </p:sp>
      <p:sp>
        <p:nvSpPr>
          <p:cNvPr id="5" name="TextBox 4">
            <a:extLst>
              <a:ext uri="{FF2B5EF4-FFF2-40B4-BE49-F238E27FC236}">
                <a16:creationId xmlns:a16="http://schemas.microsoft.com/office/drawing/2014/main" id="{6C547BBE-769B-9678-83CD-4D56CE3BDF34}"/>
              </a:ext>
            </a:extLst>
          </p:cNvPr>
          <p:cNvSpPr txBox="1"/>
          <p:nvPr/>
        </p:nvSpPr>
        <p:spPr>
          <a:xfrm>
            <a:off x="9505506" y="6068851"/>
            <a:ext cx="2092239" cy="261610"/>
          </a:xfrm>
          <a:prstGeom prst="rect">
            <a:avLst/>
          </a:prstGeom>
          <a:noFill/>
        </p:spPr>
        <p:txBody>
          <a:bodyPr wrap="none" rtlCol="0">
            <a:spAutoFit/>
          </a:bodyPr>
          <a:lstStyle/>
          <a:p>
            <a:r>
              <a:rPr lang="en-US" sz="1100" dirty="0">
                <a:hlinkClick r:id="rId4" action="ppaction://hlinksldjump"/>
              </a:rPr>
              <a:t>List </a:t>
            </a:r>
            <a:r>
              <a:rPr lang="en-US" sz="1100" dirty="0"/>
              <a:t>of Abbreviations and glossary</a:t>
            </a:r>
          </a:p>
        </p:txBody>
      </p:sp>
    </p:spTree>
    <p:extLst>
      <p:ext uri="{BB962C8B-B14F-4D97-AF65-F5344CB8AC3E}">
        <p14:creationId xmlns:p14="http://schemas.microsoft.com/office/powerpoint/2010/main" val="331730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EIC Computing, DOE Context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a:p>
        </p:txBody>
      </p:sp>
      <p:sp>
        <p:nvSpPr>
          <p:cNvPr id="7" name="Rounded Rectangle 6">
            <a:extLst>
              <a:ext uri="{FF2B5EF4-FFF2-40B4-BE49-F238E27FC236}">
                <a16:creationId xmlns:a16="http://schemas.microsoft.com/office/drawing/2014/main" id="{A8B42FB5-9B90-A631-9FE2-C3437AF06C25}"/>
              </a:ext>
            </a:extLst>
          </p:cNvPr>
          <p:cNvSpPr/>
          <p:nvPr/>
        </p:nvSpPr>
        <p:spPr>
          <a:xfrm>
            <a:off x="411892" y="2134902"/>
            <a:ext cx="2154620" cy="1051035"/>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EIC Project</a:t>
            </a:r>
          </a:p>
          <a:p>
            <a:pPr algn="ctr"/>
            <a:r>
              <a:rPr lang="en-US" dirty="0">
                <a:ln w="0"/>
                <a:solidFill>
                  <a:schemeClr val="tx1"/>
                </a:solidFill>
                <a:effectLst>
                  <a:outerShdw blurRad="38100" dist="19050" dir="2700000" algn="tl" rotWithShape="0">
                    <a:schemeClr val="dk1">
                      <a:alpha val="40000"/>
                    </a:schemeClr>
                  </a:outerShdw>
                </a:effectLst>
              </a:rPr>
              <a:t>[&amp; EIC Committees]</a:t>
            </a:r>
          </a:p>
        </p:txBody>
      </p:sp>
      <p:sp>
        <p:nvSpPr>
          <p:cNvPr id="10" name="Rectangle 9">
            <a:extLst>
              <a:ext uri="{FF2B5EF4-FFF2-40B4-BE49-F238E27FC236}">
                <a16:creationId xmlns:a16="http://schemas.microsoft.com/office/drawing/2014/main" id="{316556AA-C72D-BA6A-A447-D272DD1B8B3A}"/>
              </a:ext>
            </a:extLst>
          </p:cNvPr>
          <p:cNvSpPr/>
          <p:nvPr/>
        </p:nvSpPr>
        <p:spPr>
          <a:xfrm>
            <a:off x="3698869" y="3099437"/>
            <a:ext cx="4450969" cy="276683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EIC Computing &amp; Software</a:t>
            </a:r>
          </a:p>
          <a:p>
            <a:pPr algn="ctr"/>
            <a:r>
              <a:rPr lang="en-US" dirty="0">
                <a:solidFill>
                  <a:schemeClr val="tx1"/>
                </a:solidFill>
              </a:rPr>
              <a:t> Joint Institute [ECSJI]</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EA3D5F7E-4C4B-436F-90A7-8A7DFA18BF48}"/>
              </a:ext>
            </a:extLst>
          </p:cNvPr>
          <p:cNvSpPr/>
          <p:nvPr/>
        </p:nvSpPr>
        <p:spPr>
          <a:xfrm>
            <a:off x="3690608" y="2037237"/>
            <a:ext cx="4450969" cy="10510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B170DC34-4698-1AA9-36BF-BCED8BCF52CC}"/>
              </a:ext>
            </a:extLst>
          </p:cNvPr>
          <p:cNvSpPr/>
          <p:nvPr/>
        </p:nvSpPr>
        <p:spPr>
          <a:xfrm>
            <a:off x="668108" y="4351283"/>
            <a:ext cx="1870842" cy="119188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Computing &amp; Software Advisory Committee</a:t>
            </a:r>
          </a:p>
          <a:p>
            <a:pPr algn="ctr"/>
            <a:r>
              <a:rPr lang="en-US" dirty="0">
                <a:solidFill>
                  <a:schemeClr val="tx1"/>
                </a:solidFill>
              </a:rPr>
              <a:t>[ECSAC]</a:t>
            </a:r>
          </a:p>
        </p:txBody>
      </p:sp>
      <p:sp>
        <p:nvSpPr>
          <p:cNvPr id="17" name="Rectangle 16">
            <a:extLst>
              <a:ext uri="{FF2B5EF4-FFF2-40B4-BE49-F238E27FC236}">
                <a16:creationId xmlns:a16="http://schemas.microsoft.com/office/drawing/2014/main" id="{180C8BE1-2A6F-2517-6C9D-CAA25BC40F78}"/>
              </a:ext>
            </a:extLst>
          </p:cNvPr>
          <p:cNvSpPr/>
          <p:nvPr/>
        </p:nvSpPr>
        <p:spPr>
          <a:xfrm>
            <a:off x="3969923" y="2484594"/>
            <a:ext cx="4005482" cy="5692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BNL NPP ALD, </a:t>
            </a:r>
            <a:r>
              <a:rPr lang="en-US" sz="1600" dirty="0" err="1">
                <a:ln w="0"/>
                <a:solidFill>
                  <a:schemeClr val="tx1"/>
                </a:solidFill>
                <a:effectLst>
                  <a:outerShdw blurRad="38100" dist="19050" dir="2700000" algn="tl" rotWithShape="0">
                    <a:schemeClr val="dk1">
                      <a:alpha val="40000"/>
                    </a:schemeClr>
                  </a:outerShdw>
                </a:effectLst>
              </a:rPr>
              <a:t>JLab</a:t>
            </a:r>
            <a:r>
              <a:rPr lang="en-US" sz="1600" dirty="0">
                <a:ln w="0"/>
                <a:solidFill>
                  <a:schemeClr val="tx1"/>
                </a:solidFill>
                <a:effectLst>
                  <a:outerShdw blurRad="38100" dist="19050" dir="2700000" algn="tl" rotWithShape="0">
                    <a:schemeClr val="dk1">
                      <a:alpha val="40000"/>
                    </a:schemeClr>
                  </a:outerShdw>
                </a:effectLst>
              </a:rPr>
              <a:t> DDST</a:t>
            </a:r>
          </a:p>
        </p:txBody>
      </p:sp>
      <p:sp>
        <p:nvSpPr>
          <p:cNvPr id="19" name="Rectangle 18">
            <a:extLst>
              <a:ext uri="{FF2B5EF4-FFF2-40B4-BE49-F238E27FC236}">
                <a16:creationId xmlns:a16="http://schemas.microsoft.com/office/drawing/2014/main" id="{F6D0A726-6CDA-A716-10B5-6F0EAA2D3B0F}"/>
              </a:ext>
            </a:extLst>
          </p:cNvPr>
          <p:cNvSpPr/>
          <p:nvPr/>
        </p:nvSpPr>
        <p:spPr>
          <a:xfrm>
            <a:off x="3889316" y="4232646"/>
            <a:ext cx="3987026" cy="5833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Two ECSJI co-directors [nominated by ECC]</a:t>
            </a:r>
          </a:p>
        </p:txBody>
      </p:sp>
      <p:sp>
        <p:nvSpPr>
          <p:cNvPr id="36" name="Rounded Rectangle 35">
            <a:extLst>
              <a:ext uri="{FF2B5EF4-FFF2-40B4-BE49-F238E27FC236}">
                <a16:creationId xmlns:a16="http://schemas.microsoft.com/office/drawing/2014/main" id="{62C34B60-2F5A-F68C-CCF3-0C2021CA7D20}"/>
              </a:ext>
            </a:extLst>
          </p:cNvPr>
          <p:cNvSpPr/>
          <p:nvPr/>
        </p:nvSpPr>
        <p:spPr>
          <a:xfrm>
            <a:off x="9423554" y="4232646"/>
            <a:ext cx="2009464" cy="118377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SW &amp; Computing</a:t>
            </a:r>
          </a:p>
          <a:p>
            <a:pPr algn="ctr"/>
            <a:r>
              <a:rPr lang="en-US" dirty="0">
                <a:ln w="0"/>
                <a:solidFill>
                  <a:schemeClr val="tx1"/>
                </a:solidFill>
                <a:effectLst>
                  <a:outerShdw blurRad="38100" dist="19050" dir="2700000" algn="tl" rotWithShape="0">
                    <a:schemeClr val="dk1">
                      <a:alpha val="40000"/>
                    </a:schemeClr>
                  </a:outerShdw>
                </a:effectLst>
              </a:rPr>
              <a:t>Coordination</a:t>
            </a:r>
          </a:p>
        </p:txBody>
      </p:sp>
      <p:sp>
        <p:nvSpPr>
          <p:cNvPr id="18" name="TextBox 17">
            <a:extLst>
              <a:ext uri="{FF2B5EF4-FFF2-40B4-BE49-F238E27FC236}">
                <a16:creationId xmlns:a16="http://schemas.microsoft.com/office/drawing/2014/main" id="{64A1035D-547A-3AC3-218B-323AEA1F7741}"/>
              </a:ext>
            </a:extLst>
          </p:cNvPr>
          <p:cNvSpPr txBox="1"/>
          <p:nvPr/>
        </p:nvSpPr>
        <p:spPr>
          <a:xfrm>
            <a:off x="4463363" y="2081832"/>
            <a:ext cx="3265273" cy="369332"/>
          </a:xfrm>
          <a:prstGeom prst="rect">
            <a:avLst/>
          </a:prstGeom>
          <a:noFill/>
        </p:spPr>
        <p:txBody>
          <a:bodyPr wrap="square" rtlCol="0">
            <a:spAutoFit/>
          </a:bodyPr>
          <a:lstStyle/>
          <a:p>
            <a:r>
              <a:rPr lang="en-US" dirty="0"/>
              <a:t>EIC Computing Council [ECC]</a:t>
            </a:r>
          </a:p>
        </p:txBody>
      </p:sp>
      <p:cxnSp>
        <p:nvCxnSpPr>
          <p:cNvPr id="28" name="Straight Arrow Connector 27">
            <a:extLst>
              <a:ext uri="{FF2B5EF4-FFF2-40B4-BE49-F238E27FC236}">
                <a16:creationId xmlns:a16="http://schemas.microsoft.com/office/drawing/2014/main" id="{C0422872-4060-A150-FB7E-DC8B84BF9B6D}"/>
              </a:ext>
            </a:extLst>
          </p:cNvPr>
          <p:cNvCxnSpPr>
            <a:cxnSpLocks/>
          </p:cNvCxnSpPr>
          <p:nvPr/>
        </p:nvCxnSpPr>
        <p:spPr>
          <a:xfrm flipH="1">
            <a:off x="2566512" y="2679300"/>
            <a:ext cx="1124096"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568E157-B621-4316-1AB4-2E7F565614A5}"/>
              </a:ext>
            </a:extLst>
          </p:cNvPr>
          <p:cNvSpPr/>
          <p:nvPr/>
        </p:nvSpPr>
        <p:spPr>
          <a:xfrm>
            <a:off x="3545645" y="901094"/>
            <a:ext cx="4330697" cy="662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601A82-81FE-F6EB-34CD-547FA9790F0F}"/>
              </a:ext>
            </a:extLst>
          </p:cNvPr>
          <p:cNvSpPr txBox="1"/>
          <p:nvPr/>
        </p:nvSpPr>
        <p:spPr>
          <a:xfrm>
            <a:off x="3772123" y="1011183"/>
            <a:ext cx="3727239" cy="400110"/>
          </a:xfrm>
          <a:prstGeom prst="rect">
            <a:avLst/>
          </a:prstGeom>
          <a:noFill/>
        </p:spPr>
        <p:txBody>
          <a:bodyPr wrap="none" rtlCol="0">
            <a:spAutoFit/>
          </a:bodyPr>
          <a:lstStyle/>
          <a:p>
            <a:r>
              <a:rPr lang="en-US" sz="2000" dirty="0"/>
              <a:t>DOE OFFICE OF NUCLEAR PHYSICS</a:t>
            </a:r>
          </a:p>
        </p:txBody>
      </p:sp>
      <p:cxnSp>
        <p:nvCxnSpPr>
          <p:cNvPr id="37" name="Straight Arrow Connector 36">
            <a:extLst>
              <a:ext uri="{FF2B5EF4-FFF2-40B4-BE49-F238E27FC236}">
                <a16:creationId xmlns:a16="http://schemas.microsoft.com/office/drawing/2014/main" id="{358135B1-6CE2-9122-50D7-B98912552141}"/>
              </a:ext>
            </a:extLst>
          </p:cNvPr>
          <p:cNvCxnSpPr>
            <a:cxnSpLocks/>
          </p:cNvCxnSpPr>
          <p:nvPr/>
        </p:nvCxnSpPr>
        <p:spPr>
          <a:xfrm>
            <a:off x="5792359" y="1563703"/>
            <a:ext cx="0" cy="484699"/>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CE963DA-4E58-1CC2-FF82-AFEAD3BA56A9}"/>
              </a:ext>
            </a:extLst>
          </p:cNvPr>
          <p:cNvCxnSpPr>
            <a:cxnSpLocks/>
          </p:cNvCxnSpPr>
          <p:nvPr/>
        </p:nvCxnSpPr>
        <p:spPr>
          <a:xfrm flipH="1">
            <a:off x="8149838" y="4947225"/>
            <a:ext cx="1267307"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a:extLst>
              <a:ext uri="{FF2B5EF4-FFF2-40B4-BE49-F238E27FC236}">
                <a16:creationId xmlns:a16="http://schemas.microsoft.com/office/drawing/2014/main" id="{20661761-F4F9-E9E3-898D-6452906BFCDC}"/>
              </a:ext>
            </a:extLst>
          </p:cNvPr>
          <p:cNvSpPr/>
          <p:nvPr/>
        </p:nvSpPr>
        <p:spPr>
          <a:xfrm>
            <a:off x="9417145" y="2317009"/>
            <a:ext cx="2009464" cy="62015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Spokesperson</a:t>
            </a:r>
          </a:p>
        </p:txBody>
      </p:sp>
      <p:cxnSp>
        <p:nvCxnSpPr>
          <p:cNvPr id="16" name="Straight Connector 15">
            <a:extLst>
              <a:ext uri="{FF2B5EF4-FFF2-40B4-BE49-F238E27FC236}">
                <a16:creationId xmlns:a16="http://schemas.microsoft.com/office/drawing/2014/main" id="{88AE1ED3-BB06-58D5-B5AD-84A137504C4A}"/>
              </a:ext>
            </a:extLst>
          </p:cNvPr>
          <p:cNvCxnSpPr>
            <a:cxnSpLocks/>
          </p:cNvCxnSpPr>
          <p:nvPr/>
        </p:nvCxnSpPr>
        <p:spPr>
          <a:xfrm flipH="1">
            <a:off x="2528328" y="4857854"/>
            <a:ext cx="1162280" cy="7626"/>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6B04F3-6661-ECF3-D117-A88249A1C2F1}"/>
              </a:ext>
            </a:extLst>
          </p:cNvPr>
          <p:cNvCxnSpPr>
            <a:cxnSpLocks/>
          </p:cNvCxnSpPr>
          <p:nvPr/>
        </p:nvCxnSpPr>
        <p:spPr>
          <a:xfrm>
            <a:off x="10499634" y="2937167"/>
            <a:ext cx="6409" cy="1295479"/>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0A4C92F-C98A-C46D-64EF-272DB186D3B0}"/>
              </a:ext>
            </a:extLst>
          </p:cNvPr>
          <p:cNvCxnSpPr>
            <a:cxnSpLocks/>
          </p:cNvCxnSpPr>
          <p:nvPr/>
        </p:nvCxnSpPr>
        <p:spPr>
          <a:xfrm flipH="1">
            <a:off x="2547154" y="5345544"/>
            <a:ext cx="1143454"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1714F9-B8AF-7308-E715-21D3053F1248}"/>
              </a:ext>
            </a:extLst>
          </p:cNvPr>
          <p:cNvSpPr txBox="1"/>
          <p:nvPr/>
        </p:nvSpPr>
        <p:spPr>
          <a:xfrm>
            <a:off x="668108" y="6119650"/>
            <a:ext cx="1265090" cy="253916"/>
          </a:xfrm>
          <a:prstGeom prst="rect">
            <a:avLst/>
          </a:prstGeom>
          <a:noFill/>
        </p:spPr>
        <p:txBody>
          <a:bodyPr wrap="none" rtlCol="0">
            <a:spAutoFit/>
          </a:bodyPr>
          <a:lstStyle/>
          <a:p>
            <a:r>
              <a:rPr lang="en-US" sz="1050" dirty="0"/>
              <a:t>v0.25 May 27, 2025</a:t>
            </a:r>
          </a:p>
        </p:txBody>
      </p:sp>
      <p:cxnSp>
        <p:nvCxnSpPr>
          <p:cNvPr id="52" name="Straight Arrow Connector 51">
            <a:extLst>
              <a:ext uri="{FF2B5EF4-FFF2-40B4-BE49-F238E27FC236}">
                <a16:creationId xmlns:a16="http://schemas.microsoft.com/office/drawing/2014/main" id="{78B6A193-DA42-18BF-E25A-2FF3D2ECB03C}"/>
              </a:ext>
            </a:extLst>
          </p:cNvPr>
          <p:cNvCxnSpPr/>
          <p:nvPr/>
        </p:nvCxnSpPr>
        <p:spPr>
          <a:xfrm>
            <a:off x="9704376" y="904790"/>
            <a:ext cx="680224" cy="0"/>
          </a:xfrm>
          <a:prstGeom prst="straightConnector1">
            <a:avLst/>
          </a:prstGeom>
          <a:ln w="15875">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593BB3D-D2EA-708B-CC16-6F0F87F3AFA8}"/>
              </a:ext>
            </a:extLst>
          </p:cNvPr>
          <p:cNvCxnSpPr/>
          <p:nvPr/>
        </p:nvCxnSpPr>
        <p:spPr>
          <a:xfrm>
            <a:off x="9704376" y="1104845"/>
            <a:ext cx="680224" cy="0"/>
          </a:xfrm>
          <a:prstGeom prst="straightConnector1">
            <a:avLst/>
          </a:prstGeom>
          <a:ln w="15875">
            <a:solidFill>
              <a:srgbClr val="00B0F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E86575B-4053-0D80-7B14-41D08E1B9CCD}"/>
              </a:ext>
            </a:extLst>
          </p:cNvPr>
          <p:cNvSpPr txBox="1"/>
          <p:nvPr/>
        </p:nvSpPr>
        <p:spPr>
          <a:xfrm>
            <a:off x="10469296" y="775865"/>
            <a:ext cx="957313" cy="230832"/>
          </a:xfrm>
          <a:prstGeom prst="rect">
            <a:avLst/>
          </a:prstGeom>
          <a:noFill/>
        </p:spPr>
        <p:txBody>
          <a:bodyPr wrap="none" rtlCol="0">
            <a:spAutoFit/>
          </a:bodyPr>
          <a:lstStyle/>
          <a:p>
            <a:r>
              <a:rPr lang="en-US" sz="900" dirty="0"/>
              <a:t>Communication</a:t>
            </a:r>
          </a:p>
        </p:txBody>
      </p:sp>
      <p:sp>
        <p:nvSpPr>
          <p:cNvPr id="57" name="TextBox 56">
            <a:extLst>
              <a:ext uri="{FF2B5EF4-FFF2-40B4-BE49-F238E27FC236}">
                <a16:creationId xmlns:a16="http://schemas.microsoft.com/office/drawing/2014/main" id="{879F225C-5BEB-6BF1-E513-293113863B35}"/>
              </a:ext>
            </a:extLst>
          </p:cNvPr>
          <p:cNvSpPr txBox="1"/>
          <p:nvPr/>
        </p:nvSpPr>
        <p:spPr>
          <a:xfrm>
            <a:off x="10354968" y="1000439"/>
            <a:ext cx="647934" cy="230832"/>
          </a:xfrm>
          <a:prstGeom prst="rect">
            <a:avLst/>
          </a:prstGeom>
          <a:noFill/>
        </p:spPr>
        <p:txBody>
          <a:bodyPr wrap="none" rtlCol="0">
            <a:spAutoFit/>
          </a:bodyPr>
          <a:lstStyle/>
          <a:p>
            <a:r>
              <a:rPr lang="en-US" sz="900" dirty="0"/>
              <a:t>Reporting</a:t>
            </a:r>
          </a:p>
        </p:txBody>
      </p:sp>
      <p:sp>
        <p:nvSpPr>
          <p:cNvPr id="60" name="Rounded Rectangle 59">
            <a:extLst>
              <a:ext uri="{FF2B5EF4-FFF2-40B4-BE49-F238E27FC236}">
                <a16:creationId xmlns:a16="http://schemas.microsoft.com/office/drawing/2014/main" id="{65AD8D87-CF0F-C7A3-A3EF-CE5A636925FD}"/>
              </a:ext>
            </a:extLst>
          </p:cNvPr>
          <p:cNvSpPr/>
          <p:nvPr/>
        </p:nvSpPr>
        <p:spPr>
          <a:xfrm>
            <a:off x="9569048" y="1214819"/>
            <a:ext cx="764919" cy="196391"/>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392690AF-9338-00B6-7EDC-54B268487BE0}"/>
              </a:ext>
            </a:extLst>
          </p:cNvPr>
          <p:cNvSpPr/>
          <p:nvPr/>
        </p:nvSpPr>
        <p:spPr>
          <a:xfrm>
            <a:off x="9582457" y="1478780"/>
            <a:ext cx="764919" cy="196391"/>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1DC46BFD-1EE7-5973-691F-5E1F3D7686DE}"/>
              </a:ext>
            </a:extLst>
          </p:cNvPr>
          <p:cNvSpPr/>
          <p:nvPr/>
        </p:nvSpPr>
        <p:spPr>
          <a:xfrm>
            <a:off x="9582456" y="1733644"/>
            <a:ext cx="764919" cy="19639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ADAE7597-3513-3CB5-15AB-387F472F5DBE}"/>
              </a:ext>
            </a:extLst>
          </p:cNvPr>
          <p:cNvSpPr txBox="1"/>
          <p:nvPr/>
        </p:nvSpPr>
        <p:spPr>
          <a:xfrm>
            <a:off x="10376315" y="1214819"/>
            <a:ext cx="688009" cy="230832"/>
          </a:xfrm>
          <a:prstGeom prst="rect">
            <a:avLst/>
          </a:prstGeom>
          <a:noFill/>
        </p:spPr>
        <p:txBody>
          <a:bodyPr wrap="none" rtlCol="0">
            <a:spAutoFit/>
          </a:bodyPr>
          <a:lstStyle/>
          <a:p>
            <a:r>
              <a:rPr lang="en-US" sz="900" dirty="0"/>
              <a:t>EIC Project</a:t>
            </a:r>
          </a:p>
        </p:txBody>
      </p:sp>
      <p:sp>
        <p:nvSpPr>
          <p:cNvPr id="65" name="TextBox 64">
            <a:extLst>
              <a:ext uri="{FF2B5EF4-FFF2-40B4-BE49-F238E27FC236}">
                <a16:creationId xmlns:a16="http://schemas.microsoft.com/office/drawing/2014/main" id="{F3411FF3-2624-202A-AA1D-77E45D2A156F}"/>
              </a:ext>
            </a:extLst>
          </p:cNvPr>
          <p:cNvSpPr txBox="1"/>
          <p:nvPr/>
        </p:nvSpPr>
        <p:spPr>
          <a:xfrm>
            <a:off x="10376314" y="1489467"/>
            <a:ext cx="420308" cy="230832"/>
          </a:xfrm>
          <a:prstGeom prst="rect">
            <a:avLst/>
          </a:prstGeom>
          <a:noFill/>
        </p:spPr>
        <p:txBody>
          <a:bodyPr wrap="none" rtlCol="0">
            <a:spAutoFit/>
          </a:bodyPr>
          <a:lstStyle/>
          <a:p>
            <a:r>
              <a:rPr lang="en-US" sz="900" dirty="0"/>
              <a:t>ECSJI</a:t>
            </a:r>
          </a:p>
        </p:txBody>
      </p:sp>
      <p:sp>
        <p:nvSpPr>
          <p:cNvPr id="66" name="TextBox 65">
            <a:extLst>
              <a:ext uri="{FF2B5EF4-FFF2-40B4-BE49-F238E27FC236}">
                <a16:creationId xmlns:a16="http://schemas.microsoft.com/office/drawing/2014/main" id="{DF6B406E-821A-CF63-6DF7-5C364644416C}"/>
              </a:ext>
            </a:extLst>
          </p:cNvPr>
          <p:cNvSpPr txBox="1"/>
          <p:nvPr/>
        </p:nvSpPr>
        <p:spPr>
          <a:xfrm>
            <a:off x="10374718" y="1699203"/>
            <a:ext cx="1051891" cy="230832"/>
          </a:xfrm>
          <a:prstGeom prst="rect">
            <a:avLst/>
          </a:prstGeom>
          <a:noFill/>
        </p:spPr>
        <p:txBody>
          <a:bodyPr wrap="none" rtlCol="0">
            <a:spAutoFit/>
          </a:bodyPr>
          <a:lstStyle/>
          <a:p>
            <a:r>
              <a:rPr lang="en-US" sz="900" dirty="0" err="1"/>
              <a:t>ePIC</a:t>
            </a:r>
            <a:r>
              <a:rPr lang="en-US" sz="900" dirty="0"/>
              <a:t> Collaboration</a:t>
            </a:r>
          </a:p>
        </p:txBody>
      </p:sp>
      <p:cxnSp>
        <p:nvCxnSpPr>
          <p:cNvPr id="30" name="Straight Arrow Connector 29">
            <a:extLst>
              <a:ext uri="{FF2B5EF4-FFF2-40B4-BE49-F238E27FC236}">
                <a16:creationId xmlns:a16="http://schemas.microsoft.com/office/drawing/2014/main" id="{3D71D1A3-92DC-C716-B81A-2FE2DED61FEC}"/>
              </a:ext>
            </a:extLst>
          </p:cNvPr>
          <p:cNvCxnSpPr>
            <a:cxnSpLocks/>
          </p:cNvCxnSpPr>
          <p:nvPr/>
        </p:nvCxnSpPr>
        <p:spPr>
          <a:xfrm flipH="1">
            <a:off x="8141577" y="2655609"/>
            <a:ext cx="1267307"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88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58078-6AB9-5265-19CB-A11E3766B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41CB3-9CD7-F3F2-1700-DEAAF530D504}"/>
              </a:ext>
            </a:extLst>
          </p:cNvPr>
          <p:cNvSpPr>
            <a:spLocks noGrp="1"/>
          </p:cNvSpPr>
          <p:nvPr>
            <p:ph type="title"/>
          </p:nvPr>
        </p:nvSpPr>
        <p:spPr/>
        <p:txBody>
          <a:bodyPr/>
          <a:lstStyle/>
          <a:p>
            <a:r>
              <a:rPr lang="en-US" dirty="0"/>
              <a:t>Background. EIC International Computing Organization</a:t>
            </a:r>
          </a:p>
        </p:txBody>
      </p:sp>
      <p:sp>
        <p:nvSpPr>
          <p:cNvPr id="3" name="Content Placeholder 2">
            <a:extLst>
              <a:ext uri="{FF2B5EF4-FFF2-40B4-BE49-F238E27FC236}">
                <a16:creationId xmlns:a16="http://schemas.microsoft.com/office/drawing/2014/main" id="{82CF6586-6644-7572-BC9F-07B870D2AEBA}"/>
              </a:ext>
            </a:extLst>
          </p:cNvPr>
          <p:cNvSpPr>
            <a:spLocks noGrp="1"/>
          </p:cNvSpPr>
          <p:nvPr>
            <p:ph idx="1"/>
          </p:nvPr>
        </p:nvSpPr>
        <p:spPr>
          <a:xfrm>
            <a:off x="138222" y="906835"/>
            <a:ext cx="11911023" cy="5381694"/>
          </a:xfrm>
        </p:spPr>
        <p:txBody>
          <a:bodyPr/>
          <a:lstStyle/>
          <a:p>
            <a:r>
              <a:rPr lang="en-US" sz="2000" dirty="0"/>
              <a:t>International Contributions for the EIC extraordinary computing needs were discussed in the RRB meeting in May 2024 in Rome and in November 2024 at BNL</a:t>
            </a:r>
          </a:p>
          <a:p>
            <a:r>
              <a:rPr lang="en-US" sz="2000" dirty="0"/>
              <a:t>The proposed mechanism for managing the contributions at a technical level is the EIC International Computing Organization (EICO) to include representatives of the funding agencies contributing resources</a:t>
            </a:r>
          </a:p>
          <a:p>
            <a:r>
              <a:rPr lang="en-US" sz="2000" dirty="0"/>
              <a:t>EICO kick-off meeting in October 2024. Regular EICO/ECSJI meetings in 2024/25. These meetings are held every two weeks. EICO WG : Representatives of CA, FR, JP, IT, TW, UK, and ECSJI/</a:t>
            </a:r>
            <a:r>
              <a:rPr lang="en-US" sz="2000" dirty="0" err="1"/>
              <a:t>ePIC</a:t>
            </a:r>
            <a:r>
              <a:rPr lang="en-US" sz="2000" dirty="0"/>
              <a:t>.</a:t>
            </a:r>
          </a:p>
          <a:p>
            <a:pPr lvl="1"/>
            <a:r>
              <a:rPr lang="en-US" dirty="0"/>
              <a:t>The following points have  been discussed  in October 2024 – May 2025:</a:t>
            </a:r>
          </a:p>
          <a:p>
            <a:pPr lvl="2"/>
            <a:r>
              <a:rPr lang="en-US" sz="1700" dirty="0"/>
              <a:t>Organization of funding for Nuclear Physics computing at the national level.</a:t>
            </a:r>
          </a:p>
          <a:p>
            <a:pPr lvl="2"/>
            <a:r>
              <a:rPr lang="en-US" sz="1700" dirty="0"/>
              <a:t>Structure of computing for the EIC and for </a:t>
            </a:r>
            <a:r>
              <a:rPr lang="en-US" sz="1700" dirty="0" err="1"/>
              <a:t>ePIC</a:t>
            </a:r>
            <a:r>
              <a:rPr lang="en-US" sz="1700" dirty="0"/>
              <a:t> within each respective country.</a:t>
            </a:r>
          </a:p>
          <a:p>
            <a:pPr lvl="2"/>
            <a:r>
              <a:rPr lang="en-US" sz="1700" dirty="0"/>
              <a:t>Existing support and commitment for EIC computing.</a:t>
            </a:r>
          </a:p>
          <a:p>
            <a:pPr lvl="2"/>
            <a:r>
              <a:rPr lang="en-US" sz="1700" dirty="0" err="1"/>
              <a:t>ePIC</a:t>
            </a:r>
            <a:r>
              <a:rPr lang="en-US" sz="1700" dirty="0"/>
              <a:t> Streaming Computing Model</a:t>
            </a:r>
          </a:p>
          <a:p>
            <a:pPr lvl="2"/>
            <a:r>
              <a:rPr lang="en-US" sz="1700" dirty="0"/>
              <a:t>EIC Computing in global context (WLCG, OSG, DUNE, SKA,…)</a:t>
            </a:r>
          </a:p>
          <a:p>
            <a:pPr lvl="2"/>
            <a:r>
              <a:rPr lang="en-US" sz="1700" dirty="0"/>
              <a:t>EICO boards and forums</a:t>
            </a:r>
          </a:p>
          <a:p>
            <a:pPr lvl="2"/>
            <a:r>
              <a:rPr lang="en-US" sz="1700" dirty="0"/>
              <a:t>EICO and RRB communication</a:t>
            </a:r>
          </a:p>
          <a:p>
            <a:pPr lvl="2"/>
            <a:r>
              <a:rPr lang="en-US" sz="1700" dirty="0"/>
              <a:t>Intellectual property</a:t>
            </a:r>
          </a:p>
          <a:p>
            <a:endParaRPr lang="en-US" sz="2000" dirty="0"/>
          </a:p>
          <a:p>
            <a:endParaRPr lang="en-US" sz="2000" dirty="0"/>
          </a:p>
          <a:p>
            <a:pPr lvl="2"/>
            <a:endParaRPr lang="en-US" sz="1600" dirty="0"/>
          </a:p>
          <a:p>
            <a:pPr marL="914400" lvl="2" indent="0">
              <a:buNone/>
            </a:pPr>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19642A56-A176-1030-D55B-073994A28831}"/>
              </a:ext>
            </a:extLst>
          </p:cNvPr>
          <p:cNvSpPr>
            <a:spLocks noGrp="1"/>
          </p:cNvSpPr>
          <p:nvPr>
            <p:ph type="sldNum" sz="quarter" idx="12"/>
          </p:nvPr>
        </p:nvSpPr>
        <p:spPr/>
        <p:txBody>
          <a:bodyPr/>
          <a:lstStyle/>
          <a:p>
            <a:fld id="{07E1C93C-5050-FC42-8F10-D22D4F119D13}" type="slidenum">
              <a:rPr lang="en-US" smtClean="0"/>
              <a:pPr/>
              <a:t>4</a:t>
            </a:fld>
            <a:endParaRPr lang="en-US"/>
          </a:p>
        </p:txBody>
      </p:sp>
      <p:sp>
        <p:nvSpPr>
          <p:cNvPr id="5" name="TextBox 4">
            <a:extLst>
              <a:ext uri="{FF2B5EF4-FFF2-40B4-BE49-F238E27FC236}">
                <a16:creationId xmlns:a16="http://schemas.microsoft.com/office/drawing/2014/main" id="{2BB666F6-28C0-F7E5-A893-B9F646F3405F}"/>
              </a:ext>
            </a:extLst>
          </p:cNvPr>
          <p:cNvSpPr txBox="1"/>
          <p:nvPr/>
        </p:nvSpPr>
        <p:spPr>
          <a:xfrm>
            <a:off x="9768215" y="3143348"/>
            <a:ext cx="1548052" cy="3323987"/>
          </a:xfrm>
          <a:prstGeom prst="rect">
            <a:avLst/>
          </a:prstGeom>
          <a:noFill/>
        </p:spPr>
        <p:txBody>
          <a:bodyPr wrap="none" rtlCol="0">
            <a:spAutoFit/>
          </a:bodyPr>
          <a:lstStyle/>
          <a:p>
            <a:r>
              <a:rPr lang="en-US" sz="1400" i="1" dirty="0" err="1"/>
              <a:t>A.Boehnlein</a:t>
            </a:r>
            <a:endParaRPr lang="en-US" sz="1400" i="1" dirty="0"/>
          </a:p>
          <a:p>
            <a:r>
              <a:rPr lang="en-US" sz="1400" i="1" dirty="0" err="1"/>
              <a:t>F.Bossu</a:t>
            </a:r>
            <a:endParaRPr lang="en-US" sz="1400" i="1" dirty="0"/>
          </a:p>
          <a:p>
            <a:r>
              <a:rPr lang="en-US" sz="1400" i="1" dirty="0" err="1"/>
              <a:t>A.Bressan</a:t>
            </a:r>
            <a:endParaRPr lang="en-US" sz="1400" i="1" dirty="0"/>
          </a:p>
          <a:p>
            <a:r>
              <a:rPr lang="en-US" sz="1400" i="1" dirty="0" err="1"/>
              <a:t>W.Deconinck</a:t>
            </a:r>
            <a:endParaRPr lang="en-US" sz="1400" i="1" dirty="0"/>
          </a:p>
          <a:p>
            <a:r>
              <a:rPr lang="en-US" sz="1400" i="1" dirty="0" err="1"/>
              <a:t>M.Diefenthaler</a:t>
            </a:r>
            <a:endParaRPr lang="en-US" sz="1400" i="1" dirty="0"/>
          </a:p>
          <a:p>
            <a:r>
              <a:rPr lang="en-US" sz="1400" i="1" dirty="0" err="1"/>
              <a:t>D.Elia</a:t>
            </a:r>
            <a:endParaRPr lang="en-US" sz="1400" i="1" dirty="0"/>
          </a:p>
          <a:p>
            <a:r>
              <a:rPr lang="en-US" sz="1400" i="1" dirty="0" err="1"/>
              <a:t>T.Gunji</a:t>
            </a:r>
            <a:endParaRPr lang="en-US" sz="1400" i="1" dirty="0"/>
          </a:p>
          <a:p>
            <a:r>
              <a:rPr lang="en-US" sz="1400" i="1" dirty="0" err="1"/>
              <a:t>P.Jones</a:t>
            </a:r>
            <a:endParaRPr lang="en-US" sz="1400" i="1" dirty="0"/>
          </a:p>
          <a:p>
            <a:r>
              <a:rPr lang="en-US" sz="1400" i="1" dirty="0" err="1"/>
              <a:t>R.W.L.Jones</a:t>
            </a:r>
            <a:endParaRPr lang="en-US" sz="1400" i="1" dirty="0"/>
          </a:p>
          <a:p>
            <a:r>
              <a:rPr lang="en-US" sz="1400" i="1" dirty="0" err="1"/>
              <a:t>A.Klimentov</a:t>
            </a:r>
            <a:endParaRPr lang="en-US" sz="1400" i="1" dirty="0"/>
          </a:p>
          <a:p>
            <a:r>
              <a:rPr lang="en-US" sz="1400" i="1" dirty="0" err="1"/>
              <a:t>C.Munoz</a:t>
            </a:r>
            <a:r>
              <a:rPr lang="en-US" sz="1400" i="1" dirty="0"/>
              <a:t> Camacho</a:t>
            </a:r>
          </a:p>
          <a:p>
            <a:r>
              <a:rPr lang="en-US" sz="1400" i="1" dirty="0" err="1"/>
              <a:t>F.Noferini</a:t>
            </a:r>
            <a:endParaRPr lang="en-US" sz="1400" i="1" dirty="0"/>
          </a:p>
          <a:p>
            <a:r>
              <a:rPr lang="en-US" sz="1400" i="1" dirty="0" err="1"/>
              <a:t>B.Sawatzky</a:t>
            </a:r>
            <a:endParaRPr lang="en-US" sz="1400" i="1" dirty="0"/>
          </a:p>
          <a:p>
            <a:r>
              <a:rPr lang="en-US" sz="1400" i="1" dirty="0" err="1"/>
              <a:t>D.Sokhan</a:t>
            </a:r>
            <a:endParaRPr lang="en-US" sz="1400" i="1" dirty="0"/>
          </a:p>
          <a:p>
            <a:r>
              <a:rPr lang="en-US" sz="1400" i="1" dirty="0" err="1"/>
              <a:t>E.Yen</a:t>
            </a:r>
            <a:endParaRPr lang="en-US" i="1" dirty="0"/>
          </a:p>
        </p:txBody>
      </p:sp>
    </p:spTree>
    <p:extLst>
      <p:ext uri="{BB962C8B-B14F-4D97-AF65-F5344CB8AC3E}">
        <p14:creationId xmlns:p14="http://schemas.microsoft.com/office/powerpoint/2010/main" val="248819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189A8-8E52-8667-C349-DB1B7EAF6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399B8-CFA7-DD73-6A20-0233C74E44EB}"/>
              </a:ext>
            </a:extLst>
          </p:cNvPr>
          <p:cNvSpPr>
            <a:spLocks noGrp="1"/>
          </p:cNvSpPr>
          <p:nvPr>
            <p:ph type="title"/>
          </p:nvPr>
        </p:nvSpPr>
        <p:spPr/>
        <p:txBody>
          <a:bodyPr/>
          <a:lstStyle/>
          <a:p>
            <a:r>
              <a:rPr lang="en-US" dirty="0"/>
              <a:t>Background. EIC International Computing Organization. Cont’d</a:t>
            </a:r>
          </a:p>
        </p:txBody>
      </p:sp>
      <p:sp>
        <p:nvSpPr>
          <p:cNvPr id="3" name="Content Placeholder 2">
            <a:extLst>
              <a:ext uri="{FF2B5EF4-FFF2-40B4-BE49-F238E27FC236}">
                <a16:creationId xmlns:a16="http://schemas.microsoft.com/office/drawing/2014/main" id="{D5CCEF8A-A3CA-E9A4-DD2F-A5009AFAB5E9}"/>
              </a:ext>
            </a:extLst>
          </p:cNvPr>
          <p:cNvSpPr>
            <a:spLocks noGrp="1"/>
          </p:cNvSpPr>
          <p:nvPr>
            <p:ph idx="1"/>
          </p:nvPr>
        </p:nvSpPr>
        <p:spPr>
          <a:xfrm>
            <a:off x="138222" y="906835"/>
            <a:ext cx="11911023" cy="5112000"/>
          </a:xfrm>
        </p:spPr>
        <p:txBody>
          <a:bodyPr/>
          <a:lstStyle/>
          <a:p>
            <a:r>
              <a:rPr lang="en-US" sz="2000" dirty="0"/>
              <a:t>In-person meeting in April 2-4 at BNL</a:t>
            </a:r>
            <a:r>
              <a:rPr lang="en-US" sz="2000" baseline="30000" dirty="0"/>
              <a:t>1</a:t>
            </a:r>
            <a:r>
              <a:rPr lang="en-US" sz="2000" dirty="0"/>
              <a:t> (</a:t>
            </a:r>
            <a:r>
              <a:rPr lang="en-US" sz="2000" dirty="0">
                <a:hlinkClick r:id="rId3"/>
              </a:rPr>
              <a:t>agenda</a:t>
            </a:r>
            <a:r>
              <a:rPr lang="en-US" sz="2000" dirty="0"/>
              <a:t>) to complete first draft </a:t>
            </a:r>
          </a:p>
          <a:p>
            <a:pPr lvl="1"/>
            <a:r>
              <a:rPr lang="en-US" sz="1800" i="1" dirty="0"/>
              <a:t> Drafting committee: </a:t>
            </a:r>
          </a:p>
          <a:p>
            <a:pPr lvl="2"/>
            <a:r>
              <a:rPr lang="en-US" sz="1600" i="1" dirty="0" err="1"/>
              <a:t>A.Boehnlein</a:t>
            </a:r>
            <a:r>
              <a:rPr lang="en-US" sz="1600" i="1" dirty="0"/>
              <a:t> (</a:t>
            </a:r>
            <a:r>
              <a:rPr lang="en-US" sz="1600" i="1" dirty="0" err="1"/>
              <a:t>Jlab</a:t>
            </a:r>
            <a:r>
              <a:rPr lang="en-US" sz="1600" i="1" dirty="0"/>
              <a:t>), </a:t>
            </a:r>
            <a:r>
              <a:rPr lang="en-US" sz="1600" i="1" dirty="0" err="1"/>
              <a:t>M.Diefenthaler</a:t>
            </a:r>
            <a:r>
              <a:rPr lang="en-US" sz="1600" i="1" dirty="0"/>
              <a:t> (</a:t>
            </a:r>
            <a:r>
              <a:rPr lang="en-US" sz="1600" i="1" dirty="0" err="1"/>
              <a:t>Jlab</a:t>
            </a:r>
            <a:r>
              <a:rPr lang="en-US" sz="1600" i="1" dirty="0"/>
              <a:t>), </a:t>
            </a:r>
            <a:r>
              <a:rPr lang="en-US" sz="1600" i="1" dirty="0" err="1"/>
              <a:t>A.Klimentov</a:t>
            </a:r>
            <a:r>
              <a:rPr lang="en-US" sz="1600" i="1" dirty="0"/>
              <a:t>, (BNL) </a:t>
            </a:r>
          </a:p>
          <a:p>
            <a:pPr lvl="2"/>
            <a:r>
              <a:rPr lang="en-US" sz="1600" i="1" dirty="0" err="1"/>
              <a:t>A.Bressan</a:t>
            </a:r>
            <a:r>
              <a:rPr lang="en-US" sz="1600" i="1" dirty="0"/>
              <a:t>(University and INFN Trieste)</a:t>
            </a:r>
          </a:p>
          <a:p>
            <a:pPr lvl="2"/>
            <a:r>
              <a:rPr lang="en-US" sz="1600" i="1" dirty="0" err="1"/>
              <a:t>R.W.L.Jones</a:t>
            </a:r>
            <a:r>
              <a:rPr lang="en-US" sz="1600" i="1" dirty="0"/>
              <a:t> (Lancaster University)  </a:t>
            </a:r>
          </a:p>
          <a:p>
            <a:pPr lvl="2"/>
            <a:r>
              <a:rPr lang="en-US" sz="1600" i="1" dirty="0" err="1"/>
              <a:t>T.Gunji</a:t>
            </a:r>
            <a:r>
              <a:rPr lang="en-US" sz="1600" i="1" dirty="0"/>
              <a:t> (Tokyo University)</a:t>
            </a:r>
          </a:p>
          <a:p>
            <a:pPr lvl="2"/>
            <a:r>
              <a:rPr lang="en-US" sz="1600" i="1" dirty="0"/>
              <a:t>C. Munoz Camacho (University Paris </a:t>
            </a:r>
            <a:r>
              <a:rPr lang="en-US" sz="1600" i="1" dirty="0" err="1"/>
              <a:t>Saclay</a:t>
            </a:r>
            <a:r>
              <a:rPr lang="en-US" sz="1600" i="1" dirty="0"/>
              <a:t>) </a:t>
            </a:r>
          </a:p>
          <a:p>
            <a:pPr lvl="2"/>
            <a:r>
              <a:rPr lang="en-US" sz="1600" i="1" dirty="0"/>
              <a:t>E. Yen (ASGC) </a:t>
            </a:r>
          </a:p>
          <a:p>
            <a:r>
              <a:rPr lang="en-US" sz="2000" dirty="0"/>
              <a:t>Addressed comments from IT and CA FA at EICO working group – 2</a:t>
            </a:r>
            <a:r>
              <a:rPr lang="en-US" sz="2000" baseline="30000" dirty="0"/>
              <a:t>nd</a:t>
            </a:r>
            <a:r>
              <a:rPr lang="en-US" sz="2000" dirty="0"/>
              <a:t> draft of comments</a:t>
            </a:r>
          </a:p>
          <a:p>
            <a:r>
              <a:rPr lang="en-US" sz="2000" dirty="0"/>
              <a:t>Addressed comments from EIC and </a:t>
            </a:r>
            <a:r>
              <a:rPr lang="en-US" sz="2000" dirty="0" err="1"/>
              <a:t>ePIC</a:t>
            </a:r>
            <a:r>
              <a:rPr lang="en-US" sz="2000" dirty="0"/>
              <a:t> stakeholders – 3</a:t>
            </a:r>
            <a:r>
              <a:rPr lang="en-US" sz="2000" baseline="30000" dirty="0"/>
              <a:t>rd</a:t>
            </a:r>
            <a:r>
              <a:rPr lang="en-US" sz="2000" dirty="0"/>
              <a:t> draft out for comments</a:t>
            </a:r>
          </a:p>
          <a:p>
            <a:r>
              <a:rPr lang="en-US" sz="2000" dirty="0"/>
              <a:t>Addressed comments from DOE NP – 4</a:t>
            </a:r>
            <a:r>
              <a:rPr lang="en-US" sz="2000" baseline="30000" dirty="0"/>
              <a:t>th</a:t>
            </a:r>
            <a:r>
              <a:rPr lang="en-US" sz="2000" dirty="0"/>
              <a:t> draft out of comment</a:t>
            </a:r>
          </a:p>
          <a:p>
            <a:r>
              <a:rPr lang="en-US" sz="2000" dirty="0"/>
              <a:t>The EICO may apply for observer status to the WLCG</a:t>
            </a:r>
          </a:p>
          <a:p>
            <a:pPr lvl="2"/>
            <a:r>
              <a:rPr lang="en-US" sz="1400" dirty="0"/>
              <a:t>It was discussed with WLCG and WLCG is in favor of this</a:t>
            </a:r>
          </a:p>
          <a:p>
            <a:pPr lvl="2"/>
            <a:r>
              <a:rPr lang="en-US" sz="1400" dirty="0"/>
              <a:t>EICO Overview Board Chairs will be PoC to WLCG</a:t>
            </a:r>
            <a:endParaRPr lang="en-US" sz="1200" dirty="0"/>
          </a:p>
          <a:p>
            <a:pPr lvl="2"/>
            <a:r>
              <a:rPr lang="en-US" sz="1400" dirty="0"/>
              <a:t>Utilization of WLCG network infrastructure by EIC computing is one of the topics to be addressed </a:t>
            </a:r>
          </a:p>
          <a:p>
            <a:r>
              <a:rPr lang="en-US" sz="1800" dirty="0">
                <a:solidFill>
                  <a:srgbClr val="FF0000"/>
                </a:solidFill>
              </a:rPr>
              <a:t>Follow-up discussions will be aligned with the EIC-RRB cadence</a:t>
            </a:r>
            <a:endParaRPr lang="en-US" sz="1800" dirty="0">
              <a:effectLst/>
              <a:highlight>
                <a:srgbClr val="FFFFFF"/>
              </a:highlight>
              <a:latin typeface="ArialMT"/>
            </a:endParaRPr>
          </a:p>
          <a:p>
            <a:endParaRPr lang="en-US" sz="2000" dirty="0"/>
          </a:p>
          <a:p>
            <a:endParaRPr lang="en-US" sz="2000" dirty="0"/>
          </a:p>
          <a:p>
            <a:endParaRPr lang="en-US" sz="2000" dirty="0"/>
          </a:p>
          <a:p>
            <a:pPr lvl="2"/>
            <a:endParaRPr lang="en-US" sz="1600" dirty="0"/>
          </a:p>
          <a:p>
            <a:pPr marL="914400" lvl="2" indent="0">
              <a:buNone/>
            </a:pPr>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AC50208-7C10-8D45-8E56-490D874F04C3}"/>
              </a:ext>
            </a:extLst>
          </p:cNvPr>
          <p:cNvSpPr>
            <a:spLocks noGrp="1"/>
          </p:cNvSpPr>
          <p:nvPr>
            <p:ph type="sldNum" sz="quarter" idx="12"/>
          </p:nvPr>
        </p:nvSpPr>
        <p:spPr/>
        <p:txBody>
          <a:bodyPr/>
          <a:lstStyle/>
          <a:p>
            <a:fld id="{07E1C93C-5050-FC42-8F10-D22D4F119D13}" type="slidenum">
              <a:rPr lang="en-US" smtClean="0"/>
              <a:pPr/>
              <a:t>5</a:t>
            </a:fld>
            <a:endParaRPr lang="en-US"/>
          </a:p>
        </p:txBody>
      </p:sp>
      <p:sp>
        <p:nvSpPr>
          <p:cNvPr id="5" name="TextBox 4">
            <a:extLst>
              <a:ext uri="{FF2B5EF4-FFF2-40B4-BE49-F238E27FC236}">
                <a16:creationId xmlns:a16="http://schemas.microsoft.com/office/drawing/2014/main" id="{81F9C308-EAF0-1766-5AFF-4A0207AA25B2}"/>
              </a:ext>
            </a:extLst>
          </p:cNvPr>
          <p:cNvSpPr txBox="1"/>
          <p:nvPr/>
        </p:nvSpPr>
        <p:spPr>
          <a:xfrm>
            <a:off x="6093733" y="6098004"/>
            <a:ext cx="5808065" cy="553998"/>
          </a:xfrm>
          <a:prstGeom prst="rect">
            <a:avLst/>
          </a:prstGeom>
          <a:noFill/>
        </p:spPr>
        <p:txBody>
          <a:bodyPr wrap="none" rtlCol="0">
            <a:spAutoFit/>
          </a:bodyPr>
          <a:lstStyle/>
          <a:p>
            <a:r>
              <a:rPr lang="en-US" sz="1400" baseline="30000" dirty="0"/>
              <a:t>1</a:t>
            </a:r>
            <a:r>
              <a:rPr lang="en-US" dirty="0"/>
              <a:t> </a:t>
            </a:r>
            <a:r>
              <a:rPr lang="en-US" sz="1200" dirty="0"/>
              <a:t>the first day was co-located with Echelon0/1 mini-WS organized by ECSJI and </a:t>
            </a:r>
            <a:r>
              <a:rPr lang="en-US" sz="1200" dirty="0" err="1"/>
              <a:t>ePIC</a:t>
            </a:r>
            <a:r>
              <a:rPr lang="en-US" sz="1200" dirty="0"/>
              <a:t> SW&amp;C</a:t>
            </a:r>
          </a:p>
          <a:p>
            <a:r>
              <a:rPr lang="en-US" sz="1200" dirty="0"/>
              <a:t>[see Markus talk for more details]</a:t>
            </a:r>
            <a:endParaRPr lang="en-US" dirty="0"/>
          </a:p>
        </p:txBody>
      </p:sp>
    </p:spTree>
    <p:extLst>
      <p:ext uri="{BB962C8B-B14F-4D97-AF65-F5344CB8AC3E}">
        <p14:creationId xmlns:p14="http://schemas.microsoft.com/office/powerpoint/2010/main" val="73419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EIC Computing, International Context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a:p>
        </p:txBody>
      </p:sp>
      <p:sp>
        <p:nvSpPr>
          <p:cNvPr id="7" name="Rounded Rectangle 6">
            <a:extLst>
              <a:ext uri="{FF2B5EF4-FFF2-40B4-BE49-F238E27FC236}">
                <a16:creationId xmlns:a16="http://schemas.microsoft.com/office/drawing/2014/main" id="{A8B42FB5-9B90-A631-9FE2-C3437AF06C25}"/>
              </a:ext>
            </a:extLst>
          </p:cNvPr>
          <p:cNvSpPr/>
          <p:nvPr/>
        </p:nvSpPr>
        <p:spPr>
          <a:xfrm>
            <a:off x="384091" y="2363572"/>
            <a:ext cx="2154620" cy="1051035"/>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EIC Project</a:t>
            </a:r>
          </a:p>
          <a:p>
            <a:pPr algn="ctr"/>
            <a:r>
              <a:rPr lang="en-US" dirty="0">
                <a:ln w="0"/>
                <a:solidFill>
                  <a:schemeClr val="tx1"/>
                </a:solidFill>
                <a:effectLst>
                  <a:outerShdw blurRad="38100" dist="19050" dir="2700000" algn="tl" rotWithShape="0">
                    <a:schemeClr val="dk1">
                      <a:alpha val="40000"/>
                    </a:schemeClr>
                  </a:outerShdw>
                </a:effectLst>
              </a:rPr>
              <a:t>[&amp; EIC Committees]</a:t>
            </a:r>
          </a:p>
        </p:txBody>
      </p:sp>
      <p:sp>
        <p:nvSpPr>
          <p:cNvPr id="10" name="Rectangle 9">
            <a:extLst>
              <a:ext uri="{FF2B5EF4-FFF2-40B4-BE49-F238E27FC236}">
                <a16:creationId xmlns:a16="http://schemas.microsoft.com/office/drawing/2014/main" id="{316556AA-C72D-BA6A-A447-D272DD1B8B3A}"/>
              </a:ext>
            </a:extLst>
          </p:cNvPr>
          <p:cNvSpPr/>
          <p:nvPr/>
        </p:nvSpPr>
        <p:spPr>
          <a:xfrm>
            <a:off x="3639883" y="3769220"/>
            <a:ext cx="4450969" cy="23642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EIC Computing &amp; Software</a:t>
            </a:r>
          </a:p>
          <a:p>
            <a:pPr algn="ctr"/>
            <a:r>
              <a:rPr lang="en-US" dirty="0">
                <a:solidFill>
                  <a:schemeClr val="tx1"/>
                </a:solidFill>
              </a:rPr>
              <a:t> Joint Institute [ECSJI]</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EA3D5F7E-4C4B-436F-90A7-8A7DFA18BF48}"/>
              </a:ext>
            </a:extLst>
          </p:cNvPr>
          <p:cNvSpPr/>
          <p:nvPr/>
        </p:nvSpPr>
        <p:spPr>
          <a:xfrm>
            <a:off x="3645862" y="2718186"/>
            <a:ext cx="4450968" cy="10510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B170DC34-4698-1AA9-36BF-BCED8BCF52CC}"/>
              </a:ext>
            </a:extLst>
          </p:cNvPr>
          <p:cNvSpPr/>
          <p:nvPr/>
        </p:nvSpPr>
        <p:spPr>
          <a:xfrm>
            <a:off x="622306" y="4306794"/>
            <a:ext cx="1870842" cy="1102718"/>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Computing &amp; Software Advisory Committee</a:t>
            </a:r>
          </a:p>
          <a:p>
            <a:pPr algn="ctr"/>
            <a:r>
              <a:rPr lang="en-US" dirty="0">
                <a:solidFill>
                  <a:schemeClr val="tx1"/>
                </a:solidFill>
              </a:rPr>
              <a:t>[ECSAC]</a:t>
            </a:r>
          </a:p>
        </p:txBody>
      </p:sp>
      <p:sp>
        <p:nvSpPr>
          <p:cNvPr id="19" name="Rectangle 18">
            <a:extLst>
              <a:ext uri="{FF2B5EF4-FFF2-40B4-BE49-F238E27FC236}">
                <a16:creationId xmlns:a16="http://schemas.microsoft.com/office/drawing/2014/main" id="{F6D0A726-6CDA-A716-10B5-6F0EAA2D3B0F}"/>
              </a:ext>
            </a:extLst>
          </p:cNvPr>
          <p:cNvSpPr/>
          <p:nvPr/>
        </p:nvSpPr>
        <p:spPr>
          <a:xfrm>
            <a:off x="3948972" y="4895887"/>
            <a:ext cx="3987026" cy="5833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Two ECSJI co-directors [nominated by ECC]</a:t>
            </a:r>
          </a:p>
        </p:txBody>
      </p:sp>
      <p:sp>
        <p:nvSpPr>
          <p:cNvPr id="36" name="Rounded Rectangle 35">
            <a:extLst>
              <a:ext uri="{FF2B5EF4-FFF2-40B4-BE49-F238E27FC236}">
                <a16:creationId xmlns:a16="http://schemas.microsoft.com/office/drawing/2014/main" id="{62C34B60-2F5A-F68C-CCF3-0C2021CA7D20}"/>
              </a:ext>
            </a:extLst>
          </p:cNvPr>
          <p:cNvSpPr/>
          <p:nvPr/>
        </p:nvSpPr>
        <p:spPr>
          <a:xfrm>
            <a:off x="9350118" y="3621650"/>
            <a:ext cx="2009464" cy="118377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SW &amp; Computing</a:t>
            </a:r>
          </a:p>
          <a:p>
            <a:pPr algn="ctr"/>
            <a:r>
              <a:rPr lang="en-US" dirty="0">
                <a:ln w="0"/>
                <a:solidFill>
                  <a:schemeClr val="tx1"/>
                </a:solidFill>
                <a:effectLst>
                  <a:outerShdw blurRad="38100" dist="19050" dir="2700000" algn="tl" rotWithShape="0">
                    <a:schemeClr val="dk1">
                      <a:alpha val="40000"/>
                    </a:schemeClr>
                  </a:outerShdw>
                </a:effectLst>
              </a:rPr>
              <a:t>Coordination</a:t>
            </a:r>
          </a:p>
        </p:txBody>
      </p:sp>
      <p:sp>
        <p:nvSpPr>
          <p:cNvPr id="18" name="TextBox 17">
            <a:extLst>
              <a:ext uri="{FF2B5EF4-FFF2-40B4-BE49-F238E27FC236}">
                <a16:creationId xmlns:a16="http://schemas.microsoft.com/office/drawing/2014/main" id="{64A1035D-547A-3AC3-218B-323AEA1F7741}"/>
              </a:ext>
            </a:extLst>
          </p:cNvPr>
          <p:cNvSpPr txBox="1"/>
          <p:nvPr/>
        </p:nvSpPr>
        <p:spPr>
          <a:xfrm>
            <a:off x="4441050" y="2728088"/>
            <a:ext cx="2860591" cy="369332"/>
          </a:xfrm>
          <a:prstGeom prst="rect">
            <a:avLst/>
          </a:prstGeom>
          <a:noFill/>
        </p:spPr>
        <p:txBody>
          <a:bodyPr wrap="none" rtlCol="0">
            <a:spAutoFit/>
          </a:bodyPr>
          <a:lstStyle/>
          <a:p>
            <a:r>
              <a:rPr lang="en-US" dirty="0"/>
              <a:t>EIC Computing Council [ECC]</a:t>
            </a:r>
          </a:p>
        </p:txBody>
      </p:sp>
      <p:sp>
        <p:nvSpPr>
          <p:cNvPr id="3" name="Rounded Rectangle 2">
            <a:extLst>
              <a:ext uri="{FF2B5EF4-FFF2-40B4-BE49-F238E27FC236}">
                <a16:creationId xmlns:a16="http://schemas.microsoft.com/office/drawing/2014/main" id="{94BAA9EC-5985-FE78-58BB-2653AB3CB93C}"/>
              </a:ext>
            </a:extLst>
          </p:cNvPr>
          <p:cNvSpPr/>
          <p:nvPr/>
        </p:nvSpPr>
        <p:spPr>
          <a:xfrm>
            <a:off x="3522899" y="820644"/>
            <a:ext cx="4795345" cy="8055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132C66-2468-B778-29B3-EC38D152C25F}"/>
              </a:ext>
            </a:extLst>
          </p:cNvPr>
          <p:cNvSpPr txBox="1"/>
          <p:nvPr/>
        </p:nvSpPr>
        <p:spPr>
          <a:xfrm>
            <a:off x="4443399" y="797044"/>
            <a:ext cx="2860583" cy="369332"/>
          </a:xfrm>
          <a:prstGeom prst="rect">
            <a:avLst/>
          </a:prstGeom>
          <a:noFill/>
        </p:spPr>
        <p:txBody>
          <a:bodyPr wrap="square" rtlCol="0">
            <a:spAutoFit/>
          </a:bodyPr>
          <a:lstStyle/>
          <a:p>
            <a:r>
              <a:rPr lang="en-US" dirty="0"/>
              <a:t>EIC Resources Review Board</a:t>
            </a:r>
          </a:p>
        </p:txBody>
      </p:sp>
      <p:sp>
        <p:nvSpPr>
          <p:cNvPr id="6" name="TextBox 5">
            <a:extLst>
              <a:ext uri="{FF2B5EF4-FFF2-40B4-BE49-F238E27FC236}">
                <a16:creationId xmlns:a16="http://schemas.microsoft.com/office/drawing/2014/main" id="{1A5696B8-79AB-AD20-2D3A-21368A05B8FE}"/>
              </a:ext>
            </a:extLst>
          </p:cNvPr>
          <p:cNvSpPr txBox="1"/>
          <p:nvPr/>
        </p:nvSpPr>
        <p:spPr>
          <a:xfrm>
            <a:off x="3786044" y="1028322"/>
            <a:ext cx="4269054" cy="338554"/>
          </a:xfrm>
          <a:prstGeom prst="rect">
            <a:avLst/>
          </a:prstGeom>
          <a:noFill/>
        </p:spPr>
        <p:txBody>
          <a:bodyPr wrap="none" rtlCol="0">
            <a:spAutoFit/>
          </a:bodyPr>
          <a:lstStyle/>
          <a:p>
            <a:r>
              <a:rPr lang="en-US" sz="1600" dirty="0"/>
              <a:t>[US National and International Funding Agencies]</a:t>
            </a:r>
          </a:p>
        </p:txBody>
      </p:sp>
      <p:sp>
        <p:nvSpPr>
          <p:cNvPr id="8" name="Rectangle 7">
            <a:extLst>
              <a:ext uri="{FF2B5EF4-FFF2-40B4-BE49-F238E27FC236}">
                <a16:creationId xmlns:a16="http://schemas.microsoft.com/office/drawing/2014/main" id="{1FB76C41-904A-032B-6649-A436DD8144D6}"/>
              </a:ext>
            </a:extLst>
          </p:cNvPr>
          <p:cNvSpPr/>
          <p:nvPr/>
        </p:nvSpPr>
        <p:spPr>
          <a:xfrm>
            <a:off x="9156454" y="5610681"/>
            <a:ext cx="2770496" cy="8566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EIC International Computing  Organization</a:t>
            </a:r>
          </a:p>
          <a:p>
            <a:pPr algn="ctr"/>
            <a:r>
              <a:rPr lang="en-US" dirty="0">
                <a:solidFill>
                  <a:schemeClr val="tx1"/>
                </a:solidFill>
              </a:rPr>
              <a:t>[EICO]</a:t>
            </a:r>
          </a:p>
        </p:txBody>
      </p:sp>
      <p:cxnSp>
        <p:nvCxnSpPr>
          <p:cNvPr id="24" name="Straight Arrow Connector 23">
            <a:extLst>
              <a:ext uri="{FF2B5EF4-FFF2-40B4-BE49-F238E27FC236}">
                <a16:creationId xmlns:a16="http://schemas.microsoft.com/office/drawing/2014/main" id="{E502811F-C1DA-062A-ED6E-AE747296B6A3}"/>
              </a:ext>
            </a:extLst>
          </p:cNvPr>
          <p:cNvCxnSpPr>
            <a:cxnSpLocks/>
          </p:cNvCxnSpPr>
          <p:nvPr/>
        </p:nvCxnSpPr>
        <p:spPr>
          <a:xfrm>
            <a:off x="10172283" y="1895942"/>
            <a:ext cx="0" cy="541747"/>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00E7698C-37D7-3F56-5BD0-63FFF935CA30}"/>
              </a:ext>
            </a:extLst>
          </p:cNvPr>
          <p:cNvSpPr/>
          <p:nvPr/>
        </p:nvSpPr>
        <p:spPr>
          <a:xfrm>
            <a:off x="9226989" y="2441192"/>
            <a:ext cx="2009464" cy="522213"/>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Spokesperson</a:t>
            </a:r>
          </a:p>
        </p:txBody>
      </p:sp>
      <p:cxnSp>
        <p:nvCxnSpPr>
          <p:cNvPr id="31" name="Straight Arrow Connector 30">
            <a:extLst>
              <a:ext uri="{FF2B5EF4-FFF2-40B4-BE49-F238E27FC236}">
                <a16:creationId xmlns:a16="http://schemas.microsoft.com/office/drawing/2014/main" id="{6BAF4CAE-ACD9-5969-9858-55FB04F9C10A}"/>
              </a:ext>
            </a:extLst>
          </p:cNvPr>
          <p:cNvCxnSpPr>
            <a:cxnSpLocks/>
          </p:cNvCxnSpPr>
          <p:nvPr/>
        </p:nvCxnSpPr>
        <p:spPr>
          <a:xfrm>
            <a:off x="11711866" y="1488449"/>
            <a:ext cx="1" cy="4131360"/>
          </a:xfrm>
          <a:prstGeom prst="straightConnector1">
            <a:avLst/>
          </a:prstGeom>
          <a:ln w="41275">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CBDD9B8-F488-2508-7F66-3690187AB1B5}"/>
              </a:ext>
            </a:extLst>
          </p:cNvPr>
          <p:cNvCxnSpPr>
            <a:cxnSpLocks/>
          </p:cNvCxnSpPr>
          <p:nvPr/>
        </p:nvCxnSpPr>
        <p:spPr>
          <a:xfrm>
            <a:off x="10354850" y="4766239"/>
            <a:ext cx="0" cy="842629"/>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44E905F-C2D1-0250-8824-2120F6EB40C8}"/>
              </a:ext>
            </a:extLst>
          </p:cNvPr>
          <p:cNvCxnSpPr>
            <a:cxnSpLocks/>
            <a:stCxn id="26" idx="2"/>
          </p:cNvCxnSpPr>
          <p:nvPr/>
        </p:nvCxnSpPr>
        <p:spPr>
          <a:xfrm>
            <a:off x="10231721" y="2963405"/>
            <a:ext cx="0" cy="658245"/>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24D2740F-CC60-FC98-2111-8774429A752F}"/>
              </a:ext>
            </a:extLst>
          </p:cNvPr>
          <p:cNvSpPr/>
          <p:nvPr/>
        </p:nvSpPr>
        <p:spPr>
          <a:xfrm>
            <a:off x="6347360" y="1329844"/>
            <a:ext cx="1824589" cy="25929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A980E5-8391-EBA1-ED8D-D3AAE947355C}"/>
              </a:ext>
            </a:extLst>
          </p:cNvPr>
          <p:cNvSpPr txBox="1"/>
          <p:nvPr/>
        </p:nvSpPr>
        <p:spPr>
          <a:xfrm>
            <a:off x="6337803" y="1311973"/>
            <a:ext cx="1833579" cy="276999"/>
          </a:xfrm>
          <a:prstGeom prst="rect">
            <a:avLst/>
          </a:prstGeom>
          <a:noFill/>
        </p:spPr>
        <p:txBody>
          <a:bodyPr wrap="none" rtlCol="0">
            <a:spAutoFit/>
          </a:bodyPr>
          <a:lstStyle/>
          <a:p>
            <a:r>
              <a:rPr lang="en-US" sz="1200" dirty="0"/>
              <a:t>Computing Scrutiny Group</a:t>
            </a:r>
          </a:p>
        </p:txBody>
      </p:sp>
      <p:cxnSp>
        <p:nvCxnSpPr>
          <p:cNvPr id="20" name="Straight Connector 19">
            <a:extLst>
              <a:ext uri="{FF2B5EF4-FFF2-40B4-BE49-F238E27FC236}">
                <a16:creationId xmlns:a16="http://schemas.microsoft.com/office/drawing/2014/main" id="{2DCE456F-118B-4544-BD0A-DF767CF46B3E}"/>
              </a:ext>
            </a:extLst>
          </p:cNvPr>
          <p:cNvCxnSpPr>
            <a:cxnSpLocks/>
          </p:cNvCxnSpPr>
          <p:nvPr/>
        </p:nvCxnSpPr>
        <p:spPr>
          <a:xfrm flipV="1">
            <a:off x="8318244" y="1450472"/>
            <a:ext cx="3379485" cy="37977"/>
          </a:xfrm>
          <a:prstGeom prst="line">
            <a:avLst/>
          </a:prstGeom>
          <a:ln w="41275">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FE733D1-E4AF-A7BA-658C-F238E8F7F44E}"/>
              </a:ext>
            </a:extLst>
          </p:cNvPr>
          <p:cNvCxnSpPr>
            <a:cxnSpLocks/>
          </p:cNvCxnSpPr>
          <p:nvPr/>
        </p:nvCxnSpPr>
        <p:spPr>
          <a:xfrm flipH="1" flipV="1">
            <a:off x="5993180" y="1644424"/>
            <a:ext cx="13370" cy="267559"/>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A3660F-38FD-BB74-D07E-7E9E489EB365}"/>
              </a:ext>
            </a:extLst>
          </p:cNvPr>
          <p:cNvCxnSpPr>
            <a:cxnSpLocks/>
          </p:cNvCxnSpPr>
          <p:nvPr/>
        </p:nvCxnSpPr>
        <p:spPr>
          <a:xfrm flipV="1">
            <a:off x="5314859" y="1644424"/>
            <a:ext cx="0" cy="281459"/>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76543A4-7586-697F-064A-D5BCA8A58682}"/>
              </a:ext>
            </a:extLst>
          </p:cNvPr>
          <p:cNvCxnSpPr>
            <a:cxnSpLocks/>
          </p:cNvCxnSpPr>
          <p:nvPr/>
        </p:nvCxnSpPr>
        <p:spPr>
          <a:xfrm flipH="1">
            <a:off x="5991719" y="1895942"/>
            <a:ext cx="4165733" cy="14864"/>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68DD8106-F335-2D38-B13D-BFC18A271C7E}"/>
              </a:ext>
            </a:extLst>
          </p:cNvPr>
          <p:cNvCxnSpPr>
            <a:cxnSpLocks/>
          </p:cNvCxnSpPr>
          <p:nvPr/>
        </p:nvCxnSpPr>
        <p:spPr>
          <a:xfrm flipH="1">
            <a:off x="1376089" y="1911983"/>
            <a:ext cx="3931936" cy="14864"/>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7698714C-60BC-EBD8-222E-2FFC9970D5AD}"/>
              </a:ext>
            </a:extLst>
          </p:cNvPr>
          <p:cNvCxnSpPr>
            <a:cxnSpLocks/>
          </p:cNvCxnSpPr>
          <p:nvPr/>
        </p:nvCxnSpPr>
        <p:spPr>
          <a:xfrm>
            <a:off x="1398472" y="1944041"/>
            <a:ext cx="0" cy="413068"/>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718E5FC-23BA-C6ED-25BE-1690B83482CF}"/>
              </a:ext>
            </a:extLst>
          </p:cNvPr>
          <p:cNvSpPr txBox="1"/>
          <p:nvPr/>
        </p:nvSpPr>
        <p:spPr>
          <a:xfrm>
            <a:off x="10464459" y="812130"/>
            <a:ext cx="1196161" cy="253916"/>
          </a:xfrm>
          <a:prstGeom prst="rect">
            <a:avLst/>
          </a:prstGeom>
          <a:noFill/>
        </p:spPr>
        <p:txBody>
          <a:bodyPr wrap="none" rtlCol="0">
            <a:spAutoFit/>
          </a:bodyPr>
          <a:lstStyle/>
          <a:p>
            <a:r>
              <a:rPr lang="en-US" sz="1050" dirty="0"/>
              <a:t>v0.3 May 31, 2025</a:t>
            </a:r>
          </a:p>
        </p:txBody>
      </p:sp>
      <p:sp>
        <p:nvSpPr>
          <p:cNvPr id="33" name="Rectangle 32">
            <a:extLst>
              <a:ext uri="{FF2B5EF4-FFF2-40B4-BE49-F238E27FC236}">
                <a16:creationId xmlns:a16="http://schemas.microsoft.com/office/drawing/2014/main" id="{95AF0DCA-D0A0-D215-101B-2C70DC06E65E}"/>
              </a:ext>
            </a:extLst>
          </p:cNvPr>
          <p:cNvSpPr/>
          <p:nvPr/>
        </p:nvSpPr>
        <p:spPr>
          <a:xfrm>
            <a:off x="3896326" y="3132536"/>
            <a:ext cx="4005482" cy="5692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BNL NPP ALD, </a:t>
            </a:r>
            <a:r>
              <a:rPr lang="en-US" sz="1600" dirty="0" err="1">
                <a:ln w="0"/>
                <a:solidFill>
                  <a:schemeClr val="tx1"/>
                </a:solidFill>
                <a:effectLst>
                  <a:outerShdw blurRad="38100" dist="19050" dir="2700000" algn="tl" rotWithShape="0">
                    <a:schemeClr val="dk1">
                      <a:alpha val="40000"/>
                    </a:schemeClr>
                  </a:outerShdw>
                </a:effectLst>
              </a:rPr>
              <a:t>JLab</a:t>
            </a:r>
            <a:r>
              <a:rPr lang="en-US" sz="1600" dirty="0">
                <a:ln w="0"/>
                <a:solidFill>
                  <a:schemeClr val="tx1"/>
                </a:solidFill>
                <a:effectLst>
                  <a:outerShdw blurRad="38100" dist="19050" dir="2700000" algn="tl" rotWithShape="0">
                    <a:schemeClr val="dk1">
                      <a:alpha val="40000"/>
                    </a:schemeClr>
                  </a:outerShdw>
                </a:effectLst>
              </a:rPr>
              <a:t> DDST </a:t>
            </a:r>
          </a:p>
        </p:txBody>
      </p:sp>
      <p:cxnSp>
        <p:nvCxnSpPr>
          <p:cNvPr id="34" name="Straight Arrow Connector 33">
            <a:extLst>
              <a:ext uri="{FF2B5EF4-FFF2-40B4-BE49-F238E27FC236}">
                <a16:creationId xmlns:a16="http://schemas.microsoft.com/office/drawing/2014/main" id="{14D99969-A532-8640-6A99-5D30E7F86C42}"/>
              </a:ext>
            </a:extLst>
          </p:cNvPr>
          <p:cNvCxnSpPr>
            <a:cxnSpLocks/>
          </p:cNvCxnSpPr>
          <p:nvPr/>
        </p:nvCxnSpPr>
        <p:spPr>
          <a:xfrm flipH="1">
            <a:off x="2538712" y="2933180"/>
            <a:ext cx="1083506"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A92F6D-12F6-5CBF-CC97-4D2D6359DA40}"/>
              </a:ext>
            </a:extLst>
          </p:cNvPr>
          <p:cNvCxnSpPr>
            <a:cxnSpLocks/>
          </p:cNvCxnSpPr>
          <p:nvPr/>
        </p:nvCxnSpPr>
        <p:spPr>
          <a:xfrm flipH="1">
            <a:off x="3033724" y="3292527"/>
            <a:ext cx="616666" cy="0"/>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FF44F6F-5F5B-1E5A-82DF-254C536BF78E}"/>
              </a:ext>
            </a:extLst>
          </p:cNvPr>
          <p:cNvCxnSpPr>
            <a:cxnSpLocks/>
          </p:cNvCxnSpPr>
          <p:nvPr/>
        </p:nvCxnSpPr>
        <p:spPr>
          <a:xfrm flipH="1">
            <a:off x="2463529" y="5187553"/>
            <a:ext cx="1186861"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061CCC8-6793-5590-9000-8400A6A27A20}"/>
              </a:ext>
            </a:extLst>
          </p:cNvPr>
          <p:cNvCxnSpPr>
            <a:cxnSpLocks/>
          </p:cNvCxnSpPr>
          <p:nvPr/>
        </p:nvCxnSpPr>
        <p:spPr>
          <a:xfrm flipH="1">
            <a:off x="8101359" y="5964060"/>
            <a:ext cx="1055095" cy="509"/>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F9CE58-744D-38D8-0C1A-56CE7C69BF66}"/>
              </a:ext>
            </a:extLst>
          </p:cNvPr>
          <p:cNvCxnSpPr/>
          <p:nvPr/>
        </p:nvCxnSpPr>
        <p:spPr>
          <a:xfrm>
            <a:off x="3033724" y="3292527"/>
            <a:ext cx="0" cy="1473712"/>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83E5BC0-4D28-A138-2688-99FD352AC85E}"/>
              </a:ext>
            </a:extLst>
          </p:cNvPr>
          <p:cNvCxnSpPr/>
          <p:nvPr/>
        </p:nvCxnSpPr>
        <p:spPr>
          <a:xfrm flipH="1">
            <a:off x="2493148" y="4766239"/>
            <a:ext cx="540576"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8A3E241-90D5-22C7-0E52-E1F743454124}"/>
              </a:ext>
            </a:extLst>
          </p:cNvPr>
          <p:cNvCxnSpPr>
            <a:cxnSpLocks/>
          </p:cNvCxnSpPr>
          <p:nvPr/>
        </p:nvCxnSpPr>
        <p:spPr>
          <a:xfrm>
            <a:off x="152737" y="854725"/>
            <a:ext cx="680224" cy="0"/>
          </a:xfrm>
          <a:prstGeom prst="straightConnector1">
            <a:avLst/>
          </a:prstGeom>
          <a:ln w="15875">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F55D3ED-3BB2-3299-C4B5-711CB0893FC7}"/>
              </a:ext>
            </a:extLst>
          </p:cNvPr>
          <p:cNvCxnSpPr>
            <a:cxnSpLocks/>
          </p:cNvCxnSpPr>
          <p:nvPr/>
        </p:nvCxnSpPr>
        <p:spPr>
          <a:xfrm>
            <a:off x="152737" y="1054780"/>
            <a:ext cx="680224" cy="0"/>
          </a:xfrm>
          <a:prstGeom prst="straightConnector1">
            <a:avLst/>
          </a:prstGeom>
          <a:ln w="15875">
            <a:solidFill>
              <a:srgbClr val="00B0F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ABE2E14-E573-D352-5144-CF88649A60C8}"/>
              </a:ext>
            </a:extLst>
          </p:cNvPr>
          <p:cNvSpPr txBox="1"/>
          <p:nvPr/>
        </p:nvSpPr>
        <p:spPr>
          <a:xfrm>
            <a:off x="917657" y="725800"/>
            <a:ext cx="957313" cy="230832"/>
          </a:xfrm>
          <a:prstGeom prst="rect">
            <a:avLst/>
          </a:prstGeom>
          <a:noFill/>
        </p:spPr>
        <p:txBody>
          <a:bodyPr wrap="square" rtlCol="0">
            <a:spAutoFit/>
          </a:bodyPr>
          <a:lstStyle/>
          <a:p>
            <a:r>
              <a:rPr lang="en-US" sz="900" dirty="0"/>
              <a:t>Communication</a:t>
            </a:r>
          </a:p>
        </p:txBody>
      </p:sp>
      <p:sp>
        <p:nvSpPr>
          <p:cNvPr id="74" name="TextBox 73">
            <a:extLst>
              <a:ext uri="{FF2B5EF4-FFF2-40B4-BE49-F238E27FC236}">
                <a16:creationId xmlns:a16="http://schemas.microsoft.com/office/drawing/2014/main" id="{A8A942E9-7FC7-C245-3ED1-C67507A5E25F}"/>
              </a:ext>
            </a:extLst>
          </p:cNvPr>
          <p:cNvSpPr txBox="1"/>
          <p:nvPr/>
        </p:nvSpPr>
        <p:spPr>
          <a:xfrm>
            <a:off x="803329" y="950374"/>
            <a:ext cx="647934" cy="230832"/>
          </a:xfrm>
          <a:prstGeom prst="rect">
            <a:avLst/>
          </a:prstGeom>
          <a:noFill/>
        </p:spPr>
        <p:txBody>
          <a:bodyPr wrap="square" rtlCol="0">
            <a:spAutoFit/>
          </a:bodyPr>
          <a:lstStyle/>
          <a:p>
            <a:r>
              <a:rPr lang="en-US" sz="900" dirty="0"/>
              <a:t>Reporting</a:t>
            </a:r>
          </a:p>
        </p:txBody>
      </p:sp>
      <p:sp>
        <p:nvSpPr>
          <p:cNvPr id="75" name="Rounded Rectangle 74">
            <a:extLst>
              <a:ext uri="{FF2B5EF4-FFF2-40B4-BE49-F238E27FC236}">
                <a16:creationId xmlns:a16="http://schemas.microsoft.com/office/drawing/2014/main" id="{26466AD5-8675-A681-D774-23DDEFAFFEFA}"/>
              </a:ext>
            </a:extLst>
          </p:cNvPr>
          <p:cNvSpPr/>
          <p:nvPr/>
        </p:nvSpPr>
        <p:spPr>
          <a:xfrm>
            <a:off x="17409" y="1164754"/>
            <a:ext cx="764919" cy="196391"/>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2712D256-9F4B-49C6-B6D5-788DE947988E}"/>
              </a:ext>
            </a:extLst>
          </p:cNvPr>
          <p:cNvSpPr/>
          <p:nvPr/>
        </p:nvSpPr>
        <p:spPr>
          <a:xfrm>
            <a:off x="30818" y="1428715"/>
            <a:ext cx="764919" cy="196391"/>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ADDFC8D6-EA32-C7F0-1CCD-E36D7A22F598}"/>
              </a:ext>
            </a:extLst>
          </p:cNvPr>
          <p:cNvSpPr/>
          <p:nvPr/>
        </p:nvSpPr>
        <p:spPr>
          <a:xfrm>
            <a:off x="30817" y="1683579"/>
            <a:ext cx="764919" cy="19639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555C85B-7786-F85F-5D1C-154F786B8587}"/>
              </a:ext>
            </a:extLst>
          </p:cNvPr>
          <p:cNvSpPr txBox="1"/>
          <p:nvPr/>
        </p:nvSpPr>
        <p:spPr>
          <a:xfrm>
            <a:off x="824676" y="1164754"/>
            <a:ext cx="688009" cy="230832"/>
          </a:xfrm>
          <a:prstGeom prst="rect">
            <a:avLst/>
          </a:prstGeom>
          <a:noFill/>
        </p:spPr>
        <p:txBody>
          <a:bodyPr wrap="square" rtlCol="0">
            <a:spAutoFit/>
          </a:bodyPr>
          <a:lstStyle/>
          <a:p>
            <a:r>
              <a:rPr lang="en-US" sz="900" dirty="0"/>
              <a:t>EIC Project</a:t>
            </a:r>
          </a:p>
        </p:txBody>
      </p:sp>
      <p:sp>
        <p:nvSpPr>
          <p:cNvPr id="79" name="TextBox 78">
            <a:extLst>
              <a:ext uri="{FF2B5EF4-FFF2-40B4-BE49-F238E27FC236}">
                <a16:creationId xmlns:a16="http://schemas.microsoft.com/office/drawing/2014/main" id="{F5312F41-46F6-1972-C372-2D4531FEB0DE}"/>
              </a:ext>
            </a:extLst>
          </p:cNvPr>
          <p:cNvSpPr txBox="1"/>
          <p:nvPr/>
        </p:nvSpPr>
        <p:spPr>
          <a:xfrm>
            <a:off x="824675" y="1439402"/>
            <a:ext cx="420308" cy="230832"/>
          </a:xfrm>
          <a:prstGeom prst="rect">
            <a:avLst/>
          </a:prstGeom>
          <a:noFill/>
        </p:spPr>
        <p:txBody>
          <a:bodyPr wrap="square" rtlCol="0">
            <a:spAutoFit/>
          </a:bodyPr>
          <a:lstStyle/>
          <a:p>
            <a:r>
              <a:rPr lang="en-US" sz="900" dirty="0"/>
              <a:t>ECSJI</a:t>
            </a:r>
          </a:p>
        </p:txBody>
      </p:sp>
      <p:sp>
        <p:nvSpPr>
          <p:cNvPr id="80" name="TextBox 79">
            <a:extLst>
              <a:ext uri="{FF2B5EF4-FFF2-40B4-BE49-F238E27FC236}">
                <a16:creationId xmlns:a16="http://schemas.microsoft.com/office/drawing/2014/main" id="{4BF44638-B819-EAB0-B64D-75C53257E865}"/>
              </a:ext>
            </a:extLst>
          </p:cNvPr>
          <p:cNvSpPr txBox="1"/>
          <p:nvPr/>
        </p:nvSpPr>
        <p:spPr>
          <a:xfrm>
            <a:off x="823079" y="1649138"/>
            <a:ext cx="1051891" cy="230832"/>
          </a:xfrm>
          <a:prstGeom prst="rect">
            <a:avLst/>
          </a:prstGeom>
          <a:noFill/>
        </p:spPr>
        <p:txBody>
          <a:bodyPr wrap="square" rtlCol="0">
            <a:spAutoFit/>
          </a:bodyPr>
          <a:lstStyle/>
          <a:p>
            <a:r>
              <a:rPr lang="en-US" sz="900" dirty="0" err="1"/>
              <a:t>ePIC</a:t>
            </a:r>
            <a:r>
              <a:rPr lang="en-US" sz="900" dirty="0"/>
              <a:t> Collaboration</a:t>
            </a:r>
          </a:p>
        </p:txBody>
      </p:sp>
      <p:cxnSp>
        <p:nvCxnSpPr>
          <p:cNvPr id="16" name="Straight Connector 15">
            <a:extLst>
              <a:ext uri="{FF2B5EF4-FFF2-40B4-BE49-F238E27FC236}">
                <a16:creationId xmlns:a16="http://schemas.microsoft.com/office/drawing/2014/main" id="{5B06BE1A-F970-7455-1576-6A542150B4DE}"/>
              </a:ext>
            </a:extLst>
          </p:cNvPr>
          <p:cNvCxnSpPr>
            <a:cxnSpLocks/>
          </p:cNvCxnSpPr>
          <p:nvPr/>
        </p:nvCxnSpPr>
        <p:spPr>
          <a:xfrm flipV="1">
            <a:off x="5637867" y="1625106"/>
            <a:ext cx="0" cy="416345"/>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5232736-17E7-CCAD-34CD-E45F3CD96248}"/>
              </a:ext>
            </a:extLst>
          </p:cNvPr>
          <p:cNvCxnSpPr>
            <a:cxnSpLocks/>
          </p:cNvCxnSpPr>
          <p:nvPr/>
        </p:nvCxnSpPr>
        <p:spPr>
          <a:xfrm flipH="1">
            <a:off x="5632741" y="2041451"/>
            <a:ext cx="3342481" cy="0"/>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A37ACA0-932D-0652-B753-4C87CB88F93E}"/>
              </a:ext>
            </a:extLst>
          </p:cNvPr>
          <p:cNvCxnSpPr>
            <a:cxnSpLocks/>
          </p:cNvCxnSpPr>
          <p:nvPr/>
        </p:nvCxnSpPr>
        <p:spPr>
          <a:xfrm>
            <a:off x="8975222" y="2041451"/>
            <a:ext cx="0" cy="3232298"/>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3700192-1AFB-75F1-FC2D-5CE3E442574C}"/>
              </a:ext>
            </a:extLst>
          </p:cNvPr>
          <p:cNvCxnSpPr>
            <a:cxnSpLocks/>
          </p:cNvCxnSpPr>
          <p:nvPr/>
        </p:nvCxnSpPr>
        <p:spPr>
          <a:xfrm flipH="1">
            <a:off x="8975222" y="5273749"/>
            <a:ext cx="83862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D6564D-8A8E-3DFA-63CF-2525C46EF845}"/>
              </a:ext>
            </a:extLst>
          </p:cNvPr>
          <p:cNvCxnSpPr>
            <a:cxnSpLocks/>
          </p:cNvCxnSpPr>
          <p:nvPr/>
        </p:nvCxnSpPr>
        <p:spPr>
          <a:xfrm flipV="1">
            <a:off x="9800482" y="5275732"/>
            <a:ext cx="0" cy="333136"/>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241B222-D233-EBCC-8828-0C99585BFAAD}"/>
              </a:ext>
            </a:extLst>
          </p:cNvPr>
          <p:cNvSpPr/>
          <p:nvPr/>
        </p:nvSpPr>
        <p:spPr>
          <a:xfrm>
            <a:off x="3871660" y="2252164"/>
            <a:ext cx="3931937" cy="413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75BDAEF-0402-9A23-817C-DBA584C2D70C}"/>
              </a:ext>
            </a:extLst>
          </p:cNvPr>
          <p:cNvSpPr txBox="1"/>
          <p:nvPr/>
        </p:nvSpPr>
        <p:spPr>
          <a:xfrm>
            <a:off x="3948972" y="2308876"/>
            <a:ext cx="6124352" cy="369332"/>
          </a:xfrm>
          <a:prstGeom prst="rect">
            <a:avLst/>
          </a:prstGeom>
          <a:noFill/>
        </p:spPr>
        <p:txBody>
          <a:bodyPr wrap="square">
            <a:spAutoFit/>
          </a:bodyPr>
          <a:lstStyle/>
          <a:p>
            <a:r>
              <a:rPr lang="en-US" sz="1800" dirty="0"/>
              <a:t>DOE OFFICE OF NUCLEAR PHYSICS</a:t>
            </a:r>
          </a:p>
        </p:txBody>
      </p:sp>
      <p:cxnSp>
        <p:nvCxnSpPr>
          <p:cNvPr id="9" name="Straight Arrow Connector 8">
            <a:extLst>
              <a:ext uri="{FF2B5EF4-FFF2-40B4-BE49-F238E27FC236}">
                <a16:creationId xmlns:a16="http://schemas.microsoft.com/office/drawing/2014/main" id="{85D72BF2-4F6E-935B-02A5-48C2992EC90E}"/>
              </a:ext>
            </a:extLst>
          </p:cNvPr>
          <p:cNvCxnSpPr>
            <a:cxnSpLocks/>
          </p:cNvCxnSpPr>
          <p:nvPr/>
        </p:nvCxnSpPr>
        <p:spPr>
          <a:xfrm flipH="1">
            <a:off x="8090852" y="4337626"/>
            <a:ext cx="1303684" cy="3496"/>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92A633-596E-9676-DE4C-4BEEF51057D5}"/>
              </a:ext>
            </a:extLst>
          </p:cNvPr>
          <p:cNvCxnSpPr>
            <a:cxnSpLocks/>
          </p:cNvCxnSpPr>
          <p:nvPr/>
        </p:nvCxnSpPr>
        <p:spPr>
          <a:xfrm flipH="1">
            <a:off x="8101359" y="2846928"/>
            <a:ext cx="1125630"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26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544B-6C3F-1593-9E46-14B2C2EA8350}"/>
              </a:ext>
            </a:extLst>
          </p:cNvPr>
          <p:cNvSpPr>
            <a:spLocks noGrp="1"/>
          </p:cNvSpPr>
          <p:nvPr>
            <p:ph type="title"/>
          </p:nvPr>
        </p:nvSpPr>
        <p:spPr/>
        <p:txBody>
          <a:bodyPr/>
          <a:lstStyle/>
          <a:p>
            <a:r>
              <a:rPr lang="en-US" dirty="0"/>
              <a:t>Major Elements from the EICO Charter</a:t>
            </a:r>
          </a:p>
        </p:txBody>
      </p:sp>
      <p:sp>
        <p:nvSpPr>
          <p:cNvPr id="3" name="Content Placeholder 2">
            <a:extLst>
              <a:ext uri="{FF2B5EF4-FFF2-40B4-BE49-F238E27FC236}">
                <a16:creationId xmlns:a16="http://schemas.microsoft.com/office/drawing/2014/main" id="{CB56344F-7B0A-623B-37ED-15CABA86DC59}"/>
              </a:ext>
            </a:extLst>
          </p:cNvPr>
          <p:cNvSpPr>
            <a:spLocks noGrp="1"/>
          </p:cNvSpPr>
          <p:nvPr>
            <p:ph idx="1"/>
          </p:nvPr>
        </p:nvSpPr>
        <p:spPr/>
        <p:txBody>
          <a:bodyPr/>
          <a:lstStyle/>
          <a:p>
            <a:r>
              <a:rPr lang="en-US" b="1" dirty="0"/>
              <a:t>EIC International Computing Organization</a:t>
            </a:r>
            <a:r>
              <a:rPr lang="en-US" dirty="0"/>
              <a:t> This organization exists to provide computing resources, infrastructure, and services related to the EIC. The current focus is on the </a:t>
            </a:r>
            <a:r>
              <a:rPr lang="en-US" dirty="0" err="1"/>
              <a:t>ePIC</a:t>
            </a:r>
            <a:r>
              <a:rPr lang="en-US" dirty="0"/>
              <a:t> experiment. This will be extended to other foci as endorsed by the EIC RRB. Funding agencies will indicate the activities and services they will provide, and this will be approved by RRB. The EICO structure is formally documented in charter.</a:t>
            </a:r>
          </a:p>
          <a:p>
            <a:r>
              <a:rPr lang="en-US" b="1" dirty="0"/>
              <a:t>EICO Overview Board.</a:t>
            </a:r>
            <a:r>
              <a:rPr lang="en-US" dirty="0"/>
              <a:t> The Overview Board (OB) oversees the functioning of the EICO. It is composed of a representative of each Institution that is a member of the EICO, the ECSJI directors and the Spokesperson(s) of each EIC Experiment with voting rights.  The OB is co-chaired by EIC Computing Council Members (or one of ECSJI directors), which include a member of the OB appointed as a co-chair. </a:t>
            </a:r>
          </a:p>
          <a:p>
            <a:pPr lvl="1"/>
            <a:r>
              <a:rPr lang="en-US" dirty="0"/>
              <a:t>OB approves the report that details the accomplishments of the EICO, and the individual site metrics outlined in the cooperation agreement.  </a:t>
            </a:r>
          </a:p>
          <a:p>
            <a:pPr lvl="1"/>
            <a:r>
              <a:rPr lang="en-US" dirty="0"/>
              <a:t>The OB has the responsibility to manage external relationships with partner organizations, such as WLCG  </a:t>
            </a:r>
          </a:p>
          <a:p>
            <a:pPr lvl="1"/>
            <a:r>
              <a:rPr lang="en-US" dirty="0"/>
              <a:t>The OB also provides a resolution path for institutional issues relative to the cooperation agreement  </a:t>
            </a:r>
          </a:p>
          <a:p>
            <a:endParaRPr lang="en-US" dirty="0"/>
          </a:p>
          <a:p>
            <a:endParaRPr lang="en-US" dirty="0"/>
          </a:p>
        </p:txBody>
      </p:sp>
      <p:sp>
        <p:nvSpPr>
          <p:cNvPr id="4" name="Slide Number Placeholder 3">
            <a:extLst>
              <a:ext uri="{FF2B5EF4-FFF2-40B4-BE49-F238E27FC236}">
                <a16:creationId xmlns:a16="http://schemas.microsoft.com/office/drawing/2014/main" id="{5891E3AD-851F-1D75-3C1F-E621A62E819D}"/>
              </a:ext>
            </a:extLst>
          </p:cNvPr>
          <p:cNvSpPr>
            <a:spLocks noGrp="1"/>
          </p:cNvSpPr>
          <p:nvPr>
            <p:ph type="sldNum" sz="quarter" idx="12"/>
          </p:nvPr>
        </p:nvSpPr>
        <p:spPr/>
        <p:txBody>
          <a:bodyPr/>
          <a:lstStyle/>
          <a:p>
            <a:fld id="{07E1C93C-5050-FC42-8F10-D22D4F119D13}" type="slidenum">
              <a:rPr lang="en-US" smtClean="0"/>
              <a:pPr/>
              <a:t>7</a:t>
            </a:fld>
            <a:endParaRPr lang="en-US"/>
          </a:p>
        </p:txBody>
      </p:sp>
    </p:spTree>
    <p:extLst>
      <p:ext uri="{BB962C8B-B14F-4D97-AF65-F5344CB8AC3E}">
        <p14:creationId xmlns:p14="http://schemas.microsoft.com/office/powerpoint/2010/main" val="187032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C97C-3A13-010A-08DB-A2FC0269DBF8}"/>
              </a:ext>
            </a:extLst>
          </p:cNvPr>
          <p:cNvSpPr>
            <a:spLocks noGrp="1"/>
          </p:cNvSpPr>
          <p:nvPr>
            <p:ph type="title"/>
          </p:nvPr>
        </p:nvSpPr>
        <p:spPr/>
        <p:txBody>
          <a:bodyPr/>
          <a:lstStyle/>
          <a:p>
            <a:r>
              <a:rPr lang="en-US" dirty="0"/>
              <a:t>Major Elements from the EICO Charter. EICO Management Board</a:t>
            </a:r>
          </a:p>
        </p:txBody>
      </p:sp>
      <p:sp>
        <p:nvSpPr>
          <p:cNvPr id="3" name="Content Placeholder 2">
            <a:extLst>
              <a:ext uri="{FF2B5EF4-FFF2-40B4-BE49-F238E27FC236}">
                <a16:creationId xmlns:a16="http://schemas.microsoft.com/office/drawing/2014/main" id="{358A5B3D-3761-95DB-812C-387E13A28701}"/>
              </a:ext>
            </a:extLst>
          </p:cNvPr>
          <p:cNvSpPr>
            <a:spLocks noGrp="1"/>
          </p:cNvSpPr>
          <p:nvPr>
            <p:ph idx="1"/>
          </p:nvPr>
        </p:nvSpPr>
        <p:spPr/>
        <p:txBody>
          <a:bodyPr/>
          <a:lstStyle/>
          <a:p>
            <a:r>
              <a:rPr lang="en-US" b="1" dirty="0"/>
              <a:t>EICO Management Board : </a:t>
            </a:r>
            <a:r>
              <a:rPr lang="en-US" sz="2000" dirty="0"/>
              <a:t>The Management Board (MB) </a:t>
            </a:r>
            <a:r>
              <a:rPr lang="en-US" sz="2000" dirty="0" err="1"/>
              <a:t>organises</a:t>
            </a:r>
            <a:r>
              <a:rPr lang="en-US" sz="2000" dirty="0"/>
              <a:t> the work of the EIC Computing as a set of formal activities. It maintains the overall </a:t>
            </a:r>
            <a:r>
              <a:rPr lang="en-US" sz="2000" dirty="0" err="1"/>
              <a:t>programme</a:t>
            </a:r>
            <a:r>
              <a:rPr lang="en-US" sz="2000" dirty="0"/>
              <a:t> of work and all other planning data necessary to ensure the smooth execution of the work of the EIC Computing. It provides half-year progress and status reports to the OB. The MB membership includes the ECSJI directors, the Technical Heads of the Echelon 0, Echelon 1 and Echelon 2 </a:t>
            </a:r>
            <a:r>
              <a:rPr lang="en-US" sz="2000" dirty="0" err="1"/>
              <a:t>Centres</a:t>
            </a:r>
            <a:r>
              <a:rPr lang="en-US" sz="2000" dirty="0"/>
              <a:t>, the leaders of the major activities and projects managed by the Board, the Computing Coordinator of each EIC experiment, the Chair of the Technical Forum, a Scientific Secretary and other members as decided from time to time by the Board.   MB meetings are held on a regular basis (usually monthly). MB has several roles, including : </a:t>
            </a:r>
          </a:p>
          <a:p>
            <a:pPr lvl="1"/>
            <a:r>
              <a:rPr lang="en-US" sz="1800" dirty="0"/>
              <a:t>To broker and manage agreements between the resource </a:t>
            </a:r>
            <a:r>
              <a:rPr lang="en-US" sz="1800" dirty="0" err="1"/>
              <a:t>centres</a:t>
            </a:r>
            <a:r>
              <a:rPr lang="en-US" sz="1800" dirty="0"/>
              <a:t> and the experiment(s). In practice, this will require background agreements with other </a:t>
            </a:r>
            <a:r>
              <a:rPr lang="en-US" sz="1800" dirty="0" err="1"/>
              <a:t>organisations</a:t>
            </a:r>
            <a:r>
              <a:rPr lang="en-US" sz="1800" dirty="0"/>
              <a:t> that run various parts of the infrastructure, such as fabrics and storage operations, certificate authorities, network providers, etc.;</a:t>
            </a:r>
          </a:p>
          <a:p>
            <a:pPr lvl="1"/>
            <a:r>
              <a:rPr lang="en-US" sz="1800" dirty="0"/>
              <a:t>to broker and manage agreements between resource </a:t>
            </a:r>
            <a:r>
              <a:rPr lang="en-US" sz="1800" dirty="0" err="1"/>
              <a:t>centres</a:t>
            </a:r>
            <a:r>
              <a:rPr lang="en-US" sz="1800" dirty="0"/>
              <a:t>, and between resource </a:t>
            </a:r>
            <a:r>
              <a:rPr lang="en-US" sz="1800" dirty="0" err="1"/>
              <a:t>centres</a:t>
            </a:r>
            <a:r>
              <a:rPr lang="en-US" sz="1800" dirty="0"/>
              <a:t> and EIC host labs;</a:t>
            </a:r>
          </a:p>
          <a:p>
            <a:pPr lvl="1"/>
            <a:r>
              <a:rPr lang="en-US" sz="1800" dirty="0"/>
              <a:t>to review schedules, service performance, resource </a:t>
            </a:r>
            <a:r>
              <a:rPr lang="en-US" sz="1800" dirty="0" err="1"/>
              <a:t>utilisation</a:t>
            </a:r>
            <a:r>
              <a:rPr lang="en-US" sz="1800" dirty="0"/>
              <a:t>, etc. and decide about tools to be used to assess centers reliability and availability;</a:t>
            </a:r>
          </a:p>
          <a:p>
            <a:pPr lvl="1"/>
            <a:r>
              <a:rPr lang="en-US" sz="1800" dirty="0"/>
              <a:t>to oversee publications, communications, conference submissions, and speakers, where it concerns software and computing activities that are not completely within EIC experiment(s).</a:t>
            </a:r>
          </a:p>
          <a:p>
            <a:endParaRPr lang="en-US" dirty="0"/>
          </a:p>
        </p:txBody>
      </p:sp>
      <p:sp>
        <p:nvSpPr>
          <p:cNvPr id="4" name="Slide Number Placeholder 3">
            <a:extLst>
              <a:ext uri="{FF2B5EF4-FFF2-40B4-BE49-F238E27FC236}">
                <a16:creationId xmlns:a16="http://schemas.microsoft.com/office/drawing/2014/main" id="{4E1B11CC-7ECC-FE01-0BBE-97BDA362E3F5}"/>
              </a:ext>
            </a:extLst>
          </p:cNvPr>
          <p:cNvSpPr>
            <a:spLocks noGrp="1"/>
          </p:cNvSpPr>
          <p:nvPr>
            <p:ph type="sldNum" sz="quarter" idx="12"/>
          </p:nvPr>
        </p:nvSpPr>
        <p:spPr/>
        <p:txBody>
          <a:bodyPr/>
          <a:lstStyle/>
          <a:p>
            <a:fld id="{07E1C93C-5050-FC42-8F10-D22D4F119D13}" type="slidenum">
              <a:rPr lang="en-US" smtClean="0"/>
              <a:pPr/>
              <a:t>8</a:t>
            </a:fld>
            <a:endParaRPr lang="en-US"/>
          </a:p>
        </p:txBody>
      </p:sp>
    </p:spTree>
    <p:extLst>
      <p:ext uri="{BB962C8B-B14F-4D97-AF65-F5344CB8AC3E}">
        <p14:creationId xmlns:p14="http://schemas.microsoft.com/office/powerpoint/2010/main" val="142950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EB5B8-6953-2FB3-6210-C30C211AE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086A5-75B3-93FB-E39E-B880A758CA38}"/>
              </a:ext>
            </a:extLst>
          </p:cNvPr>
          <p:cNvSpPr>
            <a:spLocks noGrp="1"/>
          </p:cNvSpPr>
          <p:nvPr>
            <p:ph type="title"/>
          </p:nvPr>
        </p:nvSpPr>
        <p:spPr/>
        <p:txBody>
          <a:bodyPr/>
          <a:lstStyle/>
          <a:p>
            <a:r>
              <a:rPr lang="en-US" dirty="0"/>
              <a:t>Major Elements from the EICO Charter. Technical Forum</a:t>
            </a:r>
          </a:p>
        </p:txBody>
      </p:sp>
      <p:sp>
        <p:nvSpPr>
          <p:cNvPr id="3" name="Content Placeholder 2">
            <a:extLst>
              <a:ext uri="{FF2B5EF4-FFF2-40B4-BE49-F238E27FC236}">
                <a16:creationId xmlns:a16="http://schemas.microsoft.com/office/drawing/2014/main" id="{1E9BAF31-A6F7-66B4-9415-A6287617097C}"/>
              </a:ext>
            </a:extLst>
          </p:cNvPr>
          <p:cNvSpPr>
            <a:spLocks noGrp="1"/>
          </p:cNvSpPr>
          <p:nvPr>
            <p:ph idx="1"/>
          </p:nvPr>
        </p:nvSpPr>
        <p:spPr/>
        <p:txBody>
          <a:bodyPr/>
          <a:lstStyle/>
          <a:p>
            <a:pPr algn="l" rtl="0">
              <a:buNone/>
            </a:pPr>
            <a:r>
              <a:rPr lang="en-US" b="1" dirty="0"/>
              <a:t>EICO Technical Forum : </a:t>
            </a:r>
            <a:r>
              <a:rPr lang="en-US" sz="2000" b="0" i="0" u="none" strike="noStrike" dirty="0">
                <a:solidFill>
                  <a:srgbClr val="000000"/>
                </a:solidFill>
                <a:effectLst/>
                <a:latin typeface="Arial" panose="020B0604020202020204" pitchFamily="34" charset="0"/>
              </a:rPr>
              <a:t>The Technical Forum (TF) is part of the EICO and represents in particular the computing centers (including Echelon 1 centers). The TF has several roles, including:</a:t>
            </a:r>
            <a:endParaRPr lang="en-US" sz="1800" b="0" i="0" u="none" strike="noStrike" dirty="0">
              <a:solidFill>
                <a:srgbClr val="000000"/>
              </a:solidFill>
              <a:effectLst/>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exchange information;</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act as a forum for technical discussions and planning, including schedules, resources utilization and technical solutions, challenges and requirements;</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organize technical discussions related to production system and middleware, </a:t>
            </a:r>
            <a:r>
              <a:rPr lang="en-US" sz="1600" b="0" i="0" u="none" strike="noStrike" dirty="0" err="1">
                <a:solidFill>
                  <a:srgbClr val="000000"/>
                </a:solidFill>
                <a:effectLst/>
                <a:latin typeface="Arial" panose="020B0604020202020204" pitchFamily="34" charset="0"/>
              </a:rPr>
              <a:t>etc</a:t>
            </a:r>
            <a:r>
              <a:rPr lang="en-US" sz="1600" b="0" i="0" u="none" strike="noStrike" dirty="0">
                <a:solidFill>
                  <a:srgbClr val="000000"/>
                </a:solidFill>
                <a:effectLst/>
                <a:latin typeface="Arial" panose="020B0604020202020204" pitchFamily="34" charset="0"/>
              </a:rPr>
              <a:t> and make proposals to the MB;</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discuss technical roadmap for the evolution of EIC facilities and services;</a:t>
            </a:r>
            <a:endParaRPr lang="en-US" sz="1600" dirty="0">
              <a:solidFill>
                <a:srgbClr val="333333"/>
              </a:solidFill>
              <a:latin typeface="Arial" panose="020B0604020202020204" pitchFamily="34" charset="0"/>
            </a:endParaRPr>
          </a:p>
          <a:p>
            <a:pPr fontAlgn="base"/>
            <a:r>
              <a:rPr lang="en-US" sz="2000" b="0" i="0" u="none" strike="noStrike" dirty="0">
                <a:solidFill>
                  <a:srgbClr val="000000"/>
                </a:solidFill>
                <a:effectLst/>
                <a:latin typeface="Arial" panose="020B0604020202020204" pitchFamily="34" charset="0"/>
              </a:rPr>
              <a:t>The TF meetings are open to all interested members of the EIC computing</a:t>
            </a:r>
            <a:r>
              <a:rPr lang="en-US" sz="2400" b="0" i="0" u="none" strike="noStrike" dirty="0">
                <a:solidFill>
                  <a:srgbClr val="000000"/>
                </a:solidFill>
                <a:effectLst/>
                <a:latin typeface="Arial" panose="020B0604020202020204" pitchFamily="34" charset="0"/>
              </a:rPr>
              <a:t>. </a:t>
            </a:r>
          </a:p>
          <a:p>
            <a:pPr lvl="1"/>
            <a:r>
              <a:rPr lang="en-US" sz="1800" b="0" i="0" u="none" strike="noStrike" dirty="0">
                <a:solidFill>
                  <a:srgbClr val="000000"/>
                </a:solidFill>
                <a:effectLst/>
                <a:latin typeface="Arial" panose="020B0604020202020204" pitchFamily="34" charset="0"/>
              </a:rPr>
              <a:t>Other parties may be invited for topical discussions.</a:t>
            </a:r>
          </a:p>
          <a:p>
            <a:pPr algn="l" rtl="0"/>
            <a:r>
              <a:rPr lang="en-US" sz="2000" b="0" i="0" u="none" strike="noStrike" dirty="0">
                <a:solidFill>
                  <a:srgbClr val="000000"/>
                </a:solidFill>
                <a:effectLst/>
                <a:latin typeface="Arial" panose="020B0604020202020204" pitchFamily="34" charset="0"/>
              </a:rPr>
              <a:t>The TF chairperson is appointed by MB for a two-year period. </a:t>
            </a:r>
          </a:p>
          <a:p>
            <a:pPr algn="l" rtl="0"/>
            <a:r>
              <a:rPr lang="en-US" sz="2000" b="0" i="0" u="none" strike="noStrike" dirty="0">
                <a:solidFill>
                  <a:srgbClr val="000000"/>
                </a:solidFill>
                <a:effectLst/>
                <a:latin typeface="Arial" panose="020B0604020202020204" pitchFamily="34" charset="0"/>
              </a:rPr>
              <a:t>Extension is possible with full concurrence of OB. The TF reports to the MB. </a:t>
            </a:r>
          </a:p>
          <a:p>
            <a:pPr algn="l" rtl="0"/>
            <a:r>
              <a:rPr lang="en-US" sz="2000" b="0" i="0" u="none" strike="noStrike" dirty="0">
                <a:solidFill>
                  <a:srgbClr val="000000"/>
                </a:solidFill>
                <a:effectLst/>
                <a:latin typeface="Arial" panose="020B0604020202020204" pitchFamily="34" charset="0"/>
              </a:rPr>
              <a:t>The chair of the TF is an ex officio member of the EICO Management Board. </a:t>
            </a:r>
          </a:p>
          <a:p>
            <a:pPr algn="l" rtl="0"/>
            <a:r>
              <a:rPr lang="en-US" sz="2000" b="0" i="0" u="none" strike="noStrike" dirty="0">
                <a:solidFill>
                  <a:srgbClr val="000000"/>
                </a:solidFill>
                <a:effectLst/>
                <a:latin typeface="Arial" panose="020B0604020202020204" pitchFamily="34" charset="0"/>
              </a:rPr>
              <a:t>The TF may start and stop working groups when needed to address technical issues. </a:t>
            </a:r>
          </a:p>
          <a:p>
            <a:pPr algn="l" rtl="0"/>
            <a:r>
              <a:rPr lang="en-US" sz="2000" b="0" i="0" u="none" strike="noStrike" dirty="0">
                <a:solidFill>
                  <a:srgbClr val="000000"/>
                </a:solidFill>
                <a:effectLst/>
                <a:latin typeface="Arial" panose="020B0604020202020204" pitchFamily="34" charset="0"/>
              </a:rPr>
              <a:t>TF shall provide regular (bi-monthly) updates on its activity to MB. </a:t>
            </a:r>
            <a:br>
              <a:rPr lang="en-US" sz="1800" dirty="0"/>
            </a:br>
            <a:endParaRPr lang="en-US" sz="2400" dirty="0"/>
          </a:p>
        </p:txBody>
      </p:sp>
      <p:sp>
        <p:nvSpPr>
          <p:cNvPr id="4" name="Slide Number Placeholder 3">
            <a:extLst>
              <a:ext uri="{FF2B5EF4-FFF2-40B4-BE49-F238E27FC236}">
                <a16:creationId xmlns:a16="http://schemas.microsoft.com/office/drawing/2014/main" id="{77C2401B-211F-13B0-7745-1009C19D6C5C}"/>
              </a:ext>
            </a:extLst>
          </p:cNvPr>
          <p:cNvSpPr>
            <a:spLocks noGrp="1"/>
          </p:cNvSpPr>
          <p:nvPr>
            <p:ph type="sldNum" sz="quarter" idx="12"/>
          </p:nvPr>
        </p:nvSpPr>
        <p:spPr/>
        <p:txBody>
          <a:bodyPr/>
          <a:lstStyle/>
          <a:p>
            <a:fld id="{07E1C93C-5050-FC42-8F10-D22D4F119D13}" type="slidenum">
              <a:rPr lang="en-US" smtClean="0"/>
              <a:pPr/>
              <a:t>9</a:t>
            </a:fld>
            <a:endParaRPr lang="en-US"/>
          </a:p>
        </p:txBody>
      </p:sp>
    </p:spTree>
    <p:extLst>
      <p:ext uri="{BB962C8B-B14F-4D97-AF65-F5344CB8AC3E}">
        <p14:creationId xmlns:p14="http://schemas.microsoft.com/office/powerpoint/2010/main" val="2789507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_Widescreen" id="{7B6BC214-CE7D-5C48-9BF6-77FBFE1E69EC}" vid="{7428E7A7-0EE4-AE4F-9C3B-0381D78A76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58C6F3143F384AAF8BCD10EB7B8E8F" ma:contentTypeVersion="6" ma:contentTypeDescription="Create a new document." ma:contentTypeScope="" ma:versionID="e5a81fa7cca057ffd6626261e9c2e507">
  <xsd:schema xmlns:xsd="http://www.w3.org/2001/XMLSchema" xmlns:xs="http://www.w3.org/2001/XMLSchema" xmlns:p="http://schemas.microsoft.com/office/2006/metadata/properties" xmlns:ns2="e4ab640d-d1a7-41cb-b248-52d149f1c7d5" xmlns:ns3="12fce16f-a975-4559-8c88-f7bfd7ba4a7c" targetNamespace="http://schemas.microsoft.com/office/2006/metadata/properties" ma:root="true" ma:fieldsID="a5ca428d353a153dddff8f7800a6ed14" ns2:_="" ns3:_="">
    <xsd:import namespace="e4ab640d-d1a7-41cb-b248-52d149f1c7d5"/>
    <xsd:import namespace="12fce16f-a975-4559-8c88-f7bfd7ba4a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b640d-d1a7-41cb-b248-52d149f1c7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fce16f-a975-4559-8c88-f7bfd7ba4a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A30ED9-0493-4C4E-A546-E8E87B32EE58}">
  <ds:schemaRefs>
    <ds:schemaRef ds:uri="http://schemas.microsoft.com/sharepoint/v3/contenttype/forms"/>
  </ds:schemaRefs>
</ds:datastoreItem>
</file>

<file path=customXml/itemProps2.xml><?xml version="1.0" encoding="utf-8"?>
<ds:datastoreItem xmlns:ds="http://schemas.openxmlformats.org/officeDocument/2006/customXml" ds:itemID="{82A4AC21-AE6A-49D0-9897-9B103CAD7D60}">
  <ds:schemaRefs>
    <ds:schemaRef ds:uri="http://schemas.microsoft.com/office/2006/documentManagement/types"/>
    <ds:schemaRef ds:uri="http://purl.org/dc/dcmitype/"/>
    <ds:schemaRef ds:uri="http://www.w3.org/XML/1998/namespace"/>
    <ds:schemaRef ds:uri="http://schemas.microsoft.com/office/2006/metadata/properties"/>
    <ds:schemaRef ds:uri="12fce16f-a975-4559-8c88-f7bfd7ba4a7c"/>
    <ds:schemaRef ds:uri="http://purl.org/dc/elements/1.1/"/>
    <ds:schemaRef ds:uri="http://schemas.microsoft.com/office/infopath/2007/PartnerControls"/>
    <ds:schemaRef ds:uri="http://schemas.openxmlformats.org/package/2006/metadata/core-properties"/>
    <ds:schemaRef ds:uri="e4ab640d-d1a7-41cb-b248-52d149f1c7d5"/>
    <ds:schemaRef ds:uri="http://purl.org/dc/terms/"/>
  </ds:schemaRefs>
</ds:datastoreItem>
</file>

<file path=customXml/itemProps3.xml><?xml version="1.0" encoding="utf-8"?>
<ds:datastoreItem xmlns:ds="http://schemas.openxmlformats.org/officeDocument/2006/customXml" ds:itemID="{89D8B5C4-C067-4CD2-82BF-C850BF945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b640d-d1a7-41cb-b248-52d149f1c7d5"/>
    <ds:schemaRef ds:uri="12fce16f-a975-4559-8c88-f7bfd7ba4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JeffersonLab_Widescreen</Template>
  <TotalTime>41033</TotalTime>
  <Words>2669</Words>
  <Application>Microsoft Macintosh PowerPoint</Application>
  <PresentationFormat>Widescreen</PresentationFormat>
  <Paragraphs>270</Paragraphs>
  <Slides>17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PingFangSC-Regular</vt:lpstr>
      <vt:lpstr>.PingFangSC-Regular</vt:lpstr>
      <vt:lpstr>Arial</vt:lpstr>
      <vt:lpstr>ArialMT</vt:lpstr>
      <vt:lpstr>Calibri</vt:lpstr>
      <vt:lpstr>Courier New</vt:lpstr>
      <vt:lpstr>opensans-bold</vt:lpstr>
      <vt:lpstr>sourcesans-regular</vt:lpstr>
      <vt:lpstr>Office Theme</vt:lpstr>
      <vt:lpstr>International Computing Model and Governance</vt:lpstr>
      <vt:lpstr>Background. EIC Computing and Software Joint Institute</vt:lpstr>
      <vt:lpstr>EIC Computing, DOE Context  </vt:lpstr>
      <vt:lpstr>Background. EIC International Computing Organization</vt:lpstr>
      <vt:lpstr>Background. EIC International Computing Organization. Cont’d</vt:lpstr>
      <vt:lpstr>EIC Computing, International Context </vt:lpstr>
      <vt:lpstr>Major Elements from the EICO Charter</vt:lpstr>
      <vt:lpstr>Major Elements from the EICO Charter. EICO Management Board</vt:lpstr>
      <vt:lpstr>Major Elements from the EICO Charter. Technical Forum</vt:lpstr>
      <vt:lpstr>Open Questions for RRB Discussion</vt:lpstr>
      <vt:lpstr>Next Steps</vt:lpstr>
      <vt:lpstr>Supplementary slides</vt:lpstr>
      <vt:lpstr>EIC Computing and Software Joint Institute</vt:lpstr>
      <vt:lpstr>ESCJI : Scope</vt:lpstr>
      <vt:lpstr>EIC Computing Organization &amp; Governance. </vt:lpstr>
      <vt:lpstr>WLCG Computing Resources Scrutiny Group</vt:lpstr>
      <vt:lpstr>Glossary and Abbreviations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DeVasher</dc:creator>
  <cp:lastModifiedBy>Klimentov, Alexei</cp:lastModifiedBy>
  <cp:revision>81</cp:revision>
  <cp:lastPrinted>2025-05-05T11:09:40Z</cp:lastPrinted>
  <dcterms:created xsi:type="dcterms:W3CDTF">2023-10-11T15:21:55Z</dcterms:created>
  <dcterms:modified xsi:type="dcterms:W3CDTF">2025-06-05T13:05:17Z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0x0101009758C6F3143F384AAF8BCD10EB7B8E8F</vt:lpwstr>
  </property>
</Properties>
</file>