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4729" r:id="rId2"/>
    <p:sldId id="5907" r:id="rId3"/>
    <p:sldId id="5918" r:id="rId4"/>
    <p:sldId id="5910" r:id="rId5"/>
    <p:sldId id="5909" r:id="rId6"/>
    <p:sldId id="5911" r:id="rId7"/>
    <p:sldId id="5912" r:id="rId8"/>
    <p:sldId id="5913" r:id="rId9"/>
    <p:sldId id="5914" r:id="rId10"/>
    <p:sldId id="5915" r:id="rId11"/>
    <p:sldId id="5916" r:id="rId12"/>
    <p:sldId id="5908" r:id="rId13"/>
    <p:sldId id="59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186"/>
      </p:cViewPr>
      <p:guideLst/>
    </p:cSldViewPr>
  </p:slideViewPr>
  <p:notesTextViewPr>
    <p:cViewPr>
      <p:scale>
        <a:sx n="1" d="1"/>
        <a:sy n="1" d="1"/>
      </p:scale>
      <p:origin x="0" y="0"/>
    </p:cViewPr>
  </p:notesTextViewPr>
  <p:sorterViewPr>
    <p:cViewPr>
      <p:scale>
        <a:sx n="100" d="100"/>
        <a:sy n="100" d="100"/>
      </p:scale>
      <p:origin x="0" y="-4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Category A Percentage</c:v>
                </c:pt>
              </c:strCache>
            </c:strRef>
          </c:tx>
          <c:spPr>
            <a:solidFill>
              <a:schemeClr val="accent1"/>
            </a:solidFill>
            <a:ln>
              <a:noFill/>
            </a:ln>
            <a:effectLst/>
          </c:spPr>
          <c:invertIfNegative val="0"/>
          <c:cat>
            <c:numRef>
              <c:f>Sheet1!$A$2:$A$13</c:f>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f>Sheet1!$B$2:$B$13</c:f>
              <c:numCache>
                <c:formatCode>General</c:formatCode>
                <c:ptCount val="12"/>
                <c:pt idx="0">
                  <c:v>0</c:v>
                </c:pt>
                <c:pt idx="1">
                  <c:v>0</c:v>
                </c:pt>
                <c:pt idx="2">
                  <c:v>10</c:v>
                </c:pt>
                <c:pt idx="3">
                  <c:v>15</c:v>
                </c:pt>
                <c:pt idx="4">
                  <c:v>20</c:v>
                </c:pt>
                <c:pt idx="5">
                  <c:v>30</c:v>
                </c:pt>
                <c:pt idx="6">
                  <c:v>50</c:v>
                </c:pt>
                <c:pt idx="7">
                  <c:v>80</c:v>
                </c:pt>
                <c:pt idx="8">
                  <c:v>95</c:v>
                </c:pt>
                <c:pt idx="9">
                  <c:v>100</c:v>
                </c:pt>
                <c:pt idx="10">
                  <c:v>100</c:v>
                </c:pt>
                <c:pt idx="11">
                  <c:v>100</c:v>
                </c:pt>
              </c:numCache>
            </c:numRef>
          </c:val>
          <c:extLst xmlns:c15="http://schemas.microsoft.com/office/drawing/2012/chart">
            <c:ext xmlns:c16="http://schemas.microsoft.com/office/drawing/2014/chart" uri="{C3380CC4-5D6E-409C-BE32-E72D297353CC}">
              <c16:uniqueId val="{00000000-441F-4D12-B0B0-67E5A471A022}"/>
            </c:ext>
          </c:extLst>
        </c:ser>
        <c:dLbls>
          <c:showLegendKey val="0"/>
          <c:showVal val="0"/>
          <c:showCatName val="0"/>
          <c:showSerName val="0"/>
          <c:showPercent val="0"/>
          <c:showBubbleSize val="0"/>
        </c:dLbls>
        <c:gapWidth val="150"/>
        <c:overlap val="100"/>
        <c:axId val="1061731824"/>
        <c:axId val="107366043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M&amp;O A funds (k$)</c:v>
                      </c:pt>
                    </c:strCache>
                  </c:strRef>
                </c:tx>
                <c:spPr>
                  <a:solidFill>
                    <a:schemeClr val="accent2"/>
                  </a:solidFill>
                  <a:ln>
                    <a:noFill/>
                  </a:ln>
                  <a:effectLst/>
                </c:spPr>
                <c:invertIfNegative val="0"/>
                <c:cat>
                  <c:numRef>
                    <c:extLst>
                      <c:ext uri="{02D57815-91ED-43cb-92C2-25804820EDAC}">
                        <c15:formulaRef>
                          <c15:sqref>Sheet1!$A$2:$A$13</c15:sqref>
                        </c15:formulaRef>
                      </c:ext>
                    </c:extLst>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extLst>
                      <c:ext uri="{02D57815-91ED-43cb-92C2-25804820EDAC}">
                        <c15:formulaRef>
                          <c15:sqref>Sheet1!$C$2:$C$13</c15:sqref>
                        </c15:formulaRef>
                      </c:ext>
                    </c:extLst>
                    <c:numCache>
                      <c:formatCode>General</c:formatCode>
                      <c:ptCount val="12"/>
                      <c:pt idx="0">
                        <c:v>0</c:v>
                      </c:pt>
                      <c:pt idx="1">
                        <c:v>0</c:v>
                      </c:pt>
                      <c:pt idx="2">
                        <c:v>520</c:v>
                      </c:pt>
                      <c:pt idx="3">
                        <c:v>780</c:v>
                      </c:pt>
                      <c:pt idx="4">
                        <c:v>1040</c:v>
                      </c:pt>
                      <c:pt idx="5">
                        <c:v>1560</c:v>
                      </c:pt>
                      <c:pt idx="6">
                        <c:v>2600</c:v>
                      </c:pt>
                      <c:pt idx="7">
                        <c:v>4160</c:v>
                      </c:pt>
                      <c:pt idx="8">
                        <c:v>4940</c:v>
                      </c:pt>
                      <c:pt idx="9">
                        <c:v>5200</c:v>
                      </c:pt>
                      <c:pt idx="10">
                        <c:v>5200</c:v>
                      </c:pt>
                      <c:pt idx="11">
                        <c:v>5200</c:v>
                      </c:pt>
                    </c:numCache>
                  </c:numRef>
                </c:val>
                <c:extLst>
                  <c:ext xmlns:c16="http://schemas.microsoft.com/office/drawing/2014/chart" uri="{C3380CC4-5D6E-409C-BE32-E72D297353CC}">
                    <c16:uniqueId val="{00000001-441F-4D12-B0B0-67E5A471A022}"/>
                  </c:ext>
                </c:extLst>
              </c15:ser>
            </c15:filteredBarSeries>
          </c:ext>
        </c:extLst>
      </c:barChart>
      <c:catAx>
        <c:axId val="1061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3660432"/>
        <c:crosses val="autoZero"/>
        <c:auto val="1"/>
        <c:lblAlgn val="ctr"/>
        <c:lblOffset val="100"/>
        <c:noMultiLvlLbl val="0"/>
      </c:catAx>
      <c:valAx>
        <c:axId val="1073660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1731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Category B Percentage</c:v>
                </c:pt>
              </c:strCache>
            </c:strRef>
          </c:tx>
          <c:spPr>
            <a:solidFill>
              <a:schemeClr val="accent6"/>
            </a:solidFill>
            <a:ln>
              <a:noFill/>
            </a:ln>
            <a:effectLst/>
          </c:spPr>
          <c:invertIfNegative val="0"/>
          <c:cat>
            <c:numRef>
              <c:f>Sheet1!$A$2:$A$13</c:f>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f>Sheet1!$B$2:$B$13</c:f>
              <c:numCache>
                <c:formatCode>General</c:formatCode>
                <c:ptCount val="12"/>
                <c:pt idx="0">
                  <c:v>0</c:v>
                </c:pt>
                <c:pt idx="1">
                  <c:v>0</c:v>
                </c:pt>
                <c:pt idx="2">
                  <c:v>0</c:v>
                </c:pt>
                <c:pt idx="3">
                  <c:v>0</c:v>
                </c:pt>
                <c:pt idx="4">
                  <c:v>0</c:v>
                </c:pt>
                <c:pt idx="5">
                  <c:v>100</c:v>
                </c:pt>
                <c:pt idx="6">
                  <c:v>100</c:v>
                </c:pt>
                <c:pt idx="7">
                  <c:v>100</c:v>
                </c:pt>
                <c:pt idx="8">
                  <c:v>100</c:v>
                </c:pt>
                <c:pt idx="9">
                  <c:v>100</c:v>
                </c:pt>
                <c:pt idx="10">
                  <c:v>100</c:v>
                </c:pt>
                <c:pt idx="11">
                  <c:v>100</c:v>
                </c:pt>
              </c:numCache>
            </c:numRef>
          </c:val>
          <c:extLst xmlns:c15="http://schemas.microsoft.com/office/drawing/2012/chart">
            <c:ext xmlns:c16="http://schemas.microsoft.com/office/drawing/2014/chart" uri="{C3380CC4-5D6E-409C-BE32-E72D297353CC}">
              <c16:uniqueId val="{00000000-A5D9-4447-B3FD-11947210AB07}"/>
            </c:ext>
          </c:extLst>
        </c:ser>
        <c:dLbls>
          <c:showLegendKey val="0"/>
          <c:showVal val="0"/>
          <c:showCatName val="0"/>
          <c:showSerName val="0"/>
          <c:showPercent val="0"/>
          <c:showBubbleSize val="0"/>
        </c:dLbls>
        <c:gapWidth val="150"/>
        <c:overlap val="100"/>
        <c:axId val="1061731824"/>
        <c:axId val="107366043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M&amp;O B funds (k$)</c:v>
                      </c:pt>
                    </c:strCache>
                  </c:strRef>
                </c:tx>
                <c:spPr>
                  <a:solidFill>
                    <a:schemeClr val="accent5"/>
                  </a:solidFill>
                  <a:ln>
                    <a:noFill/>
                  </a:ln>
                  <a:effectLst/>
                </c:spPr>
                <c:invertIfNegative val="0"/>
                <c:cat>
                  <c:numRef>
                    <c:extLst>
                      <c:ext uri="{02D57815-91ED-43cb-92C2-25804820EDAC}">
                        <c15:formulaRef>
                          <c15:sqref>Sheet1!$A$2:$A$13</c15:sqref>
                        </c15:formulaRef>
                      </c:ext>
                    </c:extLst>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extLst>
                      <c:ext uri="{02D57815-91ED-43cb-92C2-25804820EDAC}">
                        <c15:formulaRef>
                          <c15:sqref>Sheet1!$C$2:$C$13</c15:sqref>
                        </c15:formulaRef>
                      </c:ext>
                    </c:extLst>
                    <c:numCache>
                      <c:formatCode>General</c:formatCode>
                      <c:ptCount val="12"/>
                      <c:pt idx="0">
                        <c:v>0</c:v>
                      </c:pt>
                      <c:pt idx="1">
                        <c:v>0</c:v>
                      </c:pt>
                      <c:pt idx="2">
                        <c:v>0</c:v>
                      </c:pt>
                      <c:pt idx="3">
                        <c:v>0</c:v>
                      </c:pt>
                      <c:pt idx="4">
                        <c:v>0</c:v>
                      </c:pt>
                      <c:pt idx="5">
                        <c:v>5200</c:v>
                      </c:pt>
                      <c:pt idx="6">
                        <c:v>5200</c:v>
                      </c:pt>
                      <c:pt idx="7">
                        <c:v>5200</c:v>
                      </c:pt>
                      <c:pt idx="8">
                        <c:v>5200</c:v>
                      </c:pt>
                      <c:pt idx="9">
                        <c:v>5200</c:v>
                      </c:pt>
                      <c:pt idx="10">
                        <c:v>5200</c:v>
                      </c:pt>
                      <c:pt idx="11">
                        <c:v>5200</c:v>
                      </c:pt>
                    </c:numCache>
                  </c:numRef>
                </c:val>
                <c:extLst>
                  <c:ext xmlns:c16="http://schemas.microsoft.com/office/drawing/2014/chart" uri="{C3380CC4-5D6E-409C-BE32-E72D297353CC}">
                    <c16:uniqueId val="{00000001-A5D9-4447-B3FD-11947210AB07}"/>
                  </c:ext>
                </c:extLst>
              </c15:ser>
            </c15:filteredBarSeries>
          </c:ext>
        </c:extLst>
      </c:barChart>
      <c:catAx>
        <c:axId val="1061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3660432"/>
        <c:crosses val="autoZero"/>
        <c:auto val="1"/>
        <c:lblAlgn val="ctr"/>
        <c:lblOffset val="100"/>
        <c:noMultiLvlLbl val="0"/>
      </c:catAx>
      <c:valAx>
        <c:axId val="1073660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1731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Category C Percentage</c:v>
                </c:pt>
              </c:strCache>
            </c:strRef>
          </c:tx>
          <c:spPr>
            <a:solidFill>
              <a:schemeClr val="accent2"/>
            </a:solidFill>
            <a:ln>
              <a:noFill/>
            </a:ln>
            <a:effectLst/>
          </c:spPr>
          <c:invertIfNegative val="0"/>
          <c:cat>
            <c:numRef>
              <c:f>Sheet1!$A$2:$A$13</c:f>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f>Sheet1!$B$2:$B$13</c:f>
              <c:numCache>
                <c:formatCode>General</c:formatCode>
                <c:ptCount val="12"/>
                <c:pt idx="0">
                  <c:v>0</c:v>
                </c:pt>
                <c:pt idx="1">
                  <c:v>15</c:v>
                </c:pt>
                <c:pt idx="2">
                  <c:v>30</c:v>
                </c:pt>
                <c:pt idx="3">
                  <c:v>45</c:v>
                </c:pt>
                <c:pt idx="4">
                  <c:v>60</c:v>
                </c:pt>
                <c:pt idx="5">
                  <c:v>70</c:v>
                </c:pt>
                <c:pt idx="6">
                  <c:v>80</c:v>
                </c:pt>
                <c:pt idx="7">
                  <c:v>90</c:v>
                </c:pt>
                <c:pt idx="8">
                  <c:v>100</c:v>
                </c:pt>
                <c:pt idx="9">
                  <c:v>100</c:v>
                </c:pt>
                <c:pt idx="10">
                  <c:v>100</c:v>
                </c:pt>
                <c:pt idx="11">
                  <c:v>100</c:v>
                </c:pt>
              </c:numCache>
            </c:numRef>
          </c:val>
          <c:extLst xmlns:c15="http://schemas.microsoft.com/office/drawing/2012/chart">
            <c:ext xmlns:c16="http://schemas.microsoft.com/office/drawing/2014/chart" uri="{C3380CC4-5D6E-409C-BE32-E72D297353CC}">
              <c16:uniqueId val="{00000000-C1F9-45DE-8BA6-653919AB941E}"/>
            </c:ext>
          </c:extLst>
        </c:ser>
        <c:dLbls>
          <c:showLegendKey val="0"/>
          <c:showVal val="0"/>
          <c:showCatName val="0"/>
          <c:showSerName val="0"/>
          <c:showPercent val="0"/>
          <c:showBubbleSize val="0"/>
        </c:dLbls>
        <c:gapWidth val="150"/>
        <c:overlap val="100"/>
        <c:axId val="1061731824"/>
        <c:axId val="107366043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M&amp;O A funds (k$)</c:v>
                      </c:pt>
                    </c:strCache>
                  </c:strRef>
                </c:tx>
                <c:spPr>
                  <a:solidFill>
                    <a:schemeClr val="accent4"/>
                  </a:solidFill>
                  <a:ln>
                    <a:noFill/>
                  </a:ln>
                  <a:effectLst/>
                </c:spPr>
                <c:invertIfNegative val="0"/>
                <c:cat>
                  <c:numRef>
                    <c:extLst>
                      <c:ext uri="{02D57815-91ED-43cb-92C2-25804820EDAC}">
                        <c15:formulaRef>
                          <c15:sqref>Sheet1!$A$2:$A$13</c15:sqref>
                        </c15:formulaRef>
                      </c:ext>
                    </c:extLst>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extLst>
                      <c:ext uri="{02D57815-91ED-43cb-92C2-25804820EDAC}">
                        <c15:formulaRef>
                          <c15:sqref>Sheet1!$C$2:$C$13</c15:sqref>
                        </c15:formulaRef>
                      </c:ext>
                    </c:extLst>
                    <c:numCache>
                      <c:formatCode>General</c:formatCode>
                      <c:ptCount val="12"/>
                      <c:pt idx="0">
                        <c:v>0</c:v>
                      </c:pt>
                      <c:pt idx="1">
                        <c:v>780</c:v>
                      </c:pt>
                      <c:pt idx="2">
                        <c:v>1560</c:v>
                      </c:pt>
                      <c:pt idx="3">
                        <c:v>2340</c:v>
                      </c:pt>
                      <c:pt idx="4">
                        <c:v>3120</c:v>
                      </c:pt>
                      <c:pt idx="5">
                        <c:v>3640</c:v>
                      </c:pt>
                      <c:pt idx="6">
                        <c:v>4160</c:v>
                      </c:pt>
                      <c:pt idx="7">
                        <c:v>4680</c:v>
                      </c:pt>
                      <c:pt idx="8">
                        <c:v>5200</c:v>
                      </c:pt>
                      <c:pt idx="9">
                        <c:v>5200</c:v>
                      </c:pt>
                      <c:pt idx="10">
                        <c:v>5200</c:v>
                      </c:pt>
                      <c:pt idx="11">
                        <c:v>5200</c:v>
                      </c:pt>
                    </c:numCache>
                  </c:numRef>
                </c:val>
                <c:extLst>
                  <c:ext xmlns:c16="http://schemas.microsoft.com/office/drawing/2014/chart" uri="{C3380CC4-5D6E-409C-BE32-E72D297353CC}">
                    <c16:uniqueId val="{00000001-C1F9-45DE-8BA6-653919AB941E}"/>
                  </c:ext>
                </c:extLst>
              </c15:ser>
            </c15:filteredBarSeries>
          </c:ext>
        </c:extLst>
      </c:barChart>
      <c:catAx>
        <c:axId val="1061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3660432"/>
        <c:crosses val="autoZero"/>
        <c:auto val="1"/>
        <c:lblAlgn val="ctr"/>
        <c:lblOffset val="100"/>
        <c:noMultiLvlLbl val="0"/>
      </c:catAx>
      <c:valAx>
        <c:axId val="1073660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1731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232988-2239-4FD2-93BA-860C18BC41A0}" type="datetimeFigureOut">
              <a:rPr lang="en-US" smtClean="0"/>
              <a:t>6/5/2025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5AE5BD-3571-4654-BBB7-FC2B7A4F1C1F}" type="slidenum">
              <a:rPr lang="en-US" smtClean="0"/>
              <a:t>‹#›</a:t>
            </a:fld>
            <a:endParaRPr lang="en-US"/>
          </a:p>
        </p:txBody>
      </p:sp>
    </p:spTree>
    <p:extLst>
      <p:ext uri="{BB962C8B-B14F-4D97-AF65-F5344CB8AC3E}">
        <p14:creationId xmlns:p14="http://schemas.microsoft.com/office/powerpoint/2010/main" val="126141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27E3DE-8F3D-4442-9E56-0EDB4E26FAF2}" type="slidenum">
              <a:rPr lang="en-US" smtClean="0"/>
              <a:t>1</a:t>
            </a:fld>
            <a:endParaRPr lang="en-US"/>
          </a:p>
        </p:txBody>
      </p:sp>
    </p:spTree>
    <p:extLst>
      <p:ext uri="{BB962C8B-B14F-4D97-AF65-F5344CB8AC3E}">
        <p14:creationId xmlns:p14="http://schemas.microsoft.com/office/powerpoint/2010/main" val="2990593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4758D-67C0-44CF-BD0B-3894F0A385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CA0A7D-A4B0-4437-A9A9-277A623709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931D6F-9F01-42FE-9F56-8747209EC450}"/>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7A693451-EC36-4C52-B772-90FC60666420}"/>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B58AA05F-B809-4748-9869-9B97C2F6744E}"/>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594271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65507-D709-43AA-9509-EFC4F9D425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4EC8C9-1C95-4E1F-A157-0C4333D60FF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19CF76-5D4F-4E39-9460-9C49760357C5}"/>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9F47B719-BC07-437C-8CEF-D41CD243D519}"/>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9F5C1A80-B363-46C7-B92A-3A6B073216EE}"/>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399715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C35BF0-D8F3-4336-BDDB-0B8DDF97C4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C1CD1B-EA35-4BEA-AB29-D937C24C8F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37F9F-192F-4CA8-B0A8-C205D340DE99}"/>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B5A7FE41-4CDA-41F5-B819-479791E1F215}"/>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D3178C2F-9238-4197-A7A8-857F259265AE}"/>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4172229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FADD8-CD63-4DB7-8DCE-8F13E22D46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E32D33-9238-4760-99BF-50DBDD4F635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908EFB-AEDD-43BD-8D63-A95646A955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1257C079-E3D6-49A0-BE6B-460044374930}"/>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33847558-AF24-455B-A291-E154A6AEAD91}"/>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59691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CBC62-6062-419D-A569-DDD7052F96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E3A32E-1A78-4044-94FF-9A4D79F10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B26849E-06F3-45E0-8F8D-AE7B2A7DEF2C}"/>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49C670CE-E83E-484C-872C-253F6A0031BD}"/>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B0BB32FD-4728-4AC5-A178-A50D80EB970B}"/>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373295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23ECC-4CDB-44E6-94F3-99AC6BC4B0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DA3334-2D2D-4977-AB94-8788256683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21FE1D1-C84A-48FE-BDD3-1C093774AD5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3150C3-6E18-4365-A0C3-6F7311F6F5DB}"/>
              </a:ext>
            </a:extLst>
          </p:cNvPr>
          <p:cNvSpPr>
            <a:spLocks noGrp="1"/>
          </p:cNvSpPr>
          <p:nvPr>
            <p:ph type="dt" sz="half" idx="10"/>
          </p:nvPr>
        </p:nvSpPr>
        <p:spPr/>
        <p:txBody>
          <a:bodyPr/>
          <a:lstStyle/>
          <a:p>
            <a:r>
              <a:rPr lang="en-US" dirty="0"/>
              <a:t>06/06/2025</a:t>
            </a:r>
          </a:p>
        </p:txBody>
      </p:sp>
      <p:sp>
        <p:nvSpPr>
          <p:cNvPr id="6" name="Footer Placeholder 5">
            <a:extLst>
              <a:ext uri="{FF2B5EF4-FFF2-40B4-BE49-F238E27FC236}">
                <a16:creationId xmlns:a16="http://schemas.microsoft.com/office/drawing/2014/main" id="{3A1FD29C-54E9-4A37-958E-21503D1E76D5}"/>
              </a:ext>
            </a:extLst>
          </p:cNvPr>
          <p:cNvSpPr>
            <a:spLocks noGrp="1"/>
          </p:cNvSpPr>
          <p:nvPr>
            <p:ph type="ftr" sz="quarter" idx="11"/>
          </p:nvPr>
        </p:nvSpPr>
        <p:spPr/>
        <p:txBody>
          <a:bodyPr/>
          <a:lstStyle/>
          <a:p>
            <a:r>
              <a:rPr lang="en-US" dirty="0"/>
              <a:t>5th EIC Resource Review Board</a:t>
            </a:r>
          </a:p>
        </p:txBody>
      </p:sp>
      <p:sp>
        <p:nvSpPr>
          <p:cNvPr id="7" name="Slide Number Placeholder 6">
            <a:extLst>
              <a:ext uri="{FF2B5EF4-FFF2-40B4-BE49-F238E27FC236}">
                <a16:creationId xmlns:a16="http://schemas.microsoft.com/office/drawing/2014/main" id="{8DE2F3AC-92EE-4315-ABDC-12D3EC3D4FE0}"/>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774501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719BB-7818-4B48-807E-3E253B24FF2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44CC68-E8CF-478F-98BB-101E01F9F0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0272A7-717C-41AB-AF3B-8F268DBF03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31E743-1303-4367-9ADB-B526F1D59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AF523-5E1D-4252-ABE8-EAF7864284D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500F87-814E-4108-B596-97D972EE9305}"/>
              </a:ext>
            </a:extLst>
          </p:cNvPr>
          <p:cNvSpPr>
            <a:spLocks noGrp="1"/>
          </p:cNvSpPr>
          <p:nvPr>
            <p:ph type="dt" sz="half" idx="10"/>
          </p:nvPr>
        </p:nvSpPr>
        <p:spPr/>
        <p:txBody>
          <a:bodyPr/>
          <a:lstStyle/>
          <a:p>
            <a:r>
              <a:rPr lang="en-US" dirty="0"/>
              <a:t>06/06/2025</a:t>
            </a:r>
          </a:p>
        </p:txBody>
      </p:sp>
      <p:sp>
        <p:nvSpPr>
          <p:cNvPr id="8" name="Footer Placeholder 7">
            <a:extLst>
              <a:ext uri="{FF2B5EF4-FFF2-40B4-BE49-F238E27FC236}">
                <a16:creationId xmlns:a16="http://schemas.microsoft.com/office/drawing/2014/main" id="{C2985FAC-693D-425F-A218-15955B4017EE}"/>
              </a:ext>
            </a:extLst>
          </p:cNvPr>
          <p:cNvSpPr>
            <a:spLocks noGrp="1"/>
          </p:cNvSpPr>
          <p:nvPr>
            <p:ph type="ftr" sz="quarter" idx="11"/>
          </p:nvPr>
        </p:nvSpPr>
        <p:spPr/>
        <p:txBody>
          <a:bodyPr/>
          <a:lstStyle/>
          <a:p>
            <a:r>
              <a:rPr lang="en-US" dirty="0"/>
              <a:t>5th EIC Resource Review Board</a:t>
            </a:r>
          </a:p>
        </p:txBody>
      </p:sp>
      <p:sp>
        <p:nvSpPr>
          <p:cNvPr id="9" name="Slide Number Placeholder 8">
            <a:extLst>
              <a:ext uri="{FF2B5EF4-FFF2-40B4-BE49-F238E27FC236}">
                <a16:creationId xmlns:a16="http://schemas.microsoft.com/office/drawing/2014/main" id="{4997FD57-1EE4-4515-9B1D-DBA50C7FB735}"/>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847693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05DF-A706-49E9-BF13-EC99E4975B1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9A3643-490A-4780-87F2-74E554563063}"/>
              </a:ext>
            </a:extLst>
          </p:cNvPr>
          <p:cNvSpPr>
            <a:spLocks noGrp="1"/>
          </p:cNvSpPr>
          <p:nvPr>
            <p:ph type="dt" sz="half" idx="10"/>
          </p:nvPr>
        </p:nvSpPr>
        <p:spPr/>
        <p:txBody>
          <a:bodyPr/>
          <a:lstStyle/>
          <a:p>
            <a:r>
              <a:rPr lang="en-US" dirty="0"/>
              <a:t>06/06/2025</a:t>
            </a:r>
          </a:p>
        </p:txBody>
      </p:sp>
      <p:sp>
        <p:nvSpPr>
          <p:cNvPr id="4" name="Footer Placeholder 3">
            <a:extLst>
              <a:ext uri="{FF2B5EF4-FFF2-40B4-BE49-F238E27FC236}">
                <a16:creationId xmlns:a16="http://schemas.microsoft.com/office/drawing/2014/main" id="{056FC925-4F87-4A80-8533-7D6E272E9A47}"/>
              </a:ext>
            </a:extLst>
          </p:cNvPr>
          <p:cNvSpPr>
            <a:spLocks noGrp="1"/>
          </p:cNvSpPr>
          <p:nvPr>
            <p:ph type="ftr" sz="quarter" idx="11"/>
          </p:nvPr>
        </p:nvSpPr>
        <p:spPr/>
        <p:txBody>
          <a:bodyPr/>
          <a:lstStyle/>
          <a:p>
            <a:r>
              <a:rPr lang="en-US" dirty="0"/>
              <a:t>5th EIC Resource Review Board</a:t>
            </a:r>
          </a:p>
        </p:txBody>
      </p:sp>
      <p:sp>
        <p:nvSpPr>
          <p:cNvPr id="5" name="Slide Number Placeholder 4">
            <a:extLst>
              <a:ext uri="{FF2B5EF4-FFF2-40B4-BE49-F238E27FC236}">
                <a16:creationId xmlns:a16="http://schemas.microsoft.com/office/drawing/2014/main" id="{8F8DAADD-29C6-491E-A45A-180A52D43DA5}"/>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2419766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DA7CE-F1DB-4B2F-A203-BF49101D6A81}"/>
              </a:ext>
            </a:extLst>
          </p:cNvPr>
          <p:cNvSpPr>
            <a:spLocks noGrp="1"/>
          </p:cNvSpPr>
          <p:nvPr>
            <p:ph type="dt" sz="half" idx="10"/>
          </p:nvPr>
        </p:nvSpPr>
        <p:spPr/>
        <p:txBody>
          <a:bodyPr/>
          <a:lstStyle/>
          <a:p>
            <a:r>
              <a:rPr lang="en-US" dirty="0"/>
              <a:t>06/06/2025</a:t>
            </a:r>
          </a:p>
        </p:txBody>
      </p:sp>
      <p:sp>
        <p:nvSpPr>
          <p:cNvPr id="3" name="Footer Placeholder 2">
            <a:extLst>
              <a:ext uri="{FF2B5EF4-FFF2-40B4-BE49-F238E27FC236}">
                <a16:creationId xmlns:a16="http://schemas.microsoft.com/office/drawing/2014/main" id="{0CB479D4-6B97-4F0E-B34B-F13EEA837F62}"/>
              </a:ext>
            </a:extLst>
          </p:cNvPr>
          <p:cNvSpPr>
            <a:spLocks noGrp="1"/>
          </p:cNvSpPr>
          <p:nvPr>
            <p:ph type="ftr" sz="quarter" idx="11"/>
          </p:nvPr>
        </p:nvSpPr>
        <p:spPr/>
        <p:txBody>
          <a:bodyPr/>
          <a:lstStyle/>
          <a:p>
            <a:r>
              <a:rPr lang="en-US" dirty="0"/>
              <a:t>5th EIC Resource Review Board</a:t>
            </a:r>
          </a:p>
        </p:txBody>
      </p:sp>
      <p:sp>
        <p:nvSpPr>
          <p:cNvPr id="4" name="Slide Number Placeholder 3">
            <a:extLst>
              <a:ext uri="{FF2B5EF4-FFF2-40B4-BE49-F238E27FC236}">
                <a16:creationId xmlns:a16="http://schemas.microsoft.com/office/drawing/2014/main" id="{A093CE12-7B8F-45D1-B087-35EC7FC1955F}"/>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66276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75B84-7FB0-4D15-8C95-E503C610A7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BB1E9B-3E36-4005-8CD6-08816E8A72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652CD9-1E17-4409-9ED8-0185BB32D8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80A609-19EB-4410-A06C-B73AD74FB430}"/>
              </a:ext>
            </a:extLst>
          </p:cNvPr>
          <p:cNvSpPr>
            <a:spLocks noGrp="1"/>
          </p:cNvSpPr>
          <p:nvPr>
            <p:ph type="dt" sz="half" idx="10"/>
          </p:nvPr>
        </p:nvSpPr>
        <p:spPr/>
        <p:txBody>
          <a:bodyPr/>
          <a:lstStyle/>
          <a:p>
            <a:r>
              <a:rPr lang="en-US" dirty="0"/>
              <a:t>06/06/2025</a:t>
            </a:r>
          </a:p>
        </p:txBody>
      </p:sp>
      <p:sp>
        <p:nvSpPr>
          <p:cNvPr id="6" name="Footer Placeholder 5">
            <a:extLst>
              <a:ext uri="{FF2B5EF4-FFF2-40B4-BE49-F238E27FC236}">
                <a16:creationId xmlns:a16="http://schemas.microsoft.com/office/drawing/2014/main" id="{D7880687-A526-4A11-B92B-E85C074F2F69}"/>
              </a:ext>
            </a:extLst>
          </p:cNvPr>
          <p:cNvSpPr>
            <a:spLocks noGrp="1"/>
          </p:cNvSpPr>
          <p:nvPr>
            <p:ph type="ftr" sz="quarter" idx="11"/>
          </p:nvPr>
        </p:nvSpPr>
        <p:spPr/>
        <p:txBody>
          <a:bodyPr/>
          <a:lstStyle/>
          <a:p>
            <a:r>
              <a:rPr lang="en-US" dirty="0"/>
              <a:t>5th EIC Resource Review Board</a:t>
            </a:r>
          </a:p>
        </p:txBody>
      </p:sp>
      <p:sp>
        <p:nvSpPr>
          <p:cNvPr id="7" name="Slide Number Placeholder 6">
            <a:extLst>
              <a:ext uri="{FF2B5EF4-FFF2-40B4-BE49-F238E27FC236}">
                <a16:creationId xmlns:a16="http://schemas.microsoft.com/office/drawing/2014/main" id="{9B896621-DF29-4AB6-8E2B-0C596DDBBB2D}"/>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874794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5F92-4A5E-4988-AA2C-49BE247B13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5C00DB-1E99-4C41-8A08-A7DC5049E4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01DCD7-9311-4854-93DC-8E58EC1784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FE64DA-D98E-423E-9BEE-047B5A749CC9}"/>
              </a:ext>
            </a:extLst>
          </p:cNvPr>
          <p:cNvSpPr>
            <a:spLocks noGrp="1"/>
          </p:cNvSpPr>
          <p:nvPr>
            <p:ph type="dt" sz="half" idx="10"/>
          </p:nvPr>
        </p:nvSpPr>
        <p:spPr/>
        <p:txBody>
          <a:bodyPr/>
          <a:lstStyle/>
          <a:p>
            <a:r>
              <a:rPr lang="en-US" dirty="0"/>
              <a:t>06/06/2025</a:t>
            </a:r>
          </a:p>
        </p:txBody>
      </p:sp>
      <p:sp>
        <p:nvSpPr>
          <p:cNvPr id="6" name="Footer Placeholder 5">
            <a:extLst>
              <a:ext uri="{FF2B5EF4-FFF2-40B4-BE49-F238E27FC236}">
                <a16:creationId xmlns:a16="http://schemas.microsoft.com/office/drawing/2014/main" id="{0A5FDB84-294B-496A-9870-AB0BD5ABD9CF}"/>
              </a:ext>
            </a:extLst>
          </p:cNvPr>
          <p:cNvSpPr>
            <a:spLocks noGrp="1"/>
          </p:cNvSpPr>
          <p:nvPr>
            <p:ph type="ftr" sz="quarter" idx="11"/>
          </p:nvPr>
        </p:nvSpPr>
        <p:spPr/>
        <p:txBody>
          <a:bodyPr/>
          <a:lstStyle/>
          <a:p>
            <a:r>
              <a:rPr lang="en-US" dirty="0"/>
              <a:t>5th EIC Resource Review Board</a:t>
            </a:r>
          </a:p>
        </p:txBody>
      </p:sp>
      <p:sp>
        <p:nvSpPr>
          <p:cNvPr id="7" name="Slide Number Placeholder 6">
            <a:extLst>
              <a:ext uri="{FF2B5EF4-FFF2-40B4-BE49-F238E27FC236}">
                <a16:creationId xmlns:a16="http://schemas.microsoft.com/office/drawing/2014/main" id="{71498302-D40F-4E90-A4B3-0300D7DA04AF}"/>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494397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506AD-CB70-4B23-B03D-074A3B25C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AB4268-2880-4017-AEA3-60D8E8E3D6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5D99AB-43C6-449C-9BA8-8050ACA8AF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06/06/2025</a:t>
            </a:r>
          </a:p>
        </p:txBody>
      </p:sp>
      <p:sp>
        <p:nvSpPr>
          <p:cNvPr id="5" name="Footer Placeholder 4">
            <a:extLst>
              <a:ext uri="{FF2B5EF4-FFF2-40B4-BE49-F238E27FC236}">
                <a16:creationId xmlns:a16="http://schemas.microsoft.com/office/drawing/2014/main" id="{0BF8A66F-E31B-4D8D-B41A-61E400664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5th EIC Resource Review Board</a:t>
            </a:r>
          </a:p>
        </p:txBody>
      </p:sp>
      <p:sp>
        <p:nvSpPr>
          <p:cNvPr id="6" name="Slide Number Placeholder 5">
            <a:extLst>
              <a:ext uri="{FF2B5EF4-FFF2-40B4-BE49-F238E27FC236}">
                <a16:creationId xmlns:a16="http://schemas.microsoft.com/office/drawing/2014/main" id="{DDA8D537-140D-4AE2-8E9F-4B3889EC52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F8101-B901-4CEF-BE9E-35476C343ECF}" type="slidenum">
              <a:rPr lang="en-US" smtClean="0"/>
              <a:t>‹#›</a:t>
            </a:fld>
            <a:endParaRPr lang="en-US"/>
          </a:p>
        </p:txBody>
      </p:sp>
    </p:spTree>
    <p:extLst>
      <p:ext uri="{BB962C8B-B14F-4D97-AF65-F5344CB8AC3E}">
        <p14:creationId xmlns:p14="http://schemas.microsoft.com/office/powerpoint/2010/main" val="2760091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cience.osti.gov/User-Facilities/Policies-and-Processes/Definit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D571-64DA-59D8-BC2D-1823DE1E1914}"/>
              </a:ext>
            </a:extLst>
          </p:cNvPr>
          <p:cNvSpPr>
            <a:spLocks noGrp="1"/>
          </p:cNvSpPr>
          <p:nvPr>
            <p:ph type="ctrTitle"/>
          </p:nvPr>
        </p:nvSpPr>
        <p:spPr>
          <a:xfrm>
            <a:off x="503012" y="2138724"/>
            <a:ext cx="5429865" cy="1112018"/>
          </a:xfrm>
          <a:ln>
            <a:noFill/>
          </a:ln>
        </p:spPr>
        <p:txBody>
          <a:bodyPr>
            <a:normAutofit fontScale="90000"/>
          </a:bodyPr>
          <a:lstStyle/>
          <a:p>
            <a:r>
              <a:rPr lang="en-US" b="1" dirty="0">
                <a:solidFill>
                  <a:schemeClr val="accent1"/>
                </a:solidFill>
                <a:latin typeface="+mn-lt"/>
              </a:rPr>
              <a:t>Common Funds Working Group Report</a:t>
            </a:r>
          </a:p>
        </p:txBody>
      </p:sp>
      <p:sp>
        <p:nvSpPr>
          <p:cNvPr id="3" name="Subtitle 2">
            <a:extLst>
              <a:ext uri="{FF2B5EF4-FFF2-40B4-BE49-F238E27FC236}">
                <a16:creationId xmlns:a16="http://schemas.microsoft.com/office/drawing/2014/main" id="{CB1727CA-4AC4-2EC8-0469-970BF3E2EB79}"/>
              </a:ext>
            </a:extLst>
          </p:cNvPr>
          <p:cNvSpPr>
            <a:spLocks noGrp="1"/>
          </p:cNvSpPr>
          <p:nvPr>
            <p:ph type="subTitle" idx="1"/>
          </p:nvPr>
        </p:nvSpPr>
        <p:spPr>
          <a:xfrm>
            <a:off x="781235" y="3716781"/>
            <a:ext cx="5042515" cy="2630753"/>
          </a:xfrm>
        </p:spPr>
        <p:txBody>
          <a:bodyPr>
            <a:normAutofit/>
          </a:bodyPr>
          <a:lstStyle/>
          <a:p>
            <a:r>
              <a:rPr lang="en-US" dirty="0">
                <a:solidFill>
                  <a:schemeClr val="bg2">
                    <a:lumMod val="75000"/>
                  </a:schemeClr>
                </a:solidFill>
              </a:rPr>
              <a:t>Abhay Deshpande (BNL/SBU)</a:t>
            </a:r>
          </a:p>
          <a:p>
            <a:r>
              <a:rPr lang="en-US" dirty="0">
                <a:solidFill>
                  <a:schemeClr val="bg2">
                    <a:lumMod val="75000"/>
                  </a:schemeClr>
                </a:solidFill>
              </a:rPr>
              <a:t>Rolf Ent (Jefferson Lab)</a:t>
            </a:r>
          </a:p>
          <a:p>
            <a:r>
              <a:rPr lang="en-US" dirty="0">
                <a:solidFill>
                  <a:schemeClr val="bg2">
                    <a:lumMod val="75000"/>
                  </a:schemeClr>
                </a:solidFill>
              </a:rPr>
              <a:t>Paolo </a:t>
            </a:r>
            <a:r>
              <a:rPr lang="en-US" dirty="0" err="1">
                <a:solidFill>
                  <a:schemeClr val="bg2">
                    <a:lumMod val="75000"/>
                  </a:schemeClr>
                </a:solidFill>
              </a:rPr>
              <a:t>Giubellino</a:t>
            </a:r>
            <a:r>
              <a:rPr lang="en-US" dirty="0">
                <a:solidFill>
                  <a:schemeClr val="bg2">
                    <a:lumMod val="75000"/>
                  </a:schemeClr>
                </a:solidFill>
              </a:rPr>
              <a:t> (INFN)</a:t>
            </a:r>
          </a:p>
          <a:p>
            <a:r>
              <a:rPr lang="en-US" dirty="0">
                <a:solidFill>
                  <a:schemeClr val="bg2">
                    <a:lumMod val="75000"/>
                  </a:schemeClr>
                </a:solidFill>
              </a:rPr>
              <a:t>Peter Jones (Birmingham)</a:t>
            </a:r>
          </a:p>
          <a:p>
            <a:r>
              <a:rPr lang="en-US" dirty="0">
                <a:solidFill>
                  <a:schemeClr val="bg2">
                    <a:lumMod val="75000"/>
                  </a:schemeClr>
                </a:solidFill>
              </a:rPr>
              <a:t>John Lajoie (ORNL)</a:t>
            </a:r>
          </a:p>
        </p:txBody>
      </p:sp>
      <p:pic>
        <p:nvPicPr>
          <p:cNvPr id="4" name="Picture 3" descr="Logo&#10;&#10;Description automatically generated">
            <a:extLst>
              <a:ext uri="{FF2B5EF4-FFF2-40B4-BE49-F238E27FC236}">
                <a16:creationId xmlns:a16="http://schemas.microsoft.com/office/drawing/2014/main" id="{C7C64AE8-6DD8-3DB7-CF47-F3E3DC98D27E}"/>
              </a:ext>
            </a:extLst>
          </p:cNvPr>
          <p:cNvPicPr>
            <a:picLocks noChangeAspect="1"/>
          </p:cNvPicPr>
          <p:nvPr/>
        </p:nvPicPr>
        <p:blipFill>
          <a:blip r:embed="rId3"/>
          <a:stretch>
            <a:fillRect/>
          </a:stretch>
        </p:blipFill>
        <p:spPr>
          <a:xfrm>
            <a:off x="6554149" y="768741"/>
            <a:ext cx="4567767" cy="3288042"/>
          </a:xfrm>
          <a:prstGeom prst="rect">
            <a:avLst/>
          </a:prstGeom>
        </p:spPr>
      </p:pic>
    </p:spTree>
    <p:extLst>
      <p:ext uri="{BB962C8B-B14F-4D97-AF65-F5344CB8AC3E}">
        <p14:creationId xmlns:p14="http://schemas.microsoft.com/office/powerpoint/2010/main" val="121603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B: Category B</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10</a:t>
            </a:fld>
            <a:endParaRPr lang="en-US" dirty="0"/>
          </a:p>
        </p:txBody>
      </p:sp>
      <p:sp>
        <p:nvSpPr>
          <p:cNvPr id="9" name="TextBox 8">
            <a:extLst>
              <a:ext uri="{FF2B5EF4-FFF2-40B4-BE49-F238E27FC236}">
                <a16:creationId xmlns:a16="http://schemas.microsoft.com/office/drawing/2014/main" id="{65B5E21F-1312-4908-B69D-A63B085B1276}"/>
              </a:ext>
            </a:extLst>
          </p:cNvPr>
          <p:cNvSpPr txBox="1"/>
          <p:nvPr/>
        </p:nvSpPr>
        <p:spPr>
          <a:xfrm>
            <a:off x="838200" y="3863360"/>
            <a:ext cx="4816876" cy="830997"/>
          </a:xfrm>
          <a:prstGeom prst="rect">
            <a:avLst/>
          </a:prstGeom>
          <a:noFill/>
        </p:spPr>
        <p:txBody>
          <a:bodyPr wrap="square" rtlCol="0">
            <a:spAutoFit/>
          </a:bodyPr>
          <a:lstStyle/>
          <a:p>
            <a:r>
              <a:rPr lang="en-US" sz="1200" dirty="0"/>
              <a:t>A timeline to achieve full M&amp;O costs in terms of percentages of total M&amp;O costs for Category B items. The category B costs are assumed to be flat after installation. The projected timeline assumes detector installation to be completed by 2032 and EIC pre-operations to start in the early 2030s. </a:t>
            </a:r>
          </a:p>
        </p:txBody>
      </p:sp>
      <p:sp>
        <p:nvSpPr>
          <p:cNvPr id="10" name="Rectangle 9">
            <a:extLst>
              <a:ext uri="{FF2B5EF4-FFF2-40B4-BE49-F238E27FC236}">
                <a16:creationId xmlns:a16="http://schemas.microsoft.com/office/drawing/2014/main" id="{622F248A-13AF-4106-B24B-A46E77317CCB}"/>
              </a:ext>
            </a:extLst>
          </p:cNvPr>
          <p:cNvSpPr/>
          <p:nvPr/>
        </p:nvSpPr>
        <p:spPr>
          <a:xfrm>
            <a:off x="6095999" y="2913991"/>
            <a:ext cx="5882936" cy="2862322"/>
          </a:xfrm>
          <a:prstGeom prst="rect">
            <a:avLst/>
          </a:prstGeom>
        </p:spPr>
        <p:txBody>
          <a:bodyPr wrap="square">
            <a:spAutoFit/>
          </a:bodyPr>
          <a:lstStyle/>
          <a:p>
            <a:r>
              <a:rPr lang="en-US" b="1" dirty="0">
                <a:solidFill>
                  <a:srgbClr val="FF0000"/>
                </a:solidFill>
              </a:rPr>
              <a:t>The point estimate given should be considered rough and preliminary. The detailed numbers indicate a specificity that does not exist at the moment and should be considered with caution. This is even more true for M&amp;O Category B items that depend on the technology used, are modulated according to the capabilities and possibilities of the labs and can vary enormously from year to year. For this reason, we used a larger range of +/-50% to the total point estimate, or a best guess for a total point estimate range for M&amp;O Category B of $0.6M to $1.8M (FY25$). </a:t>
            </a:r>
          </a:p>
        </p:txBody>
      </p:sp>
      <p:graphicFrame>
        <p:nvGraphicFramePr>
          <p:cNvPr id="12" name="Chart 11">
            <a:extLst>
              <a:ext uri="{FF2B5EF4-FFF2-40B4-BE49-F238E27FC236}">
                <a16:creationId xmlns:a16="http://schemas.microsoft.com/office/drawing/2014/main" id="{DA3DE09E-08E4-444B-9379-640773FE74C7}"/>
              </a:ext>
            </a:extLst>
          </p:cNvPr>
          <p:cNvGraphicFramePr/>
          <p:nvPr>
            <p:extLst>
              <p:ext uri="{D42A27DB-BD31-4B8C-83A1-F6EECF244321}">
                <p14:modId xmlns:p14="http://schemas.microsoft.com/office/powerpoint/2010/main" val="3191341979"/>
              </p:ext>
            </p:extLst>
          </p:nvPr>
        </p:nvGraphicFramePr>
        <p:xfrm>
          <a:off x="838200" y="1101110"/>
          <a:ext cx="4621530" cy="27622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a:extLst>
              <a:ext uri="{FF2B5EF4-FFF2-40B4-BE49-F238E27FC236}">
                <a16:creationId xmlns:a16="http://schemas.microsoft.com/office/drawing/2014/main" id="{144905B1-2D2D-4242-94BC-5E2BBE275A26}"/>
              </a:ext>
            </a:extLst>
          </p:cNvPr>
          <p:cNvGraphicFramePr>
            <a:graphicFrameLocks noGrp="1"/>
          </p:cNvGraphicFramePr>
          <p:nvPr>
            <p:extLst>
              <p:ext uri="{D42A27DB-BD31-4B8C-83A1-F6EECF244321}">
                <p14:modId xmlns:p14="http://schemas.microsoft.com/office/powerpoint/2010/main" val="3475431820"/>
              </p:ext>
            </p:extLst>
          </p:nvPr>
        </p:nvGraphicFramePr>
        <p:xfrm>
          <a:off x="6193657" y="2477051"/>
          <a:ext cx="5695315" cy="187960"/>
        </p:xfrm>
        <a:graphic>
          <a:graphicData uri="http://schemas.openxmlformats.org/drawingml/2006/table">
            <a:tbl>
              <a:tblPr firstRow="1" firstCol="1" lastRow="1" lastCol="1" bandRow="1" bandCol="1">
                <a:tableStyleId>{5C22544A-7EE6-4342-B048-85BDC9FD1C3A}</a:tableStyleId>
              </a:tblPr>
              <a:tblGrid>
                <a:gridCol w="2627630">
                  <a:extLst>
                    <a:ext uri="{9D8B030D-6E8A-4147-A177-3AD203B41FA5}">
                      <a16:colId xmlns:a16="http://schemas.microsoft.com/office/drawing/2014/main" val="3075848013"/>
                    </a:ext>
                  </a:extLst>
                </a:gridCol>
                <a:gridCol w="2627630">
                  <a:extLst>
                    <a:ext uri="{9D8B030D-6E8A-4147-A177-3AD203B41FA5}">
                      <a16:colId xmlns:a16="http://schemas.microsoft.com/office/drawing/2014/main" val="1809044093"/>
                    </a:ext>
                  </a:extLst>
                </a:gridCol>
                <a:gridCol w="440055">
                  <a:extLst>
                    <a:ext uri="{9D8B030D-6E8A-4147-A177-3AD203B41FA5}">
                      <a16:colId xmlns:a16="http://schemas.microsoft.com/office/drawing/2014/main" val="1870828486"/>
                    </a:ext>
                  </a:extLst>
                </a:gridCol>
              </a:tblGrid>
              <a:tr h="187960">
                <a:tc>
                  <a:txBody>
                    <a:bodyPr/>
                    <a:lstStyle/>
                    <a:p>
                      <a:pPr marL="19050" marR="0" algn="just">
                        <a:lnSpc>
                          <a:spcPct val="110000"/>
                        </a:lnSpc>
                        <a:spcBef>
                          <a:spcPts val="0"/>
                        </a:spcBef>
                        <a:spcAft>
                          <a:spcPts val="0"/>
                        </a:spcAft>
                      </a:pPr>
                      <a:r>
                        <a:rPr lang="en-US" sz="950">
                          <a:effectLst/>
                        </a:rPr>
                        <a:t>Grand Total</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18415" marR="0" algn="just">
                        <a:lnSpc>
                          <a:spcPct val="110000"/>
                        </a:lnSpc>
                        <a:spcBef>
                          <a:spcPts val="0"/>
                        </a:spcBef>
                        <a:spcAft>
                          <a:spcPts val="0"/>
                        </a:spcAft>
                      </a:pPr>
                      <a:r>
                        <a:rPr lang="en-US" sz="950">
                          <a:effectLst/>
                        </a:rPr>
                        <a:t> </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0" marR="120015" algn="just">
                        <a:lnSpc>
                          <a:spcPct val="110000"/>
                        </a:lnSpc>
                        <a:spcBef>
                          <a:spcPts val="0"/>
                        </a:spcBef>
                        <a:spcAft>
                          <a:spcPts val="0"/>
                        </a:spcAft>
                      </a:pPr>
                      <a:r>
                        <a:rPr lang="en-US" sz="950" dirty="0">
                          <a:effectLst/>
                        </a:rPr>
                        <a:t>1218*</a:t>
                      </a:r>
                      <a:endParaRPr lang="en-US" sz="1100" dirty="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extLst>
                  <a:ext uri="{0D108BD9-81ED-4DB2-BD59-A6C34878D82A}">
                    <a16:rowId xmlns:a16="http://schemas.microsoft.com/office/drawing/2014/main" val="1735355122"/>
                  </a:ext>
                </a:extLst>
              </a:tr>
            </a:tbl>
          </a:graphicData>
        </a:graphic>
      </p:graphicFrame>
    </p:spTree>
    <p:extLst>
      <p:ext uri="{BB962C8B-B14F-4D97-AF65-F5344CB8AC3E}">
        <p14:creationId xmlns:p14="http://schemas.microsoft.com/office/powerpoint/2010/main" val="1857486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F77AA07-9124-41C9-B7C4-EB1A74CA0E3E}"/>
              </a:ext>
            </a:extLst>
          </p:cNvPr>
          <p:cNvGraphicFramePr>
            <a:graphicFrameLocks noGrp="1"/>
          </p:cNvGraphicFramePr>
          <p:nvPr>
            <p:extLst>
              <p:ext uri="{D42A27DB-BD31-4B8C-83A1-F6EECF244321}">
                <p14:modId xmlns:p14="http://schemas.microsoft.com/office/powerpoint/2010/main" val="2784822189"/>
              </p:ext>
            </p:extLst>
          </p:nvPr>
        </p:nvGraphicFramePr>
        <p:xfrm>
          <a:off x="6189809" y="2471913"/>
          <a:ext cx="5695315" cy="187960"/>
        </p:xfrm>
        <a:graphic>
          <a:graphicData uri="http://schemas.openxmlformats.org/drawingml/2006/table">
            <a:tbl>
              <a:tblPr firstRow="1" firstCol="1" lastRow="1" lastCol="1" bandRow="1" bandCol="1">
                <a:tableStyleId>{5C22544A-7EE6-4342-B048-85BDC9FD1C3A}</a:tableStyleId>
              </a:tblPr>
              <a:tblGrid>
                <a:gridCol w="2627630">
                  <a:extLst>
                    <a:ext uri="{9D8B030D-6E8A-4147-A177-3AD203B41FA5}">
                      <a16:colId xmlns:a16="http://schemas.microsoft.com/office/drawing/2014/main" val="2603379395"/>
                    </a:ext>
                  </a:extLst>
                </a:gridCol>
                <a:gridCol w="2627630">
                  <a:extLst>
                    <a:ext uri="{9D8B030D-6E8A-4147-A177-3AD203B41FA5}">
                      <a16:colId xmlns:a16="http://schemas.microsoft.com/office/drawing/2014/main" val="1093574686"/>
                    </a:ext>
                  </a:extLst>
                </a:gridCol>
                <a:gridCol w="440055">
                  <a:extLst>
                    <a:ext uri="{9D8B030D-6E8A-4147-A177-3AD203B41FA5}">
                      <a16:colId xmlns:a16="http://schemas.microsoft.com/office/drawing/2014/main" val="3347349267"/>
                    </a:ext>
                  </a:extLst>
                </a:gridCol>
              </a:tblGrid>
              <a:tr h="187960">
                <a:tc>
                  <a:txBody>
                    <a:bodyPr/>
                    <a:lstStyle/>
                    <a:p>
                      <a:pPr marL="19050" marR="0" algn="just">
                        <a:lnSpc>
                          <a:spcPct val="110000"/>
                        </a:lnSpc>
                        <a:spcBef>
                          <a:spcPts val="0"/>
                        </a:spcBef>
                        <a:spcAft>
                          <a:spcPts val="0"/>
                        </a:spcAft>
                      </a:pPr>
                      <a:r>
                        <a:rPr lang="en-US" sz="950">
                          <a:effectLst/>
                        </a:rPr>
                        <a:t>Grand Total</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18415" marR="0" algn="just">
                        <a:lnSpc>
                          <a:spcPct val="110000"/>
                        </a:lnSpc>
                        <a:spcBef>
                          <a:spcPts val="0"/>
                        </a:spcBef>
                        <a:spcAft>
                          <a:spcPts val="0"/>
                        </a:spcAft>
                      </a:pPr>
                      <a:r>
                        <a:rPr lang="en-US" sz="950">
                          <a:effectLst/>
                        </a:rPr>
                        <a:t> </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0" marR="120015" algn="just">
                        <a:lnSpc>
                          <a:spcPct val="110000"/>
                        </a:lnSpc>
                        <a:spcBef>
                          <a:spcPts val="0"/>
                        </a:spcBef>
                        <a:spcAft>
                          <a:spcPts val="0"/>
                        </a:spcAft>
                      </a:pPr>
                      <a:r>
                        <a:rPr lang="en-US" sz="950" dirty="0">
                          <a:effectLst/>
                        </a:rPr>
                        <a:t>2317*</a:t>
                      </a:r>
                      <a:endParaRPr lang="en-US" sz="1100" dirty="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extLst>
                  <a:ext uri="{0D108BD9-81ED-4DB2-BD59-A6C34878D82A}">
                    <a16:rowId xmlns:a16="http://schemas.microsoft.com/office/drawing/2014/main" val="3441028150"/>
                  </a:ext>
                </a:extLst>
              </a:tr>
            </a:tbl>
          </a:graphicData>
        </a:graphic>
      </p:graphicFrame>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B: Category C</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11</a:t>
            </a:fld>
            <a:endParaRPr lang="en-US"/>
          </a:p>
        </p:txBody>
      </p:sp>
      <p:sp>
        <p:nvSpPr>
          <p:cNvPr id="9" name="TextBox 8">
            <a:extLst>
              <a:ext uri="{FF2B5EF4-FFF2-40B4-BE49-F238E27FC236}">
                <a16:creationId xmlns:a16="http://schemas.microsoft.com/office/drawing/2014/main" id="{65B5E21F-1312-4908-B69D-A63B085B1276}"/>
              </a:ext>
            </a:extLst>
          </p:cNvPr>
          <p:cNvSpPr txBox="1"/>
          <p:nvPr/>
        </p:nvSpPr>
        <p:spPr>
          <a:xfrm>
            <a:off x="838200" y="3863360"/>
            <a:ext cx="4816876" cy="2492990"/>
          </a:xfrm>
          <a:prstGeom prst="rect">
            <a:avLst/>
          </a:prstGeom>
          <a:noFill/>
        </p:spPr>
        <p:txBody>
          <a:bodyPr wrap="square" rtlCol="0">
            <a:spAutoFit/>
          </a:bodyPr>
          <a:lstStyle/>
          <a:p>
            <a:r>
              <a:rPr lang="en-US" sz="1200" dirty="0"/>
              <a:t>A timeline to achieve full M&amp;O costs in terms of percentages of total M&amp;O costs for Category C items. This timeline is assumed to be earlier than that for Category A items as the support of people naturally coincides with the various component arrival, early construction, installation, pre-operations and science operations activities. The ramp-up of Category C item costs is assumed to be faster than those for Categories A and B and follows the planned ramp-up of collaboration labor commitments from a recent </a:t>
            </a:r>
            <a:r>
              <a:rPr lang="en-US" sz="1200" dirty="0" err="1"/>
              <a:t>ePIC</a:t>
            </a:r>
            <a:r>
              <a:rPr lang="en-US" sz="1200" dirty="0"/>
              <a:t> survey. The projected timeline assumes EIC construction and steady detector component arrival to start after 2028 once the experimental areas are cleared for new installations, EIC pre-operations to start in the early 2030s, completion of the EIC Project and start of EIC science operations in 2035.</a:t>
            </a:r>
          </a:p>
          <a:p>
            <a:endParaRPr lang="en-US" sz="1200" dirty="0"/>
          </a:p>
        </p:txBody>
      </p:sp>
      <p:sp>
        <p:nvSpPr>
          <p:cNvPr id="10" name="Rectangle 9">
            <a:extLst>
              <a:ext uri="{FF2B5EF4-FFF2-40B4-BE49-F238E27FC236}">
                <a16:creationId xmlns:a16="http://schemas.microsoft.com/office/drawing/2014/main" id="{622F248A-13AF-4106-B24B-A46E77317CCB}"/>
              </a:ext>
            </a:extLst>
          </p:cNvPr>
          <p:cNvSpPr/>
          <p:nvPr/>
        </p:nvSpPr>
        <p:spPr>
          <a:xfrm>
            <a:off x="6095999" y="2913991"/>
            <a:ext cx="5882936" cy="2308324"/>
          </a:xfrm>
          <a:prstGeom prst="rect">
            <a:avLst/>
          </a:prstGeom>
        </p:spPr>
        <p:txBody>
          <a:bodyPr wrap="square">
            <a:spAutoFit/>
          </a:bodyPr>
          <a:lstStyle/>
          <a:p>
            <a:r>
              <a:rPr lang="en-US" b="1" dirty="0">
                <a:solidFill>
                  <a:srgbClr val="FF0000"/>
                </a:solidFill>
              </a:rPr>
              <a:t>The point estimate given should be considered rough and preliminary. The detailed numbers indicate a specificity that does not exist at the moment and should be considered with caution. For M&amp;O Category C items we estimate a current range of +/-30% to the total point estimate, reflecting M&amp;O category A. Hence, a best guess for a total point estimate range for M&amp;O Category C is $1.6M to $3M (FY25$). </a:t>
            </a:r>
            <a:r>
              <a:rPr lang="en-US" b="1" dirty="0">
                <a:solidFill>
                  <a:srgbClr val="FF0000"/>
                </a:solidFill>
                <a:latin typeface="Arial" panose="020B0604020202020204" pitchFamily="34" charset="0"/>
                <a:ea typeface="Times New Roman" panose="02020603050405020304" pitchFamily="18" charset="0"/>
              </a:rPr>
              <a:t> </a:t>
            </a:r>
            <a:endParaRPr lang="en-US" dirty="0">
              <a:solidFill>
                <a:srgbClr val="FF0000"/>
              </a:solidFill>
            </a:endParaRPr>
          </a:p>
        </p:txBody>
      </p:sp>
      <p:graphicFrame>
        <p:nvGraphicFramePr>
          <p:cNvPr id="12" name="Chart 11">
            <a:extLst>
              <a:ext uri="{FF2B5EF4-FFF2-40B4-BE49-F238E27FC236}">
                <a16:creationId xmlns:a16="http://schemas.microsoft.com/office/drawing/2014/main" id="{DA3DE09E-08E4-444B-9379-640773FE74C7}"/>
              </a:ext>
            </a:extLst>
          </p:cNvPr>
          <p:cNvGraphicFramePr/>
          <p:nvPr>
            <p:extLst>
              <p:ext uri="{D42A27DB-BD31-4B8C-83A1-F6EECF244321}">
                <p14:modId xmlns:p14="http://schemas.microsoft.com/office/powerpoint/2010/main" val="1486205852"/>
              </p:ext>
            </p:extLst>
          </p:nvPr>
        </p:nvGraphicFramePr>
        <p:xfrm>
          <a:off x="838200" y="1184768"/>
          <a:ext cx="4621530" cy="2762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5272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What would the M&amp;O process look like? </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77500" lnSpcReduction="20000"/>
          </a:bodyPr>
          <a:lstStyle/>
          <a:p>
            <a:pPr marL="0" indent="0">
              <a:buNone/>
            </a:pPr>
            <a:r>
              <a:rPr lang="en-US" dirty="0"/>
              <a:t>An approach similar to CERN </a:t>
            </a:r>
            <a:r>
              <a:rPr lang="en-US" i="1" dirty="0"/>
              <a:t>yet folding in new aspects </a:t>
            </a:r>
            <a:r>
              <a:rPr lang="en-US" dirty="0"/>
              <a:t>seems appropriate: </a:t>
            </a:r>
          </a:p>
          <a:p>
            <a:r>
              <a:rPr lang="en-US" dirty="0"/>
              <a:t>Spring RRB Meeting, </a:t>
            </a:r>
            <a:r>
              <a:rPr lang="en-US" i="1" dirty="0"/>
              <a:t>nominally first week of May</a:t>
            </a:r>
            <a:r>
              <a:rPr lang="en-US" dirty="0"/>
              <a:t>: </a:t>
            </a:r>
          </a:p>
          <a:p>
            <a:pPr lvl="1"/>
            <a:r>
              <a:rPr lang="en-US" dirty="0"/>
              <a:t>Collaboration presents summary of previous year</a:t>
            </a:r>
          </a:p>
          <a:p>
            <a:pPr lvl="1"/>
            <a:r>
              <a:rPr lang="en-US" dirty="0"/>
              <a:t>Collaboration presents projections for coming year</a:t>
            </a:r>
          </a:p>
          <a:p>
            <a:r>
              <a:rPr lang="en-US" dirty="0"/>
              <a:t> </a:t>
            </a:r>
            <a:r>
              <a:rPr lang="en-US" i="1" dirty="0"/>
              <a:t>Late Spring/Early Summer</a:t>
            </a:r>
            <a:r>
              <a:rPr lang="en-US" dirty="0"/>
              <a:t>: </a:t>
            </a:r>
          </a:p>
          <a:p>
            <a:pPr lvl="1"/>
            <a:r>
              <a:rPr lang="en-US" dirty="0"/>
              <a:t>Scrutiny group evaluates projections for coming year</a:t>
            </a:r>
          </a:p>
          <a:p>
            <a:pPr lvl="2"/>
            <a:r>
              <a:rPr lang="en-US" i="1" dirty="0"/>
              <a:t>Scrutiny group has two subject matter expert subgroups: detector and computing</a:t>
            </a:r>
          </a:p>
          <a:p>
            <a:pPr lvl="1"/>
            <a:r>
              <a:rPr lang="en-US" dirty="0"/>
              <a:t>Iteration with Collaboration</a:t>
            </a:r>
          </a:p>
          <a:p>
            <a:r>
              <a:rPr lang="en-US" dirty="0"/>
              <a:t> </a:t>
            </a:r>
            <a:r>
              <a:rPr lang="en-US" i="1" dirty="0"/>
              <a:t>Late Summer/Early Fall:</a:t>
            </a:r>
          </a:p>
          <a:p>
            <a:pPr lvl="1"/>
            <a:r>
              <a:rPr lang="en-US" i="1" dirty="0"/>
              <a:t>Draft projections passed on to funding agencies to comment</a:t>
            </a:r>
          </a:p>
          <a:p>
            <a:pPr lvl="1"/>
            <a:r>
              <a:rPr lang="en-US" dirty="0"/>
              <a:t>Collaboration M&amp;O Authors frozen at fixed date</a:t>
            </a:r>
          </a:p>
          <a:p>
            <a:pPr lvl="2"/>
            <a:r>
              <a:rPr lang="en-US" dirty="0"/>
              <a:t>Sept. 30</a:t>
            </a:r>
            <a:r>
              <a:rPr lang="en-US" baseline="30000" dirty="0"/>
              <a:t>th</a:t>
            </a:r>
            <a:r>
              <a:rPr lang="en-US" dirty="0"/>
              <a:t> in the LHC system </a:t>
            </a:r>
          </a:p>
          <a:p>
            <a:pPr lvl="1"/>
            <a:r>
              <a:rPr lang="en-US" dirty="0"/>
              <a:t>Scrutiny group meets again to discuss comments from funding agencies and fold in presentation</a:t>
            </a:r>
          </a:p>
          <a:p>
            <a:r>
              <a:rPr lang="en-US" dirty="0"/>
              <a:t>Fall RRB Meeting, </a:t>
            </a:r>
            <a:r>
              <a:rPr lang="en-US" i="1" dirty="0"/>
              <a:t>nominally first week of November</a:t>
            </a:r>
            <a:r>
              <a:rPr lang="en-US" dirty="0"/>
              <a:t>:</a:t>
            </a:r>
          </a:p>
          <a:p>
            <a:pPr lvl="1"/>
            <a:r>
              <a:rPr lang="en-US" dirty="0"/>
              <a:t>Actual budget presented along with scrutiny group evaluation</a:t>
            </a:r>
          </a:p>
          <a:p>
            <a:pPr lvl="1"/>
            <a:r>
              <a:rPr lang="en-US" dirty="0"/>
              <a:t>Funding Agency approval defines billing</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12</a:t>
            </a:fld>
            <a:endParaRPr lang="en-US"/>
          </a:p>
        </p:txBody>
      </p:sp>
      <p:sp>
        <p:nvSpPr>
          <p:cNvPr id="7" name="TextBox 6">
            <a:extLst>
              <a:ext uri="{FF2B5EF4-FFF2-40B4-BE49-F238E27FC236}">
                <a16:creationId xmlns:a16="http://schemas.microsoft.com/office/drawing/2014/main" id="{5CAD5E79-551A-47FD-99E6-2331E5CDDC85}"/>
              </a:ext>
            </a:extLst>
          </p:cNvPr>
          <p:cNvSpPr txBox="1"/>
          <p:nvPr/>
        </p:nvSpPr>
        <p:spPr>
          <a:xfrm>
            <a:off x="7570577" y="266333"/>
            <a:ext cx="4494176" cy="369332"/>
          </a:xfrm>
          <a:prstGeom prst="rect">
            <a:avLst/>
          </a:prstGeom>
          <a:noFill/>
          <a:ln>
            <a:solidFill>
              <a:schemeClr val="tx1"/>
            </a:solidFill>
          </a:ln>
        </p:spPr>
        <p:txBody>
          <a:bodyPr wrap="square" rtlCol="0">
            <a:spAutoFit/>
          </a:bodyPr>
          <a:lstStyle/>
          <a:p>
            <a:r>
              <a:rPr lang="en-US" i="1" dirty="0"/>
              <a:t>Updated folding in input from 4</a:t>
            </a:r>
            <a:r>
              <a:rPr lang="en-US" i="1" baseline="30000" dirty="0"/>
              <a:t>th</a:t>
            </a:r>
            <a:r>
              <a:rPr lang="en-US" i="1" dirty="0"/>
              <a:t> RRB meeting</a:t>
            </a:r>
          </a:p>
        </p:txBody>
      </p:sp>
    </p:spTree>
    <p:extLst>
      <p:ext uri="{BB962C8B-B14F-4D97-AF65-F5344CB8AC3E}">
        <p14:creationId xmlns:p14="http://schemas.microsoft.com/office/powerpoint/2010/main" val="382835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normAutofit fontScale="90000"/>
          </a:bodyPr>
          <a:lstStyle/>
          <a:p>
            <a:r>
              <a:rPr lang="en-US" b="1" dirty="0">
                <a:solidFill>
                  <a:schemeClr val="accent1"/>
                </a:solidFill>
              </a:rPr>
              <a:t>Reminder: A Note on Spokesperson’s Discretion</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85000" lnSpcReduction="20000"/>
          </a:bodyPr>
          <a:lstStyle/>
          <a:p>
            <a:pPr marL="0" indent="0">
              <a:spcAft>
                <a:spcPts val="600"/>
              </a:spcAft>
              <a:buNone/>
            </a:pPr>
            <a:r>
              <a:rPr lang="en-US" dirty="0"/>
              <a:t>4.5 Flexibilities</a:t>
            </a:r>
          </a:p>
          <a:p>
            <a:pPr marL="0" indent="0">
              <a:spcAft>
                <a:spcPts val="600"/>
              </a:spcAft>
              <a:buNone/>
            </a:pPr>
            <a:r>
              <a:rPr lang="en-US" dirty="0"/>
              <a:t>It is understood that the financial situation in each member and non-member (observer) country that participates in the EIC-RRB may be different. There should be some means for the EIC-RRB to apply flexibility in contributions to the M&amp;O Common Funds. The EIC-RRB can fold this into their determinations of equitable sharing of M&amp;O costs at their bi-annual meetings.</a:t>
            </a:r>
          </a:p>
          <a:p>
            <a:pPr marL="0" indent="0">
              <a:spcAft>
                <a:spcPts val="600"/>
              </a:spcAft>
              <a:buNone/>
            </a:pPr>
            <a:r>
              <a:rPr lang="en-US" dirty="0"/>
              <a:t>Spokesperson’s Discretion</a:t>
            </a:r>
          </a:p>
          <a:p>
            <a:pPr marL="0" indent="0">
              <a:spcAft>
                <a:spcPts val="600"/>
              </a:spcAft>
              <a:buNone/>
            </a:pPr>
            <a:r>
              <a:rPr lang="en-US" dirty="0"/>
              <a:t>(from 4</a:t>
            </a:r>
            <a:r>
              <a:rPr lang="en-US" baseline="30000" dirty="0"/>
              <a:t>th</a:t>
            </a:r>
            <a:r>
              <a:rPr lang="en-US" dirty="0"/>
              <a:t> RRB meeting)</a:t>
            </a:r>
          </a:p>
          <a:p>
            <a:pPr marL="0" indent="0">
              <a:spcAft>
                <a:spcPts val="600"/>
              </a:spcAft>
              <a:buNone/>
            </a:pPr>
            <a:r>
              <a:rPr lang="en-US" dirty="0"/>
              <a:t>The equitable cost sharing is assumed to be by ’scientists’ that are taken to be fully-qualified PhDs, or the equivalent, appearing as named authors on publications of the experiment. It is understood that there may be requests to be “non-paying”. </a:t>
            </a:r>
            <a:r>
              <a:rPr lang="en-US" i="1" dirty="0"/>
              <a:t>Rather than cause precedents, it is suggested that exceptional cases can be handled by treating Category C M&amp;O costs partly at the spokesperson’s discretion, in periods between the bi-annual EIC-RRB meetings.</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13</a:t>
            </a:fld>
            <a:endParaRPr lang="en-US"/>
          </a:p>
        </p:txBody>
      </p:sp>
    </p:spTree>
    <p:extLst>
      <p:ext uri="{BB962C8B-B14F-4D97-AF65-F5344CB8AC3E}">
        <p14:creationId xmlns:p14="http://schemas.microsoft.com/office/powerpoint/2010/main" val="484028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Overview of Changes Since 4</a:t>
            </a:r>
            <a:r>
              <a:rPr lang="en-US" b="1" baseline="30000" dirty="0">
                <a:solidFill>
                  <a:schemeClr val="accent1"/>
                </a:solidFill>
              </a:rPr>
              <a:t>th</a:t>
            </a:r>
            <a:r>
              <a:rPr lang="en-US" b="1" dirty="0">
                <a:solidFill>
                  <a:schemeClr val="accent1"/>
                </a:solidFill>
              </a:rPr>
              <a:t> RRB Meeting</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a:bodyPr>
          <a:lstStyle/>
          <a:p>
            <a:r>
              <a:rPr lang="en-US" dirty="0"/>
              <a:t>Improve folding in differences of a US-based versus a CERN-based model for common funds</a:t>
            </a:r>
          </a:p>
          <a:p>
            <a:pPr lvl="1"/>
            <a:r>
              <a:rPr lang="en-US" dirty="0"/>
              <a:t>Add a section on assumptions for a DOE Office of Science User Facility</a:t>
            </a:r>
          </a:p>
          <a:p>
            <a:pPr lvl="1"/>
            <a:r>
              <a:rPr lang="en-US" dirty="0"/>
              <a:t>Fold in implications on cost categories and on rebates/joining fees</a:t>
            </a:r>
          </a:p>
          <a:p>
            <a:pPr lvl="1"/>
            <a:r>
              <a:rPr lang="en-US" dirty="0"/>
              <a:t>Ensure computing is mentioned in governance</a:t>
            </a:r>
          </a:p>
          <a:p>
            <a:r>
              <a:rPr lang="en-US" dirty="0"/>
              <a:t>Better categorize the computing-related common fund categories (new Appendix C)</a:t>
            </a:r>
          </a:p>
          <a:p>
            <a:r>
              <a:rPr lang="en-US" dirty="0"/>
              <a:t>Express cost categories A, B and C as ranges given that the point estimates are rough and preliminary, and use separate timelines</a:t>
            </a:r>
          </a:p>
          <a:p>
            <a:r>
              <a:rPr lang="en-US" dirty="0"/>
              <a:t>Fold in 4</a:t>
            </a:r>
            <a:r>
              <a:rPr lang="en-US" baseline="30000" dirty="0"/>
              <a:t>th</a:t>
            </a:r>
            <a:r>
              <a:rPr lang="en-US" dirty="0"/>
              <a:t> RRB input on “What would the M&amp;O Process look like”</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a:t>
            </a:fld>
            <a:endParaRPr lang="en-US"/>
          </a:p>
        </p:txBody>
      </p:sp>
    </p:spTree>
    <p:extLst>
      <p:ext uri="{BB962C8B-B14F-4D97-AF65-F5344CB8AC3E}">
        <p14:creationId xmlns:p14="http://schemas.microsoft.com/office/powerpoint/2010/main" val="675796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2. DOE Office of Science User Facility</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77500" lnSpcReduction="20000"/>
          </a:bodyPr>
          <a:lstStyle/>
          <a:p>
            <a:pPr marL="0" indent="0">
              <a:buNone/>
            </a:pPr>
            <a:r>
              <a:rPr lang="en-US" dirty="0"/>
              <a:t>The EIC is a US-based collider. It is anticipated that EIC will be designated as an Office of Science user facility, or will resume such role from the Relativistic Heavy Ion Collider (RHIC). Such designation connotes that the facility provides state-of-the-art capabilities to a broad segment of the scientific community.  </a:t>
            </a:r>
          </a:p>
          <a:p>
            <a:pPr marL="0" indent="0">
              <a:buNone/>
            </a:pPr>
            <a:r>
              <a:rPr lang="en-US" dirty="0"/>
              <a:t>The Office of Science defines a user facility as follows (</a:t>
            </a:r>
            <a:r>
              <a:rPr lang="en-US" i="1" dirty="0"/>
              <a:t>see </a:t>
            </a:r>
            <a:r>
              <a:rPr lang="en-US" i="1" dirty="0">
                <a:hlinkClick r:id="rId2"/>
              </a:rPr>
              <a:t>https://science.osti.gov/User-Facilities/Policies-and-Processes/Definition</a:t>
            </a:r>
            <a:r>
              <a:rPr lang="en-US" i="1" dirty="0"/>
              <a:t>)</a:t>
            </a:r>
            <a:r>
              <a:rPr lang="en-US" dirty="0"/>
              <a:t>:</a:t>
            </a:r>
          </a:p>
          <a:p>
            <a:pPr marL="0" indent="0">
              <a:buNone/>
            </a:pPr>
            <a:endParaRPr lang="en-US" dirty="0"/>
          </a:p>
          <a:p>
            <a:pPr marL="457200" lvl="1" indent="0">
              <a:buNone/>
            </a:pPr>
            <a:r>
              <a:rPr lang="en-US" dirty="0"/>
              <a:t>A user facility is a federally sponsored research facility available for external use to advance scientific or technical knowledge under the following conditions:</a:t>
            </a:r>
          </a:p>
          <a:p>
            <a:pPr lvl="1"/>
            <a:r>
              <a:rPr lang="en-US" dirty="0"/>
              <a:t>The facility is open to all interested potential users without regard to nationality or institutional affiliation. </a:t>
            </a:r>
          </a:p>
          <a:p>
            <a:pPr lvl="1"/>
            <a:r>
              <a:rPr lang="en-US" dirty="0"/>
              <a:t>Allocation of facility resources is determined by merit review of the proposed work. </a:t>
            </a:r>
          </a:p>
          <a:p>
            <a:pPr lvl="1"/>
            <a:r>
              <a:rPr lang="en-US" dirty="0"/>
              <a:t>User fees are not charged for non-proprietary work if the user intends to publish the research results in the open literature. Full cost recovery is required for proprietary work. </a:t>
            </a:r>
          </a:p>
          <a:p>
            <a:pPr lvl="1"/>
            <a:r>
              <a:rPr lang="en-US" dirty="0"/>
              <a:t>The facility provides resources sufficient for users to conduct work safely and efficiently. </a:t>
            </a:r>
          </a:p>
          <a:p>
            <a:pPr lvl="1"/>
            <a:r>
              <a:rPr lang="en-US" dirty="0"/>
              <a:t>The facility supports a formal user organization to represent the users and facilitate sharing of information, forming collaborations, and organizing research efforts among users. </a:t>
            </a:r>
          </a:p>
          <a:p>
            <a:pPr lvl="1"/>
            <a:r>
              <a:rPr lang="en-US" dirty="0"/>
              <a:t>The facility capability does not compete with an available private sector capability. </a:t>
            </a:r>
          </a:p>
          <a:p>
            <a:pPr marL="0" indent="0">
              <a:buNone/>
            </a:pPr>
            <a:endParaRPr lang="en-US" dirty="0"/>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3</a:t>
            </a:fld>
            <a:endParaRPr lang="en-US"/>
          </a:p>
        </p:txBody>
      </p:sp>
      <p:sp>
        <p:nvSpPr>
          <p:cNvPr id="7" name="TextBox 6">
            <a:extLst>
              <a:ext uri="{FF2B5EF4-FFF2-40B4-BE49-F238E27FC236}">
                <a16:creationId xmlns:a16="http://schemas.microsoft.com/office/drawing/2014/main" id="{A956F65D-AF4A-44F3-BA90-4F8DCF542CB5}"/>
              </a:ext>
            </a:extLst>
          </p:cNvPr>
          <p:cNvSpPr txBox="1"/>
          <p:nvPr/>
        </p:nvSpPr>
        <p:spPr>
          <a:xfrm>
            <a:off x="7570577" y="266333"/>
            <a:ext cx="4314547" cy="369332"/>
          </a:xfrm>
          <a:prstGeom prst="rect">
            <a:avLst/>
          </a:prstGeom>
          <a:noFill/>
          <a:ln>
            <a:solidFill>
              <a:schemeClr val="tx1"/>
            </a:solidFill>
          </a:ln>
        </p:spPr>
        <p:txBody>
          <a:bodyPr wrap="square" rtlCol="0">
            <a:spAutoFit/>
          </a:bodyPr>
          <a:lstStyle/>
          <a:p>
            <a:r>
              <a:rPr lang="en-US" i="1" dirty="0"/>
              <a:t>This is a key difference with the CERN model</a:t>
            </a:r>
          </a:p>
        </p:txBody>
      </p:sp>
    </p:spTree>
    <p:extLst>
      <p:ext uri="{BB962C8B-B14F-4D97-AF65-F5344CB8AC3E}">
        <p14:creationId xmlns:p14="http://schemas.microsoft.com/office/powerpoint/2010/main" val="20946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3. Governance Model</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77500" lnSpcReduction="20000"/>
          </a:bodyPr>
          <a:lstStyle/>
          <a:p>
            <a:pPr marL="0" indent="0">
              <a:buNone/>
            </a:pPr>
            <a:r>
              <a:rPr lang="en-US" dirty="0"/>
              <a:t>DOE and the host labs promote the EIC as a facility that is fully international in character with the EIC-RRB to provide oversight of resources utilized for detector construction, operations, and planning. To set the stage towards costs, we give here a short description of the key governance principles:</a:t>
            </a:r>
          </a:p>
          <a:p>
            <a:pPr lvl="0"/>
            <a:r>
              <a:rPr lang="en-US" dirty="0"/>
              <a:t>US DOE finances EIC accelerator operations, determines number of operations weeks</a:t>
            </a:r>
            <a:r>
              <a:rPr lang="en-US" dirty="0">
                <a:solidFill>
                  <a:srgbClr val="FF0000"/>
                </a:solidFill>
              </a:rPr>
              <a:t>.</a:t>
            </a:r>
          </a:p>
          <a:p>
            <a:pPr lvl="0"/>
            <a:r>
              <a:rPr lang="en-US" dirty="0"/>
              <a:t>US DOE supports the host labs’ administrative and technical staff and </a:t>
            </a:r>
            <a:r>
              <a:rPr lang="en-US" dirty="0">
                <a:solidFill>
                  <a:srgbClr val="FF0000"/>
                </a:solidFill>
              </a:rPr>
              <a:t>the detector operations and</a:t>
            </a:r>
            <a:r>
              <a:rPr lang="en-US" dirty="0"/>
              <a:t> infrastructure costs for the experiments.</a:t>
            </a:r>
          </a:p>
          <a:p>
            <a:pPr lvl="0"/>
            <a:r>
              <a:rPr lang="en-US" dirty="0">
                <a:solidFill>
                  <a:srgbClr val="FF0000"/>
                </a:solidFill>
              </a:rPr>
              <a:t>US DOE supports the host labs' computing facilities, including but not limited to the data acquisition, data processing, and centralized services for the experiments.</a:t>
            </a:r>
          </a:p>
          <a:p>
            <a:pPr lvl="0"/>
            <a:r>
              <a:rPr lang="en-US" dirty="0"/>
              <a:t>DOE and non-DOE participate in and finance the governance of the experimental program including construction and upgrades, maintenance and operations (M&amp;O) </a:t>
            </a:r>
            <a:r>
              <a:rPr lang="en-US" dirty="0">
                <a:solidFill>
                  <a:srgbClr val="FF0000"/>
                </a:solidFill>
              </a:rPr>
              <a:t>of specialized equipment built by a sub-set of the collaboration, mainly sub-detectors, and computing resources and software</a:t>
            </a:r>
            <a:r>
              <a:rPr lang="en-US" dirty="0"/>
              <a:t>.</a:t>
            </a:r>
          </a:p>
          <a:p>
            <a:pPr lvl="0"/>
            <a:r>
              <a:rPr lang="en-US" dirty="0"/>
              <a:t>BNL and TJNAF, as the co-hosts for the EIC Experimental Program, convene nominally twice a year the EIC-RRB as international oversight body.</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4</a:t>
            </a:fld>
            <a:endParaRPr lang="en-US"/>
          </a:p>
        </p:txBody>
      </p:sp>
    </p:spTree>
    <p:extLst>
      <p:ext uri="{BB962C8B-B14F-4D97-AF65-F5344CB8AC3E}">
        <p14:creationId xmlns:p14="http://schemas.microsoft.com/office/powerpoint/2010/main" val="2823010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4.4 Rebates and Joining Fees</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85000" lnSpcReduction="20000"/>
          </a:bodyPr>
          <a:lstStyle/>
          <a:p>
            <a:r>
              <a:rPr lang="en-US" dirty="0"/>
              <a:t>In the CERN-LHC model for M&amp;O, contributions to the machine and/or to the distributed computing have been recognized via ’rebates’, whereby CERN pays part of the category A bill of contributors. In some cases, </a:t>
            </a:r>
            <a:r>
              <a:rPr lang="en-US"/>
              <a:t>fees have </a:t>
            </a:r>
            <a:r>
              <a:rPr lang="en-US" dirty="0"/>
              <a:t>been charged to new institutes joining experiments at later times.  Given the EIC’s status as a DOE Office of Science User Facility, neither ‘rebates’ nor ‘joining fees’ are countenanced for the US-EIC model.</a:t>
            </a:r>
          </a:p>
          <a:p>
            <a:r>
              <a:rPr lang="en-US" dirty="0"/>
              <a:t>The rationale is that in-kind contributions to the construction costs are welcomed but not required by DOE for individual institutes or countries to exploit the facility. International contributions to construction by non-DOE agencies are essential to complete an experimental program that is international in character, however the share of the in-kind contribution is not designed to be equitable. Since equity is not intended, the concept of rebates is not applicable. Similarly, user fees are not charged for non-proprietary work in the experiment operations phase if the user intends to publish the research results in the open literature. A joining fee cannot be justly levied based on not contributing to construction when this is not a requirement to join in the construction phase. </a:t>
            </a:r>
          </a:p>
          <a:p>
            <a:pPr marL="0" indent="0">
              <a:buNone/>
            </a:pPr>
            <a:endParaRPr lang="en-US" dirty="0"/>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5</a:t>
            </a:fld>
            <a:endParaRPr lang="en-US"/>
          </a:p>
        </p:txBody>
      </p:sp>
      <p:sp>
        <p:nvSpPr>
          <p:cNvPr id="7" name="TextBox 6">
            <a:extLst>
              <a:ext uri="{FF2B5EF4-FFF2-40B4-BE49-F238E27FC236}">
                <a16:creationId xmlns:a16="http://schemas.microsoft.com/office/drawing/2014/main" id="{CD64DEAB-5545-4861-84E4-5DF5105170E0}"/>
              </a:ext>
            </a:extLst>
          </p:cNvPr>
          <p:cNvSpPr txBox="1"/>
          <p:nvPr/>
        </p:nvSpPr>
        <p:spPr>
          <a:xfrm>
            <a:off x="7570577" y="266333"/>
            <a:ext cx="4314547" cy="369332"/>
          </a:xfrm>
          <a:prstGeom prst="rect">
            <a:avLst/>
          </a:prstGeom>
          <a:noFill/>
          <a:ln>
            <a:solidFill>
              <a:schemeClr val="tx1"/>
            </a:solidFill>
          </a:ln>
        </p:spPr>
        <p:txBody>
          <a:bodyPr wrap="square" rtlCol="0">
            <a:spAutoFit/>
          </a:bodyPr>
          <a:lstStyle/>
          <a:p>
            <a:r>
              <a:rPr lang="en-US" i="1" dirty="0"/>
              <a:t>This is a key difference with the CERN model</a:t>
            </a:r>
          </a:p>
        </p:txBody>
      </p:sp>
    </p:spTree>
    <p:extLst>
      <p:ext uri="{BB962C8B-B14F-4D97-AF65-F5344CB8AC3E}">
        <p14:creationId xmlns:p14="http://schemas.microsoft.com/office/powerpoint/2010/main" val="4207132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Reminder: 4.1 Cost Categories</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77500" lnSpcReduction="20000"/>
          </a:bodyPr>
          <a:lstStyle/>
          <a:p>
            <a:pPr lvl="0"/>
            <a:r>
              <a:rPr lang="en-US" i="1" dirty="0"/>
              <a:t>Category A </a:t>
            </a:r>
            <a:r>
              <a:rPr lang="en-US" dirty="0"/>
              <a:t>concerns shared equipment built and maintained using Common Funds e.g. jointly-funded sub-detectors , or extraordinary services and operations common to the whole experiment e.g. distributed computing data transfer and specialized software licenses.</a:t>
            </a:r>
          </a:p>
          <a:p>
            <a:pPr lvl="0"/>
            <a:r>
              <a:rPr lang="en-US" i="1" dirty="0"/>
              <a:t>Category B </a:t>
            </a:r>
            <a:r>
              <a:rPr lang="en-US" dirty="0"/>
              <a:t>concerns maintenance of equipment built by a sub-set of the collaboration, mainly sub-detectors. This often requires specialist expertise.</a:t>
            </a:r>
          </a:p>
          <a:p>
            <a:pPr lvl="0"/>
            <a:r>
              <a:rPr lang="en-US" dirty="0"/>
              <a:t>Category C concerns collaboration support using Common Funds, e.g., support for travel and as-needed time for key Collaboration functions, local co-support of travel for visiting scientists, and general support for a global strategy to allow for underprivileged scientists to participate in EIC science.</a:t>
            </a:r>
          </a:p>
          <a:p>
            <a:pPr lvl="0"/>
            <a:r>
              <a:rPr lang="en-US" i="1" dirty="0"/>
              <a:t>Category D </a:t>
            </a:r>
            <a:r>
              <a:rPr lang="en-US" dirty="0"/>
              <a:t>concerns items for which the DOE and US host laboratories would naturally assume responsibility for, e.g. costs to run the accelerator which sets the weeks of operations and schedule, costs to maintain and operate the detector including computing costs for the experiment(s), infrastructure for the experimental areas and experiments and infrastructure operations costs, survey and alignment, and the overall Environmental, Health, and Safety aspects for detector operations.</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6</a:t>
            </a:fld>
            <a:endParaRPr lang="en-US"/>
          </a:p>
        </p:txBody>
      </p:sp>
    </p:spTree>
    <p:extLst>
      <p:ext uri="{BB962C8B-B14F-4D97-AF65-F5344CB8AC3E}">
        <p14:creationId xmlns:p14="http://schemas.microsoft.com/office/powerpoint/2010/main" val="4086999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A</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7</a:t>
            </a:fld>
            <a:endParaRPr lang="en-US"/>
          </a:p>
        </p:txBody>
      </p:sp>
      <p:pic>
        <p:nvPicPr>
          <p:cNvPr id="7" name="Picture 6">
            <a:extLst>
              <a:ext uri="{FF2B5EF4-FFF2-40B4-BE49-F238E27FC236}">
                <a16:creationId xmlns:a16="http://schemas.microsoft.com/office/drawing/2014/main" id="{C6CCF023-4D22-425E-9928-BEA1802EFB76}"/>
              </a:ext>
            </a:extLst>
          </p:cNvPr>
          <p:cNvPicPr/>
          <p:nvPr/>
        </p:nvPicPr>
        <p:blipFill>
          <a:blip r:embed="rId2"/>
          <a:stretch>
            <a:fillRect/>
          </a:stretch>
        </p:blipFill>
        <p:spPr>
          <a:xfrm>
            <a:off x="4514850" y="104775"/>
            <a:ext cx="7067550" cy="6648450"/>
          </a:xfrm>
          <a:prstGeom prst="rect">
            <a:avLst/>
          </a:prstGeom>
          <a:solidFill>
            <a:schemeClr val="bg1"/>
          </a:solidFill>
        </p:spPr>
      </p:pic>
      <p:sp>
        <p:nvSpPr>
          <p:cNvPr id="9" name="TextBox 8">
            <a:extLst>
              <a:ext uri="{FF2B5EF4-FFF2-40B4-BE49-F238E27FC236}">
                <a16:creationId xmlns:a16="http://schemas.microsoft.com/office/drawing/2014/main" id="{5E8D9278-BA83-444C-AC8D-CD1A492E35C3}"/>
              </a:ext>
            </a:extLst>
          </p:cNvPr>
          <p:cNvSpPr txBox="1"/>
          <p:nvPr/>
        </p:nvSpPr>
        <p:spPr>
          <a:xfrm>
            <a:off x="304800" y="5678269"/>
            <a:ext cx="3809999" cy="646331"/>
          </a:xfrm>
          <a:prstGeom prst="rect">
            <a:avLst/>
          </a:prstGeom>
          <a:noFill/>
        </p:spPr>
        <p:txBody>
          <a:bodyPr wrap="square" rtlCol="0">
            <a:spAutoFit/>
          </a:bodyPr>
          <a:lstStyle/>
          <a:p>
            <a:r>
              <a:rPr lang="en-US" sz="1200" i="1" dirty="0"/>
              <a:t>* The Special Services category is intended to cover specific exceptional needs that go beyond what would ordinarily be expected to be covered by the host laboratory. </a:t>
            </a:r>
          </a:p>
        </p:txBody>
      </p:sp>
    </p:spTree>
    <p:extLst>
      <p:ext uri="{BB962C8B-B14F-4D97-AF65-F5344CB8AC3E}">
        <p14:creationId xmlns:p14="http://schemas.microsoft.com/office/powerpoint/2010/main" val="248488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normAutofit fontScale="90000"/>
          </a:bodyPr>
          <a:lstStyle/>
          <a:p>
            <a:r>
              <a:rPr lang="en-US" b="1" dirty="0">
                <a:solidFill>
                  <a:schemeClr val="accent1"/>
                </a:solidFill>
              </a:rPr>
              <a:t>Appendix C – Common Fund Computing Categories</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273138"/>
            <a:ext cx="10515600" cy="5102814"/>
          </a:xfrm>
        </p:spPr>
        <p:txBody>
          <a:bodyPr>
            <a:normAutofit fontScale="40000" lnSpcReduction="20000"/>
          </a:bodyPr>
          <a:lstStyle/>
          <a:p>
            <a:pPr lvl="0"/>
            <a:r>
              <a:rPr lang="en-US" dirty="0"/>
              <a:t>Recording Media</a:t>
            </a:r>
            <a:endParaRPr lang="en-US" sz="1800" dirty="0"/>
          </a:p>
          <a:p>
            <a:pPr lvl="0"/>
            <a:r>
              <a:rPr lang="en-US" dirty="0"/>
              <a:t>Central Services</a:t>
            </a:r>
            <a:endParaRPr lang="en-US" sz="1800" dirty="0"/>
          </a:p>
          <a:p>
            <a:pPr lvl="1"/>
            <a:r>
              <a:rPr lang="en-US" dirty="0"/>
              <a:t>Databases</a:t>
            </a:r>
            <a:endParaRPr lang="en-US" sz="1600" dirty="0"/>
          </a:p>
          <a:p>
            <a:pPr lvl="2"/>
            <a:r>
              <a:rPr lang="en-US" dirty="0"/>
              <a:t>DAQ, Run Control, Slow Control, H&amp;S, QA, Monitoring, Central instances supported at Host Labs</a:t>
            </a:r>
            <a:endParaRPr lang="en-US" sz="1400" dirty="0"/>
          </a:p>
          <a:p>
            <a:pPr lvl="1"/>
            <a:r>
              <a:rPr lang="en-US" dirty="0"/>
              <a:t>Data management</a:t>
            </a:r>
            <a:endParaRPr lang="en-US" sz="1600" dirty="0"/>
          </a:p>
          <a:p>
            <a:pPr lvl="2"/>
            <a:r>
              <a:rPr lang="en-US" dirty="0"/>
              <a:t>Data Transfer and Data Streaming central services @ host labs</a:t>
            </a:r>
            <a:endParaRPr lang="en-US" sz="1400" dirty="0"/>
          </a:p>
          <a:p>
            <a:pPr lvl="1"/>
            <a:r>
              <a:rPr lang="en-US" dirty="0"/>
              <a:t>Workload and Workflow Management central services @ host labs</a:t>
            </a:r>
            <a:endParaRPr lang="en-US" sz="1600" dirty="0"/>
          </a:p>
          <a:p>
            <a:pPr lvl="2"/>
            <a:r>
              <a:rPr lang="en-US" dirty="0"/>
              <a:t>Production (MC and data processing), physics groups and individual users’ workflows orchestration and dispatching to available computing resources</a:t>
            </a:r>
            <a:endParaRPr lang="en-US" sz="1400" dirty="0"/>
          </a:p>
          <a:p>
            <a:pPr lvl="2"/>
            <a:r>
              <a:rPr lang="en-US" dirty="0"/>
              <a:t>Streaming workflow orchestration</a:t>
            </a:r>
            <a:endParaRPr lang="en-US" sz="1400" dirty="0"/>
          </a:p>
          <a:p>
            <a:pPr lvl="1"/>
            <a:r>
              <a:rPr lang="en-US" dirty="0"/>
              <a:t>Web services</a:t>
            </a:r>
            <a:endParaRPr lang="en-US" sz="1600" dirty="0"/>
          </a:p>
          <a:p>
            <a:pPr lvl="2"/>
            <a:r>
              <a:rPr lang="en-US" dirty="0"/>
              <a:t>Central web services for EIC</a:t>
            </a:r>
            <a:endParaRPr lang="en-US" sz="1400" dirty="0"/>
          </a:p>
          <a:p>
            <a:pPr lvl="1"/>
            <a:r>
              <a:rPr lang="en-US" dirty="0"/>
              <a:t>Collaborative tools</a:t>
            </a:r>
            <a:endParaRPr lang="en-US" sz="1600" dirty="0"/>
          </a:p>
          <a:p>
            <a:pPr lvl="2"/>
            <a:r>
              <a:rPr lang="en-US" dirty="0"/>
              <a:t>Membership DB, documents </a:t>
            </a:r>
            <a:r>
              <a:rPr lang="en-US" dirty="0" err="1"/>
              <a:t>db</a:t>
            </a:r>
            <a:r>
              <a:rPr lang="en-US" dirty="0"/>
              <a:t>, tools to manage them, APIs, </a:t>
            </a:r>
            <a:r>
              <a:rPr lang="en-US" dirty="0" err="1"/>
              <a:t>etc</a:t>
            </a:r>
            <a:endParaRPr lang="en-US" sz="1400" dirty="0"/>
          </a:p>
          <a:p>
            <a:pPr lvl="0"/>
            <a:r>
              <a:rPr lang="en-US" dirty="0"/>
              <a:t>Detector control in counting house</a:t>
            </a:r>
            <a:endParaRPr lang="en-US" sz="1800" dirty="0"/>
          </a:p>
          <a:p>
            <a:pPr lvl="1"/>
            <a:r>
              <a:rPr lang="en-US" dirty="0"/>
              <a:t>Monitoring, data QA, counting room / machine communication tools</a:t>
            </a:r>
            <a:endParaRPr lang="en-US" sz="1600" dirty="0"/>
          </a:p>
          <a:p>
            <a:pPr lvl="0"/>
            <a:r>
              <a:rPr lang="en-US" dirty="0"/>
              <a:t>Computer/LAN maintenance – getting data to the “border”</a:t>
            </a:r>
            <a:endParaRPr lang="en-US" sz="1800" dirty="0"/>
          </a:p>
          <a:p>
            <a:pPr lvl="1"/>
            <a:r>
              <a:rPr lang="en-US" dirty="0"/>
              <a:t>5 years warranty policy, LAN switches and infrastructure in general</a:t>
            </a:r>
            <a:endParaRPr lang="en-US" sz="1600" dirty="0"/>
          </a:p>
          <a:p>
            <a:pPr lvl="1"/>
            <a:r>
              <a:rPr lang="en-US" dirty="0"/>
              <a:t>HPSS (or whatever will be used for data archive)</a:t>
            </a:r>
            <a:endParaRPr lang="en-US" sz="1600" dirty="0"/>
          </a:p>
          <a:p>
            <a:pPr lvl="2"/>
            <a:r>
              <a:rPr lang="en-US" dirty="0"/>
              <a:t>License, maintenance</a:t>
            </a:r>
            <a:endParaRPr lang="en-US" sz="1400" dirty="0"/>
          </a:p>
          <a:p>
            <a:pPr lvl="1"/>
            <a:r>
              <a:rPr lang="en-US" dirty="0"/>
              <a:t>Disk storage (for instance, intermediate data buffering)</a:t>
            </a:r>
            <a:endParaRPr lang="en-US" sz="1600" dirty="0"/>
          </a:p>
          <a:p>
            <a:pPr lvl="0"/>
            <a:r>
              <a:rPr lang="en-US" dirty="0"/>
              <a:t>Distributed Computing Data Transfer – computing to support the distributed model</a:t>
            </a:r>
            <a:endParaRPr lang="en-US" sz="1800" dirty="0"/>
          </a:p>
          <a:p>
            <a:pPr lvl="1"/>
            <a:r>
              <a:rPr lang="en-US" dirty="0"/>
              <a:t>Extra data transfer nodes and associated hardware</a:t>
            </a:r>
            <a:endParaRPr lang="en-US" sz="1600" dirty="0"/>
          </a:p>
          <a:p>
            <a:pPr lvl="1"/>
            <a:r>
              <a:rPr lang="en-US" dirty="0"/>
              <a:t>A dedicated network switch at the border</a:t>
            </a:r>
            <a:endParaRPr lang="en-US" sz="1600" dirty="0"/>
          </a:p>
          <a:p>
            <a:pPr lvl="0"/>
            <a:r>
              <a:rPr lang="en-US" dirty="0"/>
              <a:t>Central Services management and administration, including users support (users = DAQ, EIC, etc., not end-users)</a:t>
            </a:r>
            <a:endParaRPr lang="en-US" sz="1800" dirty="0"/>
          </a:p>
          <a:p>
            <a:pPr lvl="0"/>
            <a:r>
              <a:rPr lang="en-US" dirty="0"/>
              <a:t>Software licensees</a:t>
            </a:r>
            <a:endParaRPr lang="en-US" sz="1800" dirty="0"/>
          </a:p>
          <a:p>
            <a:pPr lvl="1"/>
            <a:r>
              <a:rPr lang="en-US" dirty="0"/>
              <a:t>Operating System, critical storage, data archiving, databases, ...</a:t>
            </a:r>
            <a:endParaRPr lang="en-US" sz="1600" dirty="0"/>
          </a:p>
          <a:p>
            <a:pPr lvl="0"/>
            <a:r>
              <a:rPr lang="en-US" dirty="0"/>
              <a:t>Shared desktop infrastructure and end-users support</a:t>
            </a:r>
            <a:endParaRPr lang="en-US" sz="1800" dirty="0"/>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8</a:t>
            </a:fld>
            <a:endParaRPr lang="en-US"/>
          </a:p>
        </p:txBody>
      </p:sp>
      <p:sp>
        <p:nvSpPr>
          <p:cNvPr id="7" name="TextBox 6">
            <a:extLst>
              <a:ext uri="{FF2B5EF4-FFF2-40B4-BE49-F238E27FC236}">
                <a16:creationId xmlns:a16="http://schemas.microsoft.com/office/drawing/2014/main" id="{6BAF8179-F0E4-45C9-B01B-C0F5CDC1C7EE}"/>
              </a:ext>
            </a:extLst>
          </p:cNvPr>
          <p:cNvSpPr txBox="1"/>
          <p:nvPr/>
        </p:nvSpPr>
        <p:spPr>
          <a:xfrm>
            <a:off x="8382001" y="1223925"/>
            <a:ext cx="3809999" cy="276999"/>
          </a:xfrm>
          <a:prstGeom prst="rect">
            <a:avLst/>
          </a:prstGeom>
          <a:noFill/>
        </p:spPr>
        <p:txBody>
          <a:bodyPr wrap="square" rtlCol="0">
            <a:spAutoFit/>
          </a:bodyPr>
          <a:lstStyle/>
          <a:p>
            <a:r>
              <a:rPr lang="en-US" sz="1200" i="1" dirty="0"/>
              <a:t>(Input from Amber Boehnlein and Alexei Klimentov)</a:t>
            </a:r>
          </a:p>
        </p:txBody>
      </p:sp>
    </p:spTree>
    <p:extLst>
      <p:ext uri="{BB962C8B-B14F-4D97-AF65-F5344CB8AC3E}">
        <p14:creationId xmlns:p14="http://schemas.microsoft.com/office/powerpoint/2010/main" val="1585889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B: Category A</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9</a:t>
            </a:fld>
            <a:endParaRPr lang="en-US"/>
          </a:p>
        </p:txBody>
      </p:sp>
      <p:graphicFrame>
        <p:nvGraphicFramePr>
          <p:cNvPr id="7" name="Chart 6">
            <a:extLst>
              <a:ext uri="{FF2B5EF4-FFF2-40B4-BE49-F238E27FC236}">
                <a16:creationId xmlns:a16="http://schemas.microsoft.com/office/drawing/2014/main" id="{DA3DE09E-08E4-444B-9379-640773FE74C7}"/>
              </a:ext>
            </a:extLst>
          </p:cNvPr>
          <p:cNvGraphicFramePr/>
          <p:nvPr>
            <p:extLst>
              <p:ext uri="{D42A27DB-BD31-4B8C-83A1-F6EECF244321}">
                <p14:modId xmlns:p14="http://schemas.microsoft.com/office/powerpoint/2010/main" val="146912315"/>
              </p:ext>
            </p:extLst>
          </p:nvPr>
        </p:nvGraphicFramePr>
        <p:xfrm>
          <a:off x="838200" y="1184768"/>
          <a:ext cx="4621530" cy="276225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65B5E21F-1312-4908-B69D-A63B085B1276}"/>
              </a:ext>
            </a:extLst>
          </p:cNvPr>
          <p:cNvSpPr txBox="1"/>
          <p:nvPr/>
        </p:nvSpPr>
        <p:spPr>
          <a:xfrm>
            <a:off x="838200" y="3863360"/>
            <a:ext cx="4816876" cy="2492990"/>
          </a:xfrm>
          <a:prstGeom prst="rect">
            <a:avLst/>
          </a:prstGeom>
          <a:noFill/>
        </p:spPr>
        <p:txBody>
          <a:bodyPr wrap="square" rtlCol="0">
            <a:spAutoFit/>
          </a:bodyPr>
          <a:lstStyle/>
          <a:p>
            <a:r>
              <a:rPr lang="en-US" sz="1200" dirty="0"/>
              <a:t>A timeline to achieve full M&amp;O costs in terms of percentages of total M&amp;O costs for Category A items. This timeline is based on a timeline of actuals of the M&amp;O of the CERN-LHC experiments. The projected timeline assumes EIC construction and early in-kind detector arrival to start late 2020s (and after the experimental areas are ready for new installations), EIC pre-operations to start in the early 2030s, completion of the EIC Project and start of EIC science operations in 2035. (We note that the projected preliminary Category A common funds are mostly in the computing area, and that in the present planning analysis and streaming data challenges already start in 2028. Since it is not clear what of those Category A computing costs are directly correlated with the planned data challenge, we assume costs for the latter can still be handled ‘informally’ as has been the case hitherto for all </a:t>
            </a:r>
            <a:r>
              <a:rPr lang="en-US" sz="1200" dirty="0" err="1"/>
              <a:t>ePIC</a:t>
            </a:r>
            <a:r>
              <a:rPr lang="en-US" sz="1200" dirty="0"/>
              <a:t>-related work.)</a:t>
            </a:r>
          </a:p>
        </p:txBody>
      </p:sp>
      <p:sp>
        <p:nvSpPr>
          <p:cNvPr id="10" name="Rectangle 9">
            <a:extLst>
              <a:ext uri="{FF2B5EF4-FFF2-40B4-BE49-F238E27FC236}">
                <a16:creationId xmlns:a16="http://schemas.microsoft.com/office/drawing/2014/main" id="{622F248A-13AF-4106-B24B-A46E77317CCB}"/>
              </a:ext>
            </a:extLst>
          </p:cNvPr>
          <p:cNvSpPr/>
          <p:nvPr/>
        </p:nvSpPr>
        <p:spPr>
          <a:xfrm>
            <a:off x="6095999" y="2913991"/>
            <a:ext cx="5882936" cy="2308324"/>
          </a:xfrm>
          <a:prstGeom prst="rect">
            <a:avLst/>
          </a:prstGeom>
        </p:spPr>
        <p:txBody>
          <a:bodyPr wrap="square">
            <a:spAutoFit/>
          </a:bodyPr>
          <a:lstStyle/>
          <a:p>
            <a:r>
              <a:rPr lang="en-US" b="1" dirty="0">
                <a:solidFill>
                  <a:srgbClr val="FF0000"/>
                </a:solidFill>
                <a:latin typeface="Arial" panose="020B0604020202020204" pitchFamily="34" charset="0"/>
                <a:ea typeface="Times New Roman" panose="02020603050405020304" pitchFamily="18" charset="0"/>
              </a:rPr>
              <a:t>The point estimate given should be considered rough and preliminary. The detailed numbers indicate a specificity that does not exist at the moment and should be considered with caution. Given the uncertainties at this early stage, we estimate a current range of +/-30% to the total point estimate, or a best guess for a total point estimate range for M&amp;O Category A of $3M to $6M (FY25$). </a:t>
            </a:r>
            <a:endParaRPr lang="en-US" dirty="0"/>
          </a:p>
        </p:txBody>
      </p:sp>
      <p:graphicFrame>
        <p:nvGraphicFramePr>
          <p:cNvPr id="11" name="Table 10">
            <a:extLst>
              <a:ext uri="{FF2B5EF4-FFF2-40B4-BE49-F238E27FC236}">
                <a16:creationId xmlns:a16="http://schemas.microsoft.com/office/drawing/2014/main" id="{71381482-5A82-476C-99F2-BD070B5DC314}"/>
              </a:ext>
            </a:extLst>
          </p:cNvPr>
          <p:cNvGraphicFramePr>
            <a:graphicFrameLocks noGrp="1"/>
          </p:cNvGraphicFramePr>
          <p:nvPr>
            <p:extLst>
              <p:ext uri="{D42A27DB-BD31-4B8C-83A1-F6EECF244321}">
                <p14:modId xmlns:p14="http://schemas.microsoft.com/office/powerpoint/2010/main" val="3674823759"/>
              </p:ext>
            </p:extLst>
          </p:nvPr>
        </p:nvGraphicFramePr>
        <p:xfrm>
          <a:off x="6189809" y="2471913"/>
          <a:ext cx="5695315" cy="187960"/>
        </p:xfrm>
        <a:graphic>
          <a:graphicData uri="http://schemas.openxmlformats.org/drawingml/2006/table">
            <a:tbl>
              <a:tblPr firstRow="1" firstCol="1" lastRow="1" lastCol="1" bandRow="1" bandCol="1">
                <a:tableStyleId>{5C22544A-7EE6-4342-B048-85BDC9FD1C3A}</a:tableStyleId>
              </a:tblPr>
              <a:tblGrid>
                <a:gridCol w="2627630">
                  <a:extLst>
                    <a:ext uri="{9D8B030D-6E8A-4147-A177-3AD203B41FA5}">
                      <a16:colId xmlns:a16="http://schemas.microsoft.com/office/drawing/2014/main" val="1944687879"/>
                    </a:ext>
                  </a:extLst>
                </a:gridCol>
                <a:gridCol w="2627630">
                  <a:extLst>
                    <a:ext uri="{9D8B030D-6E8A-4147-A177-3AD203B41FA5}">
                      <a16:colId xmlns:a16="http://schemas.microsoft.com/office/drawing/2014/main" val="1964625416"/>
                    </a:ext>
                  </a:extLst>
                </a:gridCol>
                <a:gridCol w="440055">
                  <a:extLst>
                    <a:ext uri="{9D8B030D-6E8A-4147-A177-3AD203B41FA5}">
                      <a16:colId xmlns:a16="http://schemas.microsoft.com/office/drawing/2014/main" val="1844042156"/>
                    </a:ext>
                  </a:extLst>
                </a:gridCol>
              </a:tblGrid>
              <a:tr h="187960">
                <a:tc>
                  <a:txBody>
                    <a:bodyPr/>
                    <a:lstStyle/>
                    <a:p>
                      <a:pPr marL="19050" marR="0" algn="just">
                        <a:lnSpc>
                          <a:spcPct val="110000"/>
                        </a:lnSpc>
                        <a:spcBef>
                          <a:spcPts val="0"/>
                        </a:spcBef>
                        <a:spcAft>
                          <a:spcPts val="0"/>
                        </a:spcAft>
                      </a:pPr>
                      <a:r>
                        <a:rPr lang="en-US" sz="950">
                          <a:effectLst/>
                        </a:rPr>
                        <a:t>Grand Total</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18415" marR="0" algn="just">
                        <a:lnSpc>
                          <a:spcPct val="110000"/>
                        </a:lnSpc>
                        <a:spcBef>
                          <a:spcPts val="0"/>
                        </a:spcBef>
                        <a:spcAft>
                          <a:spcPts val="0"/>
                        </a:spcAft>
                      </a:pPr>
                      <a:r>
                        <a:rPr lang="en-US" sz="950">
                          <a:effectLst/>
                        </a:rPr>
                        <a:t> </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0" marR="120015" algn="just">
                        <a:lnSpc>
                          <a:spcPct val="110000"/>
                        </a:lnSpc>
                        <a:spcBef>
                          <a:spcPts val="0"/>
                        </a:spcBef>
                        <a:spcAft>
                          <a:spcPts val="0"/>
                        </a:spcAft>
                      </a:pPr>
                      <a:r>
                        <a:rPr lang="en-US" sz="950" dirty="0">
                          <a:effectLst/>
                        </a:rPr>
                        <a:t>4571*</a:t>
                      </a:r>
                      <a:endParaRPr lang="en-US" sz="1100" dirty="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extLst>
                  <a:ext uri="{0D108BD9-81ED-4DB2-BD59-A6C34878D82A}">
                    <a16:rowId xmlns:a16="http://schemas.microsoft.com/office/drawing/2014/main" val="1942988312"/>
                  </a:ext>
                </a:extLst>
              </a:tr>
            </a:tbl>
          </a:graphicData>
        </a:graphic>
      </p:graphicFrame>
      <p:sp>
        <p:nvSpPr>
          <p:cNvPr id="12" name="TextBox 11">
            <a:extLst>
              <a:ext uri="{FF2B5EF4-FFF2-40B4-BE49-F238E27FC236}">
                <a16:creationId xmlns:a16="http://schemas.microsoft.com/office/drawing/2014/main" id="{D15D569E-37A9-4FF4-91F1-5FD508DFB421}"/>
              </a:ext>
            </a:extLst>
          </p:cNvPr>
          <p:cNvSpPr txBox="1"/>
          <p:nvPr/>
        </p:nvSpPr>
        <p:spPr>
          <a:xfrm>
            <a:off x="7570577" y="266333"/>
            <a:ext cx="4314547" cy="1200329"/>
          </a:xfrm>
          <a:prstGeom prst="rect">
            <a:avLst/>
          </a:prstGeom>
          <a:noFill/>
          <a:ln>
            <a:solidFill>
              <a:schemeClr val="tx1"/>
            </a:solidFill>
          </a:ln>
        </p:spPr>
        <p:txBody>
          <a:bodyPr wrap="square" rtlCol="0">
            <a:spAutoFit/>
          </a:bodyPr>
          <a:lstStyle/>
          <a:p>
            <a:r>
              <a:rPr lang="en-US" i="1" dirty="0"/>
              <a:t>Reminder from 4</a:t>
            </a:r>
            <a:r>
              <a:rPr lang="en-US" i="1" baseline="30000" dirty="0"/>
              <a:t>th</a:t>
            </a:r>
            <a:r>
              <a:rPr lang="en-US" i="1" dirty="0"/>
              <a:t> RRB meeting:</a:t>
            </a:r>
          </a:p>
          <a:p>
            <a:r>
              <a:rPr lang="en-US" i="1" dirty="0" err="1"/>
              <a:t>ePIC</a:t>
            </a:r>
            <a:r>
              <a:rPr lang="en-US" i="1" dirty="0"/>
              <a:t> would expect to have reached between ~990-1260 M&amp;O PhD’s in the early 2030’s (average of 1125 or 1000+). </a:t>
            </a:r>
          </a:p>
        </p:txBody>
      </p:sp>
    </p:spTree>
    <p:extLst>
      <p:ext uri="{BB962C8B-B14F-4D97-AF65-F5344CB8AC3E}">
        <p14:creationId xmlns:p14="http://schemas.microsoft.com/office/powerpoint/2010/main" val="3225700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6380</TotalTime>
  <Words>2390</Words>
  <Application>Microsoft Office PowerPoint</Application>
  <PresentationFormat>Widescreen</PresentationFormat>
  <Paragraphs>157</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Book Antiqua</vt:lpstr>
      <vt:lpstr>Calibri</vt:lpstr>
      <vt:lpstr>Calibri Light</vt:lpstr>
      <vt:lpstr>Office Theme</vt:lpstr>
      <vt:lpstr>Common Funds Working Group Report</vt:lpstr>
      <vt:lpstr>Overview of Changes Since 4th RRB Meeting</vt:lpstr>
      <vt:lpstr>2. DOE Office of Science User Facility</vt:lpstr>
      <vt:lpstr>3. Governance Model</vt:lpstr>
      <vt:lpstr>4.4 Rebates and Joining Fees</vt:lpstr>
      <vt:lpstr>Reminder: 4.1 Cost Categories</vt:lpstr>
      <vt:lpstr>Appendix A</vt:lpstr>
      <vt:lpstr>Appendix C – Common Fund Computing Categories</vt:lpstr>
      <vt:lpstr>Appendix B: Category A</vt:lpstr>
      <vt:lpstr>Appendix B: Category B</vt:lpstr>
      <vt:lpstr>Appendix B: Category C</vt:lpstr>
      <vt:lpstr>What would the M&amp;O process look like? </vt:lpstr>
      <vt:lpstr>Reminder: A Note on Spokesperson’s Discretion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EIC Group – Achievements and Contributions</dc:title>
  <dc:creator>Rolf Ent</dc:creator>
  <cp:lastModifiedBy>Lajoie, John</cp:lastModifiedBy>
  <cp:revision>240</cp:revision>
  <dcterms:created xsi:type="dcterms:W3CDTF">2024-02-20T17:50:43Z</dcterms:created>
  <dcterms:modified xsi:type="dcterms:W3CDTF">2025-06-06T03:33:10Z</dcterms:modified>
</cp:coreProperties>
</file>