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9"/>
  </p:notesMasterIdLst>
  <p:sldIdLst>
    <p:sldId id="256" r:id="rId2"/>
    <p:sldId id="277" r:id="rId3"/>
    <p:sldId id="281" r:id="rId4"/>
    <p:sldId id="278" r:id="rId5"/>
    <p:sldId id="280" r:id="rId6"/>
    <p:sldId id="279" r:id="rId7"/>
    <p:sldId id="259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96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97"/>
  </p:normalViewPr>
  <p:slideViewPr>
    <p:cSldViewPr snapToGrid="0">
      <p:cViewPr varScale="1">
        <p:scale>
          <a:sx n="120" d="100"/>
          <a:sy n="120" d="100"/>
        </p:scale>
        <p:origin x="200" y="544"/>
      </p:cViewPr>
      <p:guideLst>
        <p:guide pos="39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 amt="90000"/>
          </a:blip>
          <a:srcRect t="-237"/>
          <a:stretch/>
        </p:blipFill>
        <p:spPr>
          <a:xfrm>
            <a:off x="0" y="-10684"/>
            <a:ext cx="9144000" cy="44993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118671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27329" y="923382"/>
            <a:ext cx="5002306" cy="2057400"/>
          </a:xfrm>
          <a:prstGeom prst="rect">
            <a:avLst/>
          </a:prstGeom>
          <a:solidFill>
            <a:schemeClr val="accent2">
              <a:alpha val="84705"/>
            </a:schemeClr>
          </a:solidFill>
          <a:ln>
            <a:noFill/>
          </a:ln>
        </p:spPr>
        <p:txBody>
          <a:bodyPr spcFirstLastPara="1" wrap="square" lIns="228600" tIns="0" rIns="182875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1271" y="923382"/>
            <a:ext cx="228600" cy="205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>
            <a:spLocks noGrp="1"/>
          </p:cNvSpPr>
          <p:nvPr>
            <p:ph type="pic" idx="2"/>
          </p:nvPr>
        </p:nvSpPr>
        <p:spPr>
          <a:xfrm>
            <a:off x="5229542" y="923382"/>
            <a:ext cx="3911600" cy="2057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1" name="Google Shape;21;p2"/>
          <p:cNvSpPr txBox="1">
            <a:spLocks noGrp="1"/>
          </p:cNvSpPr>
          <p:nvPr>
            <p:ph type="subTitle" idx="3"/>
          </p:nvPr>
        </p:nvSpPr>
        <p:spPr>
          <a:xfrm>
            <a:off x="463552" y="243457"/>
            <a:ext cx="2562036" cy="67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4"/>
          </p:nvPr>
        </p:nvSpPr>
        <p:spPr>
          <a:xfrm>
            <a:off x="469901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5"/>
          </p:nvPr>
        </p:nvSpPr>
        <p:spPr>
          <a:xfrm>
            <a:off x="469901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6"/>
          </p:nvPr>
        </p:nvSpPr>
        <p:spPr>
          <a:xfrm>
            <a:off x="3294286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7"/>
          </p:nvPr>
        </p:nvSpPr>
        <p:spPr>
          <a:xfrm>
            <a:off x="3294286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body" idx="8"/>
          </p:nvPr>
        </p:nvSpPr>
        <p:spPr>
          <a:xfrm>
            <a:off x="6118671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4488675"/>
            <a:ext cx="914400" cy="658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and Subtitle: 5 column">
  <p:cSld name="*Title and Subtitle: 5 colum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457200" y="247650"/>
            <a:ext cx="8382000" cy="74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457200" y="993775"/>
            <a:ext cx="838200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2"/>
          </p:nvPr>
        </p:nvSpPr>
        <p:spPr>
          <a:xfrm>
            <a:off x="457199" y="2163445"/>
            <a:ext cx="1600200" cy="254190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37150" tIns="91425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3"/>
          </p:nvPr>
        </p:nvSpPr>
        <p:spPr>
          <a:xfrm>
            <a:off x="2151459" y="2163445"/>
            <a:ext cx="1600200" cy="254190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37150" tIns="91425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4"/>
          </p:nvPr>
        </p:nvSpPr>
        <p:spPr>
          <a:xfrm>
            <a:off x="457199" y="1435693"/>
            <a:ext cx="1600200" cy="72775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0" rIns="91425" bIns="64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5"/>
          </p:nvPr>
        </p:nvSpPr>
        <p:spPr>
          <a:xfrm>
            <a:off x="2151459" y="1435693"/>
            <a:ext cx="1600200" cy="72775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0" rIns="91425" bIns="64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6"/>
          </p:nvPr>
        </p:nvSpPr>
        <p:spPr>
          <a:xfrm>
            <a:off x="3845718" y="2163445"/>
            <a:ext cx="1600200" cy="254190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37150" tIns="91425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7"/>
          </p:nvPr>
        </p:nvSpPr>
        <p:spPr>
          <a:xfrm>
            <a:off x="3845718" y="1435693"/>
            <a:ext cx="1600200" cy="72775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0" rIns="91425" bIns="64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body" idx="8"/>
          </p:nvPr>
        </p:nvSpPr>
        <p:spPr>
          <a:xfrm>
            <a:off x="5537786" y="2163445"/>
            <a:ext cx="1600200" cy="254190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37150" tIns="91425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body" idx="9"/>
          </p:nvPr>
        </p:nvSpPr>
        <p:spPr>
          <a:xfrm>
            <a:off x="5537786" y="1435693"/>
            <a:ext cx="1600200" cy="72775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0" rIns="91425" bIns="64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13"/>
          </p:nvPr>
        </p:nvSpPr>
        <p:spPr>
          <a:xfrm>
            <a:off x="7238399" y="2163445"/>
            <a:ext cx="1600200" cy="254190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37150" tIns="91425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14"/>
          </p:nvPr>
        </p:nvSpPr>
        <p:spPr>
          <a:xfrm>
            <a:off x="7238399" y="1435693"/>
            <a:ext cx="1600200" cy="72775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0" rIns="91425" bIns="640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and Subtitle: 4 block big idea">
  <p:cSld name="*Title and Subtitle: 4 block big idea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title"/>
          </p:nvPr>
        </p:nvSpPr>
        <p:spPr>
          <a:xfrm>
            <a:off x="457200" y="247650"/>
            <a:ext cx="8382000" cy="74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457200" y="993775"/>
            <a:ext cx="838200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body" idx="2"/>
          </p:nvPr>
        </p:nvSpPr>
        <p:spPr>
          <a:xfrm>
            <a:off x="819628" y="1657348"/>
            <a:ext cx="3723118" cy="14264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18287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body" idx="3"/>
          </p:nvPr>
        </p:nvSpPr>
        <p:spPr>
          <a:xfrm>
            <a:off x="4631138" y="1657349"/>
            <a:ext cx="3723118" cy="14264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18287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body" idx="4"/>
          </p:nvPr>
        </p:nvSpPr>
        <p:spPr>
          <a:xfrm>
            <a:off x="819628" y="3174781"/>
            <a:ext cx="3723118" cy="14264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18287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body" idx="5"/>
          </p:nvPr>
        </p:nvSpPr>
        <p:spPr>
          <a:xfrm>
            <a:off x="4631138" y="3174781"/>
            <a:ext cx="3723118" cy="14264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18287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and Subtitle: 3 column photo">
  <p:cSld name="*Title and Subtitle: 3 column photo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>
            <a:spLocks noGrp="1"/>
          </p:cNvSpPr>
          <p:nvPr>
            <p:ph type="title"/>
          </p:nvPr>
        </p:nvSpPr>
        <p:spPr>
          <a:xfrm>
            <a:off x="457200" y="247650"/>
            <a:ext cx="8382000" cy="74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457200" y="993775"/>
            <a:ext cx="838200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body" idx="2"/>
          </p:nvPr>
        </p:nvSpPr>
        <p:spPr>
          <a:xfrm>
            <a:off x="457199" y="3711575"/>
            <a:ext cx="267969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45700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—"/>
              <a:defRPr sz="14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body" idx="3"/>
          </p:nvPr>
        </p:nvSpPr>
        <p:spPr>
          <a:xfrm>
            <a:off x="3302949" y="3711575"/>
            <a:ext cx="2679695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45700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—"/>
              <a:defRPr sz="14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body" idx="4"/>
          </p:nvPr>
        </p:nvSpPr>
        <p:spPr>
          <a:xfrm>
            <a:off x="6159500" y="3711575"/>
            <a:ext cx="2679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45700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—"/>
              <a:defRPr sz="14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>
            <a:spLocks noGrp="1"/>
          </p:cNvSpPr>
          <p:nvPr>
            <p:ph type="pic" idx="5"/>
          </p:nvPr>
        </p:nvSpPr>
        <p:spPr>
          <a:xfrm>
            <a:off x="457199" y="1657349"/>
            <a:ext cx="2679700" cy="205422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20" name="Google Shape;120;p14"/>
          <p:cNvSpPr>
            <a:spLocks noGrp="1"/>
          </p:cNvSpPr>
          <p:nvPr>
            <p:ph type="pic" idx="6"/>
          </p:nvPr>
        </p:nvSpPr>
        <p:spPr>
          <a:xfrm>
            <a:off x="3302950" y="1657349"/>
            <a:ext cx="2679700" cy="205422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21" name="Google Shape;121;p14"/>
          <p:cNvSpPr>
            <a:spLocks noGrp="1"/>
          </p:cNvSpPr>
          <p:nvPr>
            <p:ph type="pic" idx="7"/>
          </p:nvPr>
        </p:nvSpPr>
        <p:spPr>
          <a:xfrm>
            <a:off x="6159500" y="1657349"/>
            <a:ext cx="2679700" cy="205422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cxnSp>
        <p:nvCxnSpPr>
          <p:cNvPr id="122" name="Google Shape;122;p14"/>
          <p:cNvCxnSpPr/>
          <p:nvPr/>
        </p:nvCxnSpPr>
        <p:spPr>
          <a:xfrm>
            <a:off x="3219924" y="1521151"/>
            <a:ext cx="0" cy="327304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" name="Google Shape;123;p14"/>
          <p:cNvCxnSpPr/>
          <p:nvPr/>
        </p:nvCxnSpPr>
        <p:spPr>
          <a:xfrm>
            <a:off x="6078494" y="1521151"/>
            <a:ext cx="0" cy="327304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>
            <a:spLocks noGrp="1"/>
          </p:cNvSpPr>
          <p:nvPr>
            <p:ph type="media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137160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/>
          </p:nvPr>
        </p:nvSpPr>
        <p:spPr>
          <a:xfrm>
            <a:off x="457200" y="247650"/>
            <a:ext cx="8382000" cy="74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7" name="Google Shape;12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850" y="4484325"/>
            <a:ext cx="914400" cy="659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, Subtitle and Bullets">
  <p:cSld name="*Title, Subtitle and Bulle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457200" y="247650"/>
            <a:ext cx="8382000" cy="74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457200" y="993775"/>
            <a:ext cx="838200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2"/>
          </p:nvPr>
        </p:nvSpPr>
        <p:spPr>
          <a:xfrm>
            <a:off x="457200" y="1431925"/>
            <a:ext cx="7315200" cy="327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Argonne">
  <p:cSld name="Closing slide Argonn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"/>
          <p:cNvPicPr preferRelativeResize="0"/>
          <p:nvPr/>
        </p:nvPicPr>
        <p:blipFill rotWithShape="1">
          <a:blip r:embed="rId2">
            <a:alphaModFix amt="90000"/>
          </a:blip>
          <a:srcRect l="7272" t="-206" r="7264" b="2070"/>
          <a:stretch/>
        </p:blipFill>
        <p:spPr>
          <a:xfrm>
            <a:off x="0" y="-10684"/>
            <a:ext cx="9144000" cy="515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50" y="4484325"/>
            <a:ext cx="914400" cy="659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Argonne DOE">
  <p:cSld name="Closing slide Argonne DO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6"/>
          <p:cNvPicPr preferRelativeResize="0"/>
          <p:nvPr/>
        </p:nvPicPr>
        <p:blipFill rotWithShape="1">
          <a:blip r:embed="rId2">
            <a:alphaModFix amt="90000"/>
          </a:blip>
          <a:srcRect l="7274" t="-204" r="7262" b="2069"/>
          <a:stretch/>
        </p:blipFill>
        <p:spPr>
          <a:xfrm>
            <a:off x="0" y="-10684"/>
            <a:ext cx="9144000" cy="5154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50" y="4484325"/>
            <a:ext cx="914400" cy="659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00" y="4488675"/>
            <a:ext cx="914400" cy="65815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6118671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118671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ctrTitle"/>
          </p:nvPr>
        </p:nvSpPr>
        <p:spPr>
          <a:xfrm>
            <a:off x="227329" y="914400"/>
            <a:ext cx="5002306" cy="20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28600" tIns="0" rIns="182875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-1271" y="914400"/>
            <a:ext cx="228600" cy="205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>
            <a:spLocks noGrp="1"/>
          </p:cNvSpPr>
          <p:nvPr>
            <p:ph type="pic" idx="3"/>
          </p:nvPr>
        </p:nvSpPr>
        <p:spPr>
          <a:xfrm>
            <a:off x="5229542" y="914400"/>
            <a:ext cx="3911600" cy="2057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50" name="Google Shape;50;p7"/>
          <p:cNvSpPr txBox="1">
            <a:spLocks noGrp="1"/>
          </p:cNvSpPr>
          <p:nvPr>
            <p:ph type="subTitle" idx="4"/>
          </p:nvPr>
        </p:nvSpPr>
        <p:spPr>
          <a:xfrm>
            <a:off x="463552" y="238125"/>
            <a:ext cx="476599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5"/>
          </p:nvPr>
        </p:nvSpPr>
        <p:spPr>
          <a:xfrm>
            <a:off x="469901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6"/>
          </p:nvPr>
        </p:nvSpPr>
        <p:spPr>
          <a:xfrm>
            <a:off x="469901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7"/>
          </p:nvPr>
        </p:nvSpPr>
        <p:spPr>
          <a:xfrm>
            <a:off x="3315651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8"/>
          </p:nvPr>
        </p:nvSpPr>
        <p:spPr>
          <a:xfrm>
            <a:off x="3315651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9"/>
          </p:nvPr>
        </p:nvSpPr>
        <p:spPr>
          <a:xfrm>
            <a:off x="6118671" y="4298950"/>
            <a:ext cx="2720529" cy="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and Subtitle Only">
  <p:cSld name="*Title and Sub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57200" y="247650"/>
            <a:ext cx="8382000" cy="74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457200" y="993775"/>
            <a:ext cx="838200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and Subtitle: 2 column">
  <p:cSld name="*Title and Subtitle: 2 colum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457200" y="247650"/>
            <a:ext cx="8382000" cy="74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457200" y="993775"/>
            <a:ext cx="838200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57200" y="1984334"/>
            <a:ext cx="4085546" cy="272101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37150" tIns="91425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3"/>
          </p:nvPr>
        </p:nvSpPr>
        <p:spPr>
          <a:xfrm>
            <a:off x="4728673" y="1984334"/>
            <a:ext cx="4110527" cy="272101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37150" tIns="91425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4"/>
          </p:nvPr>
        </p:nvSpPr>
        <p:spPr>
          <a:xfrm>
            <a:off x="457200" y="1435694"/>
            <a:ext cx="4085546" cy="5486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0" rIns="0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5"/>
          </p:nvPr>
        </p:nvSpPr>
        <p:spPr>
          <a:xfrm>
            <a:off x="4728673" y="1435694"/>
            <a:ext cx="4110527" cy="5486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0" rIns="0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and Subtitle: 3 column">
  <p:cSld name="*Title and Subtitle: 3 colum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457200" y="247650"/>
            <a:ext cx="8382000" cy="74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457200" y="993775"/>
            <a:ext cx="838200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2"/>
          </p:nvPr>
        </p:nvSpPr>
        <p:spPr>
          <a:xfrm>
            <a:off x="457199" y="1984334"/>
            <a:ext cx="2670048" cy="272101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37150" tIns="91425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3"/>
          </p:nvPr>
        </p:nvSpPr>
        <p:spPr>
          <a:xfrm>
            <a:off x="3313175" y="1984334"/>
            <a:ext cx="2670048" cy="272101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37150" tIns="91425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4"/>
          </p:nvPr>
        </p:nvSpPr>
        <p:spPr>
          <a:xfrm>
            <a:off x="457199" y="1435694"/>
            <a:ext cx="2670048" cy="5486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0" rIns="0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5"/>
          </p:nvPr>
        </p:nvSpPr>
        <p:spPr>
          <a:xfrm>
            <a:off x="3313175" y="1435694"/>
            <a:ext cx="2670048" cy="5486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0" rIns="0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6"/>
          </p:nvPr>
        </p:nvSpPr>
        <p:spPr>
          <a:xfrm>
            <a:off x="6169152" y="1984334"/>
            <a:ext cx="2670048" cy="272101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37150" tIns="91425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7"/>
          </p:nvPr>
        </p:nvSpPr>
        <p:spPr>
          <a:xfrm>
            <a:off x="6169152" y="1435694"/>
            <a:ext cx="2670048" cy="5486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0" rIns="0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and Subtitle: 4 column">
  <p:cSld name="*Title and Subtitle: 4 colum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457200" y="247650"/>
            <a:ext cx="8382000" cy="74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457200" y="993775"/>
            <a:ext cx="838200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2"/>
          </p:nvPr>
        </p:nvSpPr>
        <p:spPr>
          <a:xfrm>
            <a:off x="457199" y="1984334"/>
            <a:ext cx="2029968" cy="272101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37150" tIns="91425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3"/>
          </p:nvPr>
        </p:nvSpPr>
        <p:spPr>
          <a:xfrm>
            <a:off x="2575559" y="1984334"/>
            <a:ext cx="2029968" cy="272101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37150" tIns="91425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4"/>
          </p:nvPr>
        </p:nvSpPr>
        <p:spPr>
          <a:xfrm>
            <a:off x="457199" y="1435694"/>
            <a:ext cx="2029968" cy="5486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0" rIns="0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5"/>
          </p:nvPr>
        </p:nvSpPr>
        <p:spPr>
          <a:xfrm>
            <a:off x="2575559" y="1435694"/>
            <a:ext cx="2029968" cy="5486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0" rIns="0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6"/>
          </p:nvPr>
        </p:nvSpPr>
        <p:spPr>
          <a:xfrm>
            <a:off x="4693919" y="1984334"/>
            <a:ext cx="2029968" cy="272101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37150" tIns="91425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7"/>
          </p:nvPr>
        </p:nvSpPr>
        <p:spPr>
          <a:xfrm>
            <a:off x="4693919" y="1435694"/>
            <a:ext cx="2029968" cy="5486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0" rIns="0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8"/>
          </p:nvPr>
        </p:nvSpPr>
        <p:spPr>
          <a:xfrm>
            <a:off x="6812280" y="1984334"/>
            <a:ext cx="2029968" cy="272101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37150" tIns="91425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9"/>
          </p:nvPr>
        </p:nvSpPr>
        <p:spPr>
          <a:xfrm>
            <a:off x="6812280" y="1435694"/>
            <a:ext cx="2029968" cy="5486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0" rIns="0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47650"/>
            <a:ext cx="8382000" cy="746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435608"/>
            <a:ext cx="7315200" cy="326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153400" y="0"/>
            <a:ext cx="914400" cy="65815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C35EA4"/>
          </p15:clr>
        </p15:guide>
        <p15:guide id="2" orient="horz" pos="1620">
          <p15:clr>
            <a:srgbClr val="C35EA4"/>
          </p15:clr>
        </p15:guide>
        <p15:guide id="3" pos="144">
          <p15:clr>
            <a:srgbClr val="C35EA4"/>
          </p15:clr>
        </p15:guide>
        <p15:guide id="4" pos="288">
          <p15:clr>
            <a:srgbClr val="C35EA4"/>
          </p15:clr>
        </p15:guide>
        <p15:guide id="5" orient="horz" pos="576">
          <p15:clr>
            <a:srgbClr val="C35EA4"/>
          </p15:clr>
        </p15:guide>
        <p15:guide id="6" orient="horz" pos="2964">
          <p15:clr>
            <a:srgbClr val="C35EA4"/>
          </p15:clr>
        </p15:guide>
        <p15:guide id="7" pos="5568">
          <p15:clr>
            <a:srgbClr val="C35EA4"/>
          </p15:clr>
        </p15:guide>
        <p15:guide id="8" orient="horz" pos="902">
          <p15:clr>
            <a:srgbClr val="C35EA4"/>
          </p15:clr>
        </p15:guide>
        <p15:guide id="9" orient="horz" pos="780">
          <p15:clr>
            <a:srgbClr val="C35EA4"/>
          </p15:clr>
        </p15:guide>
        <p15:guide id="10" orient="horz" pos="150">
          <p15:clr>
            <a:srgbClr val="C35EA4"/>
          </p15:clr>
        </p15:guide>
        <p15:guide id="11" orient="horz" pos="3132">
          <p15:clr>
            <a:srgbClr val="C35EA4"/>
          </p15:clr>
        </p15:guide>
        <p15:guide id="12" orient="horz" pos="104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ndico.bnl.gov/category/485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26564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ctrTitle"/>
          </p:nvPr>
        </p:nvSpPr>
        <p:spPr>
          <a:xfrm>
            <a:off x="227329" y="923381"/>
            <a:ext cx="5879334" cy="2066003"/>
          </a:xfrm>
          <a:prstGeom prst="rect">
            <a:avLst/>
          </a:prstGeom>
          <a:solidFill>
            <a:schemeClr val="accent2">
              <a:alpha val="84705"/>
            </a:schemeClr>
          </a:solidFill>
          <a:ln>
            <a:noFill/>
          </a:ln>
        </p:spPr>
        <p:txBody>
          <a:bodyPr spcFirstLastPara="1" wrap="square" lIns="228600" tIns="0" rIns="182875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dirty="0"/>
              <a:t>Barrel Imaging Calorimeter</a:t>
            </a:r>
            <a:br>
              <a:rPr lang="en-US" dirty="0"/>
            </a:br>
            <a:r>
              <a:rPr lang="en-US" dirty="0"/>
              <a:t>News</a:t>
            </a:r>
            <a:endParaRPr dirty="0"/>
          </a:p>
        </p:txBody>
      </p:sp>
      <p:sp>
        <p:nvSpPr>
          <p:cNvPr id="135" name="Google Shape;135;p16"/>
          <p:cNvSpPr txBox="1">
            <a:spLocks noGrp="1"/>
          </p:cNvSpPr>
          <p:nvPr>
            <p:ph type="subTitle" idx="3"/>
          </p:nvPr>
        </p:nvSpPr>
        <p:spPr>
          <a:xfrm>
            <a:off x="463549" y="243450"/>
            <a:ext cx="36075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i="1"/>
              <a:t>The ePIC Barrel Imaging Calorimeter</a:t>
            </a:r>
            <a:endParaRPr i="1"/>
          </a:p>
        </p:txBody>
      </p:sp>
      <p:sp>
        <p:nvSpPr>
          <p:cNvPr id="136" name="Google Shape;136;p16"/>
          <p:cNvSpPr txBox="1">
            <a:spLocks noGrp="1"/>
          </p:cNvSpPr>
          <p:nvPr>
            <p:ph type="body" idx="4"/>
          </p:nvPr>
        </p:nvSpPr>
        <p:spPr>
          <a:xfrm>
            <a:off x="469901" y="3229520"/>
            <a:ext cx="3689723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u="sng" dirty="0"/>
              <a:t>Jessica Metcalfe</a:t>
            </a:r>
            <a:r>
              <a:rPr lang="en-US" dirty="0"/>
              <a:t>, Maria Zurek, Sylvester Joosten</a:t>
            </a:r>
            <a:endParaRPr dirty="0"/>
          </a:p>
        </p:txBody>
      </p:sp>
      <p:sp>
        <p:nvSpPr>
          <p:cNvPr id="137" name="Google Shape;137;p16"/>
          <p:cNvSpPr txBox="1">
            <a:spLocks noGrp="1"/>
          </p:cNvSpPr>
          <p:nvPr>
            <p:ph type="body" idx="5"/>
          </p:nvPr>
        </p:nvSpPr>
        <p:spPr>
          <a:xfrm>
            <a:off x="469901" y="3533777"/>
            <a:ext cx="3178907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dirty="0"/>
              <a:t>Argonne National Laboratory</a:t>
            </a:r>
            <a:endParaRPr i="1" dirty="0"/>
          </a:p>
        </p:txBody>
      </p:sp>
      <p:sp>
        <p:nvSpPr>
          <p:cNvPr id="140" name="Google Shape;140;p16"/>
          <p:cNvSpPr txBox="1">
            <a:spLocks noGrp="1"/>
          </p:cNvSpPr>
          <p:nvPr>
            <p:ph type="body" idx="8"/>
          </p:nvPr>
        </p:nvSpPr>
        <p:spPr>
          <a:xfrm>
            <a:off x="6118671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dirty="0"/>
              <a:t>BIC General Meeting</a:t>
            </a:r>
            <a:endParaRPr dirty="0"/>
          </a:p>
        </p:txBody>
      </p:sp>
      <p:sp>
        <p:nvSpPr>
          <p:cNvPr id="141" name="Google Shape;141;p16"/>
          <p:cNvSpPr txBox="1">
            <a:spLocks noGrp="1"/>
          </p:cNvSpPr>
          <p:nvPr>
            <p:ph type="body" idx="1"/>
          </p:nvPr>
        </p:nvSpPr>
        <p:spPr>
          <a:xfrm>
            <a:off x="6118671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dirty="0"/>
              <a:t>February 14, 2025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692BB-9175-BB06-60D0-56D88F2C9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663" y="914399"/>
            <a:ext cx="3023049" cy="2066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08C78-4644-F7F0-1A74-666533884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1E76B26-21A6-5AE4-72EE-6BBE51557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63" y="28178"/>
            <a:ext cx="8382000" cy="698430"/>
          </a:xfrm>
        </p:spPr>
        <p:txBody>
          <a:bodyPr anchor="ctr"/>
          <a:lstStyle/>
          <a:p>
            <a:r>
              <a:rPr lang="en-US" dirty="0"/>
              <a:t>Organization Chart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87D648-52AC-F84B-4F56-31954C171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965" y="472854"/>
            <a:ext cx="7330772" cy="46424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A84C2E-7FE7-0139-40D9-077AC66F12E9}"/>
              </a:ext>
            </a:extLst>
          </p:cNvPr>
          <p:cNvSpPr txBox="1"/>
          <p:nvPr/>
        </p:nvSpPr>
        <p:spPr>
          <a:xfrm>
            <a:off x="259977" y="1470211"/>
            <a:ext cx="12729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Introduced at the last in-person workshop. </a:t>
            </a:r>
          </a:p>
          <a:p>
            <a:r>
              <a:rPr lang="en-US" dirty="0"/>
              <a:t>Fully implemented.</a:t>
            </a:r>
          </a:p>
          <a:p>
            <a:r>
              <a:rPr lang="en-US" dirty="0"/>
              <a:t>Reinforce the structure for more efficient work within the BIC collaboration.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508599-F4C5-3542-DC46-40BD60FDA7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A59F2-65DC-A2A8-C3BC-ED0ED5755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77FA612-FFCD-E9F8-29DA-DC0395698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63" y="28178"/>
            <a:ext cx="8382000" cy="698430"/>
          </a:xfrm>
        </p:spPr>
        <p:txBody>
          <a:bodyPr anchor="ctr"/>
          <a:lstStyle/>
          <a:p>
            <a:r>
              <a:rPr lang="en-US" dirty="0"/>
              <a:t>Organization Chart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75358FD-817D-90ED-0604-D903E8FF065D}"/>
              </a:ext>
            </a:extLst>
          </p:cNvPr>
          <p:cNvSpPr txBox="1">
            <a:spLocks/>
          </p:cNvSpPr>
          <p:nvPr/>
        </p:nvSpPr>
        <p:spPr>
          <a:xfrm>
            <a:off x="334059" y="1440417"/>
            <a:ext cx="1145111" cy="199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Green Team Leaders</a:t>
            </a:r>
          </a:p>
          <a:p>
            <a:pPr marL="114300" indent="0"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-Manoj</a:t>
            </a:r>
          </a:p>
          <a:p>
            <a:pPr marL="114300" indent="0"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-Sylvester</a:t>
            </a:r>
          </a:p>
          <a:p>
            <a:pPr marL="114300" indent="0"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Zisis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 indent="0">
              <a:buNone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-Maria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EE723F-A937-962E-37F7-8606CE64D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965" y="472854"/>
            <a:ext cx="7330772" cy="464246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3FB0211-52CB-150D-BF8E-8E7D796CAE3B}"/>
              </a:ext>
            </a:extLst>
          </p:cNvPr>
          <p:cNvSpPr/>
          <p:nvPr/>
        </p:nvSpPr>
        <p:spPr>
          <a:xfrm>
            <a:off x="1532965" y="1541929"/>
            <a:ext cx="7330772" cy="573742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C4669-D6E1-1201-CE93-D9AD2A2F0AC8}"/>
              </a:ext>
            </a:extLst>
          </p:cNvPr>
          <p:cNvSpPr txBox="1"/>
          <p:nvPr/>
        </p:nvSpPr>
        <p:spPr>
          <a:xfrm>
            <a:off x="334059" y="3430582"/>
            <a:ext cx="12616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Technical Managers = main point of contact for their technical area, responsible for the deliverables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9DDAD8-E5EF-ECC9-59E7-E145E22BE9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8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42F54-3720-944B-20BB-D3F7694AE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21CA320-61A6-7FBD-41EF-9873D20D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63" y="28178"/>
            <a:ext cx="8382000" cy="698430"/>
          </a:xfrm>
        </p:spPr>
        <p:txBody>
          <a:bodyPr anchor="ctr"/>
          <a:lstStyle/>
          <a:p>
            <a:r>
              <a:rPr lang="en-US" dirty="0"/>
              <a:t>BIC Meeting Schedule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CBB6DDF-BA46-8A2C-3398-DD56C7A3E357}"/>
              </a:ext>
            </a:extLst>
          </p:cNvPr>
          <p:cNvSpPr txBox="1">
            <a:spLocks/>
          </p:cNvSpPr>
          <p:nvPr/>
        </p:nvSpPr>
        <p:spPr>
          <a:xfrm>
            <a:off x="387854" y="726608"/>
            <a:ext cx="5053722" cy="415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US" sz="1900" b="1" dirty="0">
                <a:effectLst/>
                <a:latin typeface="Helvetica Neue" panose="02000503000000020004" pitchFamily="2" charset="0"/>
              </a:rPr>
              <a:t>Green Team or Technical Area Meetings:</a:t>
            </a:r>
          </a:p>
          <a:p>
            <a:pPr marL="114300" indent="0">
              <a:buNone/>
            </a:pPr>
            <a:r>
              <a:rPr lang="en-US" dirty="0">
                <a:effectLst/>
                <a:latin typeface="Helvetica Neue" panose="02000503000000020004" pitchFamily="2" charset="0"/>
              </a:rPr>
              <a:t>Wafers: Manoj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Helvetica Neue" panose="02000503000000020004" pitchFamily="2" charset="0"/>
              </a:rPr>
              <a:t>Mondays at 4 pm Central—bi-weekly (next: Feb 17)</a:t>
            </a:r>
          </a:p>
          <a:p>
            <a:pPr marL="114300" indent="0">
              <a:buNone/>
            </a:pPr>
            <a:r>
              <a:rPr lang="en-US" dirty="0">
                <a:effectLst/>
                <a:latin typeface="Helvetica Neue" panose="02000503000000020004" pitchFamily="2" charset="0"/>
              </a:rPr>
              <a:t>Modules &amp; Staves: Manoj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effectLst/>
                <a:latin typeface="Helvetica Neue" panose="02000503000000020004" pitchFamily="2" charset="0"/>
              </a:rPr>
              <a:t>Mondays at 4 pm Central—bi-weekly (next: Feb 24)</a:t>
            </a:r>
          </a:p>
          <a:p>
            <a:pPr marL="114300" indent="0">
              <a:buNone/>
            </a:pPr>
            <a:r>
              <a:rPr lang="en-US" dirty="0">
                <a:effectLst/>
                <a:latin typeface="Helvetica Neue" panose="02000503000000020004" pitchFamily="2" charset="0"/>
              </a:rPr>
              <a:t>Mechanics &amp; Sectors: Sylvester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effectLst/>
                <a:latin typeface="Helvetica Neue" panose="02000503000000020004" pitchFamily="2" charset="0"/>
              </a:rPr>
              <a:t>Fridays at 1 pm Central</a:t>
            </a:r>
          </a:p>
          <a:p>
            <a:pPr marL="114300" indent="0">
              <a:buNone/>
            </a:pPr>
            <a:r>
              <a:rPr lang="en-US" dirty="0">
                <a:effectLst/>
                <a:latin typeface="Helvetica Neue" panose="02000503000000020004" pitchFamily="2" charset="0"/>
              </a:rPr>
              <a:t>ESB, DAQ, &amp; Readout: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Zisis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latin typeface="Helvetica Neue" panose="02000503000000020004" pitchFamily="2" charset="0"/>
              </a:rPr>
              <a:t>Tuesday at 8 am Central—bi-weekly (next: Feb 18)</a:t>
            </a:r>
          </a:p>
          <a:p>
            <a:pPr marL="114300" indent="0">
              <a:buNone/>
            </a:pPr>
            <a:r>
              <a:rPr lang="en-US" dirty="0">
                <a:effectLst/>
                <a:latin typeface="Helvetica Neue" panose="02000503000000020004" pitchFamily="2" charset="0"/>
              </a:rPr>
              <a:t>System Test: Maria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latin typeface="Helvetica Neue" panose="02000503000000020004" pitchFamily="2" charset="0"/>
              </a:rPr>
              <a:t>Tuesday at 8 am Central—bi-weekly (next: Feb 25)</a:t>
            </a:r>
          </a:p>
          <a:p>
            <a:pPr marL="114300" indent="0">
              <a:buNone/>
            </a:pPr>
            <a:r>
              <a:rPr lang="en-US" dirty="0">
                <a:effectLst/>
                <a:latin typeface="Helvetica Neue" panose="02000503000000020004" pitchFamily="2" charset="0"/>
              </a:rPr>
              <a:t>Simulations: Maria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>
                <a:latin typeface="Helvetica Neue" panose="02000503000000020004" pitchFamily="2" charset="0"/>
              </a:rPr>
              <a:t>Tuesdays at 2 pm Central </a:t>
            </a:r>
            <a:endParaRPr lang="en-US" sz="1500" dirty="0">
              <a:effectLst/>
              <a:latin typeface="Helvetica Neue" panose="02000503000000020004" pitchFamily="2" charset="0"/>
            </a:endParaRPr>
          </a:p>
          <a:p>
            <a:pPr marL="114300" indent="0">
              <a:buNone/>
            </a:pPr>
            <a:endParaRPr lang="en-US" dirty="0">
              <a:effectLst/>
              <a:latin typeface="Helvetica Neue" panose="02000503000000020004" pitchFamily="2" charset="0"/>
            </a:endParaRPr>
          </a:p>
          <a:p>
            <a:endParaRPr lang="en-US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F7F84-D48C-F159-A20F-9A74171646D9}"/>
              </a:ext>
            </a:extLst>
          </p:cNvPr>
          <p:cNvSpPr txBox="1">
            <a:spLocks/>
          </p:cNvSpPr>
          <p:nvPr/>
        </p:nvSpPr>
        <p:spPr>
          <a:xfrm>
            <a:off x="5999760" y="727075"/>
            <a:ext cx="2770094" cy="1541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US" b="1" dirty="0">
                <a:effectLst/>
                <a:latin typeface="Helvetica Neue" panose="02000503000000020004" pitchFamily="2" charset="0"/>
              </a:rPr>
              <a:t>BIC General Meeting: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Helvetica Neue" panose="02000503000000020004" pitchFamily="2" charset="0"/>
              </a:rPr>
              <a:t>~Monthly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latin typeface="Helvetica Neue" panose="02000503000000020004" pitchFamily="2" charset="0"/>
              </a:rPr>
              <a:t>Fridays at 8 am Central</a:t>
            </a:r>
            <a:endParaRPr lang="en-US" sz="1400" dirty="0">
              <a:effectLst/>
              <a:latin typeface="Helvetica Neue" panose="02000503000000020004" pitchFamily="2" charset="0"/>
            </a:endParaRPr>
          </a:p>
          <a:p>
            <a:pPr marL="114300" indent="0">
              <a:buNone/>
            </a:pPr>
            <a:endParaRPr lang="en-US" dirty="0">
              <a:effectLst/>
              <a:latin typeface="Helvetica Neue" panose="02000503000000020004" pitchFamily="2" charset="0"/>
            </a:endParaRPr>
          </a:p>
          <a:p>
            <a:endParaRPr lang="en-US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CF714-1E84-8F7C-0533-C8112041263C}"/>
              </a:ext>
            </a:extLst>
          </p:cNvPr>
          <p:cNvSpPr txBox="1"/>
          <p:nvPr/>
        </p:nvSpPr>
        <p:spPr>
          <a:xfrm>
            <a:off x="5441576" y="3710180"/>
            <a:ext cx="1986441" cy="116955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Weekly Summary: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Mondays @ 4pm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Tuesdays @ 8am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Tuesdays @ 2pm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Fridays @1pm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02043-DC6C-0D31-2C44-A0C8439D37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4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BE69C-78D0-6246-53A9-E0F02D5CC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2EA9179-1396-216F-0A97-A0FFDE49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63" y="28178"/>
            <a:ext cx="8382000" cy="698430"/>
          </a:xfrm>
        </p:spPr>
        <p:txBody>
          <a:bodyPr anchor="ctr"/>
          <a:lstStyle/>
          <a:p>
            <a:r>
              <a:rPr lang="en-US" dirty="0"/>
              <a:t>BIC Meeting Schedule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83441D7-51A9-8321-A049-6A9B233BC907}"/>
              </a:ext>
            </a:extLst>
          </p:cNvPr>
          <p:cNvSpPr txBox="1">
            <a:spLocks/>
          </p:cNvSpPr>
          <p:nvPr/>
        </p:nvSpPr>
        <p:spPr>
          <a:xfrm>
            <a:off x="283437" y="528334"/>
            <a:ext cx="8580300" cy="415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hlinkClick r:id="rId2"/>
              </a:rPr>
              <a:t>Indico link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meetings can be found on indico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You can add the meetings to your calendar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All of the BIC meetings from the BIC category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Or some by going to a sub-category and using the calendar link on that page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2681F83-91EE-A674-2430-09D13D7E5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577" y="2571750"/>
            <a:ext cx="5270071" cy="241121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6CE23AF-1DED-76FB-B5CB-12904EBCE0BC}"/>
              </a:ext>
            </a:extLst>
          </p:cNvPr>
          <p:cNvSpPr/>
          <p:nvPr/>
        </p:nvSpPr>
        <p:spPr>
          <a:xfrm>
            <a:off x="6198781" y="2711302"/>
            <a:ext cx="446568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8F988D-1A09-A731-D84F-A0E894C2BA05}"/>
              </a:ext>
            </a:extLst>
          </p:cNvPr>
          <p:cNvCxnSpPr/>
          <p:nvPr/>
        </p:nvCxnSpPr>
        <p:spPr>
          <a:xfrm flipH="1" flipV="1">
            <a:off x="6677247" y="2945219"/>
            <a:ext cx="776176" cy="44656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440ABC8-C691-0FD7-683F-93975A1398E5}"/>
              </a:ext>
            </a:extLst>
          </p:cNvPr>
          <p:cNvSpPr txBox="1"/>
          <p:nvPr/>
        </p:nvSpPr>
        <p:spPr>
          <a:xfrm>
            <a:off x="7453423" y="3053546"/>
            <a:ext cx="15454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Calendar link to add (past) future meetings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 automatically updates your calendar as new meetings are added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A840E6-BB87-E63B-AB32-DDEAA66176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5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97018-D30A-90C1-D3F7-3BE41917E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392F909-9088-B2A1-CADB-6A6A61CF6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63" y="28178"/>
            <a:ext cx="8382000" cy="698430"/>
          </a:xfrm>
        </p:spPr>
        <p:txBody>
          <a:bodyPr anchor="ctr"/>
          <a:lstStyle/>
          <a:p>
            <a:r>
              <a:rPr lang="en-US" dirty="0"/>
              <a:t>BIC In-person workshop April 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4BBE2B3-71C9-2B7D-B71D-E5908E0C5250}"/>
              </a:ext>
            </a:extLst>
          </p:cNvPr>
          <p:cNvSpPr txBox="1">
            <a:spLocks/>
          </p:cNvSpPr>
          <p:nvPr/>
        </p:nvSpPr>
        <p:spPr>
          <a:xfrm>
            <a:off x="387854" y="726608"/>
            <a:ext cx="8580300" cy="415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>
              <a:buNone/>
            </a:pPr>
            <a:r>
              <a:rPr lang="en-US" dirty="0">
                <a:sym typeface="Wingdings" pitchFamily="2" charset="2"/>
              </a:rPr>
              <a:t>Next In-person Workshop at Argonne: April 9 – 11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2.5 days, ends at noon on Friday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More info coming soon: registration, agenda, etc. </a:t>
            </a:r>
          </a:p>
        </p:txBody>
      </p:sp>
      <p:pic>
        <p:nvPicPr>
          <p:cNvPr id="3" name="Picture 2" descr="A screenshot of a calendar&#10;&#10;Description automatically generated">
            <a:extLst>
              <a:ext uri="{FF2B5EF4-FFF2-40B4-BE49-F238E27FC236}">
                <a16:creationId xmlns:a16="http://schemas.microsoft.com/office/drawing/2014/main" id="{E11CAC92-F200-AC87-0BDC-E784EBBCB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581" y="2039326"/>
            <a:ext cx="4341871" cy="29553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D9F7A-9F1C-E727-03FE-EBEB566EE0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652BEC-79DB-4660-0ED5-B2CD80E3431F}"/>
              </a:ext>
            </a:extLst>
          </p:cNvPr>
          <p:cNvSpPr txBox="1"/>
          <p:nvPr/>
        </p:nvSpPr>
        <p:spPr>
          <a:xfrm>
            <a:off x="6996223" y="2711302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Workshop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3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rgonne">
      <a:dk1>
        <a:srgbClr val="000000"/>
      </a:dk1>
      <a:lt1>
        <a:srgbClr val="FFFFFF"/>
      </a:lt1>
      <a:dk2>
        <a:srgbClr val="0082CA"/>
      </a:dk2>
      <a:lt2>
        <a:srgbClr val="F8B200"/>
      </a:lt2>
      <a:accent1>
        <a:srgbClr val="77B300"/>
      </a:accent1>
      <a:accent2>
        <a:srgbClr val="00609C"/>
      </a:accent2>
      <a:accent3>
        <a:srgbClr val="5B0091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312</Words>
  <Application>Microsoft Macintosh PowerPoint</Application>
  <PresentationFormat>On-screen Show (16:9)</PresentationFormat>
  <Paragraphs>57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Helvetica Neue</vt:lpstr>
      <vt:lpstr>Noto Sans Symbols</vt:lpstr>
      <vt:lpstr>NTR</vt:lpstr>
      <vt:lpstr>Wingdings</vt:lpstr>
      <vt:lpstr>Office Theme</vt:lpstr>
      <vt:lpstr>Barrel Imaging Calorimeter News</vt:lpstr>
      <vt:lpstr>Organization Chart</vt:lpstr>
      <vt:lpstr>Organization Chart</vt:lpstr>
      <vt:lpstr>BIC Meeting Schedule</vt:lpstr>
      <vt:lpstr>BIC Meeting Schedule</vt:lpstr>
      <vt:lpstr>BIC In-person workshop April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Jessica Metcalfe</cp:lastModifiedBy>
  <cp:revision>7</cp:revision>
  <dcterms:modified xsi:type="dcterms:W3CDTF">2025-02-14T13:59:00Z</dcterms:modified>
</cp:coreProperties>
</file>