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3772" r:id="rId5"/>
    <p:sldMasterId id="2147483760" r:id="rId6"/>
    <p:sldMasterId id="2147483812" r:id="rId7"/>
  </p:sldMasterIdLst>
  <p:notesMasterIdLst>
    <p:notesMasterId r:id="rId36"/>
  </p:notesMasterIdLst>
  <p:handoutMasterIdLst>
    <p:handoutMasterId r:id="rId37"/>
  </p:handoutMasterIdLst>
  <p:sldIdLst>
    <p:sldId id="476" r:id="rId8"/>
    <p:sldId id="982" r:id="rId9"/>
    <p:sldId id="983" r:id="rId10"/>
    <p:sldId id="965" r:id="rId11"/>
    <p:sldId id="981" r:id="rId12"/>
    <p:sldId id="924" r:id="rId13"/>
    <p:sldId id="926" r:id="rId14"/>
    <p:sldId id="984" r:id="rId15"/>
    <p:sldId id="995" r:id="rId16"/>
    <p:sldId id="973" r:id="rId17"/>
    <p:sldId id="977" r:id="rId18"/>
    <p:sldId id="978" r:id="rId19"/>
    <p:sldId id="979" r:id="rId20"/>
    <p:sldId id="974" r:id="rId21"/>
    <p:sldId id="985" r:id="rId22"/>
    <p:sldId id="976" r:id="rId23"/>
    <p:sldId id="975" r:id="rId24"/>
    <p:sldId id="980" r:id="rId25"/>
    <p:sldId id="986" r:id="rId26"/>
    <p:sldId id="990" r:id="rId27"/>
    <p:sldId id="927" r:id="rId28"/>
    <p:sldId id="991" r:id="rId29"/>
    <p:sldId id="988" r:id="rId30"/>
    <p:sldId id="992" r:id="rId31"/>
    <p:sldId id="993" r:id="rId32"/>
    <p:sldId id="971" r:id="rId33"/>
    <p:sldId id="972" r:id="rId34"/>
    <p:sldId id="994" r:id="rId35"/>
  </p:sldIdLst>
  <p:sldSz cx="9902825" cy="6858000"/>
  <p:notesSz cx="7315200" cy="9601200"/>
  <p:defaultTextStyle>
    <a:defPPr>
      <a:defRPr lang="en-US"/>
    </a:defPPr>
    <a:lvl1pPr algn="l" rtl="0" eaLnBrk="0" fontAlgn="base" hangingPunct="0">
      <a:lnSpc>
        <a:spcPct val="90000"/>
      </a:lnSpc>
      <a:spcBef>
        <a:spcPct val="0"/>
      </a:spcBef>
      <a:spcAft>
        <a:spcPct val="0"/>
      </a:spcAft>
      <a:defRPr sz="1200" b="1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0"/>
      </a:spcBef>
      <a:spcAft>
        <a:spcPct val="0"/>
      </a:spcAft>
      <a:defRPr sz="1200" b="1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0"/>
      </a:spcBef>
      <a:spcAft>
        <a:spcPct val="0"/>
      </a:spcAft>
      <a:defRPr sz="1200" b="1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0"/>
      </a:spcBef>
      <a:spcAft>
        <a:spcPct val="0"/>
      </a:spcAft>
      <a:defRPr sz="1200" b="1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0"/>
      </a:spcBef>
      <a:spcAft>
        <a:spcPct val="0"/>
      </a:spcAft>
      <a:defRPr sz="1200" b="1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07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CC"/>
    <a:srgbClr val="66FFFF"/>
    <a:srgbClr val="FF0000"/>
    <a:srgbClr val="FFFF99"/>
    <a:srgbClr val="FFCCFF"/>
    <a:srgbClr val="CCECFF"/>
    <a:srgbClr val="FF9933"/>
    <a:srgbClr val="33CC3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12F6E8-9E54-473A-9A31-4B341E73DFF5}" v="3" dt="2025-02-05T14:36:48.4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42" autoAdjust="0"/>
    <p:restoredTop sz="99855" autoAdjust="0"/>
  </p:normalViewPr>
  <p:slideViewPr>
    <p:cSldViewPr snapToGrid="0">
      <p:cViewPr varScale="1">
        <p:scale>
          <a:sx n="90" d="100"/>
          <a:sy n="90" d="100"/>
        </p:scale>
        <p:origin x="101" y="72"/>
      </p:cViewPr>
      <p:guideLst>
        <p:guide orient="horz" pos="2112"/>
        <p:guide pos="30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869" y="2280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microsoft.com/office/2015/10/relationships/revisionInfo" Target="revisionInfo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ulvio Tessarotto" userId="5dac06a6-a8ad-4e76-b637-5ca116cf0765" providerId="ADAL" clId="{8B12F6E8-9E54-473A-9A31-4B341E73DFF5}"/>
    <pc:docChg chg="custSel delSld modSld sldOrd">
      <pc:chgData name="Fulvio Tessarotto" userId="5dac06a6-a8ad-4e76-b637-5ca116cf0765" providerId="ADAL" clId="{8B12F6E8-9E54-473A-9A31-4B341E73DFF5}" dt="2025-02-05T14:37:26.632" v="79" actId="1076"/>
      <pc:docMkLst>
        <pc:docMk/>
      </pc:docMkLst>
      <pc:sldChg chg="del">
        <pc:chgData name="Fulvio Tessarotto" userId="5dac06a6-a8ad-4e76-b637-5ca116cf0765" providerId="ADAL" clId="{8B12F6E8-9E54-473A-9A31-4B341E73DFF5}" dt="2025-02-05T14:02:53.233" v="16" actId="47"/>
        <pc:sldMkLst>
          <pc:docMk/>
          <pc:sldMk cId="2309069470" sldId="968"/>
        </pc:sldMkLst>
      </pc:sldChg>
      <pc:sldChg chg="del">
        <pc:chgData name="Fulvio Tessarotto" userId="5dac06a6-a8ad-4e76-b637-5ca116cf0765" providerId="ADAL" clId="{8B12F6E8-9E54-473A-9A31-4B341E73DFF5}" dt="2025-02-05T13:57:16.323" v="2" actId="47"/>
        <pc:sldMkLst>
          <pc:docMk/>
          <pc:sldMk cId="2043522297" sldId="969"/>
        </pc:sldMkLst>
      </pc:sldChg>
      <pc:sldChg chg="addSp modSp mod">
        <pc:chgData name="Fulvio Tessarotto" userId="5dac06a6-a8ad-4e76-b637-5ca116cf0765" providerId="ADAL" clId="{8B12F6E8-9E54-473A-9A31-4B341E73DFF5}" dt="2025-02-05T14:37:26.632" v="79" actId="1076"/>
        <pc:sldMkLst>
          <pc:docMk/>
          <pc:sldMk cId="2437049366" sldId="980"/>
        </pc:sldMkLst>
        <pc:spChg chg="add mod">
          <ac:chgData name="Fulvio Tessarotto" userId="5dac06a6-a8ad-4e76-b637-5ca116cf0765" providerId="ADAL" clId="{8B12F6E8-9E54-473A-9A31-4B341E73DFF5}" dt="2025-02-05T14:37:26.632" v="79" actId="1076"/>
          <ac:spMkLst>
            <pc:docMk/>
            <pc:sldMk cId="2437049366" sldId="980"/>
            <ac:spMk id="17" creationId="{D9DE5B65-9501-A0A6-739E-BA7F24512438}"/>
          </ac:spMkLst>
        </pc:spChg>
        <pc:picChg chg="mod modCrop">
          <ac:chgData name="Fulvio Tessarotto" userId="5dac06a6-a8ad-4e76-b637-5ca116cf0765" providerId="ADAL" clId="{8B12F6E8-9E54-473A-9A31-4B341E73DFF5}" dt="2025-02-05T14:37:22.240" v="78" actId="1076"/>
          <ac:picMkLst>
            <pc:docMk/>
            <pc:sldMk cId="2437049366" sldId="980"/>
            <ac:picMk id="10" creationId="{B187A500-DF2A-7E11-EE29-D1DFDC0088E6}"/>
          </ac:picMkLst>
        </pc:picChg>
      </pc:sldChg>
      <pc:sldChg chg="addSp delSp modSp mod">
        <pc:chgData name="Fulvio Tessarotto" userId="5dac06a6-a8ad-4e76-b637-5ca116cf0765" providerId="ADAL" clId="{8B12F6E8-9E54-473A-9A31-4B341E73DFF5}" dt="2025-02-05T14:16:21.426" v="73" actId="113"/>
        <pc:sldMkLst>
          <pc:docMk/>
          <pc:sldMk cId="3416338285" sldId="991"/>
        </pc:sldMkLst>
        <pc:spChg chg="mod">
          <ac:chgData name="Fulvio Tessarotto" userId="5dac06a6-a8ad-4e76-b637-5ca116cf0765" providerId="ADAL" clId="{8B12F6E8-9E54-473A-9A31-4B341E73DFF5}" dt="2025-02-05T14:16:21.426" v="73" actId="113"/>
          <ac:spMkLst>
            <pc:docMk/>
            <pc:sldMk cId="3416338285" sldId="991"/>
            <ac:spMk id="4" creationId="{36CB728E-B15B-F5F0-4ED2-6A8DCF66C4A0}"/>
          </ac:spMkLst>
        </pc:spChg>
        <pc:spChg chg="add mod">
          <ac:chgData name="Fulvio Tessarotto" userId="5dac06a6-a8ad-4e76-b637-5ca116cf0765" providerId="ADAL" clId="{8B12F6E8-9E54-473A-9A31-4B341E73DFF5}" dt="2025-02-05T14:02:15.670" v="11" actId="1076"/>
          <ac:spMkLst>
            <pc:docMk/>
            <pc:sldMk cId="3416338285" sldId="991"/>
            <ac:spMk id="5" creationId="{1BC8D72F-CC39-B51C-EC27-70D987CBEB5E}"/>
          </ac:spMkLst>
        </pc:spChg>
        <pc:spChg chg="add mod">
          <ac:chgData name="Fulvio Tessarotto" userId="5dac06a6-a8ad-4e76-b637-5ca116cf0765" providerId="ADAL" clId="{8B12F6E8-9E54-473A-9A31-4B341E73DFF5}" dt="2025-02-05T14:16:08.936" v="72" actId="1076"/>
          <ac:spMkLst>
            <pc:docMk/>
            <pc:sldMk cId="3416338285" sldId="991"/>
            <ac:spMk id="7" creationId="{18DD5F21-C433-DB02-3D1E-F81BF065A04D}"/>
          </ac:spMkLst>
        </pc:spChg>
        <pc:spChg chg="mod ord">
          <ac:chgData name="Fulvio Tessarotto" userId="5dac06a6-a8ad-4e76-b637-5ca116cf0765" providerId="ADAL" clId="{8B12F6E8-9E54-473A-9A31-4B341E73DFF5}" dt="2025-02-05T14:02:38.050" v="14" actId="1076"/>
          <ac:spMkLst>
            <pc:docMk/>
            <pc:sldMk cId="3416338285" sldId="991"/>
            <ac:spMk id="14" creationId="{060F7C10-DD20-EB69-AC45-0C1988E4EDF8}"/>
          </ac:spMkLst>
        </pc:spChg>
        <pc:picChg chg="del">
          <ac:chgData name="Fulvio Tessarotto" userId="5dac06a6-a8ad-4e76-b637-5ca116cf0765" providerId="ADAL" clId="{8B12F6E8-9E54-473A-9A31-4B341E73DFF5}" dt="2025-02-05T14:01:16.720" v="4" actId="478"/>
          <ac:picMkLst>
            <pc:docMk/>
            <pc:sldMk cId="3416338285" sldId="991"/>
            <ac:picMk id="6" creationId="{54860263-F8EC-18B1-52D2-9C00A785CECA}"/>
          </ac:picMkLst>
        </pc:picChg>
        <pc:picChg chg="mod">
          <ac:chgData name="Fulvio Tessarotto" userId="5dac06a6-a8ad-4e76-b637-5ca116cf0765" providerId="ADAL" clId="{8B12F6E8-9E54-473A-9A31-4B341E73DFF5}" dt="2025-02-05T14:01:21.052" v="5" actId="1076"/>
          <ac:picMkLst>
            <pc:docMk/>
            <pc:sldMk cId="3416338285" sldId="991"/>
            <ac:picMk id="8" creationId="{E473F7FE-F9B3-3976-7580-AAEBFD0F966A}"/>
          </ac:picMkLst>
        </pc:picChg>
        <pc:picChg chg="mod">
          <ac:chgData name="Fulvio Tessarotto" userId="5dac06a6-a8ad-4e76-b637-5ca116cf0765" providerId="ADAL" clId="{8B12F6E8-9E54-473A-9A31-4B341E73DFF5}" dt="2025-02-05T14:01:30.144" v="7" actId="14100"/>
          <ac:picMkLst>
            <pc:docMk/>
            <pc:sldMk cId="3416338285" sldId="991"/>
            <ac:picMk id="15" creationId="{3B64F150-B7E0-C6A3-823E-2D9A926ED31A}"/>
          </ac:picMkLst>
        </pc:picChg>
        <pc:picChg chg="mod">
          <ac:chgData name="Fulvio Tessarotto" userId="5dac06a6-a8ad-4e76-b637-5ca116cf0765" providerId="ADAL" clId="{8B12F6E8-9E54-473A-9A31-4B341E73DFF5}" dt="2025-02-05T14:01:33.597" v="8" actId="1076"/>
          <ac:picMkLst>
            <pc:docMk/>
            <pc:sldMk cId="3416338285" sldId="991"/>
            <ac:picMk id="17" creationId="{CEB7F2CC-002C-37AE-1DF6-B610EF834909}"/>
          </ac:picMkLst>
        </pc:picChg>
      </pc:sldChg>
      <pc:sldChg chg="ord">
        <pc:chgData name="Fulvio Tessarotto" userId="5dac06a6-a8ad-4e76-b637-5ca116cf0765" providerId="ADAL" clId="{8B12F6E8-9E54-473A-9A31-4B341E73DFF5}" dt="2025-02-05T13:02:46.772" v="1"/>
        <pc:sldMkLst>
          <pc:docMk/>
          <pc:sldMk cId="2660442913" sldId="99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istnazfisnucl-my.sharepoint.com/personal/fulvio_infn_it/Documents/Desktop/Desktop/ePIC/gas/C2F6_vapor_pressur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istnazfisnucl-my.sharepoint.com/personal/fulvio_infn_it/Documents/Desktop/Desktop/ePIC/PerkinElmer/Thorlabs_datasheet_NE501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456913016621345"/>
          <c:y val="6.5805930858288869E-2"/>
          <c:w val="0.75556612682206414"/>
          <c:h val="0.74354390685740268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Sheet1!$L$30:$L$43</c:f>
              <c:numCache>
                <c:formatCode>General</c:formatCode>
                <c:ptCount val="14"/>
                <c:pt idx="0">
                  <c:v>-148</c:v>
                </c:pt>
                <c:pt idx="1">
                  <c:v>-143</c:v>
                </c:pt>
                <c:pt idx="2">
                  <c:v>-138</c:v>
                </c:pt>
                <c:pt idx="3">
                  <c:v>-133</c:v>
                </c:pt>
                <c:pt idx="4">
                  <c:v>-128</c:v>
                </c:pt>
                <c:pt idx="5">
                  <c:v>-123</c:v>
                </c:pt>
                <c:pt idx="6">
                  <c:v>-118</c:v>
                </c:pt>
                <c:pt idx="7">
                  <c:v>-113</c:v>
                </c:pt>
                <c:pt idx="8">
                  <c:v>-108</c:v>
                </c:pt>
                <c:pt idx="9">
                  <c:v>-103</c:v>
                </c:pt>
                <c:pt idx="10">
                  <c:v>-98</c:v>
                </c:pt>
                <c:pt idx="11">
                  <c:v>-93</c:v>
                </c:pt>
                <c:pt idx="12">
                  <c:v>-88</c:v>
                </c:pt>
                <c:pt idx="13">
                  <c:v>-83</c:v>
                </c:pt>
              </c:numCache>
            </c:numRef>
          </c:xVal>
          <c:yVal>
            <c:numRef>
              <c:f>Sheet1!$M$30:$M$43</c:f>
              <c:numCache>
                <c:formatCode>General</c:formatCode>
                <c:ptCount val="14"/>
                <c:pt idx="0">
                  <c:v>1.7470080467977598E-4</c:v>
                </c:pt>
                <c:pt idx="1">
                  <c:v>3.6445318064558393E-4</c:v>
                </c:pt>
                <c:pt idx="2">
                  <c:v>7.1135575328326443E-4</c:v>
                </c:pt>
                <c:pt idx="3">
                  <c:v>1.3103396519273483E-3</c:v>
                </c:pt>
                <c:pt idx="4">
                  <c:v>2.2943700799437023E-3</c:v>
                </c:pt>
                <c:pt idx="5">
                  <c:v>3.841999493727996E-3</c:v>
                </c:pt>
                <c:pt idx="6">
                  <c:v>6.1843453206653683E-3</c:v>
                </c:pt>
                <c:pt idx="7">
                  <c:v>9.6110798053245777E-3</c:v>
                </c:pt>
                <c:pt idx="8">
                  <c:v>1.4475104029583793E-2</c:v>
                </c:pt>
                <c:pt idx="9">
                  <c:v>2.1195680561122664E-2</c:v>
                </c:pt>
                <c:pt idx="10">
                  <c:v>3.0259905745347364E-2</c:v>
                </c:pt>
                <c:pt idx="11">
                  <c:v>4.2222502584953407E-2</c:v>
                </c:pt>
                <c:pt idx="12">
                  <c:v>5.770400118120881E-2</c:v>
                </c:pt>
                <c:pt idx="13">
                  <c:v>7.7387441887020916E-2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FFE-4F0E-9D20-2C990C0E04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8582144"/>
        <c:axId val="1605545264"/>
      </c:scatterChart>
      <c:valAx>
        <c:axId val="1558582144"/>
        <c:scaling>
          <c:orientation val="minMax"/>
          <c:max val="-80"/>
          <c:min val="-1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5545264"/>
        <c:crossesAt val="-150"/>
        <c:crossBetween val="midCat"/>
        <c:minorUnit val="5"/>
      </c:valAx>
      <c:valAx>
        <c:axId val="1605545264"/>
        <c:scaling>
          <c:logBase val="10"/>
          <c:orientation val="minMax"/>
          <c:max val="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8582144"/>
        <c:crossesAt val="-150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Pressure (MPa) vs temperature (K)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Sheet1!$A$2:$A$102</c:f>
              <c:numCache>
                <c:formatCode>General</c:formatCode>
                <c:ptCount val="101"/>
                <c:pt idx="0">
                  <c:v>288</c:v>
                </c:pt>
                <c:pt idx="1">
                  <c:v>288.10000000000002</c:v>
                </c:pt>
                <c:pt idx="2">
                  <c:v>288.2</c:v>
                </c:pt>
                <c:pt idx="3">
                  <c:v>288.3</c:v>
                </c:pt>
                <c:pt idx="4">
                  <c:v>288.39999999999998</c:v>
                </c:pt>
                <c:pt idx="5">
                  <c:v>288.5</c:v>
                </c:pt>
                <c:pt idx="6">
                  <c:v>288.60000000000002</c:v>
                </c:pt>
                <c:pt idx="7">
                  <c:v>288.7</c:v>
                </c:pt>
                <c:pt idx="8">
                  <c:v>288.8</c:v>
                </c:pt>
                <c:pt idx="9">
                  <c:v>288.89999999999998</c:v>
                </c:pt>
                <c:pt idx="10">
                  <c:v>289</c:v>
                </c:pt>
                <c:pt idx="11">
                  <c:v>289.10000000000002</c:v>
                </c:pt>
                <c:pt idx="12">
                  <c:v>289.2</c:v>
                </c:pt>
                <c:pt idx="13">
                  <c:v>289.3</c:v>
                </c:pt>
                <c:pt idx="14">
                  <c:v>289.39999999999998</c:v>
                </c:pt>
                <c:pt idx="15">
                  <c:v>289.5</c:v>
                </c:pt>
                <c:pt idx="16">
                  <c:v>289.60000000000002</c:v>
                </c:pt>
                <c:pt idx="17">
                  <c:v>289.7</c:v>
                </c:pt>
                <c:pt idx="18">
                  <c:v>289.8</c:v>
                </c:pt>
                <c:pt idx="19">
                  <c:v>289.89999999999998</c:v>
                </c:pt>
                <c:pt idx="20">
                  <c:v>290</c:v>
                </c:pt>
                <c:pt idx="21">
                  <c:v>290.10000000000002</c:v>
                </c:pt>
                <c:pt idx="22">
                  <c:v>290.2</c:v>
                </c:pt>
                <c:pt idx="23">
                  <c:v>290.3</c:v>
                </c:pt>
                <c:pt idx="24">
                  <c:v>290.39999999999998</c:v>
                </c:pt>
                <c:pt idx="25">
                  <c:v>290.5</c:v>
                </c:pt>
                <c:pt idx="26">
                  <c:v>290.60000000000002</c:v>
                </c:pt>
                <c:pt idx="27">
                  <c:v>290.7</c:v>
                </c:pt>
                <c:pt idx="28">
                  <c:v>290.8</c:v>
                </c:pt>
                <c:pt idx="29">
                  <c:v>290.89999999999998</c:v>
                </c:pt>
                <c:pt idx="30">
                  <c:v>291</c:v>
                </c:pt>
                <c:pt idx="31">
                  <c:v>291.10000000000002</c:v>
                </c:pt>
                <c:pt idx="32">
                  <c:v>291.2</c:v>
                </c:pt>
                <c:pt idx="33">
                  <c:v>291.3</c:v>
                </c:pt>
                <c:pt idx="34">
                  <c:v>291.39999999999998</c:v>
                </c:pt>
                <c:pt idx="35">
                  <c:v>291.5</c:v>
                </c:pt>
                <c:pt idx="36">
                  <c:v>291.60000000000002</c:v>
                </c:pt>
                <c:pt idx="37">
                  <c:v>291.7</c:v>
                </c:pt>
                <c:pt idx="38">
                  <c:v>291.8</c:v>
                </c:pt>
                <c:pt idx="39">
                  <c:v>291.89999999999998</c:v>
                </c:pt>
                <c:pt idx="40">
                  <c:v>292</c:v>
                </c:pt>
                <c:pt idx="41">
                  <c:v>292.10000000000002</c:v>
                </c:pt>
                <c:pt idx="42">
                  <c:v>292.2</c:v>
                </c:pt>
                <c:pt idx="43">
                  <c:v>292.3</c:v>
                </c:pt>
                <c:pt idx="44">
                  <c:v>292.39999999999998</c:v>
                </c:pt>
                <c:pt idx="45">
                  <c:v>292.5</c:v>
                </c:pt>
                <c:pt idx="46">
                  <c:v>292.60000000000002</c:v>
                </c:pt>
                <c:pt idx="47">
                  <c:v>292.7</c:v>
                </c:pt>
                <c:pt idx="48">
                  <c:v>292.8</c:v>
                </c:pt>
                <c:pt idx="49">
                  <c:v>292.89999999999998</c:v>
                </c:pt>
                <c:pt idx="50">
                  <c:v>293</c:v>
                </c:pt>
                <c:pt idx="51">
                  <c:v>293.10000000000002</c:v>
                </c:pt>
                <c:pt idx="52">
                  <c:v>293.2</c:v>
                </c:pt>
                <c:pt idx="53">
                  <c:v>293.3</c:v>
                </c:pt>
                <c:pt idx="54">
                  <c:v>293.39999999999998</c:v>
                </c:pt>
                <c:pt idx="55">
                  <c:v>293.5</c:v>
                </c:pt>
                <c:pt idx="56">
                  <c:v>293.60000000000002</c:v>
                </c:pt>
                <c:pt idx="57">
                  <c:v>293.7</c:v>
                </c:pt>
                <c:pt idx="58">
                  <c:v>293.8</c:v>
                </c:pt>
                <c:pt idx="59">
                  <c:v>293.89999999999998</c:v>
                </c:pt>
                <c:pt idx="60">
                  <c:v>294</c:v>
                </c:pt>
                <c:pt idx="61">
                  <c:v>294.10000000000002</c:v>
                </c:pt>
                <c:pt idx="62">
                  <c:v>294.2</c:v>
                </c:pt>
                <c:pt idx="63">
                  <c:v>294.3</c:v>
                </c:pt>
                <c:pt idx="64">
                  <c:v>294.39999999999998</c:v>
                </c:pt>
                <c:pt idx="65">
                  <c:v>294.5</c:v>
                </c:pt>
                <c:pt idx="66">
                  <c:v>294.60000000000002</c:v>
                </c:pt>
                <c:pt idx="67">
                  <c:v>294.7</c:v>
                </c:pt>
                <c:pt idx="68">
                  <c:v>294.8</c:v>
                </c:pt>
                <c:pt idx="69">
                  <c:v>294.89999999999998</c:v>
                </c:pt>
                <c:pt idx="70">
                  <c:v>295</c:v>
                </c:pt>
                <c:pt idx="71">
                  <c:v>295.10000000000002</c:v>
                </c:pt>
                <c:pt idx="72">
                  <c:v>295.2</c:v>
                </c:pt>
                <c:pt idx="73">
                  <c:v>295.3</c:v>
                </c:pt>
                <c:pt idx="74">
                  <c:v>295.39999999999998</c:v>
                </c:pt>
                <c:pt idx="75">
                  <c:v>295.5</c:v>
                </c:pt>
                <c:pt idx="76">
                  <c:v>295.60000000000002</c:v>
                </c:pt>
                <c:pt idx="77">
                  <c:v>295.7</c:v>
                </c:pt>
                <c:pt idx="78">
                  <c:v>295.8</c:v>
                </c:pt>
                <c:pt idx="79">
                  <c:v>295.89999999999998</c:v>
                </c:pt>
                <c:pt idx="80">
                  <c:v>296</c:v>
                </c:pt>
                <c:pt idx="81">
                  <c:v>296.10000000000002</c:v>
                </c:pt>
                <c:pt idx="82">
                  <c:v>296.2</c:v>
                </c:pt>
                <c:pt idx="83">
                  <c:v>296.3</c:v>
                </c:pt>
                <c:pt idx="84">
                  <c:v>296.39999999999998</c:v>
                </c:pt>
                <c:pt idx="85">
                  <c:v>296.5</c:v>
                </c:pt>
                <c:pt idx="86">
                  <c:v>296.60000000000002</c:v>
                </c:pt>
                <c:pt idx="87">
                  <c:v>296.7</c:v>
                </c:pt>
                <c:pt idx="88">
                  <c:v>296.8</c:v>
                </c:pt>
                <c:pt idx="89">
                  <c:v>296.89999999999998</c:v>
                </c:pt>
                <c:pt idx="90">
                  <c:v>297</c:v>
                </c:pt>
                <c:pt idx="91">
                  <c:v>297.10000000000002</c:v>
                </c:pt>
                <c:pt idx="92">
                  <c:v>297.2</c:v>
                </c:pt>
                <c:pt idx="93">
                  <c:v>297.3</c:v>
                </c:pt>
                <c:pt idx="94">
                  <c:v>297.39999999999998</c:v>
                </c:pt>
                <c:pt idx="95">
                  <c:v>297.5</c:v>
                </c:pt>
                <c:pt idx="96">
                  <c:v>297.60000000000002</c:v>
                </c:pt>
                <c:pt idx="97">
                  <c:v>297.7</c:v>
                </c:pt>
                <c:pt idx="98">
                  <c:v>297.8</c:v>
                </c:pt>
                <c:pt idx="99">
                  <c:v>297.89999999999998</c:v>
                </c:pt>
                <c:pt idx="100">
                  <c:v>298</c:v>
                </c:pt>
              </c:numCache>
            </c:numRef>
          </c:xVal>
          <c:yVal>
            <c:numRef>
              <c:f>Sheet1!$B$2:$B$102</c:f>
              <c:numCache>
                <c:formatCode>General</c:formatCode>
                <c:ptCount val="101"/>
                <c:pt idx="0">
                  <c:v>3.1709000000000001</c:v>
                </c:pt>
                <c:pt idx="1">
                  <c:v>3.19</c:v>
                </c:pt>
                <c:pt idx="2">
                  <c:v>3.2090999999999998</c:v>
                </c:pt>
                <c:pt idx="3">
                  <c:v>3.2282000000000002</c:v>
                </c:pt>
                <c:pt idx="4">
                  <c:v>3.2473000000000001</c:v>
                </c:pt>
                <c:pt idx="5">
                  <c:v>3.2664</c:v>
                </c:pt>
                <c:pt idx="6">
                  <c:v>3.2854999999999999</c:v>
                </c:pt>
                <c:pt idx="7">
                  <c:v>3.3046000000000002</c:v>
                </c:pt>
                <c:pt idx="8">
                  <c:v>3.3237999999999999</c:v>
                </c:pt>
                <c:pt idx="9">
                  <c:v>3.3429000000000002</c:v>
                </c:pt>
                <c:pt idx="10">
                  <c:v>3.3620000000000001</c:v>
                </c:pt>
                <c:pt idx="11">
                  <c:v>3.3812000000000002</c:v>
                </c:pt>
                <c:pt idx="12">
                  <c:v>3.4003000000000001</c:v>
                </c:pt>
                <c:pt idx="13">
                  <c:v>3.4195000000000002</c:v>
                </c:pt>
                <c:pt idx="14">
                  <c:v>3.4386999999999999</c:v>
                </c:pt>
                <c:pt idx="15">
                  <c:v>3.4578000000000002</c:v>
                </c:pt>
                <c:pt idx="16">
                  <c:v>3.4769999999999999</c:v>
                </c:pt>
                <c:pt idx="17">
                  <c:v>3.4962</c:v>
                </c:pt>
                <c:pt idx="18">
                  <c:v>3.5154000000000001</c:v>
                </c:pt>
                <c:pt idx="19">
                  <c:v>3.5346000000000002</c:v>
                </c:pt>
                <c:pt idx="20">
                  <c:v>3.5537999999999998</c:v>
                </c:pt>
                <c:pt idx="21">
                  <c:v>3.573</c:v>
                </c:pt>
                <c:pt idx="22">
                  <c:v>3.5922999999999998</c:v>
                </c:pt>
                <c:pt idx="23">
                  <c:v>3.6114999999999999</c:v>
                </c:pt>
                <c:pt idx="24">
                  <c:v>3.6307</c:v>
                </c:pt>
                <c:pt idx="25">
                  <c:v>3.65</c:v>
                </c:pt>
                <c:pt idx="26">
                  <c:v>3.6692</c:v>
                </c:pt>
                <c:pt idx="27">
                  <c:v>3.6884999999999999</c:v>
                </c:pt>
                <c:pt idx="28">
                  <c:v>3.7077</c:v>
                </c:pt>
                <c:pt idx="29">
                  <c:v>3.7269999999999999</c:v>
                </c:pt>
                <c:pt idx="30">
                  <c:v>3.7463000000000002</c:v>
                </c:pt>
                <c:pt idx="31">
                  <c:v>3.7656000000000001</c:v>
                </c:pt>
                <c:pt idx="32">
                  <c:v>3.7848000000000002</c:v>
                </c:pt>
                <c:pt idx="33">
                  <c:v>3.8041</c:v>
                </c:pt>
                <c:pt idx="34">
                  <c:v>3.8233999999999999</c:v>
                </c:pt>
                <c:pt idx="35">
                  <c:v>3.8426999999999998</c:v>
                </c:pt>
                <c:pt idx="36">
                  <c:v>3.8620000000000001</c:v>
                </c:pt>
                <c:pt idx="37">
                  <c:v>3.8813</c:v>
                </c:pt>
                <c:pt idx="38">
                  <c:v>3.9007000000000001</c:v>
                </c:pt>
                <c:pt idx="39">
                  <c:v>3.92</c:v>
                </c:pt>
                <c:pt idx="40">
                  <c:v>3.9392999999999998</c:v>
                </c:pt>
                <c:pt idx="41">
                  <c:v>3.9586999999999999</c:v>
                </c:pt>
                <c:pt idx="42">
                  <c:v>3.9780000000000002</c:v>
                </c:pt>
                <c:pt idx="43">
                  <c:v>3.9973999999999998</c:v>
                </c:pt>
                <c:pt idx="44">
                  <c:v>4.0167000000000002</c:v>
                </c:pt>
                <c:pt idx="45">
                  <c:v>4.0361000000000002</c:v>
                </c:pt>
                <c:pt idx="46">
                  <c:v>4.0553999999999997</c:v>
                </c:pt>
                <c:pt idx="47">
                  <c:v>4.0747999999999998</c:v>
                </c:pt>
                <c:pt idx="48">
                  <c:v>4.0941999999999998</c:v>
                </c:pt>
                <c:pt idx="49">
                  <c:v>4.1135999999999999</c:v>
                </c:pt>
                <c:pt idx="50">
                  <c:v>4.133</c:v>
                </c:pt>
                <c:pt idx="51">
                  <c:v>4.1524000000000001</c:v>
                </c:pt>
                <c:pt idx="52">
                  <c:v>4.1718000000000002</c:v>
                </c:pt>
                <c:pt idx="53">
                  <c:v>4.1912000000000003</c:v>
                </c:pt>
                <c:pt idx="54">
                  <c:v>4.2106000000000003</c:v>
                </c:pt>
                <c:pt idx="55">
                  <c:v>4.2300000000000004</c:v>
                </c:pt>
                <c:pt idx="56">
                  <c:v>4.2493999999999996</c:v>
                </c:pt>
                <c:pt idx="57">
                  <c:v>4.2689000000000004</c:v>
                </c:pt>
                <c:pt idx="58">
                  <c:v>4.2882999999999996</c:v>
                </c:pt>
                <c:pt idx="59">
                  <c:v>4.3076999999999996</c:v>
                </c:pt>
                <c:pt idx="60">
                  <c:v>4.3272000000000004</c:v>
                </c:pt>
                <c:pt idx="61">
                  <c:v>4.3465999999999996</c:v>
                </c:pt>
                <c:pt idx="62">
                  <c:v>4.3661000000000003</c:v>
                </c:pt>
                <c:pt idx="63">
                  <c:v>4.3855000000000004</c:v>
                </c:pt>
                <c:pt idx="64">
                  <c:v>4.4050000000000002</c:v>
                </c:pt>
                <c:pt idx="65">
                  <c:v>4.4245000000000001</c:v>
                </c:pt>
                <c:pt idx="66">
                  <c:v>4.4439000000000002</c:v>
                </c:pt>
                <c:pt idx="67">
                  <c:v>4.4634</c:v>
                </c:pt>
                <c:pt idx="68">
                  <c:v>4.4828999999999999</c:v>
                </c:pt>
                <c:pt idx="69">
                  <c:v>4.5023999999999997</c:v>
                </c:pt>
                <c:pt idx="70">
                  <c:v>4.5218999999999996</c:v>
                </c:pt>
                <c:pt idx="71">
                  <c:v>4.5414000000000003</c:v>
                </c:pt>
                <c:pt idx="72">
                  <c:v>4.5609000000000002</c:v>
                </c:pt>
                <c:pt idx="73">
                  <c:v>4.5804</c:v>
                </c:pt>
                <c:pt idx="74">
                  <c:v>4.5998999999999999</c:v>
                </c:pt>
                <c:pt idx="75">
                  <c:v>4.6195000000000004</c:v>
                </c:pt>
                <c:pt idx="76">
                  <c:v>4.6390000000000002</c:v>
                </c:pt>
                <c:pt idx="77">
                  <c:v>4.6585000000000001</c:v>
                </c:pt>
                <c:pt idx="78">
                  <c:v>4.6779999999999999</c:v>
                </c:pt>
                <c:pt idx="79">
                  <c:v>4.6976000000000004</c:v>
                </c:pt>
                <c:pt idx="80">
                  <c:v>4.7171000000000003</c:v>
                </c:pt>
                <c:pt idx="81">
                  <c:v>4.7366999999999999</c:v>
                </c:pt>
                <c:pt idx="82">
                  <c:v>4.7561999999999998</c:v>
                </c:pt>
                <c:pt idx="83">
                  <c:v>4.7758000000000003</c:v>
                </c:pt>
                <c:pt idx="84">
                  <c:v>4.7953999999999999</c:v>
                </c:pt>
                <c:pt idx="85">
                  <c:v>4.8148999999999997</c:v>
                </c:pt>
                <c:pt idx="86">
                  <c:v>4.8345000000000002</c:v>
                </c:pt>
                <c:pt idx="87">
                  <c:v>4.8540999999999999</c:v>
                </c:pt>
                <c:pt idx="88">
                  <c:v>4.8737000000000004</c:v>
                </c:pt>
                <c:pt idx="89">
                  <c:v>4.8932000000000002</c:v>
                </c:pt>
                <c:pt idx="90">
                  <c:v>4.9127999999999998</c:v>
                </c:pt>
                <c:pt idx="91">
                  <c:v>4.9324000000000003</c:v>
                </c:pt>
                <c:pt idx="92">
                  <c:v>4.952</c:v>
                </c:pt>
                <c:pt idx="93">
                  <c:v>4.9715999999999996</c:v>
                </c:pt>
                <c:pt idx="94">
                  <c:v>4.9912999999999998</c:v>
                </c:pt>
                <c:pt idx="95">
                  <c:v>5.0109000000000004</c:v>
                </c:pt>
                <c:pt idx="96">
                  <c:v>5.0305</c:v>
                </c:pt>
                <c:pt idx="97">
                  <c:v>5.0500999999999996</c:v>
                </c:pt>
                <c:pt idx="98">
                  <c:v>5.0697000000000001</c:v>
                </c:pt>
                <c:pt idx="99">
                  <c:v>5.0894000000000004</c:v>
                </c:pt>
                <c:pt idx="100">
                  <c:v>5.109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296-4B43-A0AA-9B43DF3CE7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8581184"/>
        <c:axId val="1558766544"/>
      </c:scatterChart>
      <c:valAx>
        <c:axId val="15585811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8766544"/>
        <c:crosses val="autoZero"/>
        <c:crossBetween val="midCat"/>
      </c:valAx>
      <c:valAx>
        <c:axId val="1558766544"/>
        <c:scaling>
          <c:orientation val="minMax"/>
          <c:min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85811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'Field2'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896586531841053"/>
          <c:y val="5.7708633853673773E-2"/>
          <c:w val="0.83033769992120854"/>
          <c:h val="0.73070039232260497"/>
        </c:manualLayout>
      </c:layout>
      <c:lineChart>
        <c:grouping val="standard"/>
        <c:varyColors val="0"/>
        <c:ser>
          <c:idx val="0"/>
          <c:order val="0"/>
          <c:tx>
            <c:v>Field2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Sheet1!$A$1:$A$651</c:f>
              <c:numCache>
                <c:formatCode>General</c:formatCode>
                <c:ptCount val="651"/>
                <c:pt idx="0">
                  <c:v>200</c:v>
                </c:pt>
                <c:pt idx="1">
                  <c:v>201</c:v>
                </c:pt>
                <c:pt idx="2">
                  <c:v>202</c:v>
                </c:pt>
                <c:pt idx="3">
                  <c:v>203</c:v>
                </c:pt>
                <c:pt idx="4">
                  <c:v>204</c:v>
                </c:pt>
                <c:pt idx="5">
                  <c:v>205</c:v>
                </c:pt>
                <c:pt idx="6">
                  <c:v>206</c:v>
                </c:pt>
                <c:pt idx="7">
                  <c:v>207</c:v>
                </c:pt>
                <c:pt idx="8">
                  <c:v>208</c:v>
                </c:pt>
                <c:pt idx="9">
                  <c:v>209</c:v>
                </c:pt>
                <c:pt idx="10">
                  <c:v>210</c:v>
                </c:pt>
                <c:pt idx="11">
                  <c:v>211</c:v>
                </c:pt>
                <c:pt idx="12">
                  <c:v>212</c:v>
                </c:pt>
                <c:pt idx="13">
                  <c:v>213</c:v>
                </c:pt>
                <c:pt idx="14">
                  <c:v>214</c:v>
                </c:pt>
                <c:pt idx="15">
                  <c:v>215</c:v>
                </c:pt>
                <c:pt idx="16">
                  <c:v>216</c:v>
                </c:pt>
                <c:pt idx="17">
                  <c:v>217</c:v>
                </c:pt>
                <c:pt idx="18">
                  <c:v>218</c:v>
                </c:pt>
                <c:pt idx="19">
                  <c:v>219</c:v>
                </c:pt>
                <c:pt idx="20">
                  <c:v>220</c:v>
                </c:pt>
                <c:pt idx="21">
                  <c:v>221</c:v>
                </c:pt>
                <c:pt idx="22">
                  <c:v>222</c:v>
                </c:pt>
                <c:pt idx="23">
                  <c:v>223</c:v>
                </c:pt>
                <c:pt idx="24">
                  <c:v>224</c:v>
                </c:pt>
                <c:pt idx="25">
                  <c:v>225</c:v>
                </c:pt>
                <c:pt idx="26">
                  <c:v>226</c:v>
                </c:pt>
                <c:pt idx="27">
                  <c:v>227</c:v>
                </c:pt>
                <c:pt idx="28">
                  <c:v>228</c:v>
                </c:pt>
                <c:pt idx="29">
                  <c:v>229</c:v>
                </c:pt>
                <c:pt idx="30">
                  <c:v>230</c:v>
                </c:pt>
                <c:pt idx="31">
                  <c:v>231</c:v>
                </c:pt>
                <c:pt idx="32">
                  <c:v>232</c:v>
                </c:pt>
                <c:pt idx="33">
                  <c:v>233</c:v>
                </c:pt>
                <c:pt idx="34">
                  <c:v>234</c:v>
                </c:pt>
                <c:pt idx="35">
                  <c:v>235</c:v>
                </c:pt>
                <c:pt idx="36">
                  <c:v>236</c:v>
                </c:pt>
                <c:pt idx="37">
                  <c:v>237</c:v>
                </c:pt>
                <c:pt idx="38">
                  <c:v>238</c:v>
                </c:pt>
                <c:pt idx="39">
                  <c:v>239</c:v>
                </c:pt>
                <c:pt idx="40">
                  <c:v>240</c:v>
                </c:pt>
                <c:pt idx="41">
                  <c:v>241</c:v>
                </c:pt>
                <c:pt idx="42">
                  <c:v>242</c:v>
                </c:pt>
                <c:pt idx="43">
                  <c:v>243</c:v>
                </c:pt>
                <c:pt idx="44">
                  <c:v>244</c:v>
                </c:pt>
                <c:pt idx="45">
                  <c:v>245</c:v>
                </c:pt>
                <c:pt idx="46">
                  <c:v>246</c:v>
                </c:pt>
                <c:pt idx="47">
                  <c:v>247</c:v>
                </c:pt>
                <c:pt idx="48">
                  <c:v>248</c:v>
                </c:pt>
                <c:pt idx="49">
                  <c:v>249</c:v>
                </c:pt>
                <c:pt idx="50">
                  <c:v>250</c:v>
                </c:pt>
                <c:pt idx="51">
                  <c:v>251</c:v>
                </c:pt>
                <c:pt idx="52">
                  <c:v>252</c:v>
                </c:pt>
                <c:pt idx="53">
                  <c:v>253</c:v>
                </c:pt>
                <c:pt idx="54">
                  <c:v>254</c:v>
                </c:pt>
                <c:pt idx="55">
                  <c:v>255</c:v>
                </c:pt>
                <c:pt idx="56">
                  <c:v>256</c:v>
                </c:pt>
                <c:pt idx="57">
                  <c:v>257</c:v>
                </c:pt>
                <c:pt idx="58">
                  <c:v>258</c:v>
                </c:pt>
                <c:pt idx="59">
                  <c:v>259</c:v>
                </c:pt>
                <c:pt idx="60">
                  <c:v>260</c:v>
                </c:pt>
                <c:pt idx="61">
                  <c:v>261</c:v>
                </c:pt>
                <c:pt idx="62">
                  <c:v>262</c:v>
                </c:pt>
                <c:pt idx="63">
                  <c:v>263</c:v>
                </c:pt>
                <c:pt idx="64">
                  <c:v>264</c:v>
                </c:pt>
                <c:pt idx="65">
                  <c:v>265</c:v>
                </c:pt>
                <c:pt idx="66">
                  <c:v>266</c:v>
                </c:pt>
                <c:pt idx="67">
                  <c:v>267</c:v>
                </c:pt>
                <c:pt idx="68">
                  <c:v>268</c:v>
                </c:pt>
                <c:pt idx="69">
                  <c:v>269</c:v>
                </c:pt>
                <c:pt idx="70">
                  <c:v>270</c:v>
                </c:pt>
                <c:pt idx="71">
                  <c:v>271</c:v>
                </c:pt>
                <c:pt idx="72">
                  <c:v>272</c:v>
                </c:pt>
                <c:pt idx="73">
                  <c:v>273</c:v>
                </c:pt>
                <c:pt idx="74">
                  <c:v>274</c:v>
                </c:pt>
                <c:pt idx="75">
                  <c:v>275</c:v>
                </c:pt>
                <c:pt idx="76">
                  <c:v>276</c:v>
                </c:pt>
                <c:pt idx="77">
                  <c:v>277</c:v>
                </c:pt>
                <c:pt idx="78">
                  <c:v>278</c:v>
                </c:pt>
                <c:pt idx="79">
                  <c:v>279</c:v>
                </c:pt>
                <c:pt idx="80">
                  <c:v>280</c:v>
                </c:pt>
                <c:pt idx="81">
                  <c:v>281</c:v>
                </c:pt>
                <c:pt idx="82">
                  <c:v>282</c:v>
                </c:pt>
                <c:pt idx="83">
                  <c:v>283</c:v>
                </c:pt>
                <c:pt idx="84">
                  <c:v>284</c:v>
                </c:pt>
                <c:pt idx="85">
                  <c:v>285</c:v>
                </c:pt>
                <c:pt idx="86">
                  <c:v>286</c:v>
                </c:pt>
                <c:pt idx="87">
                  <c:v>287</c:v>
                </c:pt>
                <c:pt idx="88">
                  <c:v>288</c:v>
                </c:pt>
                <c:pt idx="89">
                  <c:v>289</c:v>
                </c:pt>
                <c:pt idx="90">
                  <c:v>290</c:v>
                </c:pt>
                <c:pt idx="91">
                  <c:v>291</c:v>
                </c:pt>
                <c:pt idx="92">
                  <c:v>292</c:v>
                </c:pt>
                <c:pt idx="93">
                  <c:v>293</c:v>
                </c:pt>
                <c:pt idx="94">
                  <c:v>294</c:v>
                </c:pt>
                <c:pt idx="95">
                  <c:v>295</c:v>
                </c:pt>
                <c:pt idx="96">
                  <c:v>296</c:v>
                </c:pt>
                <c:pt idx="97">
                  <c:v>297</c:v>
                </c:pt>
                <c:pt idx="98">
                  <c:v>298</c:v>
                </c:pt>
                <c:pt idx="99">
                  <c:v>299</c:v>
                </c:pt>
                <c:pt idx="100">
                  <c:v>300</c:v>
                </c:pt>
                <c:pt idx="101">
                  <c:v>301</c:v>
                </c:pt>
                <c:pt idx="102">
                  <c:v>302</c:v>
                </c:pt>
                <c:pt idx="103">
                  <c:v>303</c:v>
                </c:pt>
                <c:pt idx="104">
                  <c:v>304</c:v>
                </c:pt>
                <c:pt idx="105">
                  <c:v>305</c:v>
                </c:pt>
                <c:pt idx="106">
                  <c:v>306</c:v>
                </c:pt>
                <c:pt idx="107">
                  <c:v>307</c:v>
                </c:pt>
                <c:pt idx="108">
                  <c:v>308</c:v>
                </c:pt>
                <c:pt idx="109">
                  <c:v>309</c:v>
                </c:pt>
                <c:pt idx="110">
                  <c:v>310</c:v>
                </c:pt>
                <c:pt idx="111">
                  <c:v>311</c:v>
                </c:pt>
                <c:pt idx="112">
                  <c:v>312</c:v>
                </c:pt>
                <c:pt idx="113">
                  <c:v>313</c:v>
                </c:pt>
                <c:pt idx="114">
                  <c:v>314</c:v>
                </c:pt>
                <c:pt idx="115">
                  <c:v>315</c:v>
                </c:pt>
                <c:pt idx="116">
                  <c:v>316</c:v>
                </c:pt>
                <c:pt idx="117">
                  <c:v>317</c:v>
                </c:pt>
                <c:pt idx="118">
                  <c:v>318</c:v>
                </c:pt>
                <c:pt idx="119">
                  <c:v>319</c:v>
                </c:pt>
                <c:pt idx="120">
                  <c:v>320</c:v>
                </c:pt>
                <c:pt idx="121">
                  <c:v>321</c:v>
                </c:pt>
                <c:pt idx="122">
                  <c:v>322</c:v>
                </c:pt>
                <c:pt idx="123">
                  <c:v>323</c:v>
                </c:pt>
                <c:pt idx="124">
                  <c:v>324</c:v>
                </c:pt>
                <c:pt idx="125">
                  <c:v>325</c:v>
                </c:pt>
                <c:pt idx="126">
                  <c:v>326</c:v>
                </c:pt>
                <c:pt idx="127">
                  <c:v>327</c:v>
                </c:pt>
                <c:pt idx="128">
                  <c:v>328</c:v>
                </c:pt>
                <c:pt idx="129">
                  <c:v>329</c:v>
                </c:pt>
                <c:pt idx="130">
                  <c:v>330</c:v>
                </c:pt>
                <c:pt idx="131">
                  <c:v>331</c:v>
                </c:pt>
                <c:pt idx="132">
                  <c:v>332</c:v>
                </c:pt>
                <c:pt idx="133">
                  <c:v>333</c:v>
                </c:pt>
                <c:pt idx="134">
                  <c:v>334</c:v>
                </c:pt>
                <c:pt idx="135">
                  <c:v>335</c:v>
                </c:pt>
                <c:pt idx="136">
                  <c:v>336</c:v>
                </c:pt>
                <c:pt idx="137">
                  <c:v>337</c:v>
                </c:pt>
                <c:pt idx="138">
                  <c:v>338</c:v>
                </c:pt>
                <c:pt idx="139">
                  <c:v>339</c:v>
                </c:pt>
                <c:pt idx="140">
                  <c:v>340</c:v>
                </c:pt>
                <c:pt idx="141">
                  <c:v>341</c:v>
                </c:pt>
                <c:pt idx="142">
                  <c:v>342</c:v>
                </c:pt>
                <c:pt idx="143">
                  <c:v>343</c:v>
                </c:pt>
                <c:pt idx="144">
                  <c:v>344</c:v>
                </c:pt>
                <c:pt idx="145">
                  <c:v>345</c:v>
                </c:pt>
                <c:pt idx="146">
                  <c:v>346</c:v>
                </c:pt>
                <c:pt idx="147">
                  <c:v>347</c:v>
                </c:pt>
                <c:pt idx="148">
                  <c:v>348</c:v>
                </c:pt>
                <c:pt idx="149">
                  <c:v>349</c:v>
                </c:pt>
                <c:pt idx="150">
                  <c:v>350</c:v>
                </c:pt>
                <c:pt idx="151">
                  <c:v>351</c:v>
                </c:pt>
                <c:pt idx="152">
                  <c:v>352</c:v>
                </c:pt>
                <c:pt idx="153">
                  <c:v>353</c:v>
                </c:pt>
                <c:pt idx="154">
                  <c:v>354</c:v>
                </c:pt>
                <c:pt idx="155">
                  <c:v>355</c:v>
                </c:pt>
                <c:pt idx="156">
                  <c:v>356</c:v>
                </c:pt>
                <c:pt idx="157">
                  <c:v>357</c:v>
                </c:pt>
                <c:pt idx="158">
                  <c:v>358</c:v>
                </c:pt>
                <c:pt idx="159">
                  <c:v>359</c:v>
                </c:pt>
                <c:pt idx="160">
                  <c:v>360</c:v>
                </c:pt>
                <c:pt idx="161">
                  <c:v>361</c:v>
                </c:pt>
                <c:pt idx="162">
                  <c:v>362</c:v>
                </c:pt>
                <c:pt idx="163">
                  <c:v>363</c:v>
                </c:pt>
                <c:pt idx="164">
                  <c:v>364</c:v>
                </c:pt>
                <c:pt idx="165">
                  <c:v>365</c:v>
                </c:pt>
                <c:pt idx="166">
                  <c:v>366</c:v>
                </c:pt>
                <c:pt idx="167">
                  <c:v>367</c:v>
                </c:pt>
                <c:pt idx="168">
                  <c:v>368</c:v>
                </c:pt>
                <c:pt idx="169">
                  <c:v>369</c:v>
                </c:pt>
                <c:pt idx="170">
                  <c:v>370</c:v>
                </c:pt>
                <c:pt idx="171">
                  <c:v>371</c:v>
                </c:pt>
                <c:pt idx="172">
                  <c:v>372</c:v>
                </c:pt>
                <c:pt idx="173">
                  <c:v>373</c:v>
                </c:pt>
                <c:pt idx="174">
                  <c:v>374</c:v>
                </c:pt>
                <c:pt idx="175">
                  <c:v>375</c:v>
                </c:pt>
                <c:pt idx="176">
                  <c:v>376</c:v>
                </c:pt>
                <c:pt idx="177">
                  <c:v>377</c:v>
                </c:pt>
                <c:pt idx="178">
                  <c:v>378</c:v>
                </c:pt>
                <c:pt idx="179">
                  <c:v>379</c:v>
                </c:pt>
                <c:pt idx="180">
                  <c:v>380</c:v>
                </c:pt>
                <c:pt idx="181">
                  <c:v>381</c:v>
                </c:pt>
                <c:pt idx="182">
                  <c:v>382</c:v>
                </c:pt>
                <c:pt idx="183">
                  <c:v>383</c:v>
                </c:pt>
                <c:pt idx="184">
                  <c:v>384</c:v>
                </c:pt>
                <c:pt idx="185">
                  <c:v>385</c:v>
                </c:pt>
                <c:pt idx="186">
                  <c:v>386</c:v>
                </c:pt>
                <c:pt idx="187">
                  <c:v>387</c:v>
                </c:pt>
                <c:pt idx="188">
                  <c:v>388</c:v>
                </c:pt>
                <c:pt idx="189">
                  <c:v>389</c:v>
                </c:pt>
                <c:pt idx="190">
                  <c:v>390</c:v>
                </c:pt>
                <c:pt idx="191">
                  <c:v>391</c:v>
                </c:pt>
                <c:pt idx="192">
                  <c:v>392</c:v>
                </c:pt>
                <c:pt idx="193">
                  <c:v>393</c:v>
                </c:pt>
                <c:pt idx="194">
                  <c:v>394</c:v>
                </c:pt>
                <c:pt idx="195">
                  <c:v>395</c:v>
                </c:pt>
                <c:pt idx="196">
                  <c:v>396</c:v>
                </c:pt>
                <c:pt idx="197">
                  <c:v>397</c:v>
                </c:pt>
                <c:pt idx="198">
                  <c:v>398</c:v>
                </c:pt>
                <c:pt idx="199">
                  <c:v>399</c:v>
                </c:pt>
                <c:pt idx="200">
                  <c:v>400</c:v>
                </c:pt>
                <c:pt idx="201">
                  <c:v>401</c:v>
                </c:pt>
                <c:pt idx="202">
                  <c:v>402</c:v>
                </c:pt>
                <c:pt idx="203">
                  <c:v>403</c:v>
                </c:pt>
                <c:pt idx="204">
                  <c:v>404</c:v>
                </c:pt>
                <c:pt idx="205">
                  <c:v>405</c:v>
                </c:pt>
                <c:pt idx="206">
                  <c:v>406</c:v>
                </c:pt>
                <c:pt idx="207">
                  <c:v>407</c:v>
                </c:pt>
                <c:pt idx="208">
                  <c:v>408</c:v>
                </c:pt>
                <c:pt idx="209">
                  <c:v>409</c:v>
                </c:pt>
                <c:pt idx="210">
                  <c:v>410</c:v>
                </c:pt>
                <c:pt idx="211">
                  <c:v>411</c:v>
                </c:pt>
                <c:pt idx="212">
                  <c:v>412</c:v>
                </c:pt>
                <c:pt idx="213">
                  <c:v>413</c:v>
                </c:pt>
                <c:pt idx="214">
                  <c:v>414</c:v>
                </c:pt>
                <c:pt idx="215">
                  <c:v>415</c:v>
                </c:pt>
                <c:pt idx="216">
                  <c:v>416</c:v>
                </c:pt>
                <c:pt idx="217">
                  <c:v>417</c:v>
                </c:pt>
                <c:pt idx="218">
                  <c:v>418</c:v>
                </c:pt>
                <c:pt idx="219">
                  <c:v>419</c:v>
                </c:pt>
                <c:pt idx="220">
                  <c:v>420</c:v>
                </c:pt>
                <c:pt idx="221">
                  <c:v>421</c:v>
                </c:pt>
                <c:pt idx="222">
                  <c:v>422</c:v>
                </c:pt>
                <c:pt idx="223">
                  <c:v>423</c:v>
                </c:pt>
                <c:pt idx="224">
                  <c:v>424</c:v>
                </c:pt>
                <c:pt idx="225">
                  <c:v>425</c:v>
                </c:pt>
                <c:pt idx="226">
                  <c:v>426</c:v>
                </c:pt>
                <c:pt idx="227">
                  <c:v>427</c:v>
                </c:pt>
                <c:pt idx="228">
                  <c:v>428</c:v>
                </c:pt>
                <c:pt idx="229">
                  <c:v>429</c:v>
                </c:pt>
                <c:pt idx="230">
                  <c:v>430</c:v>
                </c:pt>
                <c:pt idx="231">
                  <c:v>431</c:v>
                </c:pt>
                <c:pt idx="232">
                  <c:v>432</c:v>
                </c:pt>
                <c:pt idx="233">
                  <c:v>433</c:v>
                </c:pt>
                <c:pt idx="234">
                  <c:v>434</c:v>
                </c:pt>
                <c:pt idx="235">
                  <c:v>435</c:v>
                </c:pt>
                <c:pt idx="236">
                  <c:v>436</c:v>
                </c:pt>
                <c:pt idx="237">
                  <c:v>437</c:v>
                </c:pt>
                <c:pt idx="238">
                  <c:v>438</c:v>
                </c:pt>
                <c:pt idx="239">
                  <c:v>439</c:v>
                </c:pt>
                <c:pt idx="240">
                  <c:v>440</c:v>
                </c:pt>
                <c:pt idx="241">
                  <c:v>441</c:v>
                </c:pt>
                <c:pt idx="242">
                  <c:v>442</c:v>
                </c:pt>
                <c:pt idx="243">
                  <c:v>443</c:v>
                </c:pt>
                <c:pt idx="244">
                  <c:v>444</c:v>
                </c:pt>
                <c:pt idx="245">
                  <c:v>445</c:v>
                </c:pt>
                <c:pt idx="246">
                  <c:v>446</c:v>
                </c:pt>
                <c:pt idx="247">
                  <c:v>447</c:v>
                </c:pt>
                <c:pt idx="248">
                  <c:v>448</c:v>
                </c:pt>
                <c:pt idx="249">
                  <c:v>449</c:v>
                </c:pt>
                <c:pt idx="250">
                  <c:v>450</c:v>
                </c:pt>
                <c:pt idx="251">
                  <c:v>451</c:v>
                </c:pt>
                <c:pt idx="252">
                  <c:v>452</c:v>
                </c:pt>
                <c:pt idx="253">
                  <c:v>453</c:v>
                </c:pt>
                <c:pt idx="254">
                  <c:v>454</c:v>
                </c:pt>
                <c:pt idx="255">
                  <c:v>455</c:v>
                </c:pt>
                <c:pt idx="256">
                  <c:v>456</c:v>
                </c:pt>
                <c:pt idx="257">
                  <c:v>457</c:v>
                </c:pt>
                <c:pt idx="258">
                  <c:v>458</c:v>
                </c:pt>
                <c:pt idx="259">
                  <c:v>459</c:v>
                </c:pt>
                <c:pt idx="260">
                  <c:v>460</c:v>
                </c:pt>
                <c:pt idx="261">
                  <c:v>461</c:v>
                </c:pt>
                <c:pt idx="262">
                  <c:v>462</c:v>
                </c:pt>
                <c:pt idx="263">
                  <c:v>463</c:v>
                </c:pt>
                <c:pt idx="264">
                  <c:v>464</c:v>
                </c:pt>
                <c:pt idx="265">
                  <c:v>465</c:v>
                </c:pt>
                <c:pt idx="266">
                  <c:v>466</c:v>
                </c:pt>
                <c:pt idx="267">
                  <c:v>467</c:v>
                </c:pt>
                <c:pt idx="268">
                  <c:v>468</c:v>
                </c:pt>
                <c:pt idx="269">
                  <c:v>469</c:v>
                </c:pt>
                <c:pt idx="270">
                  <c:v>470</c:v>
                </c:pt>
                <c:pt idx="271">
                  <c:v>471</c:v>
                </c:pt>
                <c:pt idx="272">
                  <c:v>472</c:v>
                </c:pt>
                <c:pt idx="273">
                  <c:v>473</c:v>
                </c:pt>
                <c:pt idx="274">
                  <c:v>474</c:v>
                </c:pt>
                <c:pt idx="275">
                  <c:v>475</c:v>
                </c:pt>
                <c:pt idx="276">
                  <c:v>476</c:v>
                </c:pt>
                <c:pt idx="277">
                  <c:v>477</c:v>
                </c:pt>
                <c:pt idx="278">
                  <c:v>478</c:v>
                </c:pt>
                <c:pt idx="279">
                  <c:v>479</c:v>
                </c:pt>
                <c:pt idx="280">
                  <c:v>480</c:v>
                </c:pt>
                <c:pt idx="281">
                  <c:v>481</c:v>
                </c:pt>
                <c:pt idx="282">
                  <c:v>482</c:v>
                </c:pt>
                <c:pt idx="283">
                  <c:v>483</c:v>
                </c:pt>
                <c:pt idx="284">
                  <c:v>484</c:v>
                </c:pt>
                <c:pt idx="285">
                  <c:v>485</c:v>
                </c:pt>
                <c:pt idx="286">
                  <c:v>486</c:v>
                </c:pt>
                <c:pt idx="287">
                  <c:v>487</c:v>
                </c:pt>
                <c:pt idx="288">
                  <c:v>488</c:v>
                </c:pt>
                <c:pt idx="289">
                  <c:v>489</c:v>
                </c:pt>
                <c:pt idx="290">
                  <c:v>490</c:v>
                </c:pt>
                <c:pt idx="291">
                  <c:v>491</c:v>
                </c:pt>
                <c:pt idx="292">
                  <c:v>492</c:v>
                </c:pt>
                <c:pt idx="293">
                  <c:v>493</c:v>
                </c:pt>
                <c:pt idx="294">
                  <c:v>494</c:v>
                </c:pt>
                <c:pt idx="295">
                  <c:v>495</c:v>
                </c:pt>
                <c:pt idx="296">
                  <c:v>496</c:v>
                </c:pt>
                <c:pt idx="297">
                  <c:v>497</c:v>
                </c:pt>
                <c:pt idx="298">
                  <c:v>498</c:v>
                </c:pt>
                <c:pt idx="299">
                  <c:v>499</c:v>
                </c:pt>
                <c:pt idx="300">
                  <c:v>500</c:v>
                </c:pt>
                <c:pt idx="301">
                  <c:v>501</c:v>
                </c:pt>
                <c:pt idx="302">
                  <c:v>502</c:v>
                </c:pt>
                <c:pt idx="303">
                  <c:v>503</c:v>
                </c:pt>
                <c:pt idx="304">
                  <c:v>504</c:v>
                </c:pt>
                <c:pt idx="305">
                  <c:v>505</c:v>
                </c:pt>
                <c:pt idx="306">
                  <c:v>506</c:v>
                </c:pt>
                <c:pt idx="307">
                  <c:v>507</c:v>
                </c:pt>
                <c:pt idx="308">
                  <c:v>508</c:v>
                </c:pt>
                <c:pt idx="309">
                  <c:v>509</c:v>
                </c:pt>
                <c:pt idx="310">
                  <c:v>510</c:v>
                </c:pt>
                <c:pt idx="311">
                  <c:v>511</c:v>
                </c:pt>
                <c:pt idx="312">
                  <c:v>512</c:v>
                </c:pt>
                <c:pt idx="313">
                  <c:v>513</c:v>
                </c:pt>
                <c:pt idx="314">
                  <c:v>514</c:v>
                </c:pt>
                <c:pt idx="315">
                  <c:v>515</c:v>
                </c:pt>
                <c:pt idx="316">
                  <c:v>516</c:v>
                </c:pt>
                <c:pt idx="317">
                  <c:v>517</c:v>
                </c:pt>
                <c:pt idx="318">
                  <c:v>518</c:v>
                </c:pt>
                <c:pt idx="319">
                  <c:v>519</c:v>
                </c:pt>
                <c:pt idx="320">
                  <c:v>520</c:v>
                </c:pt>
                <c:pt idx="321">
                  <c:v>521</c:v>
                </c:pt>
                <c:pt idx="322">
                  <c:v>522</c:v>
                </c:pt>
                <c:pt idx="323">
                  <c:v>523</c:v>
                </c:pt>
                <c:pt idx="324">
                  <c:v>524</c:v>
                </c:pt>
                <c:pt idx="325">
                  <c:v>525</c:v>
                </c:pt>
                <c:pt idx="326">
                  <c:v>526</c:v>
                </c:pt>
                <c:pt idx="327">
                  <c:v>527</c:v>
                </c:pt>
                <c:pt idx="328">
                  <c:v>528</c:v>
                </c:pt>
                <c:pt idx="329">
                  <c:v>529</c:v>
                </c:pt>
                <c:pt idx="330">
                  <c:v>530</c:v>
                </c:pt>
                <c:pt idx="331">
                  <c:v>531</c:v>
                </c:pt>
                <c:pt idx="332">
                  <c:v>532</c:v>
                </c:pt>
                <c:pt idx="333">
                  <c:v>533</c:v>
                </c:pt>
                <c:pt idx="334">
                  <c:v>534</c:v>
                </c:pt>
                <c:pt idx="335">
                  <c:v>535</c:v>
                </c:pt>
                <c:pt idx="336">
                  <c:v>536</c:v>
                </c:pt>
                <c:pt idx="337">
                  <c:v>537</c:v>
                </c:pt>
                <c:pt idx="338">
                  <c:v>538</c:v>
                </c:pt>
                <c:pt idx="339">
                  <c:v>539</c:v>
                </c:pt>
                <c:pt idx="340">
                  <c:v>540</c:v>
                </c:pt>
                <c:pt idx="341">
                  <c:v>541</c:v>
                </c:pt>
                <c:pt idx="342">
                  <c:v>542</c:v>
                </c:pt>
                <c:pt idx="343">
                  <c:v>543</c:v>
                </c:pt>
                <c:pt idx="344">
                  <c:v>544</c:v>
                </c:pt>
                <c:pt idx="345">
                  <c:v>545</c:v>
                </c:pt>
                <c:pt idx="346">
                  <c:v>546</c:v>
                </c:pt>
                <c:pt idx="347">
                  <c:v>547</c:v>
                </c:pt>
                <c:pt idx="348">
                  <c:v>548</c:v>
                </c:pt>
                <c:pt idx="349">
                  <c:v>549</c:v>
                </c:pt>
                <c:pt idx="350">
                  <c:v>550</c:v>
                </c:pt>
                <c:pt idx="351">
                  <c:v>551</c:v>
                </c:pt>
                <c:pt idx="352">
                  <c:v>552</c:v>
                </c:pt>
                <c:pt idx="353">
                  <c:v>553</c:v>
                </c:pt>
                <c:pt idx="354">
                  <c:v>554</c:v>
                </c:pt>
                <c:pt idx="355">
                  <c:v>555</c:v>
                </c:pt>
                <c:pt idx="356">
                  <c:v>556</c:v>
                </c:pt>
                <c:pt idx="357">
                  <c:v>557</c:v>
                </c:pt>
                <c:pt idx="358">
                  <c:v>558</c:v>
                </c:pt>
                <c:pt idx="359">
                  <c:v>559</c:v>
                </c:pt>
                <c:pt idx="360">
                  <c:v>560</c:v>
                </c:pt>
                <c:pt idx="361">
                  <c:v>561</c:v>
                </c:pt>
                <c:pt idx="362">
                  <c:v>562</c:v>
                </c:pt>
                <c:pt idx="363">
                  <c:v>563</c:v>
                </c:pt>
                <c:pt idx="364">
                  <c:v>564</c:v>
                </c:pt>
                <c:pt idx="365">
                  <c:v>565</c:v>
                </c:pt>
                <c:pt idx="366">
                  <c:v>566</c:v>
                </c:pt>
                <c:pt idx="367">
                  <c:v>567</c:v>
                </c:pt>
                <c:pt idx="368">
                  <c:v>568</c:v>
                </c:pt>
                <c:pt idx="369">
                  <c:v>569</c:v>
                </c:pt>
                <c:pt idx="370">
                  <c:v>570</c:v>
                </c:pt>
                <c:pt idx="371">
                  <c:v>571</c:v>
                </c:pt>
                <c:pt idx="372">
                  <c:v>572</c:v>
                </c:pt>
                <c:pt idx="373">
                  <c:v>573</c:v>
                </c:pt>
                <c:pt idx="374">
                  <c:v>574</c:v>
                </c:pt>
                <c:pt idx="375">
                  <c:v>575</c:v>
                </c:pt>
                <c:pt idx="376">
                  <c:v>576</c:v>
                </c:pt>
                <c:pt idx="377">
                  <c:v>577</c:v>
                </c:pt>
                <c:pt idx="378">
                  <c:v>578</c:v>
                </c:pt>
                <c:pt idx="379">
                  <c:v>579</c:v>
                </c:pt>
                <c:pt idx="380">
                  <c:v>580</c:v>
                </c:pt>
                <c:pt idx="381">
                  <c:v>581</c:v>
                </c:pt>
                <c:pt idx="382">
                  <c:v>582</c:v>
                </c:pt>
                <c:pt idx="383">
                  <c:v>583</c:v>
                </c:pt>
                <c:pt idx="384">
                  <c:v>584</c:v>
                </c:pt>
                <c:pt idx="385">
                  <c:v>585</c:v>
                </c:pt>
                <c:pt idx="386">
                  <c:v>586</c:v>
                </c:pt>
                <c:pt idx="387">
                  <c:v>587</c:v>
                </c:pt>
                <c:pt idx="388">
                  <c:v>588</c:v>
                </c:pt>
                <c:pt idx="389">
                  <c:v>589</c:v>
                </c:pt>
                <c:pt idx="390">
                  <c:v>590</c:v>
                </c:pt>
                <c:pt idx="391">
                  <c:v>591</c:v>
                </c:pt>
                <c:pt idx="392">
                  <c:v>592</c:v>
                </c:pt>
                <c:pt idx="393">
                  <c:v>593</c:v>
                </c:pt>
                <c:pt idx="394">
                  <c:v>594</c:v>
                </c:pt>
                <c:pt idx="395">
                  <c:v>595</c:v>
                </c:pt>
                <c:pt idx="396">
                  <c:v>596</c:v>
                </c:pt>
                <c:pt idx="397">
                  <c:v>597</c:v>
                </c:pt>
                <c:pt idx="398">
                  <c:v>598</c:v>
                </c:pt>
                <c:pt idx="399">
                  <c:v>599</c:v>
                </c:pt>
                <c:pt idx="400">
                  <c:v>600</c:v>
                </c:pt>
                <c:pt idx="401">
                  <c:v>601</c:v>
                </c:pt>
                <c:pt idx="402">
                  <c:v>602</c:v>
                </c:pt>
                <c:pt idx="403">
                  <c:v>603</c:v>
                </c:pt>
                <c:pt idx="404">
                  <c:v>604</c:v>
                </c:pt>
                <c:pt idx="405">
                  <c:v>605</c:v>
                </c:pt>
                <c:pt idx="406">
                  <c:v>606</c:v>
                </c:pt>
                <c:pt idx="407">
                  <c:v>607</c:v>
                </c:pt>
                <c:pt idx="408">
                  <c:v>608</c:v>
                </c:pt>
                <c:pt idx="409">
                  <c:v>609</c:v>
                </c:pt>
                <c:pt idx="410">
                  <c:v>610</c:v>
                </c:pt>
                <c:pt idx="411">
                  <c:v>611</c:v>
                </c:pt>
                <c:pt idx="412">
                  <c:v>612</c:v>
                </c:pt>
                <c:pt idx="413">
                  <c:v>613</c:v>
                </c:pt>
                <c:pt idx="414">
                  <c:v>614</c:v>
                </c:pt>
                <c:pt idx="415">
                  <c:v>615</c:v>
                </c:pt>
                <c:pt idx="416">
                  <c:v>616</c:v>
                </c:pt>
                <c:pt idx="417">
                  <c:v>617</c:v>
                </c:pt>
                <c:pt idx="418">
                  <c:v>618</c:v>
                </c:pt>
                <c:pt idx="419">
                  <c:v>619</c:v>
                </c:pt>
                <c:pt idx="420">
                  <c:v>620</c:v>
                </c:pt>
                <c:pt idx="421">
                  <c:v>621</c:v>
                </c:pt>
                <c:pt idx="422">
                  <c:v>622</c:v>
                </c:pt>
                <c:pt idx="423">
                  <c:v>623</c:v>
                </c:pt>
                <c:pt idx="424">
                  <c:v>624</c:v>
                </c:pt>
                <c:pt idx="425">
                  <c:v>625</c:v>
                </c:pt>
                <c:pt idx="426">
                  <c:v>626</c:v>
                </c:pt>
                <c:pt idx="427">
                  <c:v>627</c:v>
                </c:pt>
                <c:pt idx="428">
                  <c:v>628</c:v>
                </c:pt>
                <c:pt idx="429">
                  <c:v>629</c:v>
                </c:pt>
                <c:pt idx="430">
                  <c:v>630</c:v>
                </c:pt>
                <c:pt idx="431">
                  <c:v>631</c:v>
                </c:pt>
                <c:pt idx="432">
                  <c:v>632</c:v>
                </c:pt>
                <c:pt idx="433">
                  <c:v>633</c:v>
                </c:pt>
                <c:pt idx="434">
                  <c:v>634</c:v>
                </c:pt>
                <c:pt idx="435">
                  <c:v>635</c:v>
                </c:pt>
                <c:pt idx="436">
                  <c:v>636</c:v>
                </c:pt>
                <c:pt idx="437">
                  <c:v>637</c:v>
                </c:pt>
                <c:pt idx="438">
                  <c:v>638</c:v>
                </c:pt>
                <c:pt idx="439">
                  <c:v>639</c:v>
                </c:pt>
                <c:pt idx="440">
                  <c:v>640</c:v>
                </c:pt>
                <c:pt idx="441">
                  <c:v>641</c:v>
                </c:pt>
                <c:pt idx="442">
                  <c:v>642</c:v>
                </c:pt>
                <c:pt idx="443">
                  <c:v>643</c:v>
                </c:pt>
                <c:pt idx="444">
                  <c:v>644</c:v>
                </c:pt>
                <c:pt idx="445">
                  <c:v>645</c:v>
                </c:pt>
                <c:pt idx="446">
                  <c:v>646</c:v>
                </c:pt>
                <c:pt idx="447">
                  <c:v>647</c:v>
                </c:pt>
                <c:pt idx="448">
                  <c:v>648</c:v>
                </c:pt>
                <c:pt idx="449">
                  <c:v>649</c:v>
                </c:pt>
                <c:pt idx="450">
                  <c:v>650</c:v>
                </c:pt>
                <c:pt idx="451">
                  <c:v>651</c:v>
                </c:pt>
                <c:pt idx="452">
                  <c:v>652</c:v>
                </c:pt>
                <c:pt idx="453">
                  <c:v>653</c:v>
                </c:pt>
                <c:pt idx="454">
                  <c:v>654</c:v>
                </c:pt>
                <c:pt idx="455">
                  <c:v>655</c:v>
                </c:pt>
                <c:pt idx="456">
                  <c:v>656</c:v>
                </c:pt>
                <c:pt idx="457">
                  <c:v>657</c:v>
                </c:pt>
                <c:pt idx="458">
                  <c:v>658</c:v>
                </c:pt>
                <c:pt idx="459">
                  <c:v>659</c:v>
                </c:pt>
                <c:pt idx="460">
                  <c:v>660</c:v>
                </c:pt>
                <c:pt idx="461">
                  <c:v>661</c:v>
                </c:pt>
                <c:pt idx="462">
                  <c:v>662</c:v>
                </c:pt>
                <c:pt idx="463">
                  <c:v>663</c:v>
                </c:pt>
                <c:pt idx="464">
                  <c:v>664</c:v>
                </c:pt>
                <c:pt idx="465">
                  <c:v>665</c:v>
                </c:pt>
                <c:pt idx="466">
                  <c:v>666</c:v>
                </c:pt>
                <c:pt idx="467">
                  <c:v>667</c:v>
                </c:pt>
                <c:pt idx="468">
                  <c:v>668</c:v>
                </c:pt>
                <c:pt idx="469">
                  <c:v>669</c:v>
                </c:pt>
                <c:pt idx="470">
                  <c:v>670</c:v>
                </c:pt>
                <c:pt idx="471">
                  <c:v>671</c:v>
                </c:pt>
                <c:pt idx="472">
                  <c:v>672</c:v>
                </c:pt>
                <c:pt idx="473">
                  <c:v>673</c:v>
                </c:pt>
                <c:pt idx="474">
                  <c:v>674</c:v>
                </c:pt>
                <c:pt idx="475">
                  <c:v>675</c:v>
                </c:pt>
                <c:pt idx="476">
                  <c:v>676</c:v>
                </c:pt>
                <c:pt idx="477">
                  <c:v>677</c:v>
                </c:pt>
                <c:pt idx="478">
                  <c:v>678</c:v>
                </c:pt>
                <c:pt idx="479">
                  <c:v>679</c:v>
                </c:pt>
                <c:pt idx="480">
                  <c:v>680</c:v>
                </c:pt>
                <c:pt idx="481">
                  <c:v>681</c:v>
                </c:pt>
                <c:pt idx="482">
                  <c:v>682</c:v>
                </c:pt>
                <c:pt idx="483">
                  <c:v>683</c:v>
                </c:pt>
                <c:pt idx="484">
                  <c:v>684</c:v>
                </c:pt>
                <c:pt idx="485">
                  <c:v>685</c:v>
                </c:pt>
                <c:pt idx="486">
                  <c:v>686</c:v>
                </c:pt>
                <c:pt idx="487">
                  <c:v>687</c:v>
                </c:pt>
                <c:pt idx="488">
                  <c:v>688</c:v>
                </c:pt>
                <c:pt idx="489">
                  <c:v>689</c:v>
                </c:pt>
                <c:pt idx="490">
                  <c:v>690</c:v>
                </c:pt>
                <c:pt idx="491">
                  <c:v>691</c:v>
                </c:pt>
                <c:pt idx="492">
                  <c:v>692</c:v>
                </c:pt>
                <c:pt idx="493">
                  <c:v>693</c:v>
                </c:pt>
                <c:pt idx="494">
                  <c:v>694</c:v>
                </c:pt>
                <c:pt idx="495">
                  <c:v>695</c:v>
                </c:pt>
                <c:pt idx="496">
                  <c:v>696</c:v>
                </c:pt>
                <c:pt idx="497">
                  <c:v>697</c:v>
                </c:pt>
                <c:pt idx="498">
                  <c:v>698</c:v>
                </c:pt>
                <c:pt idx="499">
                  <c:v>699</c:v>
                </c:pt>
                <c:pt idx="500">
                  <c:v>700</c:v>
                </c:pt>
                <c:pt idx="501">
                  <c:v>701</c:v>
                </c:pt>
                <c:pt idx="502">
                  <c:v>702</c:v>
                </c:pt>
                <c:pt idx="503">
                  <c:v>703</c:v>
                </c:pt>
                <c:pt idx="504">
                  <c:v>704</c:v>
                </c:pt>
                <c:pt idx="505">
                  <c:v>705</c:v>
                </c:pt>
                <c:pt idx="506">
                  <c:v>706</c:v>
                </c:pt>
                <c:pt idx="507">
                  <c:v>707</c:v>
                </c:pt>
                <c:pt idx="508">
                  <c:v>708</c:v>
                </c:pt>
                <c:pt idx="509">
                  <c:v>709</c:v>
                </c:pt>
                <c:pt idx="510">
                  <c:v>710</c:v>
                </c:pt>
                <c:pt idx="511">
                  <c:v>711</c:v>
                </c:pt>
                <c:pt idx="512">
                  <c:v>712</c:v>
                </c:pt>
                <c:pt idx="513">
                  <c:v>713</c:v>
                </c:pt>
                <c:pt idx="514">
                  <c:v>714</c:v>
                </c:pt>
                <c:pt idx="515">
                  <c:v>715</c:v>
                </c:pt>
                <c:pt idx="516">
                  <c:v>716</c:v>
                </c:pt>
                <c:pt idx="517">
                  <c:v>717</c:v>
                </c:pt>
                <c:pt idx="518">
                  <c:v>718</c:v>
                </c:pt>
                <c:pt idx="519">
                  <c:v>719</c:v>
                </c:pt>
                <c:pt idx="520">
                  <c:v>720</c:v>
                </c:pt>
                <c:pt idx="521">
                  <c:v>721</c:v>
                </c:pt>
                <c:pt idx="522">
                  <c:v>722</c:v>
                </c:pt>
                <c:pt idx="523">
                  <c:v>723</c:v>
                </c:pt>
                <c:pt idx="524">
                  <c:v>724</c:v>
                </c:pt>
                <c:pt idx="525">
                  <c:v>725</c:v>
                </c:pt>
                <c:pt idx="526">
                  <c:v>726</c:v>
                </c:pt>
                <c:pt idx="527">
                  <c:v>727</c:v>
                </c:pt>
                <c:pt idx="528">
                  <c:v>728</c:v>
                </c:pt>
                <c:pt idx="529">
                  <c:v>729</c:v>
                </c:pt>
                <c:pt idx="530">
                  <c:v>730</c:v>
                </c:pt>
                <c:pt idx="531">
                  <c:v>731</c:v>
                </c:pt>
                <c:pt idx="532">
                  <c:v>732</c:v>
                </c:pt>
                <c:pt idx="533">
                  <c:v>733</c:v>
                </c:pt>
                <c:pt idx="534">
                  <c:v>734</c:v>
                </c:pt>
                <c:pt idx="535">
                  <c:v>735</c:v>
                </c:pt>
                <c:pt idx="536">
                  <c:v>736</c:v>
                </c:pt>
                <c:pt idx="537">
                  <c:v>737</c:v>
                </c:pt>
                <c:pt idx="538">
                  <c:v>738</c:v>
                </c:pt>
                <c:pt idx="539">
                  <c:v>739</c:v>
                </c:pt>
                <c:pt idx="540">
                  <c:v>740</c:v>
                </c:pt>
                <c:pt idx="541">
                  <c:v>741</c:v>
                </c:pt>
                <c:pt idx="542">
                  <c:v>742</c:v>
                </c:pt>
                <c:pt idx="543">
                  <c:v>743</c:v>
                </c:pt>
                <c:pt idx="544">
                  <c:v>744</c:v>
                </c:pt>
                <c:pt idx="545">
                  <c:v>745</c:v>
                </c:pt>
                <c:pt idx="546">
                  <c:v>746</c:v>
                </c:pt>
                <c:pt idx="547">
                  <c:v>747</c:v>
                </c:pt>
                <c:pt idx="548">
                  <c:v>748</c:v>
                </c:pt>
                <c:pt idx="549">
                  <c:v>749</c:v>
                </c:pt>
                <c:pt idx="550">
                  <c:v>750</c:v>
                </c:pt>
                <c:pt idx="551">
                  <c:v>751</c:v>
                </c:pt>
                <c:pt idx="552">
                  <c:v>752</c:v>
                </c:pt>
                <c:pt idx="553">
                  <c:v>753</c:v>
                </c:pt>
                <c:pt idx="554">
                  <c:v>754</c:v>
                </c:pt>
                <c:pt idx="555">
                  <c:v>755</c:v>
                </c:pt>
                <c:pt idx="556">
                  <c:v>756</c:v>
                </c:pt>
                <c:pt idx="557">
                  <c:v>757</c:v>
                </c:pt>
                <c:pt idx="558">
                  <c:v>758</c:v>
                </c:pt>
                <c:pt idx="559">
                  <c:v>759</c:v>
                </c:pt>
                <c:pt idx="560">
                  <c:v>760</c:v>
                </c:pt>
                <c:pt idx="561">
                  <c:v>761</c:v>
                </c:pt>
                <c:pt idx="562">
                  <c:v>762</c:v>
                </c:pt>
                <c:pt idx="563">
                  <c:v>763</c:v>
                </c:pt>
                <c:pt idx="564">
                  <c:v>764</c:v>
                </c:pt>
                <c:pt idx="565">
                  <c:v>765</c:v>
                </c:pt>
                <c:pt idx="566">
                  <c:v>766</c:v>
                </c:pt>
                <c:pt idx="567">
                  <c:v>767</c:v>
                </c:pt>
                <c:pt idx="568">
                  <c:v>768</c:v>
                </c:pt>
                <c:pt idx="569">
                  <c:v>769</c:v>
                </c:pt>
                <c:pt idx="570">
                  <c:v>770</c:v>
                </c:pt>
                <c:pt idx="571">
                  <c:v>771</c:v>
                </c:pt>
                <c:pt idx="572">
                  <c:v>772</c:v>
                </c:pt>
                <c:pt idx="573">
                  <c:v>773</c:v>
                </c:pt>
                <c:pt idx="574">
                  <c:v>774</c:v>
                </c:pt>
                <c:pt idx="575">
                  <c:v>775</c:v>
                </c:pt>
                <c:pt idx="576">
                  <c:v>776</c:v>
                </c:pt>
                <c:pt idx="577">
                  <c:v>777</c:v>
                </c:pt>
                <c:pt idx="578">
                  <c:v>778</c:v>
                </c:pt>
                <c:pt idx="579">
                  <c:v>779</c:v>
                </c:pt>
                <c:pt idx="580">
                  <c:v>780</c:v>
                </c:pt>
                <c:pt idx="581">
                  <c:v>781</c:v>
                </c:pt>
                <c:pt idx="582">
                  <c:v>782</c:v>
                </c:pt>
                <c:pt idx="583">
                  <c:v>783</c:v>
                </c:pt>
                <c:pt idx="584">
                  <c:v>784</c:v>
                </c:pt>
                <c:pt idx="585">
                  <c:v>785</c:v>
                </c:pt>
                <c:pt idx="586">
                  <c:v>786</c:v>
                </c:pt>
                <c:pt idx="587">
                  <c:v>787</c:v>
                </c:pt>
                <c:pt idx="588">
                  <c:v>788</c:v>
                </c:pt>
                <c:pt idx="589">
                  <c:v>789</c:v>
                </c:pt>
                <c:pt idx="590">
                  <c:v>790</c:v>
                </c:pt>
                <c:pt idx="591">
                  <c:v>791</c:v>
                </c:pt>
                <c:pt idx="592">
                  <c:v>792</c:v>
                </c:pt>
                <c:pt idx="593">
                  <c:v>793</c:v>
                </c:pt>
                <c:pt idx="594">
                  <c:v>794</c:v>
                </c:pt>
                <c:pt idx="595">
                  <c:v>795</c:v>
                </c:pt>
                <c:pt idx="596">
                  <c:v>796</c:v>
                </c:pt>
                <c:pt idx="597">
                  <c:v>797</c:v>
                </c:pt>
                <c:pt idx="598">
                  <c:v>798</c:v>
                </c:pt>
                <c:pt idx="599">
                  <c:v>799</c:v>
                </c:pt>
                <c:pt idx="600">
                  <c:v>800</c:v>
                </c:pt>
                <c:pt idx="601">
                  <c:v>801</c:v>
                </c:pt>
                <c:pt idx="602">
                  <c:v>802</c:v>
                </c:pt>
                <c:pt idx="603">
                  <c:v>803</c:v>
                </c:pt>
                <c:pt idx="604">
                  <c:v>804</c:v>
                </c:pt>
                <c:pt idx="605">
                  <c:v>805</c:v>
                </c:pt>
                <c:pt idx="606">
                  <c:v>806</c:v>
                </c:pt>
                <c:pt idx="607">
                  <c:v>807</c:v>
                </c:pt>
                <c:pt idx="608">
                  <c:v>808</c:v>
                </c:pt>
                <c:pt idx="609">
                  <c:v>809</c:v>
                </c:pt>
                <c:pt idx="610">
                  <c:v>810</c:v>
                </c:pt>
                <c:pt idx="611">
                  <c:v>811</c:v>
                </c:pt>
                <c:pt idx="612">
                  <c:v>812</c:v>
                </c:pt>
                <c:pt idx="613">
                  <c:v>813</c:v>
                </c:pt>
                <c:pt idx="614">
                  <c:v>814</c:v>
                </c:pt>
                <c:pt idx="615">
                  <c:v>815</c:v>
                </c:pt>
                <c:pt idx="616">
                  <c:v>816</c:v>
                </c:pt>
                <c:pt idx="617">
                  <c:v>817</c:v>
                </c:pt>
                <c:pt idx="618">
                  <c:v>818</c:v>
                </c:pt>
                <c:pt idx="619">
                  <c:v>819</c:v>
                </c:pt>
                <c:pt idx="620">
                  <c:v>820</c:v>
                </c:pt>
                <c:pt idx="621">
                  <c:v>821</c:v>
                </c:pt>
                <c:pt idx="622">
                  <c:v>822</c:v>
                </c:pt>
                <c:pt idx="623">
                  <c:v>823</c:v>
                </c:pt>
                <c:pt idx="624">
                  <c:v>824</c:v>
                </c:pt>
                <c:pt idx="625">
                  <c:v>825</c:v>
                </c:pt>
                <c:pt idx="626">
                  <c:v>826</c:v>
                </c:pt>
                <c:pt idx="627">
                  <c:v>827</c:v>
                </c:pt>
                <c:pt idx="628">
                  <c:v>828</c:v>
                </c:pt>
                <c:pt idx="629">
                  <c:v>829</c:v>
                </c:pt>
                <c:pt idx="630">
                  <c:v>830</c:v>
                </c:pt>
                <c:pt idx="631">
                  <c:v>831</c:v>
                </c:pt>
                <c:pt idx="632">
                  <c:v>832</c:v>
                </c:pt>
                <c:pt idx="633">
                  <c:v>833</c:v>
                </c:pt>
                <c:pt idx="634">
                  <c:v>834</c:v>
                </c:pt>
                <c:pt idx="635">
                  <c:v>835</c:v>
                </c:pt>
                <c:pt idx="636">
                  <c:v>836</c:v>
                </c:pt>
                <c:pt idx="637">
                  <c:v>837</c:v>
                </c:pt>
                <c:pt idx="638">
                  <c:v>838</c:v>
                </c:pt>
                <c:pt idx="639">
                  <c:v>839</c:v>
                </c:pt>
                <c:pt idx="640">
                  <c:v>840</c:v>
                </c:pt>
                <c:pt idx="641">
                  <c:v>841</c:v>
                </c:pt>
                <c:pt idx="642">
                  <c:v>842</c:v>
                </c:pt>
                <c:pt idx="643">
                  <c:v>843</c:v>
                </c:pt>
                <c:pt idx="644">
                  <c:v>844</c:v>
                </c:pt>
                <c:pt idx="645">
                  <c:v>845</c:v>
                </c:pt>
                <c:pt idx="646">
                  <c:v>846</c:v>
                </c:pt>
                <c:pt idx="647">
                  <c:v>847</c:v>
                </c:pt>
                <c:pt idx="648">
                  <c:v>848</c:v>
                </c:pt>
                <c:pt idx="649">
                  <c:v>849</c:v>
                </c:pt>
                <c:pt idx="650">
                  <c:v>850</c:v>
                </c:pt>
              </c:numCache>
            </c:numRef>
          </c:cat>
          <c:val>
            <c:numRef>
              <c:f>Sheet1!$B$1:$B$651</c:f>
              <c:numCache>
                <c:formatCode>0.000E+00</c:formatCode>
                <c:ptCount val="651"/>
                <c:pt idx="0">
                  <c:v>2.5628000000000001E-2</c:v>
                </c:pt>
                <c:pt idx="1">
                  <c:v>2.5520000000000001E-2</c:v>
                </c:pt>
                <c:pt idx="2">
                  <c:v>2.5295000000000002E-2</c:v>
                </c:pt>
                <c:pt idx="3">
                  <c:v>2.4871999999999998E-2</c:v>
                </c:pt>
                <c:pt idx="4">
                  <c:v>2.4562E-2</c:v>
                </c:pt>
                <c:pt idx="5">
                  <c:v>2.4143000000000001E-2</c:v>
                </c:pt>
                <c:pt idx="6">
                  <c:v>2.3944E-2</c:v>
                </c:pt>
                <c:pt idx="7">
                  <c:v>2.3817000000000001E-2</c:v>
                </c:pt>
                <c:pt idx="8">
                  <c:v>2.3415999999999999E-2</c:v>
                </c:pt>
                <c:pt idx="9">
                  <c:v>2.2995999999999999E-2</c:v>
                </c:pt>
                <c:pt idx="10">
                  <c:v>2.2651000000000001E-2</c:v>
                </c:pt>
                <c:pt idx="11">
                  <c:v>2.2265E-2</c:v>
                </c:pt>
                <c:pt idx="12">
                  <c:v>2.2120999999999998E-2</c:v>
                </c:pt>
                <c:pt idx="13">
                  <c:v>2.1850000000000001E-2</c:v>
                </c:pt>
                <c:pt idx="14">
                  <c:v>2.1600999999999999E-2</c:v>
                </c:pt>
                <c:pt idx="15">
                  <c:v>2.1309999999999999E-2</c:v>
                </c:pt>
                <c:pt idx="16">
                  <c:v>2.0979999999999999E-2</c:v>
                </c:pt>
                <c:pt idx="17">
                  <c:v>2.0666E-2</c:v>
                </c:pt>
                <c:pt idx="18">
                  <c:v>2.0479000000000001E-2</c:v>
                </c:pt>
                <c:pt idx="19">
                  <c:v>2.0237000000000002E-2</c:v>
                </c:pt>
                <c:pt idx="20">
                  <c:v>2.0073000000000001E-2</c:v>
                </c:pt>
                <c:pt idx="21">
                  <c:v>1.9894999999999999E-2</c:v>
                </c:pt>
                <c:pt idx="22">
                  <c:v>1.9719E-2</c:v>
                </c:pt>
                <c:pt idx="23">
                  <c:v>1.9404999999999999E-2</c:v>
                </c:pt>
                <c:pt idx="24">
                  <c:v>1.9171000000000001E-2</c:v>
                </c:pt>
                <c:pt idx="25">
                  <c:v>1.8976E-2</c:v>
                </c:pt>
                <c:pt idx="26">
                  <c:v>1.8814000000000001E-2</c:v>
                </c:pt>
                <c:pt idx="27">
                  <c:v>1.8679000000000001E-2</c:v>
                </c:pt>
                <c:pt idx="28">
                  <c:v>1.8391000000000001E-2</c:v>
                </c:pt>
                <c:pt idx="29">
                  <c:v>1.8173999999999999E-2</c:v>
                </c:pt>
                <c:pt idx="30">
                  <c:v>1.7975999999999999E-2</c:v>
                </c:pt>
                <c:pt idx="31">
                  <c:v>1.7849E-2</c:v>
                </c:pt>
                <c:pt idx="32">
                  <c:v>1.7831E-2</c:v>
                </c:pt>
                <c:pt idx="33">
                  <c:v>1.7429E-2</c:v>
                </c:pt>
                <c:pt idx="34">
                  <c:v>1.7319999999999999E-2</c:v>
                </c:pt>
                <c:pt idx="35">
                  <c:v>1.7037E-2</c:v>
                </c:pt>
                <c:pt idx="36">
                  <c:v>1.6986000000000001E-2</c:v>
                </c:pt>
                <c:pt idx="37">
                  <c:v>1.6958999999999998E-2</c:v>
                </c:pt>
                <c:pt idx="38">
                  <c:v>1.6794E-2</c:v>
                </c:pt>
                <c:pt idx="39">
                  <c:v>1.6511999999999999E-2</c:v>
                </c:pt>
                <c:pt idx="40">
                  <c:v>1.6392E-2</c:v>
                </c:pt>
                <c:pt idx="41">
                  <c:v>1.6230999999999999E-2</c:v>
                </c:pt>
                <c:pt idx="42">
                  <c:v>1.6167000000000001E-2</c:v>
                </c:pt>
                <c:pt idx="43">
                  <c:v>1.5960999999999999E-2</c:v>
                </c:pt>
                <c:pt idx="44">
                  <c:v>1.5837E-2</c:v>
                </c:pt>
                <c:pt idx="45">
                  <c:v>1.5657000000000001E-2</c:v>
                </c:pt>
                <c:pt idx="46">
                  <c:v>1.5429E-2</c:v>
                </c:pt>
                <c:pt idx="47">
                  <c:v>1.5297E-2</c:v>
                </c:pt>
                <c:pt idx="48">
                  <c:v>1.5341E-2</c:v>
                </c:pt>
                <c:pt idx="49">
                  <c:v>1.5218000000000001E-2</c:v>
                </c:pt>
                <c:pt idx="50">
                  <c:v>1.508E-2</c:v>
                </c:pt>
                <c:pt idx="51">
                  <c:v>1.4988E-2</c:v>
                </c:pt>
                <c:pt idx="52">
                  <c:v>1.4867E-2</c:v>
                </c:pt>
                <c:pt idx="53">
                  <c:v>1.4578000000000001E-2</c:v>
                </c:pt>
                <c:pt idx="54">
                  <c:v>1.4605999999999999E-2</c:v>
                </c:pt>
                <c:pt idx="55">
                  <c:v>1.452E-2</c:v>
                </c:pt>
                <c:pt idx="56">
                  <c:v>1.4389000000000001E-2</c:v>
                </c:pt>
                <c:pt idx="57">
                  <c:v>1.4223E-2</c:v>
                </c:pt>
                <c:pt idx="58">
                  <c:v>1.4041E-2</c:v>
                </c:pt>
                <c:pt idx="59">
                  <c:v>1.3939E-2</c:v>
                </c:pt>
                <c:pt idx="60">
                  <c:v>1.3853000000000001E-2</c:v>
                </c:pt>
                <c:pt idx="61">
                  <c:v>1.3896E-2</c:v>
                </c:pt>
                <c:pt idx="62">
                  <c:v>1.3809999999999999E-2</c:v>
                </c:pt>
                <c:pt idx="63">
                  <c:v>1.3597E-2</c:v>
                </c:pt>
                <c:pt idx="64">
                  <c:v>1.3517E-2</c:v>
                </c:pt>
                <c:pt idx="65">
                  <c:v>1.3417E-2</c:v>
                </c:pt>
                <c:pt idx="66">
                  <c:v>1.3370999999999999E-2</c:v>
                </c:pt>
                <c:pt idx="67">
                  <c:v>1.3339999999999999E-2</c:v>
                </c:pt>
                <c:pt idx="68">
                  <c:v>1.3207999999999999E-2</c:v>
                </c:pt>
                <c:pt idx="69">
                  <c:v>1.3082999999999999E-2</c:v>
                </c:pt>
                <c:pt idx="70">
                  <c:v>1.3041000000000001E-2</c:v>
                </c:pt>
                <c:pt idx="71">
                  <c:v>1.2899000000000001E-2</c:v>
                </c:pt>
                <c:pt idx="72">
                  <c:v>1.2855999999999999E-2</c:v>
                </c:pt>
                <c:pt idx="73">
                  <c:v>1.2813E-2</c:v>
                </c:pt>
                <c:pt idx="74">
                  <c:v>1.2725E-2</c:v>
                </c:pt>
                <c:pt idx="75">
                  <c:v>1.2595E-2</c:v>
                </c:pt>
                <c:pt idx="76">
                  <c:v>1.2586999999999999E-2</c:v>
                </c:pt>
                <c:pt idx="77">
                  <c:v>1.2403000000000001E-2</c:v>
                </c:pt>
                <c:pt idx="78">
                  <c:v>1.2281E-2</c:v>
                </c:pt>
                <c:pt idx="79">
                  <c:v>1.2348E-2</c:v>
                </c:pt>
                <c:pt idx="80">
                  <c:v>1.2256E-2</c:v>
                </c:pt>
                <c:pt idx="81">
                  <c:v>1.2115000000000001E-2</c:v>
                </c:pt>
                <c:pt idx="82">
                  <c:v>1.2115000000000001E-2</c:v>
                </c:pt>
                <c:pt idx="83">
                  <c:v>1.1975E-2</c:v>
                </c:pt>
                <c:pt idx="84">
                  <c:v>1.2012E-2</c:v>
                </c:pt>
                <c:pt idx="85">
                  <c:v>1.2017999999999999E-2</c:v>
                </c:pt>
                <c:pt idx="86">
                  <c:v>1.1904E-2</c:v>
                </c:pt>
                <c:pt idx="87">
                  <c:v>1.1828E-2</c:v>
                </c:pt>
                <c:pt idx="88">
                  <c:v>1.1717999999999999E-2</c:v>
                </c:pt>
                <c:pt idx="89">
                  <c:v>1.1585E-2</c:v>
                </c:pt>
                <c:pt idx="90">
                  <c:v>1.1617000000000001E-2</c:v>
                </c:pt>
                <c:pt idx="91">
                  <c:v>1.1658E-2</c:v>
                </c:pt>
                <c:pt idx="92">
                  <c:v>1.1701E-2</c:v>
                </c:pt>
                <c:pt idx="93">
                  <c:v>1.1519E-2</c:v>
                </c:pt>
                <c:pt idx="94">
                  <c:v>1.1382E-2</c:v>
                </c:pt>
                <c:pt idx="95">
                  <c:v>1.1391999999999999E-2</c:v>
                </c:pt>
                <c:pt idx="96">
                  <c:v>1.1276E-2</c:v>
                </c:pt>
                <c:pt idx="97">
                  <c:v>1.1386E-2</c:v>
                </c:pt>
                <c:pt idx="98">
                  <c:v>1.1379999999999999E-2</c:v>
                </c:pt>
                <c:pt idx="99">
                  <c:v>1.1480000000000001E-2</c:v>
                </c:pt>
                <c:pt idx="100">
                  <c:v>1.1816E-2</c:v>
                </c:pt>
                <c:pt idx="101">
                  <c:v>1.2923E-2</c:v>
                </c:pt>
                <c:pt idx="102">
                  <c:v>1.4768E-2</c:v>
                </c:pt>
                <c:pt idx="103">
                  <c:v>1.8487E-2</c:v>
                </c:pt>
                <c:pt idx="104">
                  <c:v>2.5453E-2</c:v>
                </c:pt>
                <c:pt idx="105">
                  <c:v>3.7272E-2</c:v>
                </c:pt>
                <c:pt idx="106">
                  <c:v>5.7466000000000003E-2</c:v>
                </c:pt>
                <c:pt idx="107">
                  <c:v>9.0828999999999993E-2</c:v>
                </c:pt>
                <c:pt idx="108">
                  <c:v>0.14321400000000001</c:v>
                </c:pt>
                <c:pt idx="109">
                  <c:v>0.22251699999999999</c:v>
                </c:pt>
                <c:pt idx="110">
                  <c:v>0.33594099999999999</c:v>
                </c:pt>
                <c:pt idx="111">
                  <c:v>0.49104900000000001</c:v>
                </c:pt>
                <c:pt idx="112">
                  <c:v>0.70025800000000005</c:v>
                </c:pt>
                <c:pt idx="113">
                  <c:v>0.97562800000000005</c:v>
                </c:pt>
                <c:pt idx="114">
                  <c:v>1.3300050000000001</c:v>
                </c:pt>
                <c:pt idx="115">
                  <c:v>1.7734589999999999</c:v>
                </c:pt>
                <c:pt idx="116">
                  <c:v>2.313129</c:v>
                </c:pt>
                <c:pt idx="117">
                  <c:v>2.9580410000000001</c:v>
                </c:pt>
                <c:pt idx="118">
                  <c:v>3.737247</c:v>
                </c:pt>
                <c:pt idx="119">
                  <c:v>4.619872</c:v>
                </c:pt>
                <c:pt idx="120">
                  <c:v>5.6633509999999996</c:v>
                </c:pt>
                <c:pt idx="121">
                  <c:v>6.8378589999999999</c:v>
                </c:pt>
                <c:pt idx="122">
                  <c:v>8.1197809999999997</c:v>
                </c:pt>
                <c:pt idx="123">
                  <c:v>9.4431659999999997</c:v>
                </c:pt>
                <c:pt idx="124">
                  <c:v>10.932169</c:v>
                </c:pt>
                <c:pt idx="125">
                  <c:v>12.541231</c:v>
                </c:pt>
                <c:pt idx="126">
                  <c:v>14.220592999999999</c:v>
                </c:pt>
                <c:pt idx="127">
                  <c:v>16.131853</c:v>
                </c:pt>
                <c:pt idx="128">
                  <c:v>18.038999</c:v>
                </c:pt>
                <c:pt idx="129">
                  <c:v>19.901575000000001</c:v>
                </c:pt>
                <c:pt idx="130">
                  <c:v>21.915464</c:v>
                </c:pt>
                <c:pt idx="131">
                  <c:v>23.950201</c:v>
                </c:pt>
                <c:pt idx="132">
                  <c:v>25.980079</c:v>
                </c:pt>
                <c:pt idx="133">
                  <c:v>28.073571999999999</c:v>
                </c:pt>
                <c:pt idx="134">
                  <c:v>30.085557999999999</c:v>
                </c:pt>
                <c:pt idx="135">
                  <c:v>31.977322000000001</c:v>
                </c:pt>
                <c:pt idx="136">
                  <c:v>34.009067000000002</c:v>
                </c:pt>
                <c:pt idx="137">
                  <c:v>36.052692</c:v>
                </c:pt>
                <c:pt idx="138">
                  <c:v>38.082805999999998</c:v>
                </c:pt>
                <c:pt idx="139">
                  <c:v>40.099105999999999</c:v>
                </c:pt>
                <c:pt idx="140">
                  <c:v>41.964550000000003</c:v>
                </c:pt>
                <c:pt idx="141">
                  <c:v>43.651739999999997</c:v>
                </c:pt>
                <c:pt idx="142">
                  <c:v>45.519401999999999</c:v>
                </c:pt>
                <c:pt idx="143">
                  <c:v>47.139392000000001</c:v>
                </c:pt>
                <c:pt idx="144">
                  <c:v>48.871608999999999</c:v>
                </c:pt>
                <c:pt idx="145">
                  <c:v>50.506570000000004</c:v>
                </c:pt>
                <c:pt idx="146">
                  <c:v>52.075457999999998</c:v>
                </c:pt>
                <c:pt idx="147">
                  <c:v>53.195219999999999</c:v>
                </c:pt>
                <c:pt idx="148">
                  <c:v>54.620801</c:v>
                </c:pt>
                <c:pt idx="149">
                  <c:v>55.927419999999998</c:v>
                </c:pt>
                <c:pt idx="150">
                  <c:v>57.354304999999997</c:v>
                </c:pt>
                <c:pt idx="151">
                  <c:v>58.928702999999999</c:v>
                </c:pt>
                <c:pt idx="152">
                  <c:v>60.140819999999998</c:v>
                </c:pt>
                <c:pt idx="153">
                  <c:v>60.822277</c:v>
                </c:pt>
                <c:pt idx="154">
                  <c:v>61.939256</c:v>
                </c:pt>
                <c:pt idx="155">
                  <c:v>62.887804000000003</c:v>
                </c:pt>
                <c:pt idx="156">
                  <c:v>63.934185999999997</c:v>
                </c:pt>
                <c:pt idx="157">
                  <c:v>65.193577000000005</c:v>
                </c:pt>
                <c:pt idx="158">
                  <c:v>66.045332000000002</c:v>
                </c:pt>
                <c:pt idx="159">
                  <c:v>66.394093999999996</c:v>
                </c:pt>
                <c:pt idx="160">
                  <c:v>67.285318000000004</c:v>
                </c:pt>
                <c:pt idx="161">
                  <c:v>67.878034999999997</c:v>
                </c:pt>
                <c:pt idx="162">
                  <c:v>68.767825999999999</c:v>
                </c:pt>
                <c:pt idx="163">
                  <c:v>69.699162999999999</c:v>
                </c:pt>
                <c:pt idx="164">
                  <c:v>70.159234999999995</c:v>
                </c:pt>
                <c:pt idx="165">
                  <c:v>70.385475</c:v>
                </c:pt>
                <c:pt idx="166">
                  <c:v>70.912688000000003</c:v>
                </c:pt>
                <c:pt idx="167">
                  <c:v>71.129605999999995</c:v>
                </c:pt>
                <c:pt idx="168">
                  <c:v>71.334265000000002</c:v>
                </c:pt>
                <c:pt idx="169">
                  <c:v>71.804940999999999</c:v>
                </c:pt>
                <c:pt idx="170">
                  <c:v>71.624257999999998</c:v>
                </c:pt>
                <c:pt idx="171">
                  <c:v>71.184297000000001</c:v>
                </c:pt>
                <c:pt idx="172">
                  <c:v>70.802499999999995</c:v>
                </c:pt>
                <c:pt idx="173">
                  <c:v>70.292771000000002</c:v>
                </c:pt>
                <c:pt idx="174">
                  <c:v>69.778104999999996</c:v>
                </c:pt>
                <c:pt idx="175">
                  <c:v>69.516165000000001</c:v>
                </c:pt>
                <c:pt idx="176">
                  <c:v>68.965919999999997</c:v>
                </c:pt>
                <c:pt idx="177">
                  <c:v>68.210637000000006</c:v>
                </c:pt>
                <c:pt idx="178">
                  <c:v>68.582116999999997</c:v>
                </c:pt>
                <c:pt idx="179">
                  <c:v>68.856700000000004</c:v>
                </c:pt>
                <c:pt idx="180">
                  <c:v>69.592352000000005</c:v>
                </c:pt>
                <c:pt idx="181">
                  <c:v>70.029928999999996</c:v>
                </c:pt>
                <c:pt idx="182">
                  <c:v>70.916881000000004</c:v>
                </c:pt>
                <c:pt idx="183">
                  <c:v>71.750682999999995</c:v>
                </c:pt>
                <c:pt idx="184">
                  <c:v>73.279921999999999</c:v>
                </c:pt>
                <c:pt idx="185">
                  <c:v>74.081815000000006</c:v>
                </c:pt>
                <c:pt idx="186">
                  <c:v>74.896474999999995</c:v>
                </c:pt>
                <c:pt idx="187">
                  <c:v>75.219908000000004</c:v>
                </c:pt>
                <c:pt idx="188">
                  <c:v>75.907330000000002</c:v>
                </c:pt>
                <c:pt idx="189">
                  <c:v>76.565952999999993</c:v>
                </c:pt>
                <c:pt idx="190">
                  <c:v>77.514779000000004</c:v>
                </c:pt>
                <c:pt idx="191">
                  <c:v>77.802412000000004</c:v>
                </c:pt>
                <c:pt idx="192">
                  <c:v>78.207695999999999</c:v>
                </c:pt>
                <c:pt idx="193">
                  <c:v>78.088436999999999</c:v>
                </c:pt>
                <c:pt idx="194">
                  <c:v>78.360224000000002</c:v>
                </c:pt>
                <c:pt idx="195">
                  <c:v>78.755367000000007</c:v>
                </c:pt>
                <c:pt idx="196">
                  <c:v>79.538618</c:v>
                </c:pt>
                <c:pt idx="197">
                  <c:v>79.652765000000002</c:v>
                </c:pt>
                <c:pt idx="198">
                  <c:v>79.826075000000003</c:v>
                </c:pt>
                <c:pt idx="199">
                  <c:v>79.419707000000002</c:v>
                </c:pt>
                <c:pt idx="200">
                  <c:v>79.363702000000004</c:v>
                </c:pt>
                <c:pt idx="201">
                  <c:v>79.412723</c:v>
                </c:pt>
                <c:pt idx="202">
                  <c:v>79.917591000000002</c:v>
                </c:pt>
                <c:pt idx="203">
                  <c:v>79.884262000000007</c:v>
                </c:pt>
                <c:pt idx="204">
                  <c:v>79.939595999999995</c:v>
                </c:pt>
                <c:pt idx="205">
                  <c:v>79.471412999999998</c:v>
                </c:pt>
                <c:pt idx="206">
                  <c:v>79.561756000000003</c:v>
                </c:pt>
                <c:pt idx="207">
                  <c:v>79.336855</c:v>
                </c:pt>
                <c:pt idx="208">
                  <c:v>79.728064000000003</c:v>
                </c:pt>
                <c:pt idx="209">
                  <c:v>79.869996</c:v>
                </c:pt>
                <c:pt idx="210">
                  <c:v>79.664546999999999</c:v>
                </c:pt>
                <c:pt idx="211">
                  <c:v>79.063581999999997</c:v>
                </c:pt>
                <c:pt idx="212">
                  <c:v>79.087283999999997</c:v>
                </c:pt>
                <c:pt idx="213">
                  <c:v>79.193690000000004</c:v>
                </c:pt>
                <c:pt idx="214">
                  <c:v>79.439283000000003</c:v>
                </c:pt>
                <c:pt idx="215">
                  <c:v>79.460876999999996</c:v>
                </c:pt>
                <c:pt idx="216">
                  <c:v>79.370024000000001</c:v>
                </c:pt>
                <c:pt idx="217">
                  <c:v>78.980694</c:v>
                </c:pt>
                <c:pt idx="218">
                  <c:v>79.154295000000005</c:v>
                </c:pt>
                <c:pt idx="219">
                  <c:v>79.397357</c:v>
                </c:pt>
                <c:pt idx="220">
                  <c:v>79.716759999999994</c:v>
                </c:pt>
                <c:pt idx="221">
                  <c:v>79.978730999999996</c:v>
                </c:pt>
                <c:pt idx="222">
                  <c:v>79.780219000000002</c:v>
                </c:pt>
                <c:pt idx="223">
                  <c:v>79.432751999999994</c:v>
                </c:pt>
                <c:pt idx="224">
                  <c:v>79.553312000000005</c:v>
                </c:pt>
                <c:pt idx="225">
                  <c:v>79.747538000000006</c:v>
                </c:pt>
                <c:pt idx="226">
                  <c:v>80.093380999999994</c:v>
                </c:pt>
                <c:pt idx="227">
                  <c:v>80.285162</c:v>
                </c:pt>
                <c:pt idx="228">
                  <c:v>80.210567999999995</c:v>
                </c:pt>
                <c:pt idx="229">
                  <c:v>79.818776</c:v>
                </c:pt>
                <c:pt idx="230">
                  <c:v>79.825800000000001</c:v>
                </c:pt>
                <c:pt idx="231">
                  <c:v>79.997688999999994</c:v>
                </c:pt>
                <c:pt idx="232">
                  <c:v>80.255161999999999</c:v>
                </c:pt>
                <c:pt idx="233">
                  <c:v>80.153775999999993</c:v>
                </c:pt>
                <c:pt idx="234">
                  <c:v>80.074704999999994</c:v>
                </c:pt>
                <c:pt idx="235">
                  <c:v>79.835071999999997</c:v>
                </c:pt>
                <c:pt idx="236">
                  <c:v>79.821206000000004</c:v>
                </c:pt>
                <c:pt idx="237">
                  <c:v>79.871975000000006</c:v>
                </c:pt>
                <c:pt idx="238">
                  <c:v>80.129350000000002</c:v>
                </c:pt>
                <c:pt idx="239">
                  <c:v>80.276967999999997</c:v>
                </c:pt>
                <c:pt idx="240">
                  <c:v>80.159560999999997</c:v>
                </c:pt>
                <c:pt idx="241">
                  <c:v>79.695437999999996</c:v>
                </c:pt>
                <c:pt idx="242">
                  <c:v>79.712547999999998</c:v>
                </c:pt>
                <c:pt idx="243">
                  <c:v>79.817552000000006</c:v>
                </c:pt>
                <c:pt idx="244">
                  <c:v>80.123510999999993</c:v>
                </c:pt>
                <c:pt idx="245">
                  <c:v>80.496290000000002</c:v>
                </c:pt>
                <c:pt idx="246">
                  <c:v>80.363170999999994</c:v>
                </c:pt>
                <c:pt idx="247">
                  <c:v>80.042237</c:v>
                </c:pt>
                <c:pt idx="248">
                  <c:v>80.134304999999998</c:v>
                </c:pt>
                <c:pt idx="249">
                  <c:v>80.307674000000006</c:v>
                </c:pt>
                <c:pt idx="250">
                  <c:v>80.775925000000001</c:v>
                </c:pt>
                <c:pt idx="251">
                  <c:v>81.148803000000001</c:v>
                </c:pt>
                <c:pt idx="252">
                  <c:v>80.925196</c:v>
                </c:pt>
                <c:pt idx="253">
                  <c:v>80.599683999999996</c:v>
                </c:pt>
                <c:pt idx="254">
                  <c:v>80.743392</c:v>
                </c:pt>
                <c:pt idx="255">
                  <c:v>80.924535000000006</c:v>
                </c:pt>
                <c:pt idx="256">
                  <c:v>81.269769999999994</c:v>
                </c:pt>
                <c:pt idx="257">
                  <c:v>81.545090000000002</c:v>
                </c:pt>
                <c:pt idx="258">
                  <c:v>81.416822999999994</c:v>
                </c:pt>
                <c:pt idx="259">
                  <c:v>81.043863999999999</c:v>
                </c:pt>
                <c:pt idx="260">
                  <c:v>81.016052999999999</c:v>
                </c:pt>
                <c:pt idx="261">
                  <c:v>81.170683999999994</c:v>
                </c:pt>
                <c:pt idx="262">
                  <c:v>81.552008000000001</c:v>
                </c:pt>
                <c:pt idx="263">
                  <c:v>81.818253999999996</c:v>
                </c:pt>
                <c:pt idx="264">
                  <c:v>81.482101999999998</c:v>
                </c:pt>
                <c:pt idx="265">
                  <c:v>81.107612000000003</c:v>
                </c:pt>
                <c:pt idx="266">
                  <c:v>81.163117</c:v>
                </c:pt>
                <c:pt idx="267">
                  <c:v>81.009078000000002</c:v>
                </c:pt>
                <c:pt idx="268">
                  <c:v>81.349440999999999</c:v>
                </c:pt>
                <c:pt idx="269">
                  <c:v>81.899696000000006</c:v>
                </c:pt>
                <c:pt idx="270">
                  <c:v>81.507248000000004</c:v>
                </c:pt>
                <c:pt idx="271">
                  <c:v>80.946766999999994</c:v>
                </c:pt>
                <c:pt idx="272">
                  <c:v>80.904920000000004</c:v>
                </c:pt>
                <c:pt idx="273">
                  <c:v>80.802773999999999</c:v>
                </c:pt>
                <c:pt idx="274">
                  <c:v>81.148696999999999</c:v>
                </c:pt>
                <c:pt idx="275">
                  <c:v>81.597610000000003</c:v>
                </c:pt>
                <c:pt idx="276">
                  <c:v>81.275098999999997</c:v>
                </c:pt>
                <c:pt idx="277">
                  <c:v>80.704291999999995</c:v>
                </c:pt>
                <c:pt idx="278">
                  <c:v>80.688416000000004</c:v>
                </c:pt>
                <c:pt idx="279">
                  <c:v>80.676771000000002</c:v>
                </c:pt>
                <c:pt idx="280">
                  <c:v>80.920389999999998</c:v>
                </c:pt>
                <c:pt idx="281">
                  <c:v>81.188934000000003</c:v>
                </c:pt>
                <c:pt idx="282">
                  <c:v>80.858996000000005</c:v>
                </c:pt>
                <c:pt idx="283">
                  <c:v>80.432925999999995</c:v>
                </c:pt>
                <c:pt idx="284">
                  <c:v>80.410786000000002</c:v>
                </c:pt>
                <c:pt idx="285">
                  <c:v>80.433391</c:v>
                </c:pt>
                <c:pt idx="286">
                  <c:v>80.694905000000006</c:v>
                </c:pt>
                <c:pt idx="287">
                  <c:v>80.896259999999998</c:v>
                </c:pt>
                <c:pt idx="288">
                  <c:v>80.553259999999995</c:v>
                </c:pt>
                <c:pt idx="289">
                  <c:v>80.321309999999997</c:v>
                </c:pt>
                <c:pt idx="290">
                  <c:v>80.473917999999998</c:v>
                </c:pt>
                <c:pt idx="291">
                  <c:v>80.494539000000003</c:v>
                </c:pt>
                <c:pt idx="292">
                  <c:v>80.489953999999997</c:v>
                </c:pt>
                <c:pt idx="293">
                  <c:v>80.517133000000001</c:v>
                </c:pt>
                <c:pt idx="294">
                  <c:v>80.297369000000003</c:v>
                </c:pt>
                <c:pt idx="295">
                  <c:v>80.097301999999999</c:v>
                </c:pt>
                <c:pt idx="296">
                  <c:v>80.155439000000001</c:v>
                </c:pt>
                <c:pt idx="297">
                  <c:v>80.185586000000001</c:v>
                </c:pt>
                <c:pt idx="298">
                  <c:v>80.430834000000004</c:v>
                </c:pt>
                <c:pt idx="299">
                  <c:v>80.405680000000004</c:v>
                </c:pt>
                <c:pt idx="300">
                  <c:v>80.080546999999996</c:v>
                </c:pt>
                <c:pt idx="301">
                  <c:v>79.905221999999995</c:v>
                </c:pt>
                <c:pt idx="302">
                  <c:v>79.969065999999998</c:v>
                </c:pt>
                <c:pt idx="303">
                  <c:v>80.033184000000006</c:v>
                </c:pt>
                <c:pt idx="304">
                  <c:v>80.290357</c:v>
                </c:pt>
                <c:pt idx="305">
                  <c:v>80.419272000000007</c:v>
                </c:pt>
                <c:pt idx="306">
                  <c:v>80.10248</c:v>
                </c:pt>
                <c:pt idx="307">
                  <c:v>80.018609999999995</c:v>
                </c:pt>
                <c:pt idx="308">
                  <c:v>80.028953000000001</c:v>
                </c:pt>
                <c:pt idx="309">
                  <c:v>80.010592000000003</c:v>
                </c:pt>
                <c:pt idx="310">
                  <c:v>80.181038999999998</c:v>
                </c:pt>
                <c:pt idx="311">
                  <c:v>80.323307</c:v>
                </c:pt>
                <c:pt idx="312">
                  <c:v>80.091832999999994</c:v>
                </c:pt>
                <c:pt idx="313">
                  <c:v>79.913041000000007</c:v>
                </c:pt>
                <c:pt idx="314">
                  <c:v>79.954545999999993</c:v>
                </c:pt>
                <c:pt idx="315">
                  <c:v>79.958157999999997</c:v>
                </c:pt>
                <c:pt idx="316">
                  <c:v>80.251726000000005</c:v>
                </c:pt>
                <c:pt idx="317">
                  <c:v>80.466907000000006</c:v>
                </c:pt>
                <c:pt idx="318">
                  <c:v>80.267544000000001</c:v>
                </c:pt>
                <c:pt idx="319">
                  <c:v>80.286918</c:v>
                </c:pt>
                <c:pt idx="320">
                  <c:v>80.273880000000005</c:v>
                </c:pt>
                <c:pt idx="321">
                  <c:v>80.345303000000001</c:v>
                </c:pt>
                <c:pt idx="322">
                  <c:v>80.496702999999997</c:v>
                </c:pt>
                <c:pt idx="323">
                  <c:v>80.578833000000003</c:v>
                </c:pt>
                <c:pt idx="324">
                  <c:v>80.430954</c:v>
                </c:pt>
                <c:pt idx="325">
                  <c:v>80.398525000000006</c:v>
                </c:pt>
                <c:pt idx="326">
                  <c:v>80.410377999999994</c:v>
                </c:pt>
                <c:pt idx="327">
                  <c:v>80.421549999999996</c:v>
                </c:pt>
                <c:pt idx="328">
                  <c:v>80.557246000000006</c:v>
                </c:pt>
                <c:pt idx="329">
                  <c:v>80.813258000000005</c:v>
                </c:pt>
                <c:pt idx="330">
                  <c:v>80.673287000000002</c:v>
                </c:pt>
                <c:pt idx="331">
                  <c:v>80.617170999999999</c:v>
                </c:pt>
                <c:pt idx="332">
                  <c:v>80.647953999999999</c:v>
                </c:pt>
                <c:pt idx="333">
                  <c:v>80.724650999999994</c:v>
                </c:pt>
                <c:pt idx="334">
                  <c:v>80.824207999999999</c:v>
                </c:pt>
                <c:pt idx="335">
                  <c:v>80.919369000000003</c:v>
                </c:pt>
                <c:pt idx="336">
                  <c:v>80.774119999999996</c:v>
                </c:pt>
                <c:pt idx="337">
                  <c:v>80.654319999999998</c:v>
                </c:pt>
                <c:pt idx="338">
                  <c:v>80.719032999999996</c:v>
                </c:pt>
                <c:pt idx="339">
                  <c:v>80.730964</c:v>
                </c:pt>
                <c:pt idx="340">
                  <c:v>81.061558000000005</c:v>
                </c:pt>
                <c:pt idx="341">
                  <c:v>81.265405000000001</c:v>
                </c:pt>
                <c:pt idx="342">
                  <c:v>80.907767000000007</c:v>
                </c:pt>
                <c:pt idx="343">
                  <c:v>80.884096</c:v>
                </c:pt>
                <c:pt idx="344">
                  <c:v>80.912245999999996</c:v>
                </c:pt>
                <c:pt idx="345">
                  <c:v>81.097927999999996</c:v>
                </c:pt>
                <c:pt idx="346">
                  <c:v>81.179366000000002</c:v>
                </c:pt>
                <c:pt idx="347">
                  <c:v>81.245902000000001</c:v>
                </c:pt>
                <c:pt idx="348">
                  <c:v>81.025413</c:v>
                </c:pt>
                <c:pt idx="349">
                  <c:v>81.067994999999996</c:v>
                </c:pt>
                <c:pt idx="350">
                  <c:v>81.129721000000004</c:v>
                </c:pt>
                <c:pt idx="351">
                  <c:v>81.363545999999999</c:v>
                </c:pt>
                <c:pt idx="352">
                  <c:v>81.174205000000001</c:v>
                </c:pt>
                <c:pt idx="353">
                  <c:v>80.860412999999994</c:v>
                </c:pt>
                <c:pt idx="354">
                  <c:v>80.756167000000005</c:v>
                </c:pt>
                <c:pt idx="355">
                  <c:v>80.816970999999995</c:v>
                </c:pt>
                <c:pt idx="356">
                  <c:v>80.731566000000001</c:v>
                </c:pt>
                <c:pt idx="357">
                  <c:v>80.832802999999998</c:v>
                </c:pt>
                <c:pt idx="358">
                  <c:v>80.891833000000005</c:v>
                </c:pt>
                <c:pt idx="359">
                  <c:v>81.045158000000001</c:v>
                </c:pt>
                <c:pt idx="360">
                  <c:v>80.810025999999993</c:v>
                </c:pt>
                <c:pt idx="361">
                  <c:v>80.867863</c:v>
                </c:pt>
                <c:pt idx="362">
                  <c:v>80.576482999999996</c:v>
                </c:pt>
                <c:pt idx="363">
                  <c:v>80.409749000000005</c:v>
                </c:pt>
                <c:pt idx="364">
                  <c:v>80.388321000000005</c:v>
                </c:pt>
                <c:pt idx="365">
                  <c:v>80.446292</c:v>
                </c:pt>
                <c:pt idx="366">
                  <c:v>80.80762</c:v>
                </c:pt>
                <c:pt idx="367">
                  <c:v>80.605701999999994</c:v>
                </c:pt>
                <c:pt idx="368">
                  <c:v>80.191226999999998</c:v>
                </c:pt>
                <c:pt idx="369">
                  <c:v>79.971337000000005</c:v>
                </c:pt>
                <c:pt idx="370">
                  <c:v>79.911359000000004</c:v>
                </c:pt>
                <c:pt idx="371">
                  <c:v>80.015201000000005</c:v>
                </c:pt>
                <c:pt idx="372">
                  <c:v>80.343053999999995</c:v>
                </c:pt>
                <c:pt idx="373">
                  <c:v>80.085165000000003</c:v>
                </c:pt>
                <c:pt idx="374">
                  <c:v>79.853859999999997</c:v>
                </c:pt>
                <c:pt idx="375">
                  <c:v>79.649946</c:v>
                </c:pt>
                <c:pt idx="376">
                  <c:v>79.535383999999993</c:v>
                </c:pt>
                <c:pt idx="377">
                  <c:v>79.659599</c:v>
                </c:pt>
                <c:pt idx="378">
                  <c:v>80.099277000000001</c:v>
                </c:pt>
                <c:pt idx="379">
                  <c:v>79.853707999999997</c:v>
                </c:pt>
                <c:pt idx="380">
                  <c:v>79.33184</c:v>
                </c:pt>
                <c:pt idx="381">
                  <c:v>79.156475</c:v>
                </c:pt>
                <c:pt idx="382">
                  <c:v>79.090784999999997</c:v>
                </c:pt>
                <c:pt idx="383">
                  <c:v>79.317944999999995</c:v>
                </c:pt>
                <c:pt idx="384">
                  <c:v>79.736293000000003</c:v>
                </c:pt>
                <c:pt idx="385">
                  <c:v>79.409367000000003</c:v>
                </c:pt>
                <c:pt idx="386">
                  <c:v>79.170357999999993</c:v>
                </c:pt>
                <c:pt idx="387">
                  <c:v>79.019778000000002</c:v>
                </c:pt>
                <c:pt idx="388">
                  <c:v>78.875253000000001</c:v>
                </c:pt>
                <c:pt idx="389">
                  <c:v>79.042814000000007</c:v>
                </c:pt>
                <c:pt idx="390">
                  <c:v>79.476795999999993</c:v>
                </c:pt>
                <c:pt idx="391">
                  <c:v>79.144527999999994</c:v>
                </c:pt>
                <c:pt idx="392">
                  <c:v>78.968665999999999</c:v>
                </c:pt>
                <c:pt idx="393">
                  <c:v>78.844821999999994</c:v>
                </c:pt>
                <c:pt idx="394">
                  <c:v>78.783834999999996</c:v>
                </c:pt>
                <c:pt idx="395">
                  <c:v>78.989881999999994</c:v>
                </c:pt>
                <c:pt idx="396">
                  <c:v>79.444164999999998</c:v>
                </c:pt>
                <c:pt idx="397">
                  <c:v>79.176023999999998</c:v>
                </c:pt>
                <c:pt idx="398">
                  <c:v>78.932959999999994</c:v>
                </c:pt>
                <c:pt idx="399">
                  <c:v>79.088887999999997</c:v>
                </c:pt>
                <c:pt idx="400">
                  <c:v>79.115088</c:v>
                </c:pt>
                <c:pt idx="401">
                  <c:v>79.083072999999999</c:v>
                </c:pt>
                <c:pt idx="402">
                  <c:v>79.345688999999993</c:v>
                </c:pt>
                <c:pt idx="403">
                  <c:v>79.238433000000001</c:v>
                </c:pt>
                <c:pt idx="404">
                  <c:v>78.897554999999997</c:v>
                </c:pt>
                <c:pt idx="405">
                  <c:v>79.078170999999998</c:v>
                </c:pt>
                <c:pt idx="406">
                  <c:v>79.020384000000007</c:v>
                </c:pt>
                <c:pt idx="407">
                  <c:v>79.050488999999999</c:v>
                </c:pt>
                <c:pt idx="408">
                  <c:v>79.491624999999999</c:v>
                </c:pt>
                <c:pt idx="409">
                  <c:v>79.356091000000006</c:v>
                </c:pt>
                <c:pt idx="410">
                  <c:v>79.012075999999993</c:v>
                </c:pt>
                <c:pt idx="411">
                  <c:v>79.049693000000005</c:v>
                </c:pt>
                <c:pt idx="412">
                  <c:v>78.962694999999997</c:v>
                </c:pt>
                <c:pt idx="413">
                  <c:v>79.106087000000002</c:v>
                </c:pt>
                <c:pt idx="414">
                  <c:v>79.411206000000007</c:v>
                </c:pt>
                <c:pt idx="415">
                  <c:v>79.318833999999995</c:v>
                </c:pt>
                <c:pt idx="416">
                  <c:v>79.171278000000001</c:v>
                </c:pt>
                <c:pt idx="417">
                  <c:v>79.285943000000003</c:v>
                </c:pt>
                <c:pt idx="418">
                  <c:v>79.147053</c:v>
                </c:pt>
                <c:pt idx="419">
                  <c:v>79.330192999999994</c:v>
                </c:pt>
                <c:pt idx="420">
                  <c:v>79.617942999999997</c:v>
                </c:pt>
                <c:pt idx="421">
                  <c:v>79.116291000000004</c:v>
                </c:pt>
                <c:pt idx="422">
                  <c:v>79.155192</c:v>
                </c:pt>
                <c:pt idx="423">
                  <c:v>79.390302000000005</c:v>
                </c:pt>
                <c:pt idx="424">
                  <c:v>79.280688999999995</c:v>
                </c:pt>
                <c:pt idx="425">
                  <c:v>79.442543000000001</c:v>
                </c:pt>
                <c:pt idx="426">
                  <c:v>79.819270000000003</c:v>
                </c:pt>
                <c:pt idx="427">
                  <c:v>79.161890999999997</c:v>
                </c:pt>
                <c:pt idx="428">
                  <c:v>78.930513000000005</c:v>
                </c:pt>
                <c:pt idx="429">
                  <c:v>79.227932999999993</c:v>
                </c:pt>
                <c:pt idx="430">
                  <c:v>79.011705000000006</c:v>
                </c:pt>
                <c:pt idx="431">
                  <c:v>79.286674000000005</c:v>
                </c:pt>
                <c:pt idx="432">
                  <c:v>79.456089000000006</c:v>
                </c:pt>
                <c:pt idx="433">
                  <c:v>78.992964999999998</c:v>
                </c:pt>
                <c:pt idx="434">
                  <c:v>78.865412000000006</c:v>
                </c:pt>
                <c:pt idx="435">
                  <c:v>79.067138999999997</c:v>
                </c:pt>
                <c:pt idx="436">
                  <c:v>78.859718999999998</c:v>
                </c:pt>
                <c:pt idx="437">
                  <c:v>79.157162999999997</c:v>
                </c:pt>
                <c:pt idx="438">
                  <c:v>79.188610999999995</c:v>
                </c:pt>
                <c:pt idx="439">
                  <c:v>78.935608999999999</c:v>
                </c:pt>
                <c:pt idx="440">
                  <c:v>78.738163</c:v>
                </c:pt>
                <c:pt idx="441">
                  <c:v>78.896590000000003</c:v>
                </c:pt>
                <c:pt idx="442">
                  <c:v>78.802111999999994</c:v>
                </c:pt>
                <c:pt idx="443">
                  <c:v>78.997245000000007</c:v>
                </c:pt>
                <c:pt idx="444">
                  <c:v>78.945504</c:v>
                </c:pt>
                <c:pt idx="445">
                  <c:v>78.679956000000004</c:v>
                </c:pt>
                <c:pt idx="446">
                  <c:v>78.528608000000006</c:v>
                </c:pt>
                <c:pt idx="447">
                  <c:v>78.791625999999994</c:v>
                </c:pt>
                <c:pt idx="448">
                  <c:v>78.654185999999996</c:v>
                </c:pt>
                <c:pt idx="449">
                  <c:v>78.755975000000007</c:v>
                </c:pt>
                <c:pt idx="450">
                  <c:v>78.869320000000002</c:v>
                </c:pt>
                <c:pt idx="451">
                  <c:v>78.628969999999995</c:v>
                </c:pt>
                <c:pt idx="452">
                  <c:v>78.515656000000007</c:v>
                </c:pt>
                <c:pt idx="453">
                  <c:v>78.770771999999994</c:v>
                </c:pt>
                <c:pt idx="454">
                  <c:v>78.592414000000005</c:v>
                </c:pt>
                <c:pt idx="455">
                  <c:v>79.013002</c:v>
                </c:pt>
                <c:pt idx="456">
                  <c:v>79.071558999999993</c:v>
                </c:pt>
                <c:pt idx="457">
                  <c:v>78.566378</c:v>
                </c:pt>
                <c:pt idx="458">
                  <c:v>78.522636000000006</c:v>
                </c:pt>
                <c:pt idx="459">
                  <c:v>78.841713999999996</c:v>
                </c:pt>
                <c:pt idx="460">
                  <c:v>78.631078000000002</c:v>
                </c:pt>
                <c:pt idx="461">
                  <c:v>78.982652000000002</c:v>
                </c:pt>
                <c:pt idx="462">
                  <c:v>79.151870000000002</c:v>
                </c:pt>
                <c:pt idx="463">
                  <c:v>78.588327000000007</c:v>
                </c:pt>
                <c:pt idx="464">
                  <c:v>78.578970999999996</c:v>
                </c:pt>
                <c:pt idx="465">
                  <c:v>79.125112999999999</c:v>
                </c:pt>
                <c:pt idx="466">
                  <c:v>78.768461000000002</c:v>
                </c:pt>
                <c:pt idx="467">
                  <c:v>79.223144000000005</c:v>
                </c:pt>
                <c:pt idx="468">
                  <c:v>79.639805999999993</c:v>
                </c:pt>
                <c:pt idx="469">
                  <c:v>79.152494000000004</c:v>
                </c:pt>
                <c:pt idx="470">
                  <c:v>79.051012999999998</c:v>
                </c:pt>
                <c:pt idx="471">
                  <c:v>79.282407000000006</c:v>
                </c:pt>
                <c:pt idx="472">
                  <c:v>79.528056000000007</c:v>
                </c:pt>
                <c:pt idx="473">
                  <c:v>79.717730000000003</c:v>
                </c:pt>
                <c:pt idx="474">
                  <c:v>79.535043000000002</c:v>
                </c:pt>
                <c:pt idx="475">
                  <c:v>79.509821000000002</c:v>
                </c:pt>
                <c:pt idx="476">
                  <c:v>79.452782999999997</c:v>
                </c:pt>
                <c:pt idx="477">
                  <c:v>79.859183000000002</c:v>
                </c:pt>
                <c:pt idx="478">
                  <c:v>79.872840999999994</c:v>
                </c:pt>
                <c:pt idx="479">
                  <c:v>80.260382000000007</c:v>
                </c:pt>
                <c:pt idx="480">
                  <c:v>80.121767000000006</c:v>
                </c:pt>
                <c:pt idx="481">
                  <c:v>80.144893999999994</c:v>
                </c:pt>
                <c:pt idx="482">
                  <c:v>80.27534</c:v>
                </c:pt>
                <c:pt idx="483">
                  <c:v>80.655607000000003</c:v>
                </c:pt>
                <c:pt idx="484">
                  <c:v>80.760214000000005</c:v>
                </c:pt>
                <c:pt idx="485">
                  <c:v>80.726110000000006</c:v>
                </c:pt>
                <c:pt idx="486">
                  <c:v>80.991206000000005</c:v>
                </c:pt>
                <c:pt idx="487">
                  <c:v>80.603949999999998</c:v>
                </c:pt>
                <c:pt idx="488">
                  <c:v>80.623206999999994</c:v>
                </c:pt>
                <c:pt idx="489">
                  <c:v>81.322710000000001</c:v>
                </c:pt>
                <c:pt idx="490">
                  <c:v>80.956998999999996</c:v>
                </c:pt>
                <c:pt idx="491">
                  <c:v>80.779229000000001</c:v>
                </c:pt>
                <c:pt idx="492">
                  <c:v>81.430154000000002</c:v>
                </c:pt>
                <c:pt idx="493">
                  <c:v>81.551741000000007</c:v>
                </c:pt>
                <c:pt idx="494">
                  <c:v>81.344260000000006</c:v>
                </c:pt>
                <c:pt idx="495">
                  <c:v>81.714585</c:v>
                </c:pt>
                <c:pt idx="496">
                  <c:v>81.229854000000003</c:v>
                </c:pt>
                <c:pt idx="497">
                  <c:v>81.817660000000004</c:v>
                </c:pt>
                <c:pt idx="498">
                  <c:v>82.252281999999994</c:v>
                </c:pt>
                <c:pt idx="499">
                  <c:v>81.483287000000004</c:v>
                </c:pt>
                <c:pt idx="500">
                  <c:v>81.471324999999993</c:v>
                </c:pt>
                <c:pt idx="501">
                  <c:v>82.190208999999996</c:v>
                </c:pt>
                <c:pt idx="502">
                  <c:v>81.725042000000002</c:v>
                </c:pt>
                <c:pt idx="503">
                  <c:v>81.978200000000001</c:v>
                </c:pt>
                <c:pt idx="504">
                  <c:v>82.477143999999996</c:v>
                </c:pt>
                <c:pt idx="505">
                  <c:v>81.840259000000003</c:v>
                </c:pt>
                <c:pt idx="506">
                  <c:v>81.881855000000002</c:v>
                </c:pt>
                <c:pt idx="507">
                  <c:v>82.130140999999995</c:v>
                </c:pt>
                <c:pt idx="508">
                  <c:v>81.729851999999994</c:v>
                </c:pt>
                <c:pt idx="509">
                  <c:v>82.166624999999996</c:v>
                </c:pt>
                <c:pt idx="510">
                  <c:v>82.673595000000006</c:v>
                </c:pt>
                <c:pt idx="511">
                  <c:v>81.820787999999993</c:v>
                </c:pt>
                <c:pt idx="512">
                  <c:v>82.159809999999993</c:v>
                </c:pt>
                <c:pt idx="513">
                  <c:v>82.368320999999995</c:v>
                </c:pt>
                <c:pt idx="514">
                  <c:v>82.072519999999997</c:v>
                </c:pt>
                <c:pt idx="515">
                  <c:v>82.452955000000003</c:v>
                </c:pt>
                <c:pt idx="516">
                  <c:v>82.731908000000004</c:v>
                </c:pt>
                <c:pt idx="517">
                  <c:v>81.937342999999998</c:v>
                </c:pt>
                <c:pt idx="518">
                  <c:v>82.128601000000003</c:v>
                </c:pt>
                <c:pt idx="519">
                  <c:v>82.243741</c:v>
                </c:pt>
                <c:pt idx="520">
                  <c:v>81.939352</c:v>
                </c:pt>
                <c:pt idx="521">
                  <c:v>82.340693000000002</c:v>
                </c:pt>
                <c:pt idx="522">
                  <c:v>82.530717999999993</c:v>
                </c:pt>
                <c:pt idx="523">
                  <c:v>81.878421000000003</c:v>
                </c:pt>
                <c:pt idx="524">
                  <c:v>81.972572999999997</c:v>
                </c:pt>
                <c:pt idx="525">
                  <c:v>82.137432000000004</c:v>
                </c:pt>
                <c:pt idx="526">
                  <c:v>82.039338000000001</c:v>
                </c:pt>
                <c:pt idx="527">
                  <c:v>82.235776000000001</c:v>
                </c:pt>
                <c:pt idx="528">
                  <c:v>82.433308999999994</c:v>
                </c:pt>
                <c:pt idx="529">
                  <c:v>81.865689000000003</c:v>
                </c:pt>
                <c:pt idx="530">
                  <c:v>81.932964999999996</c:v>
                </c:pt>
                <c:pt idx="531">
                  <c:v>81.926837000000006</c:v>
                </c:pt>
                <c:pt idx="532">
                  <c:v>81.577582000000007</c:v>
                </c:pt>
                <c:pt idx="533">
                  <c:v>82.068949000000003</c:v>
                </c:pt>
                <c:pt idx="534">
                  <c:v>82.355705</c:v>
                </c:pt>
                <c:pt idx="535">
                  <c:v>81.626678999999996</c:v>
                </c:pt>
                <c:pt idx="536">
                  <c:v>81.810338000000002</c:v>
                </c:pt>
                <c:pt idx="537">
                  <c:v>81.914146000000002</c:v>
                </c:pt>
                <c:pt idx="538">
                  <c:v>81.751834000000002</c:v>
                </c:pt>
                <c:pt idx="539">
                  <c:v>81.914839000000001</c:v>
                </c:pt>
                <c:pt idx="540">
                  <c:v>82.215294999999998</c:v>
                </c:pt>
                <c:pt idx="541">
                  <c:v>81.809625999999994</c:v>
                </c:pt>
                <c:pt idx="542">
                  <c:v>81.665808999999996</c:v>
                </c:pt>
                <c:pt idx="543">
                  <c:v>81.675670999999994</c:v>
                </c:pt>
                <c:pt idx="544">
                  <c:v>81.823177999999999</c:v>
                </c:pt>
                <c:pt idx="545">
                  <c:v>81.692088999999996</c:v>
                </c:pt>
                <c:pt idx="546">
                  <c:v>81.997485999999995</c:v>
                </c:pt>
                <c:pt idx="547">
                  <c:v>81.612885000000006</c:v>
                </c:pt>
                <c:pt idx="548">
                  <c:v>81.328186000000002</c:v>
                </c:pt>
                <c:pt idx="549">
                  <c:v>81.432531999999995</c:v>
                </c:pt>
                <c:pt idx="550">
                  <c:v>81.799982420000006</c:v>
                </c:pt>
                <c:pt idx="551">
                  <c:v>81.759003890000002</c:v>
                </c:pt>
                <c:pt idx="552">
                  <c:v>81.759068790000001</c:v>
                </c:pt>
                <c:pt idx="553">
                  <c:v>81.747973889999997</c:v>
                </c:pt>
                <c:pt idx="554">
                  <c:v>81.686794320000004</c:v>
                </c:pt>
                <c:pt idx="555">
                  <c:v>81.656114160000001</c:v>
                </c:pt>
                <c:pt idx="556">
                  <c:v>81.625738420000005</c:v>
                </c:pt>
                <c:pt idx="557">
                  <c:v>81.575279739999999</c:v>
                </c:pt>
                <c:pt idx="558">
                  <c:v>81.555279740000003</c:v>
                </c:pt>
                <c:pt idx="559">
                  <c:v>81.539207680000004</c:v>
                </c:pt>
                <c:pt idx="560">
                  <c:v>81.47489032</c:v>
                </c:pt>
                <c:pt idx="561">
                  <c:v>81.428136629999997</c:v>
                </c:pt>
                <c:pt idx="562">
                  <c:v>81.39647205</c:v>
                </c:pt>
                <c:pt idx="563">
                  <c:v>81.358048210000007</c:v>
                </c:pt>
                <c:pt idx="564">
                  <c:v>81.325632889999994</c:v>
                </c:pt>
                <c:pt idx="565">
                  <c:v>81.308799739999998</c:v>
                </c:pt>
                <c:pt idx="566">
                  <c:v>81.246377949999996</c:v>
                </c:pt>
                <c:pt idx="567">
                  <c:v>81.196350789999997</c:v>
                </c:pt>
                <c:pt idx="568">
                  <c:v>81.165447110000002</c:v>
                </c:pt>
                <c:pt idx="569">
                  <c:v>81.117162530000002</c:v>
                </c:pt>
                <c:pt idx="570">
                  <c:v>81.106491160000004</c:v>
                </c:pt>
                <c:pt idx="571">
                  <c:v>81.080227739999998</c:v>
                </c:pt>
                <c:pt idx="572">
                  <c:v>81.01259589</c:v>
                </c:pt>
                <c:pt idx="573">
                  <c:v>80.971005529999999</c:v>
                </c:pt>
                <c:pt idx="574">
                  <c:v>80.947721950000002</c:v>
                </c:pt>
                <c:pt idx="575">
                  <c:v>80.904363419999996</c:v>
                </c:pt>
                <c:pt idx="576">
                  <c:v>80.889698949999996</c:v>
                </c:pt>
                <c:pt idx="577">
                  <c:v>80.862650419999994</c:v>
                </c:pt>
                <c:pt idx="578">
                  <c:v>80.796832050000006</c:v>
                </c:pt>
                <c:pt idx="579">
                  <c:v>80.754668679999995</c:v>
                </c:pt>
                <c:pt idx="580">
                  <c:v>80.722123319999994</c:v>
                </c:pt>
                <c:pt idx="581">
                  <c:v>80.672161579999994</c:v>
                </c:pt>
                <c:pt idx="582">
                  <c:v>80.649712109999996</c:v>
                </c:pt>
                <c:pt idx="583">
                  <c:v>80.616550579999995</c:v>
                </c:pt>
                <c:pt idx="584">
                  <c:v>80.548960679999993</c:v>
                </c:pt>
                <c:pt idx="585">
                  <c:v>80.499884739999999</c:v>
                </c:pt>
                <c:pt idx="586">
                  <c:v>80.467016790000002</c:v>
                </c:pt>
                <c:pt idx="587">
                  <c:v>80.422962740000003</c:v>
                </c:pt>
                <c:pt idx="588">
                  <c:v>80.404057469999998</c:v>
                </c:pt>
                <c:pt idx="589">
                  <c:v>80.370053319999997</c:v>
                </c:pt>
                <c:pt idx="590">
                  <c:v>80.300942840000005</c:v>
                </c:pt>
                <c:pt idx="591">
                  <c:v>80.255771580000001</c:v>
                </c:pt>
                <c:pt idx="592">
                  <c:v>80.229989320000001</c:v>
                </c:pt>
                <c:pt idx="593">
                  <c:v>80.179393469999994</c:v>
                </c:pt>
                <c:pt idx="594">
                  <c:v>80.164125049999996</c:v>
                </c:pt>
                <c:pt idx="595">
                  <c:v>80.129537369999994</c:v>
                </c:pt>
                <c:pt idx="596">
                  <c:v>80.05825711</c:v>
                </c:pt>
                <c:pt idx="597">
                  <c:v>80.006594109999995</c:v>
                </c:pt>
                <c:pt idx="598">
                  <c:v>79.972047369999999</c:v>
                </c:pt>
                <c:pt idx="599">
                  <c:v>79.927096680000005</c:v>
                </c:pt>
                <c:pt idx="600">
                  <c:v>79.907759889999994</c:v>
                </c:pt>
                <c:pt idx="601">
                  <c:v>79.871050949999997</c:v>
                </c:pt>
                <c:pt idx="602">
                  <c:v>79.812646319999999</c:v>
                </c:pt>
                <c:pt idx="603">
                  <c:v>79.770831049999998</c:v>
                </c:pt>
                <c:pt idx="604">
                  <c:v>79.747470739999997</c:v>
                </c:pt>
                <c:pt idx="605">
                  <c:v>79.719908259999997</c:v>
                </c:pt>
                <c:pt idx="606">
                  <c:v>79.702510160000003</c:v>
                </c:pt>
                <c:pt idx="607">
                  <c:v>79.670158470000004</c:v>
                </c:pt>
                <c:pt idx="608">
                  <c:v>79.609939530000005</c:v>
                </c:pt>
                <c:pt idx="609">
                  <c:v>79.581183580000001</c:v>
                </c:pt>
                <c:pt idx="610">
                  <c:v>79.552694790000004</c:v>
                </c:pt>
                <c:pt idx="611">
                  <c:v>79.496505580000004</c:v>
                </c:pt>
                <c:pt idx="612">
                  <c:v>79.457615419999996</c:v>
                </c:pt>
                <c:pt idx="613">
                  <c:v>79.393052470000001</c:v>
                </c:pt>
                <c:pt idx="614">
                  <c:v>79.333954320000004</c:v>
                </c:pt>
                <c:pt idx="615">
                  <c:v>79.326552629999995</c:v>
                </c:pt>
                <c:pt idx="616">
                  <c:v>79.325374890000006</c:v>
                </c:pt>
                <c:pt idx="617">
                  <c:v>79.286139579999997</c:v>
                </c:pt>
                <c:pt idx="618">
                  <c:v>79.247205739999998</c:v>
                </c:pt>
                <c:pt idx="619">
                  <c:v>79.195958529999999</c:v>
                </c:pt>
                <c:pt idx="620">
                  <c:v>79.135481839999997</c:v>
                </c:pt>
                <c:pt idx="621">
                  <c:v>79.099296679999995</c:v>
                </c:pt>
                <c:pt idx="622">
                  <c:v>79.084078320000003</c:v>
                </c:pt>
                <c:pt idx="623">
                  <c:v>79.043747679999996</c:v>
                </c:pt>
                <c:pt idx="624">
                  <c:v>78.988783679999997</c:v>
                </c:pt>
                <c:pt idx="625">
                  <c:v>78.930103630000005</c:v>
                </c:pt>
                <c:pt idx="626">
                  <c:v>78.872858260000001</c:v>
                </c:pt>
                <c:pt idx="627">
                  <c:v>78.850200950000001</c:v>
                </c:pt>
                <c:pt idx="628">
                  <c:v>78.821675369999994</c:v>
                </c:pt>
                <c:pt idx="629">
                  <c:v>78.765027000000003</c:v>
                </c:pt>
                <c:pt idx="630">
                  <c:v>78.727714890000001</c:v>
                </c:pt>
                <c:pt idx="631">
                  <c:v>78.693669159999999</c:v>
                </c:pt>
                <c:pt idx="632">
                  <c:v>78.657541050000006</c:v>
                </c:pt>
                <c:pt idx="633">
                  <c:v>78.639291</c:v>
                </c:pt>
                <c:pt idx="634">
                  <c:v>78.60192558</c:v>
                </c:pt>
                <c:pt idx="635">
                  <c:v>78.541805530000005</c:v>
                </c:pt>
                <c:pt idx="636">
                  <c:v>78.503579740000006</c:v>
                </c:pt>
                <c:pt idx="637">
                  <c:v>78.475722529999999</c:v>
                </c:pt>
                <c:pt idx="638">
                  <c:v>78.438160049999993</c:v>
                </c:pt>
                <c:pt idx="639">
                  <c:v>78.413253049999994</c:v>
                </c:pt>
                <c:pt idx="640">
                  <c:v>78.381077419999997</c:v>
                </c:pt>
                <c:pt idx="641">
                  <c:v>78.316923160000002</c:v>
                </c:pt>
                <c:pt idx="642">
                  <c:v>78.27996358</c:v>
                </c:pt>
                <c:pt idx="643">
                  <c:v>78.251699419999994</c:v>
                </c:pt>
                <c:pt idx="644">
                  <c:v>78.215636950000004</c:v>
                </c:pt>
                <c:pt idx="645">
                  <c:v>78.189487159999999</c:v>
                </c:pt>
                <c:pt idx="646">
                  <c:v>78.178150369999997</c:v>
                </c:pt>
                <c:pt idx="647">
                  <c:v>78.161026680000006</c:v>
                </c:pt>
                <c:pt idx="648">
                  <c:v>78.144344259999997</c:v>
                </c:pt>
                <c:pt idx="649">
                  <c:v>78.115545789999999</c:v>
                </c:pt>
                <c:pt idx="650">
                  <c:v>78.079903680000001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DF-45EC-B4F9-EBAF60149D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39692704"/>
        <c:axId val="1439703744"/>
      </c:lineChart>
      <c:catAx>
        <c:axId val="14396927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Field1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9703744"/>
        <c:crosses val="autoZero"/>
        <c:auto val="1"/>
        <c:lblAlgn val="ctr"/>
        <c:lblOffset val="100"/>
        <c:noMultiLvlLbl val="0"/>
      </c:catAx>
      <c:valAx>
        <c:axId val="1439703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Field2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96927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575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953" tIns="47978" rIns="95953" bIns="47978" numCol="1" anchor="ctr" anchorCtr="0" compatLnSpc="1">
            <a:prstTxWarp prst="textNoShape">
              <a:avLst/>
            </a:prstTxWarp>
          </a:bodyPr>
          <a:lstStyle>
            <a:lvl1pPr defTabSz="952500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25913" y="0"/>
            <a:ext cx="315753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953" tIns="47978" rIns="95953" bIns="47978" numCol="1" anchor="ctr" anchorCtr="0" compatLnSpc="1">
            <a:prstTxWarp prst="textNoShape">
              <a:avLst/>
            </a:prstTxWarp>
          </a:bodyPr>
          <a:lstStyle>
            <a:lvl1pPr algn="r" defTabSz="952500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r>
              <a:rPr lang="en-GB"/>
              <a:t>15 giugno 2000</a:t>
            </a:r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3363"/>
            <a:ext cx="3157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953" tIns="47978" rIns="95953" bIns="47978" numCol="1" anchor="b" anchorCtr="0" compatLnSpc="1">
            <a:prstTxWarp prst="textNoShape">
              <a:avLst/>
            </a:prstTxWarp>
          </a:bodyPr>
          <a:lstStyle>
            <a:lvl1pPr defTabSz="952500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r>
              <a:rPr lang="en-GB"/>
              <a:t>The data storage challenge for LHC-   Part I - The technology </a:t>
            </a:r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25913" y="9123363"/>
            <a:ext cx="3157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953" tIns="47978" rIns="95953" bIns="47978" numCol="1" anchor="b" anchorCtr="0" compatLnSpc="1">
            <a:prstTxWarp prst="textNoShape">
              <a:avLst/>
            </a:prstTxWarp>
          </a:bodyPr>
          <a:lstStyle>
            <a:lvl1pPr algn="r" defTabSz="952500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fld id="{F0EE09F5-DE33-45FB-AD2B-833EA9E8690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766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397250" y="9123363"/>
            <a:ext cx="3571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5953" tIns="47978" rIns="95953" bIns="47978" anchor="ctr">
            <a:spAutoFit/>
          </a:bodyPr>
          <a:lstStyle/>
          <a:p>
            <a:pPr algn="ctr" defTabSz="952500">
              <a:spcBef>
                <a:spcPct val="50000"/>
              </a:spcBef>
            </a:pPr>
            <a:fld id="{F377A969-9BF3-4FCC-9D97-5E32E1DBD98D}" type="slidenum">
              <a:rPr lang="en-GB" sz="1000" b="0">
                <a:solidFill>
                  <a:schemeClr val="tx1"/>
                </a:solidFill>
                <a:effectLst/>
                <a:latin typeface="Times New Roman" pitchFamily="18" charset="0"/>
              </a:rPr>
              <a:pPr algn="ctr" defTabSz="952500">
                <a:spcBef>
                  <a:spcPct val="50000"/>
                </a:spcBef>
              </a:pPr>
              <a:t>‹#›</a:t>
            </a:fld>
            <a:endParaRPr lang="en-GB" sz="1000" b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4630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7625" y="1200150"/>
            <a:ext cx="46799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936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AECC61-CED6-290B-7A0A-512E8C07E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3FAD39-04C7-6ED2-BA32-81875A358D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17625" y="1200150"/>
            <a:ext cx="46799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064F4E-CDF7-0CDC-6BD8-7129A181B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314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94B013-00D0-03AF-A7EE-96AC2E3A4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64831B-329D-2981-6CF4-3D50AD0663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17625" y="1200150"/>
            <a:ext cx="46799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485A50-3B04-594A-8DBF-8A14F6810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689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19C0B-C9C1-621F-B531-6F894F103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7D2E7E-7F4B-25AE-7177-48C6199AF9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17625" y="1200150"/>
            <a:ext cx="46799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982E6C-232D-B14C-7E99-1A48BB68C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602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725687-6A79-8214-23DB-470157DB1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E32C7C-1698-9082-8A82-A23F637F1A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17625" y="1200150"/>
            <a:ext cx="46799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4D99A1-BFBD-1E5D-85AE-B7C928B614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497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E4DF2-4C6B-7B0D-2F44-58418AFD4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DE8E1D-416A-64BC-9A2F-225258A8F1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17625" y="1200150"/>
            <a:ext cx="46799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ED4196-1B14-EAAB-3EA7-9D170BB2F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5749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4CB448-C4E4-D1A8-BE9D-75EF335B9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1875EF-71B9-B6C9-BE5B-B63A2E04C7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17625" y="1200150"/>
            <a:ext cx="46799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23A7E4-E6FF-249C-1E2B-AF5E6A8DB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6854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42E9B1-8476-C772-597B-4E6535CD7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D0329F-C53F-E468-2274-B66AF30090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17625" y="1200150"/>
            <a:ext cx="46799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2B82F3-C175-B1BA-B4F0-0F0431033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7661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66FE20-E31F-247A-3EAD-5078A0026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05ECFA-1FD3-6FEA-1C5C-DE29310703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17625" y="1200150"/>
            <a:ext cx="46799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D7FFFE-DBCB-6AB7-B5AF-D183613D3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6662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F99250-0C2D-2A5F-2BF0-637980DBA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A8CEF4-F53F-0E6F-8B7C-F730525581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17625" y="1200150"/>
            <a:ext cx="46799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57BC7C-9336-71B1-3276-798C4E2DE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159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A7F85E-A09F-185C-15E0-9477579A6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E0B400-B5C9-0BAD-D824-1B8EF60CC1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17625" y="1200150"/>
            <a:ext cx="46799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1F6F02-4C6A-FEDA-87D1-A1BA05591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911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391B9-1150-F78F-E177-4B8BE3C87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4D1716-329C-4646-FCB5-8B8DE53011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17625" y="1200150"/>
            <a:ext cx="46799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82C5AC-FCD1-DC88-762C-6B519CB02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288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34076-FAA5-2D72-4387-C01960A36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9DD12A-B7A2-E2B2-A190-1B07915DA7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17625" y="1200150"/>
            <a:ext cx="46799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C50228-FC80-0625-0582-EBB2E63EC9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369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BE52D-A26B-F7EC-B9DD-073DC4A03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F40B8D-4AA8-9CE6-6E1A-9AE4FCC432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17625" y="1200150"/>
            <a:ext cx="46799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F11A49-85B4-D851-1D0D-E57FFBEF0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E71F6A-308A-467D-D97C-CA3D8052A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0C4D10-FDD1-1C2A-BCA6-C46A35F7EA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17625" y="1200150"/>
            <a:ext cx="46799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68422D-9BF1-C3E0-A3AB-821D097BA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496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124E34-25EA-87BA-8B7C-7974C3FC5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82D3AA-C7D9-9F8A-AE57-F430BA7FEA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17625" y="1200150"/>
            <a:ext cx="46799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026D30-C353-530C-90BA-B7CA1844C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02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7EAA8-5F3E-80EC-F207-B1796CA4B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54CB97-6412-8A32-B079-F9C84E2420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17625" y="1200150"/>
            <a:ext cx="46799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E9EA46-74E0-9D8D-847D-AFC8D173A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075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1CCEBC-E79D-C619-BCF5-4FFD8C5CF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2FF4AF-9626-425D-DEB0-FDDE6B921E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17625" y="1200150"/>
            <a:ext cx="46799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124305-CF4A-4F5E-FE2B-CA756975C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942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01638" y="1952625"/>
            <a:ext cx="8577262" cy="80803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189038" y="3894138"/>
            <a:ext cx="7529512" cy="1752600"/>
          </a:xfrm>
          <a:ln>
            <a:noFill/>
          </a:ln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44" name="Rectangle 48"/>
          <p:cNvSpPr>
            <a:spLocks noGrp="1" noChangeArrowheads="1"/>
          </p:cNvSpPr>
          <p:nvPr>
            <p:ph type="dt" sz="quarter" idx="2"/>
          </p:nvPr>
        </p:nvSpPr>
        <p:spPr>
          <a:xfrm>
            <a:off x="401638" y="6576599"/>
            <a:ext cx="8832504" cy="20361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Helvetica" pitchFamily="34" charset="0"/>
              </a:defRPr>
            </a:lvl1pPr>
          </a:lstStyle>
          <a:p>
            <a:r>
              <a:rPr lang="en-US"/>
              <a:t>19/03/2021,                CPAD Instrumentation Frontier Workshop 2021           -          Fulvio Tessarotto</a:t>
            </a:r>
            <a:endParaRPr lang="en-US" dirty="0"/>
          </a:p>
        </p:txBody>
      </p:sp>
      <p:pic>
        <p:nvPicPr>
          <p:cNvPr id="4351" name="Picture 255" descr="compas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9475" y="2998788"/>
            <a:ext cx="485775" cy="4667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6863" y="6678613"/>
            <a:ext cx="8421687" cy="179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19/03/2021,                CPAD Instrumentation Frontier Workshop 2021           -          Fulvio Tessarotto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4913" y="0"/>
            <a:ext cx="2347912" cy="6315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9588" y="0"/>
            <a:ext cx="6892925" cy="6315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6863" y="6678613"/>
            <a:ext cx="8421687" cy="179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19/03/2021,                CPAD Instrumentation Frontier Workshop 2021           -          Fulvio Tessarotto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313" y="0"/>
            <a:ext cx="7148512" cy="984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9588" y="1176338"/>
            <a:ext cx="4354512" cy="5138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6500" y="1176338"/>
            <a:ext cx="4356100" cy="5138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6863" y="6678613"/>
            <a:ext cx="8421687" cy="179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19/03/2021,                CPAD Instrumentation Frontier Workshop 2021           -          Fulvio Tessarotto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632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632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19/03/2021,                CPAD Instrumentation Frontier Workshop 2021           -          Fulvio Tessarotto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E2EA-0D77-4DC7-8E00-99CE0EBCA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09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19/03/2021,                CPAD Instrumentation Frontier Workshop 2021           -          Fulvio Tessarotto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E2EA-0D77-4DC7-8E00-99CE0EBCA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19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075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07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19/03/2021,                CPAD Instrumentation Frontier Workshop 2021           -          Fulvio Tessarotto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E2EA-0D77-4DC7-8E00-99CE0EBCA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88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4175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613" y="1825625"/>
            <a:ext cx="4194175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19/03/2021,                CPAD Instrumentation Frontier Workshop 2021           -          Fulvio Tessarotto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E2EA-0D77-4DC7-8E00-99CE0EBCA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303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075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894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89413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3325" y="1681163"/>
            <a:ext cx="42100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3325" y="2505075"/>
            <a:ext cx="421005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19/03/2021,                CPAD Instrumentation Frontier Workshop 2021           -          Fulvio Tessarotto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E2EA-0D77-4DC7-8E00-99CE0EBCA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40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19/03/2021,                CPAD Instrumentation Frontier Workshop 2021           -          Fulvio Tessarotto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E2EA-0D77-4DC7-8E00-99CE0EBCA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98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19/03/2021,                CPAD Instrumentation Frontier Workshop 2021           -          Fulvio Tessarotto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E2EA-0D77-4DC7-8E00-99CE0EBCA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97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635" y="0"/>
            <a:ext cx="7046843" cy="984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9179" y="6507163"/>
            <a:ext cx="8954212" cy="25094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19/03/2021,                CPAD Instrumentation Frontier Workshop 2021           -          Fulvio Tessarotto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050" y="987425"/>
            <a:ext cx="501332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19/03/2021,                CPAD Instrumentation Frontier Workshop 2021           -          Fulvio Tessarotto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E2EA-0D77-4DC7-8E00-99CE0EBCA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084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0050" y="987425"/>
            <a:ext cx="501332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19/03/2021,                CPAD Instrumentation Frontier Workshop 2021           -          Fulvio Tessarotto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E2EA-0D77-4DC7-8E00-99CE0EBCA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66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19/03/2021,                CPAD Instrumentation Frontier Workshop 2021           -          Fulvio Tessarotto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E2EA-0D77-4DC7-8E00-99CE0EBCA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611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365125"/>
            <a:ext cx="213518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3162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19/03/2021,                CPAD Instrumentation Frontier Workshop 2021           -          Fulvio Tessarotto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E2EA-0D77-4DC7-8E00-99CE0EBCA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489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19/03/2021,                CPAD Instrumentation Frontier Workshop 2021           -          Fulvio Tessarotto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E2EA-0D77-4DC7-8E00-99CE0EBCA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884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632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632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19/03/2021,                CPAD Instrumentation Frontier Workshop 2021           -          Fulvio Tessarotto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DC79-3E8B-4D46-8FD6-2144B3EF6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124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19/03/2021,                CPAD Instrumentation Frontier Workshop 2021           -          Fulvio Tessarotto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DC79-3E8B-4D46-8FD6-2144B3EF6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3367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075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07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19/03/2021,                CPAD Instrumentation Frontier Workshop 2021           -          Fulvio Tessarotto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DC79-3E8B-4D46-8FD6-2144B3EF6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50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4175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613" y="1825625"/>
            <a:ext cx="4194175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19/03/2021,                CPAD Instrumentation Frontier Workshop 2021           -          Fulvio Tessarotto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DC79-3E8B-4D46-8FD6-2144B3EF6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5954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075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894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89413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3325" y="1681163"/>
            <a:ext cx="42100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3325" y="2505075"/>
            <a:ext cx="421005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19/03/2021,                CPAD Instrumentation Frontier Workshop 2021           -          Fulvio Tessarotto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DC79-3E8B-4D46-8FD6-2144B3EF6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92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6863" y="6599583"/>
            <a:ext cx="8902700" cy="25841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19/03/2021,                CPAD Instrumentation Frontier Workshop 2021           -          Fulvio Tessarotto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19/03/2021,                CPAD Instrumentation Frontier Workshop 2021           -          Fulvio Tessarotto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DC79-3E8B-4D46-8FD6-2144B3EF6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322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19/03/2021,                CPAD Instrumentation Frontier Workshop 2021           -          Fulvio Tessarotto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DC79-3E8B-4D46-8FD6-2144B3EF6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502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050" y="987425"/>
            <a:ext cx="501332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19/03/2021,                CPAD Instrumentation Frontier Workshop 2021           -          Fulvio Tessarotto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DC79-3E8B-4D46-8FD6-2144B3EF6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162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0050" y="987425"/>
            <a:ext cx="501332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19/03/2021,                CPAD Instrumentation Frontier Workshop 2021           -          Fulvio Tessarotto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DC79-3E8B-4D46-8FD6-2144B3EF6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505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19/03/2021,                CPAD Instrumentation Frontier Workshop 2021           -          Fulvio Tessarotto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DC79-3E8B-4D46-8FD6-2144B3EF6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678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365125"/>
            <a:ext cx="213518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3162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19/03/2021,                CPAD Instrumentation Frontier Workshop 2021           -          Fulvio Tessarotto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DC79-3E8B-4D46-8FD6-2144B3EF6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908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01638" y="1952625"/>
            <a:ext cx="8577262" cy="80803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189038" y="3894138"/>
            <a:ext cx="7529512" cy="1752600"/>
          </a:xfrm>
          <a:ln>
            <a:noFill/>
          </a:ln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42" name="Rectangle 46"/>
          <p:cNvSpPr>
            <a:spLocks noChangeArrowheads="1"/>
          </p:cNvSpPr>
          <p:nvPr/>
        </p:nvSpPr>
        <p:spPr bwMode="auto">
          <a:xfrm>
            <a:off x="7140575" y="6483350"/>
            <a:ext cx="23923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r">
              <a:lnSpc>
                <a:spcPct val="100000"/>
              </a:lnSpc>
            </a:pPr>
            <a:r>
              <a:rPr lang="en-US" sz="10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Silvia Dalla Torre</a:t>
            </a:r>
          </a:p>
        </p:txBody>
      </p:sp>
      <p:sp>
        <p:nvSpPr>
          <p:cNvPr id="4143" name="Rectangle 4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9125" y="6437313"/>
            <a:ext cx="3048000" cy="2873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4144" name="Rectangle 48"/>
          <p:cNvSpPr>
            <a:spLocks noGrp="1" noChangeArrowheads="1"/>
          </p:cNvSpPr>
          <p:nvPr>
            <p:ph type="dt" sz="quarter" idx="2"/>
          </p:nvPr>
        </p:nvSpPr>
        <p:spPr>
          <a:xfrm>
            <a:off x="341313" y="6435725"/>
            <a:ext cx="1844675" cy="2857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Helvetica" pitchFamily="34" charset="0"/>
              </a:defRPr>
            </a:lvl1pPr>
          </a:lstStyle>
          <a:p>
            <a:r>
              <a:rPr lang="en-US"/>
              <a:t>19/03/2021,                CPAD Instrumentation Frontier Workshop 2021           -          Fulvio Tessarotto</a:t>
            </a:r>
          </a:p>
        </p:txBody>
      </p:sp>
      <p:pic>
        <p:nvPicPr>
          <p:cNvPr id="4351" name="Picture 255" descr="compas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9475" y="2998788"/>
            <a:ext cx="485775" cy="466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7765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762000" indent="0">
              <a:buNone/>
              <a:defRPr/>
            </a:lvl2pPr>
            <a:lvl3pPr marL="1333500" indent="0">
              <a:buNone/>
              <a:defRPr/>
            </a:lvl3pPr>
            <a:lvl4pPr marL="1752600" indent="0">
              <a:buNone/>
              <a:defRPr/>
            </a:lvl4pPr>
            <a:lvl5pPr marL="211455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9179" y="6578721"/>
            <a:ext cx="8421687" cy="179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19/03/2021,                CPAD Instrumentation Frontier Workshop 2021           -          Fulvio Tessarotto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23702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6863" y="6678613"/>
            <a:ext cx="8421687" cy="179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19/03/2021,                CPAD Instrumentation Frontier Workshop 2021           -          Fulvio Tessarotto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7978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9588" y="1176338"/>
            <a:ext cx="4354512" cy="5138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6500" y="1176338"/>
            <a:ext cx="4356100" cy="5138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6863" y="6678613"/>
            <a:ext cx="8421687" cy="179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19/03/2021,                CPAD Instrumentation Frontier Workshop 2021           -          Fulvio Tessarotto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250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9588" y="1176338"/>
            <a:ext cx="4354512" cy="5138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6500" y="1176338"/>
            <a:ext cx="4356100" cy="5138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6863" y="6589643"/>
            <a:ext cx="8946528" cy="26835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19/03/2021,                CPAD Instrumentation Frontier Workshop 2021           -          Fulvio Tessarotto</a:t>
            </a:r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96863" y="6678613"/>
            <a:ext cx="8421687" cy="179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19/03/2021,                CPAD Instrumentation Frontier Workshop 2021           -          Fulvio Tessarotto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3786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96863" y="6678613"/>
            <a:ext cx="8421687" cy="179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19/03/2021,                CPAD Instrumentation Frontier Workshop 2021           -          Fulvio Tessarotto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26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96863" y="6678613"/>
            <a:ext cx="8421687" cy="179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19/03/2021,                CPAD Instrumentation Frontier Workshop 2021           -          Fulvio Tessarotto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7246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6863" y="6678613"/>
            <a:ext cx="8421687" cy="179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19/03/2021,                CPAD Instrumentation Frontier Workshop 2021           -          Fulvio Tessarotto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2630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6863" y="6678613"/>
            <a:ext cx="8421687" cy="179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19/03/2021,                CPAD Instrumentation Frontier Workshop 2021           -          Fulvio Tessarotto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4796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6863" y="6678613"/>
            <a:ext cx="8421687" cy="179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19/03/2021,                CPAD Instrumentation Frontier Workshop 2021           -          Fulvio Tessarotto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2438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4913" y="0"/>
            <a:ext cx="2347912" cy="6315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9588" y="0"/>
            <a:ext cx="6892925" cy="6315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6863" y="6678613"/>
            <a:ext cx="8421687" cy="179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19/03/2021,                CPAD Instrumentation Frontier Workshop 2021           -          Fulvio Tessarotto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6441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313" y="0"/>
            <a:ext cx="7148512" cy="984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9588" y="1176338"/>
            <a:ext cx="4354512" cy="5138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6500" y="1176338"/>
            <a:ext cx="4356100" cy="5138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6863" y="6678613"/>
            <a:ext cx="8421687" cy="179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19/03/2021,                CPAD Instrumentation Frontier Workshop 2021           -          Fulvio Tessarotto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796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67368" y="6547264"/>
            <a:ext cx="9006163" cy="21866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19/03/2021,                CPAD Instrumentation Frontier Workshop 2021           -          Fulvio Tessarotto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57107" y="6530009"/>
            <a:ext cx="8936589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19/03/2021,                CPAD Instrumentation Frontier Workshop 2021           -          Fulvio Tessarotto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96863" y="6629401"/>
            <a:ext cx="8906772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19/03/2021,                CPAD Instrumentation Frontier Workshop 2021           -          Fulvio Tessarotto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6863" y="6678613"/>
            <a:ext cx="8421687" cy="179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19/03/2021,                CPAD Instrumentation Frontier Workshop 2021           -          Fulvio Tessarotto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6863" y="6678613"/>
            <a:ext cx="8421687" cy="179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19/03/2021,                CPAD Instrumentation Frontier Workshop 2021           -          Fulvio Tessarotto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84237" y="0"/>
            <a:ext cx="8918588" cy="9842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Slide Title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8" y="1176338"/>
            <a:ext cx="8863012" cy="5138737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89" name="Rectangle 65"/>
          <p:cNvSpPr>
            <a:spLocks noChangeArrowheads="1"/>
          </p:cNvSpPr>
          <p:nvPr/>
        </p:nvSpPr>
        <p:spPr bwMode="auto">
          <a:xfrm>
            <a:off x="7997825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1" hangingPunct="1">
              <a:lnSpc>
                <a:spcPct val="100000"/>
              </a:lnSpc>
            </a:pPr>
            <a:fld id="{9A115F6C-74EA-4BD9-8CC9-31AE54DB4437}" type="slidenum">
              <a:rPr lang="en-US" b="0">
                <a:solidFill>
                  <a:schemeClr val="tx1"/>
                </a:solidFill>
                <a:effectLst/>
                <a:latin typeface="Comic Sans MS" pitchFamily="66" charset="0"/>
              </a:rPr>
              <a:pPr algn="r" eaLnBrk="1" hangingPunct="1">
                <a:lnSpc>
                  <a:spcPct val="100000"/>
                </a:lnSpc>
              </a:pPr>
              <a:t>‹#›</a:t>
            </a:fld>
            <a:endParaRPr lang="en-US" b="0"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93" name="Line 69"/>
          <p:cNvSpPr>
            <a:spLocks noChangeShapeType="1"/>
          </p:cNvSpPr>
          <p:nvPr/>
        </p:nvSpPr>
        <p:spPr bwMode="auto">
          <a:xfrm flipV="1">
            <a:off x="0" y="6472238"/>
            <a:ext cx="9902825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ffectLst/>
        </p:spPr>
        <p:txBody>
          <a:bodyPr lIns="92075" tIns="46038" rIns="92075" bIns="46038" anchor="ctr"/>
          <a:lstStyle/>
          <a:p>
            <a:endParaRPr lang="en-US"/>
          </a:p>
        </p:txBody>
      </p:sp>
      <p:pic>
        <p:nvPicPr>
          <p:cNvPr id="1094" name="Picture 70" descr="Logo_INFN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98435" y="0"/>
            <a:ext cx="1758892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289179" y="6553201"/>
            <a:ext cx="8974091" cy="204908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19/03/2021,                CPAD Instrumentation Frontier Workshop 2021           -          Fulvio Tessarotto</a:t>
            </a:r>
            <a:endParaRPr lang="en-US" dirty="0"/>
          </a:p>
        </p:txBody>
      </p:sp>
      <p:pic>
        <p:nvPicPr>
          <p:cNvPr id="9" name="Immagine 6" descr="cern.jpg">
            <a:extLst>
              <a:ext uri="{FF2B5EF4-FFF2-40B4-BE49-F238E27FC236}">
                <a16:creationId xmlns:a16="http://schemas.microsoft.com/office/drawing/2014/main" id="{CBAC9A40-7C24-4357-A8D4-EA2DDCAAA2E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984237" cy="9842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99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99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99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99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99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99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99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99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571500" indent="-5715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 b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1047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00CC"/>
        </a:buClr>
        <a:buFont typeface="Wingdings" pitchFamily="2" charset="2"/>
        <a:buChar char="§"/>
        <a:defRPr b="1">
          <a:solidFill>
            <a:srgbClr val="0000CC"/>
          </a:solidFill>
          <a:latin typeface="+mn-lt"/>
        </a:defRPr>
      </a:lvl2pPr>
      <a:lvl3pPr marL="15621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00CC"/>
        </a:buClr>
        <a:buSzPct val="40000"/>
        <a:buFont typeface="Wingdings" pitchFamily="2" charset="2"/>
        <a:buChar char="¨"/>
        <a:defRPr sz="1600" b="1">
          <a:solidFill>
            <a:srgbClr val="0000CC"/>
          </a:solidFill>
          <a:latin typeface="+mn-lt"/>
        </a:defRPr>
      </a:lvl3pPr>
      <a:lvl4pPr marL="1924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"/>
        <a:defRPr sz="1400" b="1">
          <a:solidFill>
            <a:srgbClr val="0000CC"/>
          </a:solidFill>
          <a:latin typeface="+mn-lt"/>
        </a:defRPr>
      </a:lvl4pPr>
      <a:lvl5pPr marL="228600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·"/>
        <a:defRPr sz="1200" b="1">
          <a:solidFill>
            <a:srgbClr val="0000CC"/>
          </a:solidFill>
          <a:latin typeface="+mn-lt"/>
        </a:defRPr>
      </a:lvl5pPr>
      <a:lvl6pPr marL="274320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·"/>
        <a:defRPr sz="1200" b="1">
          <a:solidFill>
            <a:schemeClr val="tx1"/>
          </a:solidFill>
          <a:latin typeface="+mn-lt"/>
        </a:defRPr>
      </a:lvl6pPr>
      <a:lvl7pPr marL="320040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·"/>
        <a:defRPr sz="1200" b="1">
          <a:solidFill>
            <a:schemeClr val="tx1"/>
          </a:solidFill>
          <a:latin typeface="+mn-lt"/>
        </a:defRPr>
      </a:lvl7pPr>
      <a:lvl8pPr marL="365760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·"/>
        <a:defRPr sz="1200" b="1">
          <a:solidFill>
            <a:schemeClr val="tx1"/>
          </a:solidFill>
          <a:latin typeface="+mn-lt"/>
        </a:defRPr>
      </a:lvl8pPr>
      <a:lvl9pPr marL="411480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·"/>
        <a:defRPr sz="1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0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07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7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19/03/2021,                CPAD Instrumentation Frontier Workshop 2021           -          Fulvio Tessarotto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9775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4525" y="6356350"/>
            <a:ext cx="2227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9E2EA-0D77-4DC7-8E00-99CE0EBCA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01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0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07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7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19/03/2021,                CPAD Instrumentation Frontier Workshop 2021           -          Fulvio Tessarotto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9775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4525" y="6356350"/>
            <a:ext cx="2227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0DC79-3E8B-4D46-8FD6-2144B3EF6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23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192330" y="0"/>
            <a:ext cx="7006105" cy="984250"/>
          </a:xfrm>
          <a:prstGeom prst="rect">
            <a:avLst/>
          </a:prstGeom>
          <a:solidFill>
            <a:srgbClr val="9FC7F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Slide Title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8" y="1176338"/>
            <a:ext cx="8863012" cy="5138737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89" name="Rectangle 65"/>
          <p:cNvSpPr>
            <a:spLocks noChangeArrowheads="1"/>
          </p:cNvSpPr>
          <p:nvPr/>
        </p:nvSpPr>
        <p:spPr bwMode="auto">
          <a:xfrm>
            <a:off x="7997825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1" hangingPunct="1">
              <a:lnSpc>
                <a:spcPct val="100000"/>
              </a:lnSpc>
            </a:pPr>
            <a:fld id="{9A115F6C-74EA-4BD9-8CC9-31AE54DB4437}" type="slidenum">
              <a:rPr lang="en-US" b="0">
                <a:solidFill>
                  <a:schemeClr val="tx1"/>
                </a:solidFill>
                <a:effectLst/>
                <a:latin typeface="Comic Sans MS" pitchFamily="66" charset="0"/>
              </a:rPr>
              <a:pPr algn="r" eaLnBrk="1" hangingPunct="1">
                <a:lnSpc>
                  <a:spcPct val="100000"/>
                </a:lnSpc>
              </a:pPr>
              <a:t>‹#›</a:t>
            </a:fld>
            <a:endParaRPr lang="en-US" b="0"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93" name="Line 69"/>
          <p:cNvSpPr>
            <a:spLocks noChangeShapeType="1"/>
          </p:cNvSpPr>
          <p:nvPr/>
        </p:nvSpPr>
        <p:spPr bwMode="auto">
          <a:xfrm flipV="1">
            <a:off x="0" y="6472238"/>
            <a:ext cx="9902825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ffectLst/>
        </p:spPr>
        <p:txBody>
          <a:bodyPr lIns="92075" tIns="46038" rIns="92075" bIns="46038" anchor="ctr"/>
          <a:lstStyle/>
          <a:p>
            <a:endParaRPr lang="en-US"/>
          </a:p>
        </p:txBody>
      </p:sp>
      <p:pic>
        <p:nvPicPr>
          <p:cNvPr id="1094" name="Picture 70" descr="Logo_INFN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98435" y="0"/>
            <a:ext cx="170439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289179" y="6578721"/>
            <a:ext cx="8421687" cy="17938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19/03/2021,                CPAD Instrumentation Frontier Workshop 2021           -          Fulvio Tessarotto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1192330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45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</p:sldLayoutIdLst>
  <p:hf sldNum="0" hdr="0" ftr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99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99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99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99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99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99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99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99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0" indent="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hlink"/>
        </a:buClr>
        <a:buFont typeface="Wingdings" pitchFamily="2" charset="2"/>
        <a:buNone/>
        <a:defRPr sz="2000" b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62000" indent="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00CC"/>
        </a:buClr>
        <a:buFont typeface="Wingdings" pitchFamily="2" charset="2"/>
        <a:buNone/>
        <a:defRPr b="1">
          <a:solidFill>
            <a:srgbClr val="0000CC"/>
          </a:solidFill>
          <a:latin typeface="+mn-lt"/>
        </a:defRPr>
      </a:lvl2pPr>
      <a:lvl3pPr marL="1333500" indent="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00CC"/>
        </a:buClr>
        <a:buSzPct val="40000"/>
        <a:buFont typeface="Wingdings" pitchFamily="2" charset="2"/>
        <a:buNone/>
        <a:defRPr sz="1600" b="1">
          <a:solidFill>
            <a:srgbClr val="0000CC"/>
          </a:solidFill>
          <a:latin typeface="+mn-lt"/>
        </a:defRPr>
      </a:lvl3pPr>
      <a:lvl4pPr marL="1752600" indent="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None/>
        <a:defRPr sz="1400" b="1">
          <a:solidFill>
            <a:srgbClr val="0000CC"/>
          </a:solidFill>
          <a:latin typeface="+mn-lt"/>
        </a:defRPr>
      </a:lvl4pPr>
      <a:lvl5pPr marL="2114550" indent="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None/>
        <a:defRPr sz="1200" b="1">
          <a:solidFill>
            <a:srgbClr val="0000CC"/>
          </a:solidFill>
          <a:latin typeface="+mn-lt"/>
        </a:defRPr>
      </a:lvl5pPr>
      <a:lvl6pPr marL="274320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·"/>
        <a:defRPr sz="1200" b="1">
          <a:solidFill>
            <a:schemeClr val="tx1"/>
          </a:solidFill>
          <a:latin typeface="+mn-lt"/>
        </a:defRPr>
      </a:lvl6pPr>
      <a:lvl7pPr marL="320040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·"/>
        <a:defRPr sz="1200" b="1">
          <a:solidFill>
            <a:schemeClr val="tx1"/>
          </a:solidFill>
          <a:latin typeface="+mn-lt"/>
        </a:defRPr>
      </a:lvl7pPr>
      <a:lvl8pPr marL="365760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·"/>
        <a:defRPr sz="1200" b="1">
          <a:solidFill>
            <a:schemeClr val="tx1"/>
          </a:solidFill>
          <a:latin typeface="+mn-lt"/>
        </a:defRPr>
      </a:lvl8pPr>
      <a:lvl9pPr marL="411480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·"/>
        <a:defRPr sz="1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chart" Target="../charts/char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89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-125730" y="995082"/>
            <a:ext cx="9428480" cy="4926663"/>
          </a:xfrm>
          <a:noFill/>
          <a:ln w="28575">
            <a:noFill/>
          </a:ln>
        </p:spPr>
        <p:txBody>
          <a:bodyPr/>
          <a:lstStyle/>
          <a:p>
            <a:pPr marL="1104900" lvl="1" indent="-342900">
              <a:buFont typeface="Wingdings" pitchFamily="2" charset="2"/>
              <a:buNone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104900" lvl="1" indent="-342900">
              <a:buFont typeface="Wingdings" pitchFamily="2" charset="2"/>
              <a:buNone/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01629" y="2561"/>
            <a:ext cx="6494738" cy="992521"/>
          </a:xfrm>
          <a:solidFill>
            <a:srgbClr val="C0F4FE"/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2800" kern="1200" dirty="0">
                <a:solidFill>
                  <a:srgbClr val="FF0000"/>
                </a:solidFill>
              </a:rPr>
              <a:t>Update on </a:t>
            </a:r>
            <a:r>
              <a:rPr lang="en-US" sz="2800" kern="1200" dirty="0">
                <a:solidFill>
                  <a:srgbClr val="FF0000"/>
                </a:solidFill>
                <a:effectLst/>
                <a:latin typeface="+mj-lt"/>
              </a:rPr>
              <a:t>gas system and monitor</a:t>
            </a:r>
            <a:endParaRPr lang="en-US" sz="2400" kern="1200" dirty="0"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2F96EAE-89D7-4343-B2AD-4C0259682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6809" y="2095563"/>
            <a:ext cx="6629557" cy="300494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571500" indent="-5715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47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b="1">
                <a:solidFill>
                  <a:srgbClr val="0000CC"/>
                </a:solidFill>
                <a:latin typeface="+mn-lt"/>
              </a:defRPr>
            </a:lvl2pPr>
            <a:lvl3pPr marL="15621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SzPct val="40000"/>
              <a:buFont typeface="Wingdings" pitchFamily="2" charset="2"/>
              <a:buChar char="¨"/>
              <a:defRPr sz="1600" b="1">
                <a:solidFill>
                  <a:srgbClr val="0000CC"/>
                </a:solidFill>
                <a:latin typeface="+mn-lt"/>
              </a:defRPr>
            </a:lvl3pPr>
            <a:lvl4pPr marL="1924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"/>
              <a:defRPr sz="1400" b="1">
                <a:solidFill>
                  <a:srgbClr val="0000CC"/>
                </a:solidFill>
                <a:latin typeface="+mn-lt"/>
              </a:defRPr>
            </a:lvl4pPr>
            <a:lvl5pPr marL="22860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rgbClr val="0000CC"/>
                </a:solidFill>
                <a:latin typeface="+mn-lt"/>
              </a:defRPr>
            </a:lvl5pPr>
            <a:lvl6pPr marL="27432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6pPr>
            <a:lvl7pPr marL="32004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7pPr>
            <a:lvl8pPr marL="36576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8pPr>
            <a:lvl9pPr marL="41148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n-US" sz="2800" kern="0" dirty="0">
                <a:solidFill>
                  <a:schemeClr val="tx1"/>
                </a:solidFill>
                <a:effectLst/>
              </a:rPr>
              <a:t>dRICH Office</a:t>
            </a:r>
          </a:p>
          <a:p>
            <a:pPr marL="0" indent="0" algn="ctr">
              <a:lnSpc>
                <a:spcPct val="80000"/>
              </a:lnSpc>
              <a:buNone/>
            </a:pPr>
            <a:endParaRPr lang="en-US" sz="2800" kern="0" dirty="0">
              <a:solidFill>
                <a:schemeClr val="tx1"/>
              </a:solidFill>
              <a:effectLst/>
            </a:endParaRPr>
          </a:p>
          <a:p>
            <a:pPr marL="0" indent="0">
              <a:lnSpc>
                <a:spcPct val="80000"/>
              </a:lnSpc>
              <a:buNone/>
            </a:pPr>
            <a:endParaRPr lang="en-US" kern="0" dirty="0">
              <a:solidFill>
                <a:srgbClr val="FF0000"/>
              </a:solidFill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US" kern="0" dirty="0">
                <a:solidFill>
                  <a:schemeClr val="accent1">
                    <a:lumMod val="50000"/>
                  </a:schemeClr>
                </a:solidFill>
              </a:rPr>
              <a:t>January</a:t>
            </a:r>
            <a:r>
              <a:rPr lang="en-US" kern="0" dirty="0">
                <a:solidFill>
                  <a:srgbClr val="FF0000"/>
                </a:solidFill>
              </a:rPr>
              <a:t> </a:t>
            </a:r>
            <a:r>
              <a:rPr lang="en-US" kern="0" dirty="0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en-US" kern="0" baseline="30000" dirty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US" kern="0" dirty="0">
                <a:solidFill>
                  <a:schemeClr val="accent1">
                    <a:lumMod val="50000"/>
                  </a:schemeClr>
                </a:solidFill>
              </a:rPr>
              <a:t>, 2025</a:t>
            </a:r>
          </a:p>
          <a:p>
            <a:pPr marL="0" indent="0" algn="ctr">
              <a:lnSpc>
                <a:spcPct val="80000"/>
              </a:lnSpc>
              <a:buNone/>
            </a:pPr>
            <a:endParaRPr lang="en-US" kern="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kern="0" dirty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kern="0" dirty="0">
                <a:solidFill>
                  <a:srgbClr val="FF0000"/>
                </a:solidFill>
              </a:rPr>
              <a:t>   	</a:t>
            </a:r>
            <a:r>
              <a:rPr lang="en-US" kern="0" dirty="0">
                <a:solidFill>
                  <a:schemeClr val="tx1"/>
                </a:solidFill>
              </a:rPr>
              <a:t> Silvia Dalla Torre and Fulvio Tessarotto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kern="0" dirty="0">
                <a:solidFill>
                  <a:srgbClr val="7030A0"/>
                </a:solidFill>
              </a:rPr>
              <a:t>	</a:t>
            </a:r>
          </a:p>
          <a:p>
            <a:pPr marL="0" indent="0">
              <a:lnSpc>
                <a:spcPct val="80000"/>
              </a:lnSpc>
              <a:buNone/>
            </a:pPr>
            <a:endParaRPr lang="en-US" sz="1800" kern="0" dirty="0">
              <a:solidFill>
                <a:schemeClr val="tx1"/>
              </a:solidFill>
            </a:endParaRPr>
          </a:p>
          <a:p>
            <a:pPr marL="285750" indent="0">
              <a:lnSpc>
                <a:spcPct val="80000"/>
              </a:lnSpc>
              <a:buNone/>
            </a:pPr>
            <a:endParaRPr lang="en-US" kern="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6EAB5E-3C30-0EE7-1CD1-228993154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01629" cy="1015839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96D5950-FD54-6938-575F-112AB8CA50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8538" y="6566394"/>
            <a:ext cx="8954212" cy="250945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srgbClr val="000000"/>
                </a:solidFill>
              </a:rPr>
              <a:t>ePIC</a:t>
            </a:r>
            <a:r>
              <a:rPr lang="en-US" dirty="0">
                <a:solidFill>
                  <a:srgbClr val="000000"/>
                </a:solidFill>
              </a:rPr>
              <a:t> dRICH Office  	    5/1/2025	     </a:t>
            </a:r>
            <a:r>
              <a:rPr lang="en-US" b="1" dirty="0">
                <a:solidFill>
                  <a:srgbClr val="000000"/>
                </a:solidFill>
              </a:rPr>
              <a:t>dRICH radiator gas system</a:t>
            </a:r>
            <a:r>
              <a:rPr lang="en-US" dirty="0">
                <a:solidFill>
                  <a:srgbClr val="000000"/>
                </a:solidFill>
              </a:rPr>
              <a:t>		Fulvio Tessarotto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087573-856C-5DCE-8E00-4531CA0AC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89" name="Rectangle 17">
            <a:extLst>
              <a:ext uri="{FF2B5EF4-FFF2-40B4-BE49-F238E27FC236}">
                <a16:creationId xmlns:a16="http://schemas.microsoft.com/office/drawing/2014/main" id="{CB1379D6-71AA-E7F8-A581-955409E0F9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5063" y="1154473"/>
            <a:ext cx="9428480" cy="4926663"/>
          </a:xfrm>
          <a:noFill/>
          <a:ln w="28575">
            <a:noFill/>
          </a:ln>
        </p:spPr>
        <p:txBody>
          <a:bodyPr/>
          <a:lstStyle/>
          <a:p>
            <a:pPr marL="1104900" lvl="1" indent="-342900">
              <a:buFont typeface="Wingdings" pitchFamily="2" charset="2"/>
              <a:buNone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104900" lvl="1" indent="-342900">
              <a:buFont typeface="Wingdings" pitchFamily="2" charset="2"/>
              <a:buNone/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DB5DF53-5CF4-9D38-2DCF-DB294A544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629" y="2561"/>
            <a:ext cx="6494738" cy="992521"/>
          </a:xfrm>
          <a:solidFill>
            <a:srgbClr val="C0F4FE"/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2800" b="0" kern="1200" dirty="0">
                <a:solidFill>
                  <a:srgbClr val="FF0000"/>
                </a:solidFill>
                <a:effectLst/>
                <a:latin typeface="+mj-lt"/>
              </a:rPr>
              <a:t>Separatio</a:t>
            </a:r>
            <a:r>
              <a:rPr lang="en-US" sz="2800" b="0" kern="1200" dirty="0">
                <a:solidFill>
                  <a:srgbClr val="FF0000"/>
                </a:solidFill>
              </a:rPr>
              <a:t>n of C</a:t>
            </a:r>
            <a:r>
              <a:rPr lang="en-US" sz="3200" b="0" kern="1200" baseline="-25000" dirty="0">
                <a:solidFill>
                  <a:srgbClr val="FF0000"/>
                </a:solidFill>
              </a:rPr>
              <a:t>2</a:t>
            </a:r>
            <a:r>
              <a:rPr lang="en-US" sz="2800" b="0" kern="1200" dirty="0">
                <a:solidFill>
                  <a:srgbClr val="FF0000"/>
                </a:solidFill>
              </a:rPr>
              <a:t>F</a:t>
            </a:r>
            <a:r>
              <a:rPr lang="en-US" sz="3200" b="0" kern="1200" baseline="-25000" dirty="0">
                <a:solidFill>
                  <a:srgbClr val="FF0000"/>
                </a:solidFill>
              </a:rPr>
              <a:t>6</a:t>
            </a:r>
            <a:r>
              <a:rPr lang="en-US" sz="2800" b="0" kern="1200" dirty="0">
                <a:solidFill>
                  <a:srgbClr val="FF0000"/>
                </a:solidFill>
              </a:rPr>
              <a:t> from CO</a:t>
            </a:r>
            <a:r>
              <a:rPr lang="en-US" sz="3200" b="0" kern="1200" baseline="-25000" dirty="0">
                <a:solidFill>
                  <a:srgbClr val="FF0000"/>
                </a:solidFill>
              </a:rPr>
              <a:t>2</a:t>
            </a:r>
            <a:endParaRPr lang="en-US" sz="2400" b="0" kern="1200" baseline="-25000" dirty="0">
              <a:solidFill>
                <a:srgbClr val="FF0000"/>
              </a:solidFill>
              <a:effectLst/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01971C-17F8-0433-84CA-501209E68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01629" cy="1015839"/>
          </a:xfrm>
          <a:prstGeom prst="rect">
            <a:avLst/>
          </a:prstGeom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B55F0D91-4543-FF5C-37DC-F1EB3982C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8258" y="1109972"/>
            <a:ext cx="7616891" cy="6119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571500" indent="-5715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47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b="1">
                <a:solidFill>
                  <a:srgbClr val="0000CC"/>
                </a:solidFill>
                <a:latin typeface="+mn-lt"/>
              </a:defRPr>
            </a:lvl2pPr>
            <a:lvl3pPr marL="15621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SzPct val="40000"/>
              <a:buFont typeface="Wingdings" pitchFamily="2" charset="2"/>
              <a:buChar char="¨"/>
              <a:defRPr sz="1600" b="1">
                <a:solidFill>
                  <a:srgbClr val="0000CC"/>
                </a:solidFill>
                <a:latin typeface="+mn-lt"/>
              </a:defRPr>
            </a:lvl3pPr>
            <a:lvl4pPr marL="1924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"/>
              <a:defRPr sz="1400" b="1">
                <a:solidFill>
                  <a:srgbClr val="0000CC"/>
                </a:solidFill>
                <a:latin typeface="+mn-lt"/>
              </a:defRPr>
            </a:lvl4pPr>
            <a:lvl5pPr marL="22860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rgbClr val="0000CC"/>
                </a:solidFill>
                <a:latin typeface="+mn-lt"/>
              </a:defRPr>
            </a:lvl5pPr>
            <a:lvl6pPr marL="27432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6pPr>
            <a:lvl7pPr marL="32004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7pPr>
            <a:lvl8pPr marL="36576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8pPr>
            <a:lvl9pPr marL="41148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0">
              <a:lnSpc>
                <a:spcPct val="80000"/>
              </a:lnSpc>
              <a:buNone/>
            </a:pPr>
            <a:r>
              <a:rPr lang="en-US" sz="2400" b="1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Preliminary Studies: CO2 – C2F6 Binary Mixture</a:t>
            </a:r>
            <a:endParaRPr lang="en-US" sz="24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0">
              <a:lnSpc>
                <a:spcPct val="80000"/>
              </a:lnSpc>
              <a:buNone/>
            </a:pPr>
            <a:r>
              <a:rPr lang="en-US" sz="1800" kern="0" dirty="0">
                <a:effectLst/>
              </a:rPr>
              <a:t>Investigation performed by Damiano Galassi, chemical and process Engineer, EP-DT-FS Gas team, CERN, Nov. 2024 </a:t>
            </a:r>
          </a:p>
          <a:p>
            <a:pPr marL="285750" indent="0">
              <a:lnSpc>
                <a:spcPct val="80000"/>
              </a:lnSpc>
              <a:buNone/>
            </a:pPr>
            <a:endParaRPr lang="en-US" kern="0" dirty="0"/>
          </a:p>
          <a:p>
            <a:pPr marL="285750" indent="0">
              <a:lnSpc>
                <a:spcPct val="80000"/>
              </a:lnSpc>
              <a:buNone/>
            </a:pPr>
            <a:endParaRPr lang="en-US" sz="1400" u="sng" kern="0" dirty="0"/>
          </a:p>
        </p:txBody>
      </p:sp>
      <p:pic>
        <p:nvPicPr>
          <p:cNvPr id="9" name="Picture 8" descr="A graph of a temperature&#10;&#10;Description automatically generated">
            <a:extLst>
              <a:ext uri="{FF2B5EF4-FFF2-40B4-BE49-F238E27FC236}">
                <a16:creationId xmlns:a16="http://schemas.microsoft.com/office/drawing/2014/main" id="{877A8AA0-298B-8F84-71DA-CF4453A52F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66" y="2292343"/>
            <a:ext cx="8639007" cy="406969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4E9C7D-9CBC-A784-4D73-53819502A144}"/>
              </a:ext>
            </a:extLst>
          </p:cNvPr>
          <p:cNvSpPr txBox="1"/>
          <p:nvPr/>
        </p:nvSpPr>
        <p:spPr>
          <a:xfrm>
            <a:off x="895809" y="2501503"/>
            <a:ext cx="5401962" cy="1356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buFont typeface="Aptos" panose="020B0004020202020204" pitchFamily="34" charset="0"/>
              <a:buChar char="-"/>
            </a:pPr>
            <a:r>
              <a:rPr lang="en-US" sz="120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CO2</a:t>
            </a:r>
          </a:p>
          <a:p>
            <a:pPr marL="742950" marR="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US" sz="120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Triple point -57 C and 5.2 bar</a:t>
            </a:r>
          </a:p>
          <a:p>
            <a:pPr marL="742950" marR="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fr-CH" sz="120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Possible condensation point (T,P) = (-53, 6) </a:t>
            </a:r>
            <a:r>
              <a:rPr lang="fr-CH" sz="1200" kern="100" dirty="0" err="1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expressed</a:t>
            </a:r>
            <a:r>
              <a:rPr lang="fr-CH" sz="120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 C, bar</a:t>
            </a:r>
            <a:endParaRPr lang="en-US" sz="12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Aptos" panose="020B0004020202020204" pitchFamily="34" charset="0"/>
              <a:buChar char="-"/>
            </a:pPr>
            <a:r>
              <a:rPr lang="fr-CH" sz="120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C2F6</a:t>
            </a:r>
            <a:endParaRPr lang="en-US" sz="12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GB" sz="120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Triple point -100 C and 0.3 bar</a:t>
            </a:r>
            <a:endParaRPr lang="en-US" sz="12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fr-CH" sz="120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Possible condensation point (T,P) = (-37, 6) </a:t>
            </a:r>
            <a:r>
              <a:rPr lang="fr-CH" sz="1200" kern="100" dirty="0" err="1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expressed</a:t>
            </a:r>
            <a:r>
              <a:rPr lang="fr-CH" sz="120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 C, bar</a:t>
            </a:r>
            <a:endParaRPr lang="en-US" sz="12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E304EA-5CC4-7ACC-D2E5-0113B4BDE04B}"/>
              </a:ext>
            </a:extLst>
          </p:cNvPr>
          <p:cNvCxnSpPr>
            <a:cxnSpLocks/>
          </p:cNvCxnSpPr>
          <p:nvPr/>
        </p:nvCxnSpPr>
        <p:spPr bwMode="auto">
          <a:xfrm>
            <a:off x="-331676" y="5426523"/>
            <a:ext cx="6369964" cy="0"/>
          </a:xfrm>
          <a:prstGeom prst="line">
            <a:avLst/>
          </a:prstGeom>
          <a:gradFill rotWithShape="0">
            <a:gsLst>
              <a:gs pos="0">
                <a:srgbClr val="D1FFFF"/>
              </a:gs>
              <a:gs pos="50000">
                <a:srgbClr val="D1FFFF">
                  <a:gamma/>
                  <a:shade val="46275"/>
                  <a:invGamma/>
                </a:srgbClr>
              </a:gs>
              <a:gs pos="100000">
                <a:srgbClr val="D1FFFF"/>
              </a:gs>
            </a:gsLst>
            <a:lin ang="0" scaled="1"/>
          </a:gra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5512DF6-D800-8286-57C0-BACA485CEFDC}"/>
              </a:ext>
            </a:extLst>
          </p:cNvPr>
          <p:cNvCxnSpPr>
            <a:cxnSpLocks/>
          </p:cNvCxnSpPr>
          <p:nvPr/>
        </p:nvCxnSpPr>
        <p:spPr bwMode="auto">
          <a:xfrm>
            <a:off x="6054651" y="5426523"/>
            <a:ext cx="0" cy="567877"/>
          </a:xfrm>
          <a:prstGeom prst="line">
            <a:avLst/>
          </a:prstGeom>
          <a:gradFill rotWithShape="0">
            <a:gsLst>
              <a:gs pos="0">
                <a:srgbClr val="D1FFFF"/>
              </a:gs>
              <a:gs pos="50000">
                <a:srgbClr val="D1FFFF">
                  <a:gamma/>
                  <a:shade val="46275"/>
                  <a:invGamma/>
                </a:srgbClr>
              </a:gs>
              <a:gs pos="100000">
                <a:srgbClr val="D1FFFF"/>
              </a:gs>
            </a:gsLst>
            <a:lin ang="0" scaled="1"/>
          </a:gra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F6ACDB8-A663-CAB6-CFDD-7D53E99DDFCC}"/>
              </a:ext>
            </a:extLst>
          </p:cNvPr>
          <p:cNvCxnSpPr>
            <a:cxnSpLocks/>
          </p:cNvCxnSpPr>
          <p:nvPr/>
        </p:nvCxnSpPr>
        <p:spPr bwMode="auto">
          <a:xfrm>
            <a:off x="4596598" y="5426523"/>
            <a:ext cx="0" cy="593277"/>
          </a:xfrm>
          <a:prstGeom prst="line">
            <a:avLst/>
          </a:prstGeom>
          <a:gradFill rotWithShape="0">
            <a:gsLst>
              <a:gs pos="0">
                <a:srgbClr val="D1FFFF"/>
              </a:gs>
              <a:gs pos="50000">
                <a:srgbClr val="D1FFFF">
                  <a:gamma/>
                  <a:shade val="46275"/>
                  <a:invGamma/>
                </a:srgbClr>
              </a:gs>
              <a:gs pos="100000">
                <a:srgbClr val="D1FFFF"/>
              </a:gs>
            </a:gsLst>
            <a:lin ang="0" scaled="1"/>
          </a:gra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5C16129-BDB1-20CF-661B-FFC12EE152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8538" y="6566394"/>
            <a:ext cx="8954212" cy="250945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srgbClr val="000000"/>
                </a:solidFill>
              </a:rPr>
              <a:t>ePIC</a:t>
            </a:r>
            <a:r>
              <a:rPr lang="en-US" dirty="0">
                <a:solidFill>
                  <a:srgbClr val="000000"/>
                </a:solidFill>
              </a:rPr>
              <a:t> dRICH Office  	    5/1/2025	     </a:t>
            </a:r>
            <a:r>
              <a:rPr lang="en-US" b="1" dirty="0">
                <a:solidFill>
                  <a:srgbClr val="000000"/>
                </a:solidFill>
              </a:rPr>
              <a:t>dRICH radiator gas system</a:t>
            </a:r>
            <a:r>
              <a:rPr lang="en-US" dirty="0">
                <a:solidFill>
                  <a:srgbClr val="000000"/>
                </a:solidFill>
              </a:rPr>
              <a:t>		Fulvio Tessarotto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525A3C1E-A817-CA73-5D72-C501418C2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871" y="2143132"/>
            <a:ext cx="7616891" cy="305988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571500" indent="-5715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47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b="1">
                <a:solidFill>
                  <a:srgbClr val="0000CC"/>
                </a:solidFill>
                <a:latin typeface="+mn-lt"/>
              </a:defRPr>
            </a:lvl2pPr>
            <a:lvl3pPr marL="15621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SzPct val="40000"/>
              <a:buFont typeface="Wingdings" pitchFamily="2" charset="2"/>
              <a:buChar char="¨"/>
              <a:defRPr sz="1600" b="1">
                <a:solidFill>
                  <a:srgbClr val="0000CC"/>
                </a:solidFill>
                <a:latin typeface="+mn-lt"/>
              </a:defRPr>
            </a:lvl3pPr>
            <a:lvl4pPr marL="1924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"/>
              <a:defRPr sz="1400" b="1">
                <a:solidFill>
                  <a:srgbClr val="0000CC"/>
                </a:solidFill>
                <a:latin typeface="+mn-lt"/>
              </a:defRPr>
            </a:lvl4pPr>
            <a:lvl5pPr marL="22860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rgbClr val="0000CC"/>
                </a:solidFill>
                <a:latin typeface="+mn-lt"/>
              </a:defRPr>
            </a:lvl5pPr>
            <a:lvl6pPr marL="27432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6pPr>
            <a:lvl7pPr marL="32004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7pPr>
            <a:lvl8pPr marL="36576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8pPr>
            <a:lvl9pPr marL="41148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0">
              <a:lnSpc>
                <a:spcPct val="80000"/>
              </a:lnSpc>
              <a:buNone/>
            </a:pPr>
            <a:r>
              <a:rPr lang="en-US" sz="1800" b="0" kern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Liquefaction Pressure (PL) versus temperature</a:t>
            </a:r>
          </a:p>
          <a:p>
            <a:pPr marL="285750" indent="0">
              <a:lnSpc>
                <a:spcPct val="80000"/>
              </a:lnSpc>
              <a:buNone/>
            </a:pPr>
            <a:endParaRPr lang="en-US" kern="0" dirty="0"/>
          </a:p>
          <a:p>
            <a:pPr marL="285750" indent="0">
              <a:lnSpc>
                <a:spcPct val="80000"/>
              </a:lnSpc>
              <a:buNone/>
            </a:pPr>
            <a:endParaRPr lang="en-US" sz="1400" u="sng" kern="0" dirty="0"/>
          </a:p>
        </p:txBody>
      </p:sp>
    </p:spTree>
    <p:extLst>
      <p:ext uri="{BB962C8B-B14F-4D97-AF65-F5344CB8AC3E}">
        <p14:creationId xmlns:p14="http://schemas.microsoft.com/office/powerpoint/2010/main" val="260685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B9A1F-2D1F-1AA7-2BB4-28F19D179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89" name="Rectangle 17">
            <a:extLst>
              <a:ext uri="{FF2B5EF4-FFF2-40B4-BE49-F238E27FC236}">
                <a16:creationId xmlns:a16="http://schemas.microsoft.com/office/drawing/2014/main" id="{B36B28C8-97E1-BB62-5018-53336DDAF8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5063" y="1154473"/>
            <a:ext cx="9428480" cy="4926663"/>
          </a:xfrm>
          <a:noFill/>
          <a:ln w="28575">
            <a:noFill/>
          </a:ln>
        </p:spPr>
        <p:txBody>
          <a:bodyPr/>
          <a:lstStyle/>
          <a:p>
            <a:pPr marL="1104900" lvl="1" indent="-342900">
              <a:buFont typeface="Wingdings" pitchFamily="2" charset="2"/>
              <a:buNone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104900" lvl="1" indent="-342900">
              <a:buFont typeface="Wingdings" pitchFamily="2" charset="2"/>
              <a:buNone/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86FDD79-7E8D-FA66-0828-48A073B76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629" y="2561"/>
            <a:ext cx="6494738" cy="992521"/>
          </a:xfrm>
          <a:solidFill>
            <a:srgbClr val="C0F4FE"/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2800" b="0" kern="1200" dirty="0">
                <a:solidFill>
                  <a:srgbClr val="FF0000"/>
                </a:solidFill>
              </a:rPr>
              <a:t>C2F6 - CO2 gas mixture</a:t>
            </a:r>
            <a:endParaRPr lang="en-US" sz="2400" b="0" kern="1200" dirty="0">
              <a:solidFill>
                <a:srgbClr val="FF0000"/>
              </a:solidFill>
              <a:effectLst/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16600A-C98A-9B4B-5CED-A0293AE00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01629" cy="1015839"/>
          </a:xfrm>
          <a:prstGeom prst="rect">
            <a:avLst/>
          </a:prstGeom>
        </p:spPr>
      </p:pic>
      <p:sp>
        <p:nvSpPr>
          <p:cNvPr id="13" name="Rectangle 4">
            <a:extLst>
              <a:ext uri="{FF2B5EF4-FFF2-40B4-BE49-F238E27FC236}">
                <a16:creationId xmlns:a16="http://schemas.microsoft.com/office/drawing/2014/main" id="{2F9CB9F9-89C9-04C0-8B90-081FFAACA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82" y="1174351"/>
            <a:ext cx="9616780" cy="30598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571500" indent="-5715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47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b="1">
                <a:solidFill>
                  <a:srgbClr val="0000CC"/>
                </a:solidFill>
                <a:latin typeface="+mn-lt"/>
              </a:defRPr>
            </a:lvl2pPr>
            <a:lvl3pPr marL="15621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SzPct val="40000"/>
              <a:buFont typeface="Wingdings" pitchFamily="2" charset="2"/>
              <a:buChar char="¨"/>
              <a:defRPr sz="1600" b="1">
                <a:solidFill>
                  <a:srgbClr val="0000CC"/>
                </a:solidFill>
                <a:latin typeface="+mn-lt"/>
              </a:defRPr>
            </a:lvl3pPr>
            <a:lvl4pPr marL="1924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"/>
              <a:defRPr sz="1400" b="1">
                <a:solidFill>
                  <a:srgbClr val="0000CC"/>
                </a:solidFill>
                <a:latin typeface="+mn-lt"/>
              </a:defRPr>
            </a:lvl4pPr>
            <a:lvl5pPr marL="22860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rgbClr val="0000CC"/>
                </a:solidFill>
                <a:latin typeface="+mn-lt"/>
              </a:defRPr>
            </a:lvl5pPr>
            <a:lvl6pPr marL="27432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6pPr>
            <a:lvl7pPr marL="32004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7pPr>
            <a:lvl8pPr marL="36576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8pPr>
            <a:lvl9pPr marL="41148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0">
              <a:lnSpc>
                <a:spcPct val="80000"/>
              </a:lnSpc>
              <a:buNone/>
            </a:pPr>
            <a:r>
              <a:rPr lang="en-US" sz="1800" b="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Experimental data 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from literature </a:t>
            </a:r>
            <a:r>
              <a:rPr lang="en-US" sz="1800" b="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 Vapor-Liquid Equilibrium (VLE) versus CO2 fraction</a:t>
            </a:r>
          </a:p>
          <a:p>
            <a:pPr marL="285750" indent="0">
              <a:lnSpc>
                <a:spcPct val="80000"/>
              </a:lnSpc>
              <a:buNone/>
            </a:pPr>
            <a:endParaRPr lang="en-US" kern="0" dirty="0"/>
          </a:p>
          <a:p>
            <a:pPr marL="285750" indent="0">
              <a:lnSpc>
                <a:spcPct val="80000"/>
              </a:lnSpc>
              <a:buNone/>
            </a:pPr>
            <a:endParaRPr lang="en-US" sz="1400" u="sng" kern="0" dirty="0"/>
          </a:p>
        </p:txBody>
      </p:sp>
      <p:pic>
        <p:nvPicPr>
          <p:cNvPr id="8" name="Picture 7" descr="A group of black dots&#10;&#10;Description automatically generated">
            <a:extLst>
              <a:ext uri="{FF2B5EF4-FFF2-40B4-BE49-F238E27FC236}">
                <a16:creationId xmlns:a16="http://schemas.microsoft.com/office/drawing/2014/main" id="{A09758E7-17EB-EBE6-8276-421AC865D7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3989" y="2061303"/>
            <a:ext cx="5369340" cy="42890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6FE92B-766D-3255-25D5-ECDCA1E7C6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82" y="4205827"/>
            <a:ext cx="3196841" cy="2199661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FD3337F8-7DAE-E635-1A26-CCF5AA3C0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14" y="4260192"/>
            <a:ext cx="2577892" cy="443884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571500" indent="-5715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47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b="1">
                <a:solidFill>
                  <a:srgbClr val="0000CC"/>
                </a:solidFill>
                <a:latin typeface="+mn-lt"/>
              </a:defRPr>
            </a:lvl2pPr>
            <a:lvl3pPr marL="15621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SzPct val="40000"/>
              <a:buFont typeface="Wingdings" pitchFamily="2" charset="2"/>
              <a:buChar char="¨"/>
              <a:defRPr sz="1600" b="1">
                <a:solidFill>
                  <a:srgbClr val="0000CC"/>
                </a:solidFill>
                <a:latin typeface="+mn-lt"/>
              </a:defRPr>
            </a:lvl3pPr>
            <a:lvl4pPr marL="1924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"/>
              <a:defRPr sz="1400" b="1">
                <a:solidFill>
                  <a:srgbClr val="0000CC"/>
                </a:solidFill>
                <a:latin typeface="+mn-lt"/>
              </a:defRPr>
            </a:lvl4pPr>
            <a:lvl5pPr marL="22860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rgbClr val="0000CC"/>
                </a:solidFill>
                <a:latin typeface="+mn-lt"/>
              </a:defRPr>
            </a:lvl5pPr>
            <a:lvl6pPr marL="27432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6pPr>
            <a:lvl7pPr marL="32004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7pPr>
            <a:lvl8pPr marL="36576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8pPr>
            <a:lvl9pPr marL="41148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0">
              <a:lnSpc>
                <a:spcPct val="80000"/>
              </a:lnSpc>
              <a:buNone/>
            </a:pPr>
            <a:r>
              <a:rPr lang="en-US" sz="1600" b="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Fraction of C2F6 in azeotropic composition</a:t>
            </a:r>
          </a:p>
          <a:p>
            <a:pPr marL="285750" indent="0">
              <a:lnSpc>
                <a:spcPct val="80000"/>
              </a:lnSpc>
              <a:buNone/>
            </a:pPr>
            <a:endParaRPr lang="en-US" kern="0" dirty="0"/>
          </a:p>
          <a:p>
            <a:pPr marL="285750" indent="0">
              <a:lnSpc>
                <a:spcPct val="80000"/>
              </a:lnSpc>
              <a:buNone/>
            </a:pPr>
            <a:endParaRPr lang="en-US" sz="1400" u="sng" kern="0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33CDB8F7-9D7C-19FD-7EE4-23907DC270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8538" y="6566394"/>
            <a:ext cx="8954212" cy="250945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srgbClr val="000000"/>
                </a:solidFill>
              </a:rPr>
              <a:t>ePIC</a:t>
            </a:r>
            <a:r>
              <a:rPr lang="en-US" dirty="0">
                <a:solidFill>
                  <a:srgbClr val="000000"/>
                </a:solidFill>
              </a:rPr>
              <a:t> dRICH Office  	    5/1/2025	     </a:t>
            </a:r>
            <a:r>
              <a:rPr lang="en-US" b="1" dirty="0">
                <a:solidFill>
                  <a:srgbClr val="000000"/>
                </a:solidFill>
              </a:rPr>
              <a:t>dRICH radiator gas system</a:t>
            </a:r>
            <a:r>
              <a:rPr lang="en-US" dirty="0">
                <a:solidFill>
                  <a:srgbClr val="000000"/>
                </a:solidFill>
              </a:rPr>
              <a:t>		Fulvio Tessarotto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A439C87-F6E2-91F4-A9FA-C9392EE44F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473" y="1552342"/>
            <a:ext cx="4143515" cy="255023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FA46C5-80BE-99A4-3AD6-DAD1D0A77611}"/>
              </a:ext>
            </a:extLst>
          </p:cNvPr>
          <p:cNvSpPr/>
          <p:nvPr/>
        </p:nvSpPr>
        <p:spPr bwMode="auto">
          <a:xfrm>
            <a:off x="30559" y="4205827"/>
            <a:ext cx="199831" cy="20943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9F03B5E0-07A6-486F-B3A0-B53E05200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9769" y="1517458"/>
            <a:ext cx="5028762" cy="30598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571500" indent="-5715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47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b="1">
                <a:solidFill>
                  <a:srgbClr val="0000CC"/>
                </a:solidFill>
                <a:latin typeface="+mn-lt"/>
              </a:defRPr>
            </a:lvl2pPr>
            <a:lvl3pPr marL="15621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SzPct val="40000"/>
              <a:buFont typeface="Wingdings" pitchFamily="2" charset="2"/>
              <a:buChar char="¨"/>
              <a:defRPr sz="1600" b="1">
                <a:solidFill>
                  <a:srgbClr val="0000CC"/>
                </a:solidFill>
                <a:latin typeface="+mn-lt"/>
              </a:defRPr>
            </a:lvl3pPr>
            <a:lvl4pPr marL="1924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"/>
              <a:defRPr sz="1400" b="1">
                <a:solidFill>
                  <a:srgbClr val="0000CC"/>
                </a:solidFill>
                <a:latin typeface="+mn-lt"/>
              </a:defRPr>
            </a:lvl4pPr>
            <a:lvl5pPr marL="22860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rgbClr val="0000CC"/>
                </a:solidFill>
                <a:latin typeface="+mn-lt"/>
              </a:defRPr>
            </a:lvl5pPr>
            <a:lvl6pPr marL="27432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6pPr>
            <a:lvl7pPr marL="32004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7pPr>
            <a:lvl8pPr marL="36576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8pPr>
            <a:lvl9pPr marL="41148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0">
              <a:lnSpc>
                <a:spcPct val="80000"/>
              </a:lnSpc>
              <a:buNone/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azeotropic behavior 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strong interaction between the two molecules</a:t>
            </a:r>
            <a:endParaRPr lang="en-US" sz="1400" u="sng" kern="0" dirty="0"/>
          </a:p>
        </p:txBody>
      </p:sp>
    </p:spTree>
    <p:extLst>
      <p:ext uri="{BB962C8B-B14F-4D97-AF65-F5344CB8AC3E}">
        <p14:creationId xmlns:p14="http://schemas.microsoft.com/office/powerpoint/2010/main" val="1319307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240BE-4C64-0965-4513-00FAF3488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89" name="Rectangle 17">
            <a:extLst>
              <a:ext uri="{FF2B5EF4-FFF2-40B4-BE49-F238E27FC236}">
                <a16:creationId xmlns:a16="http://schemas.microsoft.com/office/drawing/2014/main" id="{CF59B622-BF34-A9A0-EB09-8E3AD5D7B6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5063" y="1154473"/>
            <a:ext cx="9428480" cy="4926663"/>
          </a:xfrm>
          <a:noFill/>
          <a:ln w="28575">
            <a:noFill/>
          </a:ln>
        </p:spPr>
        <p:txBody>
          <a:bodyPr/>
          <a:lstStyle/>
          <a:p>
            <a:pPr marL="1104900" lvl="1" indent="-342900">
              <a:buFont typeface="Wingdings" pitchFamily="2" charset="2"/>
              <a:buNone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104900" lvl="1" indent="-342900">
              <a:buFont typeface="Wingdings" pitchFamily="2" charset="2"/>
              <a:buNone/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07BB4C2-5563-EDA1-A007-726693501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629" y="2561"/>
            <a:ext cx="6494738" cy="992521"/>
          </a:xfrm>
          <a:solidFill>
            <a:srgbClr val="C0F4FE"/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2800" b="0" kern="1200" dirty="0">
                <a:solidFill>
                  <a:srgbClr val="FF0000"/>
                </a:solidFill>
              </a:rPr>
              <a:t>C2F6 - CO2</a:t>
            </a:r>
            <a:endParaRPr lang="en-US" sz="2400" b="0" kern="1200" dirty="0">
              <a:solidFill>
                <a:srgbClr val="FF0000"/>
              </a:solidFill>
              <a:effectLst/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40A104-4E6D-3051-D102-D78B2A2EF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01629" cy="1015839"/>
          </a:xfrm>
          <a:prstGeom prst="rect">
            <a:avLst/>
          </a:prstGeom>
        </p:spPr>
      </p:pic>
      <p:sp>
        <p:nvSpPr>
          <p:cNvPr id="13" name="Rectangle 4">
            <a:extLst>
              <a:ext uri="{FF2B5EF4-FFF2-40B4-BE49-F238E27FC236}">
                <a16:creationId xmlns:a16="http://schemas.microsoft.com/office/drawing/2014/main" id="{9ED3FEDA-95B3-FE4C-9370-6435DD03B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7526" y="1050597"/>
            <a:ext cx="7203964" cy="30598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571500" indent="-5715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47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b="1">
                <a:solidFill>
                  <a:srgbClr val="0000CC"/>
                </a:solidFill>
                <a:latin typeface="+mn-lt"/>
              </a:defRPr>
            </a:lvl2pPr>
            <a:lvl3pPr marL="15621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SzPct val="40000"/>
              <a:buFont typeface="Wingdings" pitchFamily="2" charset="2"/>
              <a:buChar char="¨"/>
              <a:defRPr sz="1600" b="1">
                <a:solidFill>
                  <a:srgbClr val="0000CC"/>
                </a:solidFill>
                <a:latin typeface="+mn-lt"/>
              </a:defRPr>
            </a:lvl3pPr>
            <a:lvl4pPr marL="1924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"/>
              <a:defRPr sz="1400" b="1">
                <a:solidFill>
                  <a:srgbClr val="0000CC"/>
                </a:solidFill>
                <a:latin typeface="+mn-lt"/>
              </a:defRPr>
            </a:lvl4pPr>
            <a:lvl5pPr marL="22860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rgbClr val="0000CC"/>
                </a:solidFill>
                <a:latin typeface="+mn-lt"/>
              </a:defRPr>
            </a:lvl5pPr>
            <a:lvl6pPr marL="27432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6pPr>
            <a:lvl7pPr marL="32004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7pPr>
            <a:lvl8pPr marL="36576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8pPr>
            <a:lvl9pPr marL="41148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0">
              <a:lnSpc>
                <a:spcPct val="80000"/>
              </a:lnSpc>
              <a:buNone/>
            </a:pPr>
            <a:r>
              <a:rPr lang="en-US" b="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Comparison with various models</a:t>
            </a:r>
          </a:p>
          <a:p>
            <a:pPr marL="285750" indent="0">
              <a:lnSpc>
                <a:spcPct val="80000"/>
              </a:lnSpc>
              <a:buNone/>
            </a:pPr>
            <a:endParaRPr lang="en-US" kern="0" dirty="0"/>
          </a:p>
          <a:p>
            <a:pPr marL="285750" indent="0">
              <a:lnSpc>
                <a:spcPct val="80000"/>
              </a:lnSpc>
              <a:buNone/>
            </a:pPr>
            <a:endParaRPr lang="en-US" sz="1400" u="sng" kern="0" dirty="0"/>
          </a:p>
        </p:txBody>
      </p:sp>
      <p:pic>
        <p:nvPicPr>
          <p:cNvPr id="2" name="Picture 1" descr="A group of graphs showing different colored lines&#10;&#10;Description automatically generated">
            <a:extLst>
              <a:ext uri="{FF2B5EF4-FFF2-40B4-BE49-F238E27FC236}">
                <a16:creationId xmlns:a16="http://schemas.microsoft.com/office/drawing/2014/main" id="{55F63C1F-97C2-3ACE-5576-98D73F01C1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559" y="1643269"/>
            <a:ext cx="5779013" cy="4611814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C67C7DB-95D1-32E3-D749-1A2CD0D135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8538" y="6566394"/>
            <a:ext cx="8954212" cy="250945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srgbClr val="000000"/>
                </a:solidFill>
              </a:rPr>
              <a:t>ePIC</a:t>
            </a:r>
            <a:r>
              <a:rPr lang="en-US" dirty="0">
                <a:solidFill>
                  <a:srgbClr val="000000"/>
                </a:solidFill>
              </a:rPr>
              <a:t> dRICH Office  	    5/1/2025	     </a:t>
            </a:r>
            <a:r>
              <a:rPr lang="en-US" b="1" dirty="0">
                <a:solidFill>
                  <a:srgbClr val="000000"/>
                </a:solidFill>
              </a:rPr>
              <a:t>dRICH radiator gas system</a:t>
            </a:r>
            <a:r>
              <a:rPr lang="en-US" dirty="0">
                <a:solidFill>
                  <a:srgbClr val="000000"/>
                </a:solidFill>
              </a:rPr>
              <a:t>		Fulvio Tessarotto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93C8E6-37A4-8972-26A3-0E344D331F9E}"/>
              </a:ext>
            </a:extLst>
          </p:cNvPr>
          <p:cNvSpPr txBox="1"/>
          <p:nvPr/>
        </p:nvSpPr>
        <p:spPr>
          <a:xfrm>
            <a:off x="5964572" y="1643269"/>
            <a:ext cx="3981028" cy="3751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15000"/>
              </a:lnSpc>
              <a:buFont typeface="Aptos" panose="020B0004020202020204" pitchFamily="34" charset="0"/>
              <a:buChar char="-"/>
            </a:pPr>
            <a:r>
              <a:rPr lang="en-US" sz="1100" b="0" kern="100" dirty="0">
                <a:solidFill>
                  <a:srgbClr val="0000C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NRTL-RK (Non-Random Two Liquids) to model liquid phase and its deviation from ideality coupled with Redlich-Kwong’s cubic equation of state to simulate the vapor phase.</a:t>
            </a:r>
          </a:p>
          <a:p>
            <a:pPr marL="342900" marR="0" lvl="0" indent="-342900">
              <a:lnSpc>
                <a:spcPct val="115000"/>
              </a:lnSpc>
              <a:buFont typeface="Aptos" panose="020B0004020202020204" pitchFamily="34" charset="0"/>
              <a:buChar char="-"/>
            </a:pPr>
            <a:r>
              <a:rPr lang="en-US" sz="1100" b="0" kern="100" dirty="0">
                <a:solidFill>
                  <a:srgbClr val="0000C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PSRK (Predictive Soave Redlich-Kwong) which uses EOS (equation of state) both for the vapor and liquid phase and corrects the attractive forces by using Wong-Sandler mixing rules.</a:t>
            </a:r>
          </a:p>
          <a:p>
            <a:pPr marL="342900" marR="0" lvl="0" indent="-342900">
              <a:lnSpc>
                <a:spcPct val="115000"/>
              </a:lnSpc>
              <a:buFont typeface="Aptos" panose="020B0004020202020204" pitchFamily="34" charset="0"/>
              <a:buChar char="-"/>
            </a:pPr>
            <a:r>
              <a:rPr lang="en-US" sz="1100" b="0" kern="100" dirty="0">
                <a:solidFill>
                  <a:srgbClr val="0000C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RK-ASPEN (Redlich-Kwong + Mathias-Copeman alpha function) which follows the same rules of PSRK but corrects the attraction with the MC alpha function.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Aptos" panose="020B0004020202020204" pitchFamily="34" charset="0"/>
              <a:buChar char="-"/>
            </a:pPr>
            <a:r>
              <a:rPr lang="en-GB" sz="1100" b="0" kern="100" dirty="0">
                <a:solidFill>
                  <a:srgbClr val="0000C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 (Peng-Robinson) which is another cubic EOS mostly suitable for hydrocarbons in extreme conditions (usually of high pressures)</a:t>
            </a:r>
            <a:endParaRPr lang="en-US" sz="1100" b="0" kern="100" dirty="0">
              <a:solidFill>
                <a:srgbClr val="0000CC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2000" b="0" dirty="0">
              <a:solidFill>
                <a:schemeClr val="tx1"/>
              </a:solidFill>
              <a:effectLst/>
            </a:endParaRPr>
          </a:p>
          <a:p>
            <a:r>
              <a:rPr lang="en-US" sz="2000" b="0" dirty="0">
                <a:solidFill>
                  <a:schemeClr val="tx1"/>
                </a:solidFill>
                <a:effectLst/>
              </a:rPr>
              <a:t>Existing Models do not reproduce the data in the interesting region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B9A20DA2-58CB-8219-2CA7-F3F2A3D29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1283" y="1906418"/>
            <a:ext cx="2047070" cy="350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571500" indent="-5715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47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b="1">
                <a:solidFill>
                  <a:srgbClr val="0000CC"/>
                </a:solidFill>
                <a:latin typeface="+mn-lt"/>
              </a:defRPr>
            </a:lvl2pPr>
            <a:lvl3pPr marL="15621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SzPct val="40000"/>
              <a:buFont typeface="Wingdings" pitchFamily="2" charset="2"/>
              <a:buChar char="¨"/>
              <a:defRPr sz="1600" b="1">
                <a:solidFill>
                  <a:srgbClr val="0000CC"/>
                </a:solidFill>
                <a:latin typeface="+mn-lt"/>
              </a:defRPr>
            </a:lvl3pPr>
            <a:lvl4pPr marL="1924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"/>
              <a:defRPr sz="1400" b="1">
                <a:solidFill>
                  <a:srgbClr val="0000CC"/>
                </a:solidFill>
                <a:latin typeface="+mn-lt"/>
              </a:defRPr>
            </a:lvl4pPr>
            <a:lvl5pPr marL="22860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rgbClr val="0000CC"/>
                </a:solidFill>
                <a:latin typeface="+mn-lt"/>
              </a:defRPr>
            </a:lvl5pPr>
            <a:lvl6pPr marL="27432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6pPr>
            <a:lvl7pPr marL="32004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7pPr>
            <a:lvl8pPr marL="36576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8pPr>
            <a:lvl9pPr marL="41148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1600" kern="0" dirty="0">
                <a:solidFill>
                  <a:schemeClr val="tx1"/>
                </a:solidFill>
              </a:rPr>
              <a:t>-46 ˚C</a:t>
            </a:r>
          </a:p>
          <a:p>
            <a:pPr marL="0" indent="0">
              <a:lnSpc>
                <a:spcPct val="80000"/>
              </a:lnSpc>
              <a:buNone/>
            </a:pPr>
            <a:endParaRPr lang="en-US" kern="0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kern="0" dirty="0">
                <a:solidFill>
                  <a:srgbClr val="7030A0"/>
                </a:solidFill>
              </a:rPr>
              <a:t>	</a:t>
            </a:r>
          </a:p>
          <a:p>
            <a:pPr marL="0" indent="0">
              <a:lnSpc>
                <a:spcPct val="80000"/>
              </a:lnSpc>
              <a:buNone/>
            </a:pPr>
            <a:endParaRPr lang="en-US" sz="1800" kern="0" dirty="0">
              <a:solidFill>
                <a:schemeClr val="tx1"/>
              </a:solidFill>
            </a:endParaRPr>
          </a:p>
          <a:p>
            <a:pPr marL="285750" indent="0">
              <a:lnSpc>
                <a:spcPct val="80000"/>
              </a:lnSpc>
              <a:buNone/>
            </a:pPr>
            <a:endParaRPr lang="en-US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788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D84A97-87B7-68FF-723F-4CF831AB9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89" name="Rectangle 17">
            <a:extLst>
              <a:ext uri="{FF2B5EF4-FFF2-40B4-BE49-F238E27FC236}">
                <a16:creationId xmlns:a16="http://schemas.microsoft.com/office/drawing/2014/main" id="{1986C627-D8A2-52B5-30AA-8437E33892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5063" y="1154473"/>
            <a:ext cx="9428480" cy="4926663"/>
          </a:xfrm>
          <a:noFill/>
          <a:ln w="28575">
            <a:noFill/>
          </a:ln>
        </p:spPr>
        <p:txBody>
          <a:bodyPr/>
          <a:lstStyle/>
          <a:p>
            <a:pPr marL="1104900" lvl="1" indent="-342900">
              <a:buFont typeface="Wingdings" pitchFamily="2" charset="2"/>
              <a:buNone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104900" lvl="1" indent="-342900">
              <a:buFont typeface="Wingdings" pitchFamily="2" charset="2"/>
              <a:buNone/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E16E0B4-8385-C5C9-C7AA-16A199BA1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629" y="2561"/>
            <a:ext cx="6494738" cy="992521"/>
          </a:xfrm>
          <a:solidFill>
            <a:srgbClr val="C0F4FE"/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2800" b="0" kern="1200" dirty="0">
                <a:solidFill>
                  <a:srgbClr val="FF0000"/>
                </a:solidFill>
              </a:rPr>
              <a:t>C2F6 - CO2</a:t>
            </a:r>
            <a:endParaRPr lang="en-US" sz="2400" b="0" kern="1200" dirty="0">
              <a:solidFill>
                <a:srgbClr val="FF0000"/>
              </a:solidFill>
              <a:effectLst/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8D240A-95F9-9452-F0FC-40AF1B4B7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01629" cy="1015839"/>
          </a:xfrm>
          <a:prstGeom prst="rect">
            <a:avLst/>
          </a:prstGeom>
        </p:spPr>
      </p:pic>
      <p:sp>
        <p:nvSpPr>
          <p:cNvPr id="13" name="Rectangle 4">
            <a:extLst>
              <a:ext uri="{FF2B5EF4-FFF2-40B4-BE49-F238E27FC236}">
                <a16:creationId xmlns:a16="http://schemas.microsoft.com/office/drawing/2014/main" id="{EFAE4B4F-C524-CA27-60E1-80CD16741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7526" y="1050597"/>
            <a:ext cx="7203964" cy="30598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571500" indent="-5715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47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b="1">
                <a:solidFill>
                  <a:srgbClr val="0000CC"/>
                </a:solidFill>
                <a:latin typeface="+mn-lt"/>
              </a:defRPr>
            </a:lvl2pPr>
            <a:lvl3pPr marL="15621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SzPct val="40000"/>
              <a:buFont typeface="Wingdings" pitchFamily="2" charset="2"/>
              <a:buChar char="¨"/>
              <a:defRPr sz="1600" b="1">
                <a:solidFill>
                  <a:srgbClr val="0000CC"/>
                </a:solidFill>
                <a:latin typeface="+mn-lt"/>
              </a:defRPr>
            </a:lvl3pPr>
            <a:lvl4pPr marL="1924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"/>
              <a:defRPr sz="1400" b="1">
                <a:solidFill>
                  <a:srgbClr val="0000CC"/>
                </a:solidFill>
                <a:latin typeface="+mn-lt"/>
              </a:defRPr>
            </a:lvl4pPr>
            <a:lvl5pPr marL="22860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rgbClr val="0000CC"/>
                </a:solidFill>
                <a:latin typeface="+mn-lt"/>
              </a:defRPr>
            </a:lvl5pPr>
            <a:lvl6pPr marL="27432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6pPr>
            <a:lvl7pPr marL="32004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7pPr>
            <a:lvl8pPr marL="36576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8pPr>
            <a:lvl9pPr marL="41148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0">
              <a:lnSpc>
                <a:spcPct val="80000"/>
              </a:lnSpc>
              <a:buNone/>
            </a:pPr>
            <a:r>
              <a:rPr lang="en-US" b="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model improved by Damiano Galassi</a:t>
            </a:r>
          </a:p>
          <a:p>
            <a:pPr marL="285750" indent="0">
              <a:lnSpc>
                <a:spcPct val="80000"/>
              </a:lnSpc>
              <a:buNone/>
            </a:pPr>
            <a:endParaRPr lang="en-US" kern="0" dirty="0"/>
          </a:p>
          <a:p>
            <a:pPr marL="285750" indent="0">
              <a:lnSpc>
                <a:spcPct val="80000"/>
              </a:lnSpc>
              <a:buNone/>
            </a:pPr>
            <a:endParaRPr lang="en-US" sz="1400" u="sng" kern="0" dirty="0"/>
          </a:p>
        </p:txBody>
      </p:sp>
      <p:pic>
        <p:nvPicPr>
          <p:cNvPr id="5" name="Picture 4" descr="A group of graphs showing different values&#10;&#10;Description automatically generated with medium confidence">
            <a:extLst>
              <a:ext uri="{FF2B5EF4-FFF2-40B4-BE49-F238E27FC236}">
                <a16:creationId xmlns:a16="http://schemas.microsoft.com/office/drawing/2014/main" id="{BD140E72-96E8-0A5D-289F-8E2D4CD6F5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669" y="1412101"/>
            <a:ext cx="5942607" cy="4746975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B0C1B042-7C51-1F85-FBE4-4AD497B14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1654" y="3617804"/>
            <a:ext cx="2962511" cy="30598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571500" indent="-5715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47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b="1">
                <a:solidFill>
                  <a:srgbClr val="0000CC"/>
                </a:solidFill>
                <a:latin typeface="+mn-lt"/>
              </a:defRPr>
            </a:lvl2pPr>
            <a:lvl3pPr marL="15621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SzPct val="40000"/>
              <a:buFont typeface="Wingdings" pitchFamily="2" charset="2"/>
              <a:buChar char="¨"/>
              <a:defRPr sz="1600" b="1">
                <a:solidFill>
                  <a:srgbClr val="0000CC"/>
                </a:solidFill>
                <a:latin typeface="+mn-lt"/>
              </a:defRPr>
            </a:lvl3pPr>
            <a:lvl4pPr marL="1924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"/>
              <a:defRPr sz="1400" b="1">
                <a:solidFill>
                  <a:srgbClr val="0000CC"/>
                </a:solidFill>
                <a:latin typeface="+mn-lt"/>
              </a:defRPr>
            </a:lvl4pPr>
            <a:lvl5pPr marL="22860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rgbClr val="0000CC"/>
                </a:solidFill>
                <a:latin typeface="+mn-lt"/>
              </a:defRPr>
            </a:lvl5pPr>
            <a:lvl6pPr marL="27432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6pPr>
            <a:lvl7pPr marL="32004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7pPr>
            <a:lvl8pPr marL="36576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8pPr>
            <a:lvl9pPr marL="41148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0">
              <a:lnSpc>
                <a:spcPct val="80000"/>
              </a:lnSpc>
              <a:buNone/>
            </a:pPr>
            <a:r>
              <a:rPr lang="en-US" b="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Allows for identification of optimal separation procedures</a:t>
            </a:r>
          </a:p>
          <a:p>
            <a:pPr marL="285750" indent="0">
              <a:lnSpc>
                <a:spcPct val="80000"/>
              </a:lnSpc>
              <a:buNone/>
            </a:pPr>
            <a:endParaRPr lang="en-US" kern="0" dirty="0"/>
          </a:p>
          <a:p>
            <a:pPr marL="285750" indent="0">
              <a:lnSpc>
                <a:spcPct val="80000"/>
              </a:lnSpc>
              <a:buNone/>
            </a:pPr>
            <a:endParaRPr lang="en-US" sz="1400" u="sng" kern="0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6C5CDF9-6AFA-44DA-2164-0D2C156C16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8538" y="6566394"/>
            <a:ext cx="8954212" cy="250945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srgbClr val="000000"/>
                </a:solidFill>
              </a:rPr>
              <a:t>ePIC</a:t>
            </a:r>
            <a:r>
              <a:rPr lang="en-US" dirty="0">
                <a:solidFill>
                  <a:srgbClr val="000000"/>
                </a:solidFill>
              </a:rPr>
              <a:t> dRICH Office  	    5/1/2025	     </a:t>
            </a:r>
            <a:r>
              <a:rPr lang="en-US" b="1" dirty="0">
                <a:solidFill>
                  <a:srgbClr val="000000"/>
                </a:solidFill>
              </a:rPr>
              <a:t>dRICH radiator gas system</a:t>
            </a:r>
            <a:r>
              <a:rPr lang="en-US" dirty="0">
                <a:solidFill>
                  <a:srgbClr val="000000"/>
                </a:solidFill>
              </a:rPr>
              <a:t>		Fulvio Tessarotto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0509A5-25CF-4C0D-B591-93FE5F121068}"/>
              </a:ext>
            </a:extLst>
          </p:cNvPr>
          <p:cNvSpPr txBox="1"/>
          <p:nvPr/>
        </p:nvSpPr>
        <p:spPr>
          <a:xfrm>
            <a:off x="7100167" y="1678302"/>
            <a:ext cx="22893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0" dirty="0">
              <a:solidFill>
                <a:schemeClr val="tx1"/>
              </a:solidFill>
              <a:effectLst/>
            </a:endParaRPr>
          </a:p>
          <a:p>
            <a:r>
              <a:rPr lang="en-US" sz="2000" b="0" dirty="0">
                <a:solidFill>
                  <a:schemeClr val="tx1"/>
                </a:solidFill>
                <a:effectLst/>
              </a:rPr>
              <a:t>Improved Model obtained by fitting the parameters on the data</a:t>
            </a:r>
          </a:p>
        </p:txBody>
      </p:sp>
    </p:spTree>
    <p:extLst>
      <p:ext uri="{BB962C8B-B14F-4D97-AF65-F5344CB8AC3E}">
        <p14:creationId xmlns:p14="http://schemas.microsoft.com/office/powerpoint/2010/main" val="48986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2F87C-7A75-A990-3AE5-25E2DA522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89" name="Rectangle 17">
            <a:extLst>
              <a:ext uri="{FF2B5EF4-FFF2-40B4-BE49-F238E27FC236}">
                <a16:creationId xmlns:a16="http://schemas.microsoft.com/office/drawing/2014/main" id="{713A07DF-6F84-955E-09CE-80BFCA0531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5063" y="1154473"/>
            <a:ext cx="9428480" cy="4926663"/>
          </a:xfrm>
          <a:noFill/>
          <a:ln w="28575">
            <a:noFill/>
          </a:ln>
        </p:spPr>
        <p:txBody>
          <a:bodyPr/>
          <a:lstStyle/>
          <a:p>
            <a:pPr marL="1104900" lvl="1" indent="-342900">
              <a:buFont typeface="Wingdings" pitchFamily="2" charset="2"/>
              <a:buNone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104900" lvl="1" indent="-342900">
              <a:buFont typeface="Wingdings" pitchFamily="2" charset="2"/>
              <a:buNone/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77CCFDA-DD34-9092-7A9F-2B9C75275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629" y="2561"/>
            <a:ext cx="6494738" cy="992521"/>
          </a:xfrm>
          <a:solidFill>
            <a:srgbClr val="C0F4FE"/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2800" b="0" kern="1200" dirty="0">
                <a:solidFill>
                  <a:srgbClr val="FF0000"/>
                </a:solidFill>
                <a:effectLst/>
                <a:latin typeface="+mj-lt"/>
              </a:rPr>
              <a:t>Separatio</a:t>
            </a:r>
            <a:r>
              <a:rPr lang="en-US" sz="2800" b="0" kern="1200" dirty="0">
                <a:solidFill>
                  <a:srgbClr val="FF0000"/>
                </a:solidFill>
              </a:rPr>
              <a:t>n of C2F6 from CO2</a:t>
            </a:r>
            <a:endParaRPr lang="en-US" sz="2400" b="0" kern="1200" dirty="0">
              <a:solidFill>
                <a:srgbClr val="FF0000"/>
              </a:solidFill>
              <a:effectLst/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89ED88-40DD-C432-138B-8795F4C99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01629" cy="10158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5F8FC2-F94D-BE4F-7837-7A8291AF4D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1" y="1611971"/>
            <a:ext cx="9634267" cy="4469164"/>
          </a:xfrm>
          <a:prstGeom prst="rect">
            <a:avLst/>
          </a:prstGeom>
          <a:noFill/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DDE9F415-274A-DD03-766D-6648DD0A0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5644" y="2309042"/>
            <a:ext cx="1303866" cy="30598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571500" indent="-5715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47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b="1">
                <a:solidFill>
                  <a:srgbClr val="0000CC"/>
                </a:solidFill>
                <a:latin typeface="+mn-lt"/>
              </a:defRPr>
            </a:lvl2pPr>
            <a:lvl3pPr marL="15621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SzPct val="40000"/>
              <a:buFont typeface="Wingdings" pitchFamily="2" charset="2"/>
              <a:buChar char="¨"/>
              <a:defRPr sz="1600" b="1">
                <a:solidFill>
                  <a:srgbClr val="0000CC"/>
                </a:solidFill>
                <a:latin typeface="+mn-lt"/>
              </a:defRPr>
            </a:lvl3pPr>
            <a:lvl4pPr marL="1924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"/>
              <a:defRPr sz="1400" b="1">
                <a:solidFill>
                  <a:srgbClr val="0000CC"/>
                </a:solidFill>
                <a:latin typeface="+mn-lt"/>
              </a:defRPr>
            </a:lvl4pPr>
            <a:lvl5pPr marL="22860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rgbClr val="0000CC"/>
                </a:solidFill>
                <a:latin typeface="+mn-lt"/>
              </a:defRPr>
            </a:lvl5pPr>
            <a:lvl6pPr marL="27432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6pPr>
            <a:lvl7pPr marL="32004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7pPr>
            <a:lvl8pPr marL="36576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8pPr>
            <a:lvl9pPr marL="41148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0">
              <a:lnSpc>
                <a:spcPct val="80000"/>
              </a:lnSpc>
              <a:buNone/>
            </a:pPr>
            <a:r>
              <a:rPr lang="en-US" b="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10 bar</a:t>
            </a:r>
          </a:p>
          <a:p>
            <a:pPr marL="285750" indent="0">
              <a:lnSpc>
                <a:spcPct val="80000"/>
              </a:lnSpc>
              <a:buNone/>
            </a:pPr>
            <a:endParaRPr lang="en-US" kern="0" dirty="0"/>
          </a:p>
          <a:p>
            <a:pPr marL="285750" indent="0">
              <a:lnSpc>
                <a:spcPct val="80000"/>
              </a:lnSpc>
              <a:buNone/>
            </a:pPr>
            <a:endParaRPr lang="en-US" sz="1400" u="sng" kern="0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8B850FB-AF12-C5B3-24A7-6E160EB22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1412" y="3311815"/>
            <a:ext cx="1303866" cy="30598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571500" indent="-5715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47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b="1">
                <a:solidFill>
                  <a:srgbClr val="0000CC"/>
                </a:solidFill>
                <a:latin typeface="+mn-lt"/>
              </a:defRPr>
            </a:lvl2pPr>
            <a:lvl3pPr marL="15621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SzPct val="40000"/>
              <a:buFont typeface="Wingdings" pitchFamily="2" charset="2"/>
              <a:buChar char="¨"/>
              <a:defRPr sz="1600" b="1">
                <a:solidFill>
                  <a:srgbClr val="0000CC"/>
                </a:solidFill>
                <a:latin typeface="+mn-lt"/>
              </a:defRPr>
            </a:lvl3pPr>
            <a:lvl4pPr marL="1924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"/>
              <a:defRPr sz="1400" b="1">
                <a:solidFill>
                  <a:srgbClr val="0000CC"/>
                </a:solidFill>
                <a:latin typeface="+mn-lt"/>
              </a:defRPr>
            </a:lvl4pPr>
            <a:lvl5pPr marL="22860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rgbClr val="0000CC"/>
                </a:solidFill>
                <a:latin typeface="+mn-lt"/>
              </a:defRPr>
            </a:lvl5pPr>
            <a:lvl6pPr marL="27432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6pPr>
            <a:lvl7pPr marL="32004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7pPr>
            <a:lvl8pPr marL="36576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8pPr>
            <a:lvl9pPr marL="41148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0">
              <a:lnSpc>
                <a:spcPct val="80000"/>
              </a:lnSpc>
              <a:buNone/>
            </a:pPr>
            <a:r>
              <a:rPr lang="en-US" b="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 bar</a:t>
            </a:r>
          </a:p>
          <a:p>
            <a:pPr marL="285750" indent="0">
              <a:lnSpc>
                <a:spcPct val="80000"/>
              </a:lnSpc>
              <a:buNone/>
            </a:pPr>
            <a:endParaRPr lang="en-US" kern="0" dirty="0"/>
          </a:p>
          <a:p>
            <a:pPr marL="285750" indent="0">
              <a:lnSpc>
                <a:spcPct val="80000"/>
              </a:lnSpc>
              <a:buNone/>
            </a:pPr>
            <a:endParaRPr lang="en-US" sz="1400" u="sng" kern="0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52A940EC-445A-8E2C-D3F4-D10C62942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1412" y="4395962"/>
            <a:ext cx="1303866" cy="30598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571500" indent="-5715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47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b="1">
                <a:solidFill>
                  <a:srgbClr val="0000CC"/>
                </a:solidFill>
                <a:latin typeface="+mn-lt"/>
              </a:defRPr>
            </a:lvl2pPr>
            <a:lvl3pPr marL="15621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SzPct val="40000"/>
              <a:buFont typeface="Wingdings" pitchFamily="2" charset="2"/>
              <a:buChar char="¨"/>
              <a:defRPr sz="1600" b="1">
                <a:solidFill>
                  <a:srgbClr val="0000CC"/>
                </a:solidFill>
                <a:latin typeface="+mn-lt"/>
              </a:defRPr>
            </a:lvl3pPr>
            <a:lvl4pPr marL="1924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"/>
              <a:defRPr sz="1400" b="1">
                <a:solidFill>
                  <a:srgbClr val="0000CC"/>
                </a:solidFill>
                <a:latin typeface="+mn-lt"/>
              </a:defRPr>
            </a:lvl4pPr>
            <a:lvl5pPr marL="22860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rgbClr val="0000CC"/>
                </a:solidFill>
                <a:latin typeface="+mn-lt"/>
              </a:defRPr>
            </a:lvl5pPr>
            <a:lvl6pPr marL="27432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6pPr>
            <a:lvl7pPr marL="32004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7pPr>
            <a:lvl8pPr marL="36576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8pPr>
            <a:lvl9pPr marL="41148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0">
              <a:lnSpc>
                <a:spcPct val="80000"/>
              </a:lnSpc>
              <a:buNone/>
            </a:pPr>
            <a:r>
              <a:rPr lang="en-US" b="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 bar</a:t>
            </a:r>
          </a:p>
          <a:p>
            <a:pPr marL="285750" indent="0">
              <a:lnSpc>
                <a:spcPct val="80000"/>
              </a:lnSpc>
              <a:buNone/>
            </a:pPr>
            <a:endParaRPr lang="en-US" kern="0" dirty="0"/>
          </a:p>
          <a:p>
            <a:pPr marL="285750" indent="0">
              <a:lnSpc>
                <a:spcPct val="80000"/>
              </a:lnSpc>
              <a:buNone/>
            </a:pPr>
            <a:endParaRPr lang="en-US" sz="1400" u="sng" kern="0" dirty="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F004A321-BEE5-C432-CFC4-AC06998ED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1412" y="5085553"/>
            <a:ext cx="1303866" cy="30598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571500" indent="-5715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47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b="1">
                <a:solidFill>
                  <a:srgbClr val="0000CC"/>
                </a:solidFill>
                <a:latin typeface="+mn-lt"/>
              </a:defRPr>
            </a:lvl2pPr>
            <a:lvl3pPr marL="15621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SzPct val="40000"/>
              <a:buFont typeface="Wingdings" pitchFamily="2" charset="2"/>
              <a:buChar char="¨"/>
              <a:defRPr sz="1600" b="1">
                <a:solidFill>
                  <a:srgbClr val="0000CC"/>
                </a:solidFill>
                <a:latin typeface="+mn-lt"/>
              </a:defRPr>
            </a:lvl3pPr>
            <a:lvl4pPr marL="1924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"/>
              <a:defRPr sz="1400" b="1">
                <a:solidFill>
                  <a:srgbClr val="0000CC"/>
                </a:solidFill>
                <a:latin typeface="+mn-lt"/>
              </a:defRPr>
            </a:lvl4pPr>
            <a:lvl5pPr marL="22860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rgbClr val="0000CC"/>
                </a:solidFill>
                <a:latin typeface="+mn-lt"/>
              </a:defRPr>
            </a:lvl5pPr>
            <a:lvl6pPr marL="27432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6pPr>
            <a:lvl7pPr marL="32004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7pPr>
            <a:lvl8pPr marL="36576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8pPr>
            <a:lvl9pPr marL="41148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0">
              <a:lnSpc>
                <a:spcPct val="80000"/>
              </a:lnSpc>
              <a:buNone/>
            </a:pPr>
            <a:r>
              <a:rPr lang="en-US" b="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 bar</a:t>
            </a:r>
          </a:p>
          <a:p>
            <a:pPr marL="285750" indent="0">
              <a:lnSpc>
                <a:spcPct val="80000"/>
              </a:lnSpc>
              <a:buNone/>
            </a:pPr>
            <a:endParaRPr lang="en-US" kern="0" dirty="0"/>
          </a:p>
          <a:p>
            <a:pPr marL="285750" indent="0">
              <a:lnSpc>
                <a:spcPct val="80000"/>
              </a:lnSpc>
              <a:buNone/>
            </a:pPr>
            <a:endParaRPr lang="en-US" sz="1400" u="sng" kern="0" dirty="0"/>
          </a:p>
        </p:txBody>
      </p:sp>
      <p:sp>
        <p:nvSpPr>
          <p:cNvPr id="31" name="Date Placeholder 3">
            <a:extLst>
              <a:ext uri="{FF2B5EF4-FFF2-40B4-BE49-F238E27FC236}">
                <a16:creationId xmlns:a16="http://schemas.microsoft.com/office/drawing/2014/main" id="{FC63D958-5330-2A66-72E0-9A62FC7EDB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8538" y="6566394"/>
            <a:ext cx="8954212" cy="250945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srgbClr val="000000"/>
                </a:solidFill>
              </a:rPr>
              <a:t>ePIC</a:t>
            </a:r>
            <a:r>
              <a:rPr lang="en-US" dirty="0">
                <a:solidFill>
                  <a:srgbClr val="000000"/>
                </a:solidFill>
              </a:rPr>
              <a:t> dRICH Office  	    5/1/2025	     </a:t>
            </a:r>
            <a:r>
              <a:rPr lang="en-US" b="1" dirty="0">
                <a:solidFill>
                  <a:srgbClr val="000000"/>
                </a:solidFill>
              </a:rPr>
              <a:t>dRICH radiator gas system</a:t>
            </a:r>
            <a:r>
              <a:rPr lang="en-US" dirty="0">
                <a:solidFill>
                  <a:srgbClr val="000000"/>
                </a:solidFill>
              </a:rPr>
              <a:t>		Fulvio Tessarotto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512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63894A-2F4B-D524-696A-43B4DAAA3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89" name="Rectangle 17">
            <a:extLst>
              <a:ext uri="{FF2B5EF4-FFF2-40B4-BE49-F238E27FC236}">
                <a16:creationId xmlns:a16="http://schemas.microsoft.com/office/drawing/2014/main" id="{FA52E815-538E-CDFD-5863-D031FF1779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5063" y="1154473"/>
            <a:ext cx="9428480" cy="4926663"/>
          </a:xfrm>
          <a:noFill/>
          <a:ln w="28575">
            <a:noFill/>
          </a:ln>
        </p:spPr>
        <p:txBody>
          <a:bodyPr/>
          <a:lstStyle/>
          <a:p>
            <a:pPr marL="1104900" lvl="1" indent="-342900">
              <a:buFont typeface="Wingdings" pitchFamily="2" charset="2"/>
              <a:buNone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104900" lvl="1" indent="-342900">
              <a:buFont typeface="Wingdings" pitchFamily="2" charset="2"/>
              <a:buNone/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3815AEB-1A5D-F6F1-6C5C-2F51E58F5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629" y="2561"/>
            <a:ext cx="6494738" cy="992521"/>
          </a:xfrm>
          <a:solidFill>
            <a:srgbClr val="C0F4FE"/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2800" b="0" kern="1200" dirty="0">
                <a:solidFill>
                  <a:srgbClr val="FF0000"/>
                </a:solidFill>
                <a:effectLst/>
                <a:latin typeface="+mj-lt"/>
              </a:rPr>
              <a:t>Separatio</a:t>
            </a:r>
            <a:r>
              <a:rPr lang="en-US" sz="2800" b="0" kern="1200" dirty="0">
                <a:solidFill>
                  <a:srgbClr val="FF0000"/>
                </a:solidFill>
              </a:rPr>
              <a:t>n of C2F6 from CO2</a:t>
            </a:r>
            <a:endParaRPr lang="en-US" sz="2400" b="0" kern="1200" dirty="0">
              <a:solidFill>
                <a:srgbClr val="FF0000"/>
              </a:solidFill>
              <a:effectLst/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2BC874-24DF-E3E9-E3F7-E0A0614D2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01629" cy="10158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8662EC-6FBC-FD59-F76C-271C4C52BD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1" y="1611971"/>
            <a:ext cx="9634267" cy="4469164"/>
          </a:xfrm>
          <a:prstGeom prst="rect">
            <a:avLst/>
          </a:prstGeom>
          <a:noFill/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9EFA27A3-ECCB-B6A5-25FF-743490F88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5644" y="2309042"/>
            <a:ext cx="1303866" cy="30598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571500" indent="-5715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47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b="1">
                <a:solidFill>
                  <a:srgbClr val="0000CC"/>
                </a:solidFill>
                <a:latin typeface="+mn-lt"/>
              </a:defRPr>
            </a:lvl2pPr>
            <a:lvl3pPr marL="15621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SzPct val="40000"/>
              <a:buFont typeface="Wingdings" pitchFamily="2" charset="2"/>
              <a:buChar char="¨"/>
              <a:defRPr sz="1600" b="1">
                <a:solidFill>
                  <a:srgbClr val="0000CC"/>
                </a:solidFill>
                <a:latin typeface="+mn-lt"/>
              </a:defRPr>
            </a:lvl3pPr>
            <a:lvl4pPr marL="1924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"/>
              <a:defRPr sz="1400" b="1">
                <a:solidFill>
                  <a:srgbClr val="0000CC"/>
                </a:solidFill>
                <a:latin typeface="+mn-lt"/>
              </a:defRPr>
            </a:lvl4pPr>
            <a:lvl5pPr marL="22860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rgbClr val="0000CC"/>
                </a:solidFill>
                <a:latin typeface="+mn-lt"/>
              </a:defRPr>
            </a:lvl5pPr>
            <a:lvl6pPr marL="27432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6pPr>
            <a:lvl7pPr marL="32004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7pPr>
            <a:lvl8pPr marL="36576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8pPr>
            <a:lvl9pPr marL="41148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0">
              <a:lnSpc>
                <a:spcPct val="80000"/>
              </a:lnSpc>
              <a:buNone/>
            </a:pPr>
            <a:r>
              <a:rPr lang="en-US" b="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10 bar</a:t>
            </a:r>
          </a:p>
          <a:p>
            <a:pPr marL="285750" indent="0">
              <a:lnSpc>
                <a:spcPct val="80000"/>
              </a:lnSpc>
              <a:buNone/>
            </a:pPr>
            <a:endParaRPr lang="en-US" kern="0" dirty="0"/>
          </a:p>
          <a:p>
            <a:pPr marL="285750" indent="0">
              <a:lnSpc>
                <a:spcPct val="80000"/>
              </a:lnSpc>
              <a:buNone/>
            </a:pPr>
            <a:endParaRPr lang="en-US" sz="1400" u="sng" kern="0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84019AF-85CE-05F4-0A71-400F87B8E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1412" y="3311815"/>
            <a:ext cx="1303866" cy="30598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571500" indent="-5715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47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b="1">
                <a:solidFill>
                  <a:srgbClr val="0000CC"/>
                </a:solidFill>
                <a:latin typeface="+mn-lt"/>
              </a:defRPr>
            </a:lvl2pPr>
            <a:lvl3pPr marL="15621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SzPct val="40000"/>
              <a:buFont typeface="Wingdings" pitchFamily="2" charset="2"/>
              <a:buChar char="¨"/>
              <a:defRPr sz="1600" b="1">
                <a:solidFill>
                  <a:srgbClr val="0000CC"/>
                </a:solidFill>
                <a:latin typeface="+mn-lt"/>
              </a:defRPr>
            </a:lvl3pPr>
            <a:lvl4pPr marL="1924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"/>
              <a:defRPr sz="1400" b="1">
                <a:solidFill>
                  <a:srgbClr val="0000CC"/>
                </a:solidFill>
                <a:latin typeface="+mn-lt"/>
              </a:defRPr>
            </a:lvl4pPr>
            <a:lvl5pPr marL="22860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rgbClr val="0000CC"/>
                </a:solidFill>
                <a:latin typeface="+mn-lt"/>
              </a:defRPr>
            </a:lvl5pPr>
            <a:lvl6pPr marL="27432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6pPr>
            <a:lvl7pPr marL="32004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7pPr>
            <a:lvl8pPr marL="36576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8pPr>
            <a:lvl9pPr marL="41148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0">
              <a:lnSpc>
                <a:spcPct val="80000"/>
              </a:lnSpc>
              <a:buNone/>
            </a:pPr>
            <a:r>
              <a:rPr lang="en-US" b="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 bar</a:t>
            </a:r>
          </a:p>
          <a:p>
            <a:pPr marL="285750" indent="0">
              <a:lnSpc>
                <a:spcPct val="80000"/>
              </a:lnSpc>
              <a:buNone/>
            </a:pPr>
            <a:endParaRPr lang="en-US" kern="0" dirty="0"/>
          </a:p>
          <a:p>
            <a:pPr marL="285750" indent="0">
              <a:lnSpc>
                <a:spcPct val="80000"/>
              </a:lnSpc>
              <a:buNone/>
            </a:pPr>
            <a:endParaRPr lang="en-US" sz="1400" u="sng" kern="0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6B4426B7-E73B-63A7-196A-0F3A6E889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1412" y="4395962"/>
            <a:ext cx="1303866" cy="30598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571500" indent="-5715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47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b="1">
                <a:solidFill>
                  <a:srgbClr val="0000CC"/>
                </a:solidFill>
                <a:latin typeface="+mn-lt"/>
              </a:defRPr>
            </a:lvl2pPr>
            <a:lvl3pPr marL="15621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SzPct val="40000"/>
              <a:buFont typeface="Wingdings" pitchFamily="2" charset="2"/>
              <a:buChar char="¨"/>
              <a:defRPr sz="1600" b="1">
                <a:solidFill>
                  <a:srgbClr val="0000CC"/>
                </a:solidFill>
                <a:latin typeface="+mn-lt"/>
              </a:defRPr>
            </a:lvl3pPr>
            <a:lvl4pPr marL="1924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"/>
              <a:defRPr sz="1400" b="1">
                <a:solidFill>
                  <a:srgbClr val="0000CC"/>
                </a:solidFill>
                <a:latin typeface="+mn-lt"/>
              </a:defRPr>
            </a:lvl4pPr>
            <a:lvl5pPr marL="22860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rgbClr val="0000CC"/>
                </a:solidFill>
                <a:latin typeface="+mn-lt"/>
              </a:defRPr>
            </a:lvl5pPr>
            <a:lvl6pPr marL="27432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6pPr>
            <a:lvl7pPr marL="32004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7pPr>
            <a:lvl8pPr marL="36576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8pPr>
            <a:lvl9pPr marL="41148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0">
              <a:lnSpc>
                <a:spcPct val="80000"/>
              </a:lnSpc>
              <a:buNone/>
            </a:pPr>
            <a:r>
              <a:rPr lang="en-US" b="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 bar</a:t>
            </a:r>
          </a:p>
          <a:p>
            <a:pPr marL="285750" indent="0">
              <a:lnSpc>
                <a:spcPct val="80000"/>
              </a:lnSpc>
              <a:buNone/>
            </a:pPr>
            <a:endParaRPr lang="en-US" kern="0" dirty="0"/>
          </a:p>
          <a:p>
            <a:pPr marL="285750" indent="0">
              <a:lnSpc>
                <a:spcPct val="80000"/>
              </a:lnSpc>
              <a:buNone/>
            </a:pPr>
            <a:endParaRPr lang="en-US" sz="1400" u="sng" kern="0" dirty="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EE19850B-7CC1-DBA1-9288-43772E00F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1412" y="5085553"/>
            <a:ext cx="1303866" cy="30598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571500" indent="-5715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47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b="1">
                <a:solidFill>
                  <a:srgbClr val="0000CC"/>
                </a:solidFill>
                <a:latin typeface="+mn-lt"/>
              </a:defRPr>
            </a:lvl2pPr>
            <a:lvl3pPr marL="15621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SzPct val="40000"/>
              <a:buFont typeface="Wingdings" pitchFamily="2" charset="2"/>
              <a:buChar char="¨"/>
              <a:defRPr sz="1600" b="1">
                <a:solidFill>
                  <a:srgbClr val="0000CC"/>
                </a:solidFill>
                <a:latin typeface="+mn-lt"/>
              </a:defRPr>
            </a:lvl3pPr>
            <a:lvl4pPr marL="1924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"/>
              <a:defRPr sz="1400" b="1">
                <a:solidFill>
                  <a:srgbClr val="0000CC"/>
                </a:solidFill>
                <a:latin typeface="+mn-lt"/>
              </a:defRPr>
            </a:lvl4pPr>
            <a:lvl5pPr marL="22860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rgbClr val="0000CC"/>
                </a:solidFill>
                <a:latin typeface="+mn-lt"/>
              </a:defRPr>
            </a:lvl5pPr>
            <a:lvl6pPr marL="27432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6pPr>
            <a:lvl7pPr marL="32004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7pPr>
            <a:lvl8pPr marL="36576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8pPr>
            <a:lvl9pPr marL="41148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0">
              <a:lnSpc>
                <a:spcPct val="80000"/>
              </a:lnSpc>
              <a:buNone/>
            </a:pPr>
            <a:r>
              <a:rPr lang="en-US" b="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 bar</a:t>
            </a:r>
          </a:p>
          <a:p>
            <a:pPr marL="285750" indent="0">
              <a:lnSpc>
                <a:spcPct val="80000"/>
              </a:lnSpc>
              <a:buNone/>
            </a:pPr>
            <a:endParaRPr lang="en-US" kern="0" dirty="0"/>
          </a:p>
          <a:p>
            <a:pPr marL="285750" indent="0">
              <a:lnSpc>
                <a:spcPct val="80000"/>
              </a:lnSpc>
              <a:buNone/>
            </a:pPr>
            <a:endParaRPr lang="en-US" sz="1400" u="sng" kern="0" dirty="0"/>
          </a:p>
        </p:txBody>
      </p:sp>
      <p:sp>
        <p:nvSpPr>
          <p:cNvPr id="31" name="Date Placeholder 3">
            <a:extLst>
              <a:ext uri="{FF2B5EF4-FFF2-40B4-BE49-F238E27FC236}">
                <a16:creationId xmlns:a16="http://schemas.microsoft.com/office/drawing/2014/main" id="{573D51E6-E1CC-394D-246E-F2A99D36EF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8538" y="6566394"/>
            <a:ext cx="8954212" cy="250945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srgbClr val="000000"/>
                </a:solidFill>
              </a:rPr>
              <a:t>ePIC</a:t>
            </a:r>
            <a:r>
              <a:rPr lang="en-US" dirty="0">
                <a:solidFill>
                  <a:srgbClr val="000000"/>
                </a:solidFill>
              </a:rPr>
              <a:t> dRICH Office  	    5/1/2025	     </a:t>
            </a:r>
            <a:r>
              <a:rPr lang="en-US" b="1" dirty="0">
                <a:solidFill>
                  <a:srgbClr val="000000"/>
                </a:solidFill>
              </a:rPr>
              <a:t>dRICH radiator gas system</a:t>
            </a:r>
            <a:r>
              <a:rPr lang="en-US" dirty="0">
                <a:solidFill>
                  <a:srgbClr val="000000"/>
                </a:solidFill>
              </a:rPr>
              <a:t>		Fulvio Tessarotto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ABE45A-7982-D07C-CEBF-EE59DD2C0476}"/>
              </a:ext>
            </a:extLst>
          </p:cNvPr>
          <p:cNvSpPr/>
          <p:nvPr/>
        </p:nvSpPr>
        <p:spPr bwMode="auto">
          <a:xfrm>
            <a:off x="385063" y="3777195"/>
            <a:ext cx="9220331" cy="1926332"/>
          </a:xfrm>
          <a:prstGeom prst="rect">
            <a:avLst/>
          </a:prstGeom>
          <a:solidFill>
            <a:srgbClr val="66FFFF">
              <a:alpha val="3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570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A77F67-33E2-96FE-D7A9-9D81B1118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89" name="Rectangle 17">
            <a:extLst>
              <a:ext uri="{FF2B5EF4-FFF2-40B4-BE49-F238E27FC236}">
                <a16:creationId xmlns:a16="http://schemas.microsoft.com/office/drawing/2014/main" id="{1BEB0455-E912-F90E-43D3-FED932AA16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5063" y="1154473"/>
            <a:ext cx="9428480" cy="4926663"/>
          </a:xfrm>
          <a:noFill/>
          <a:ln w="28575">
            <a:noFill/>
          </a:ln>
        </p:spPr>
        <p:txBody>
          <a:bodyPr/>
          <a:lstStyle/>
          <a:p>
            <a:pPr marL="1104900" lvl="1" indent="-342900">
              <a:buFont typeface="Wingdings" pitchFamily="2" charset="2"/>
              <a:buNone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104900" lvl="1" indent="-342900">
              <a:buFont typeface="Wingdings" pitchFamily="2" charset="2"/>
              <a:buNone/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8456D7D-F2CE-B980-429D-5AB1B6053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629" y="2561"/>
            <a:ext cx="6494738" cy="992521"/>
          </a:xfrm>
          <a:solidFill>
            <a:srgbClr val="C0F4FE"/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2800" b="0" kern="1200" dirty="0">
                <a:solidFill>
                  <a:srgbClr val="FF0000"/>
                </a:solidFill>
                <a:effectLst/>
                <a:latin typeface="+mj-lt"/>
              </a:rPr>
              <a:t>Separatio</a:t>
            </a:r>
            <a:r>
              <a:rPr lang="en-US" sz="2800" b="0" kern="1200" dirty="0">
                <a:solidFill>
                  <a:srgbClr val="FF0000"/>
                </a:solidFill>
              </a:rPr>
              <a:t>n of C2F6 from CO2</a:t>
            </a:r>
            <a:endParaRPr lang="en-US" sz="2400" b="0" kern="1200" dirty="0">
              <a:solidFill>
                <a:srgbClr val="FF0000"/>
              </a:solidFill>
              <a:effectLst/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8BAFF2-7685-E98B-4EDD-363C10799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01629" cy="10158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B57123-F361-971E-6BE5-E3F149C27A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1" y="1611971"/>
            <a:ext cx="9634267" cy="4469164"/>
          </a:xfrm>
          <a:prstGeom prst="rect">
            <a:avLst/>
          </a:prstGeom>
          <a:noFill/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7DCEFECB-A01F-FA1F-ADBC-101EB1CBA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5644" y="2309042"/>
            <a:ext cx="1303866" cy="30598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571500" indent="-5715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47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b="1">
                <a:solidFill>
                  <a:srgbClr val="0000CC"/>
                </a:solidFill>
                <a:latin typeface="+mn-lt"/>
              </a:defRPr>
            </a:lvl2pPr>
            <a:lvl3pPr marL="15621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SzPct val="40000"/>
              <a:buFont typeface="Wingdings" pitchFamily="2" charset="2"/>
              <a:buChar char="¨"/>
              <a:defRPr sz="1600" b="1">
                <a:solidFill>
                  <a:srgbClr val="0000CC"/>
                </a:solidFill>
                <a:latin typeface="+mn-lt"/>
              </a:defRPr>
            </a:lvl3pPr>
            <a:lvl4pPr marL="1924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"/>
              <a:defRPr sz="1400" b="1">
                <a:solidFill>
                  <a:srgbClr val="0000CC"/>
                </a:solidFill>
                <a:latin typeface="+mn-lt"/>
              </a:defRPr>
            </a:lvl4pPr>
            <a:lvl5pPr marL="22860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rgbClr val="0000CC"/>
                </a:solidFill>
                <a:latin typeface="+mn-lt"/>
              </a:defRPr>
            </a:lvl5pPr>
            <a:lvl6pPr marL="27432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6pPr>
            <a:lvl7pPr marL="32004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7pPr>
            <a:lvl8pPr marL="36576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8pPr>
            <a:lvl9pPr marL="41148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0">
              <a:lnSpc>
                <a:spcPct val="80000"/>
              </a:lnSpc>
              <a:buNone/>
            </a:pPr>
            <a:r>
              <a:rPr lang="en-US" b="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10 bar</a:t>
            </a:r>
          </a:p>
          <a:p>
            <a:pPr marL="285750" indent="0">
              <a:lnSpc>
                <a:spcPct val="80000"/>
              </a:lnSpc>
              <a:buNone/>
            </a:pPr>
            <a:endParaRPr lang="en-US" kern="0" dirty="0"/>
          </a:p>
          <a:p>
            <a:pPr marL="285750" indent="0">
              <a:lnSpc>
                <a:spcPct val="80000"/>
              </a:lnSpc>
              <a:buNone/>
            </a:pPr>
            <a:endParaRPr lang="en-US" sz="1400" u="sng" kern="0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5FDE4C8-1775-C5C0-191D-97598FC42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1412" y="3311815"/>
            <a:ext cx="1303866" cy="30598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571500" indent="-5715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47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b="1">
                <a:solidFill>
                  <a:srgbClr val="0000CC"/>
                </a:solidFill>
                <a:latin typeface="+mn-lt"/>
              </a:defRPr>
            </a:lvl2pPr>
            <a:lvl3pPr marL="15621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SzPct val="40000"/>
              <a:buFont typeface="Wingdings" pitchFamily="2" charset="2"/>
              <a:buChar char="¨"/>
              <a:defRPr sz="1600" b="1">
                <a:solidFill>
                  <a:srgbClr val="0000CC"/>
                </a:solidFill>
                <a:latin typeface="+mn-lt"/>
              </a:defRPr>
            </a:lvl3pPr>
            <a:lvl4pPr marL="1924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"/>
              <a:defRPr sz="1400" b="1">
                <a:solidFill>
                  <a:srgbClr val="0000CC"/>
                </a:solidFill>
                <a:latin typeface="+mn-lt"/>
              </a:defRPr>
            </a:lvl4pPr>
            <a:lvl5pPr marL="22860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rgbClr val="0000CC"/>
                </a:solidFill>
                <a:latin typeface="+mn-lt"/>
              </a:defRPr>
            </a:lvl5pPr>
            <a:lvl6pPr marL="27432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6pPr>
            <a:lvl7pPr marL="32004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7pPr>
            <a:lvl8pPr marL="36576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8pPr>
            <a:lvl9pPr marL="41148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0">
              <a:lnSpc>
                <a:spcPct val="80000"/>
              </a:lnSpc>
              <a:buNone/>
            </a:pPr>
            <a:r>
              <a:rPr lang="en-US" b="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 bar</a:t>
            </a:r>
          </a:p>
          <a:p>
            <a:pPr marL="285750" indent="0">
              <a:lnSpc>
                <a:spcPct val="80000"/>
              </a:lnSpc>
              <a:buNone/>
            </a:pPr>
            <a:endParaRPr lang="en-US" kern="0" dirty="0"/>
          </a:p>
          <a:p>
            <a:pPr marL="285750" indent="0">
              <a:lnSpc>
                <a:spcPct val="80000"/>
              </a:lnSpc>
              <a:buNone/>
            </a:pPr>
            <a:endParaRPr lang="en-US" sz="1400" u="sng" kern="0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9A1E0D9B-4445-8DF8-023C-A6F144D4C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1412" y="4395962"/>
            <a:ext cx="1303866" cy="30598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571500" indent="-5715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47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b="1">
                <a:solidFill>
                  <a:srgbClr val="0000CC"/>
                </a:solidFill>
                <a:latin typeface="+mn-lt"/>
              </a:defRPr>
            </a:lvl2pPr>
            <a:lvl3pPr marL="15621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SzPct val="40000"/>
              <a:buFont typeface="Wingdings" pitchFamily="2" charset="2"/>
              <a:buChar char="¨"/>
              <a:defRPr sz="1600" b="1">
                <a:solidFill>
                  <a:srgbClr val="0000CC"/>
                </a:solidFill>
                <a:latin typeface="+mn-lt"/>
              </a:defRPr>
            </a:lvl3pPr>
            <a:lvl4pPr marL="1924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"/>
              <a:defRPr sz="1400" b="1">
                <a:solidFill>
                  <a:srgbClr val="0000CC"/>
                </a:solidFill>
                <a:latin typeface="+mn-lt"/>
              </a:defRPr>
            </a:lvl4pPr>
            <a:lvl5pPr marL="22860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rgbClr val="0000CC"/>
                </a:solidFill>
                <a:latin typeface="+mn-lt"/>
              </a:defRPr>
            </a:lvl5pPr>
            <a:lvl6pPr marL="27432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6pPr>
            <a:lvl7pPr marL="32004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7pPr>
            <a:lvl8pPr marL="36576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8pPr>
            <a:lvl9pPr marL="41148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0">
              <a:lnSpc>
                <a:spcPct val="80000"/>
              </a:lnSpc>
              <a:buNone/>
            </a:pPr>
            <a:r>
              <a:rPr lang="en-US" b="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 bar</a:t>
            </a:r>
          </a:p>
          <a:p>
            <a:pPr marL="285750" indent="0">
              <a:lnSpc>
                <a:spcPct val="80000"/>
              </a:lnSpc>
              <a:buNone/>
            </a:pPr>
            <a:endParaRPr lang="en-US" kern="0" dirty="0"/>
          </a:p>
          <a:p>
            <a:pPr marL="285750" indent="0">
              <a:lnSpc>
                <a:spcPct val="80000"/>
              </a:lnSpc>
              <a:buNone/>
            </a:pPr>
            <a:endParaRPr lang="en-US" sz="1400" u="sng" kern="0" dirty="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EF3CF740-1BC2-DFD0-8D0E-6ACDDC43F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1412" y="5085553"/>
            <a:ext cx="1303866" cy="30598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571500" indent="-5715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47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b="1">
                <a:solidFill>
                  <a:srgbClr val="0000CC"/>
                </a:solidFill>
                <a:latin typeface="+mn-lt"/>
              </a:defRPr>
            </a:lvl2pPr>
            <a:lvl3pPr marL="15621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SzPct val="40000"/>
              <a:buFont typeface="Wingdings" pitchFamily="2" charset="2"/>
              <a:buChar char="¨"/>
              <a:defRPr sz="1600" b="1">
                <a:solidFill>
                  <a:srgbClr val="0000CC"/>
                </a:solidFill>
                <a:latin typeface="+mn-lt"/>
              </a:defRPr>
            </a:lvl3pPr>
            <a:lvl4pPr marL="1924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"/>
              <a:defRPr sz="1400" b="1">
                <a:solidFill>
                  <a:srgbClr val="0000CC"/>
                </a:solidFill>
                <a:latin typeface="+mn-lt"/>
              </a:defRPr>
            </a:lvl4pPr>
            <a:lvl5pPr marL="22860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rgbClr val="0000CC"/>
                </a:solidFill>
                <a:latin typeface="+mn-lt"/>
              </a:defRPr>
            </a:lvl5pPr>
            <a:lvl6pPr marL="27432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6pPr>
            <a:lvl7pPr marL="32004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7pPr>
            <a:lvl8pPr marL="36576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8pPr>
            <a:lvl9pPr marL="41148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0">
              <a:lnSpc>
                <a:spcPct val="80000"/>
              </a:lnSpc>
              <a:buNone/>
            </a:pPr>
            <a:r>
              <a:rPr lang="en-US" b="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 bar</a:t>
            </a:r>
          </a:p>
          <a:p>
            <a:pPr marL="285750" indent="0">
              <a:lnSpc>
                <a:spcPct val="80000"/>
              </a:lnSpc>
              <a:buNone/>
            </a:pPr>
            <a:endParaRPr lang="en-US" kern="0" dirty="0"/>
          </a:p>
          <a:p>
            <a:pPr marL="285750" indent="0">
              <a:lnSpc>
                <a:spcPct val="80000"/>
              </a:lnSpc>
              <a:buNone/>
            </a:pPr>
            <a:endParaRPr lang="en-US" sz="1400" u="sng" kern="0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07970B6-C627-3657-FB05-958D1D85B27A}"/>
              </a:ext>
            </a:extLst>
          </p:cNvPr>
          <p:cNvCxnSpPr>
            <a:cxnSpLocks/>
          </p:cNvCxnSpPr>
          <p:nvPr/>
        </p:nvCxnSpPr>
        <p:spPr bwMode="auto">
          <a:xfrm>
            <a:off x="5029200" y="1773240"/>
            <a:ext cx="0" cy="919160"/>
          </a:xfrm>
          <a:prstGeom prst="straightConnector1">
            <a:avLst/>
          </a:prstGeom>
          <a:gradFill rotWithShape="0">
            <a:gsLst>
              <a:gs pos="0">
                <a:srgbClr val="D1FFFF"/>
              </a:gs>
              <a:gs pos="50000">
                <a:srgbClr val="D1FFFF">
                  <a:gamma/>
                  <a:shade val="46275"/>
                  <a:invGamma/>
                </a:srgbClr>
              </a:gs>
              <a:gs pos="100000">
                <a:srgbClr val="D1FFFF"/>
              </a:gs>
            </a:gsLst>
            <a:lin ang="0" scaled="1"/>
          </a:gra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AE09C43-AB4A-394C-89AE-EFFDB7C46EAC}"/>
              </a:ext>
            </a:extLst>
          </p:cNvPr>
          <p:cNvCxnSpPr>
            <a:cxnSpLocks/>
          </p:cNvCxnSpPr>
          <p:nvPr/>
        </p:nvCxnSpPr>
        <p:spPr bwMode="auto">
          <a:xfrm flipH="1">
            <a:off x="2836333" y="2692400"/>
            <a:ext cx="2192867" cy="0"/>
          </a:xfrm>
          <a:prstGeom prst="straightConnector1">
            <a:avLst/>
          </a:prstGeom>
          <a:gradFill rotWithShape="0">
            <a:gsLst>
              <a:gs pos="0">
                <a:srgbClr val="D1FFFF"/>
              </a:gs>
              <a:gs pos="50000">
                <a:srgbClr val="D1FFFF">
                  <a:gamma/>
                  <a:shade val="46275"/>
                  <a:invGamma/>
                </a:srgbClr>
              </a:gs>
              <a:gs pos="100000">
                <a:srgbClr val="D1FFFF"/>
              </a:gs>
            </a:gsLst>
            <a:lin ang="0" scaled="1"/>
          </a:gra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Rectangle 4">
            <a:extLst>
              <a:ext uri="{FF2B5EF4-FFF2-40B4-BE49-F238E27FC236}">
                <a16:creationId xmlns:a16="http://schemas.microsoft.com/office/drawing/2014/main" id="{214363A5-289B-8345-8646-5F9B8C4FA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8998" y="1855786"/>
            <a:ext cx="2439943" cy="33587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571500" indent="-5715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47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b="1">
                <a:solidFill>
                  <a:srgbClr val="0000CC"/>
                </a:solidFill>
                <a:latin typeface="+mn-lt"/>
              </a:defRPr>
            </a:lvl2pPr>
            <a:lvl3pPr marL="15621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SzPct val="40000"/>
              <a:buFont typeface="Wingdings" pitchFamily="2" charset="2"/>
              <a:buChar char="¨"/>
              <a:defRPr sz="1600" b="1">
                <a:solidFill>
                  <a:srgbClr val="0000CC"/>
                </a:solidFill>
                <a:latin typeface="+mn-lt"/>
              </a:defRPr>
            </a:lvl3pPr>
            <a:lvl4pPr marL="1924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"/>
              <a:defRPr sz="1400" b="1">
                <a:solidFill>
                  <a:srgbClr val="0000CC"/>
                </a:solidFill>
                <a:latin typeface="+mn-lt"/>
              </a:defRPr>
            </a:lvl4pPr>
            <a:lvl5pPr marL="22860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rgbClr val="0000CC"/>
                </a:solidFill>
                <a:latin typeface="+mn-lt"/>
              </a:defRPr>
            </a:lvl5pPr>
            <a:lvl6pPr marL="27432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6pPr>
            <a:lvl7pPr marL="32004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7pPr>
            <a:lvl8pPr marL="36576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8pPr>
            <a:lvl9pPr marL="41148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0">
              <a:lnSpc>
                <a:spcPct val="80000"/>
              </a:lnSpc>
              <a:buNone/>
            </a:pPr>
            <a:r>
              <a:rPr lang="en-US" sz="1600" b="0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</a:t>
            </a:r>
            <a:r>
              <a:rPr lang="en-US" sz="1800" b="0" kern="100" baseline="-250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1600" b="0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/C</a:t>
            </a:r>
            <a:r>
              <a:rPr lang="en-US" sz="1800" b="0" kern="100" baseline="-250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1600" b="0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</a:t>
            </a:r>
            <a:r>
              <a:rPr lang="en-US" sz="1800" b="0" kern="100" baseline="-250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</a:t>
            </a:r>
            <a:r>
              <a:rPr lang="en-US" sz="1600" b="0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50/50 gas</a:t>
            </a:r>
            <a:endParaRPr lang="en-US" sz="1400" b="0" kern="0" dirty="0">
              <a:solidFill>
                <a:srgbClr val="0070C0"/>
              </a:solidFill>
            </a:endParaRPr>
          </a:p>
          <a:p>
            <a:pPr marL="285750" indent="0">
              <a:lnSpc>
                <a:spcPct val="80000"/>
              </a:lnSpc>
              <a:buNone/>
            </a:pPr>
            <a:endParaRPr lang="en-US" sz="1400" u="sng" kern="0" dirty="0"/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C284B6CE-858E-1F1C-8E62-6C2DF0FFA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473" y="2685980"/>
            <a:ext cx="2758476" cy="33587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571500" indent="-5715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47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b="1">
                <a:solidFill>
                  <a:srgbClr val="0000CC"/>
                </a:solidFill>
                <a:latin typeface="+mn-lt"/>
              </a:defRPr>
            </a:lvl2pPr>
            <a:lvl3pPr marL="15621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SzPct val="40000"/>
              <a:buFont typeface="Wingdings" pitchFamily="2" charset="2"/>
              <a:buChar char="¨"/>
              <a:defRPr sz="1600" b="1">
                <a:solidFill>
                  <a:srgbClr val="0000CC"/>
                </a:solidFill>
                <a:latin typeface="+mn-lt"/>
              </a:defRPr>
            </a:lvl3pPr>
            <a:lvl4pPr marL="1924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"/>
              <a:defRPr sz="1400" b="1">
                <a:solidFill>
                  <a:srgbClr val="0000CC"/>
                </a:solidFill>
                <a:latin typeface="+mn-lt"/>
              </a:defRPr>
            </a:lvl4pPr>
            <a:lvl5pPr marL="22860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rgbClr val="0000CC"/>
                </a:solidFill>
                <a:latin typeface="+mn-lt"/>
              </a:defRPr>
            </a:lvl5pPr>
            <a:lvl6pPr marL="27432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6pPr>
            <a:lvl7pPr marL="32004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7pPr>
            <a:lvl8pPr marL="36576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8pPr>
            <a:lvl9pPr marL="41148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0">
              <a:lnSpc>
                <a:spcPct val="80000"/>
              </a:lnSpc>
              <a:buNone/>
            </a:pPr>
            <a:r>
              <a:rPr lang="en-US" sz="1600" b="0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</a:t>
            </a:r>
            <a:r>
              <a:rPr lang="en-US" sz="1800" b="0" kern="100" baseline="-250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1600" b="0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/C</a:t>
            </a:r>
            <a:r>
              <a:rPr lang="en-US" sz="1800" b="0" kern="100" baseline="-250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1600" b="0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</a:t>
            </a:r>
            <a:r>
              <a:rPr lang="en-US" sz="1800" b="0" kern="100" baseline="-250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</a:t>
            </a:r>
            <a:r>
              <a:rPr lang="en-US" sz="1600" b="0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26/74 liquid</a:t>
            </a:r>
            <a:r>
              <a:rPr lang="en-US" sz="1400" b="0" u="sng" kern="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US" sz="1400" b="0" kern="0" dirty="0">
              <a:solidFill>
                <a:srgbClr val="0070C0"/>
              </a:solidFill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150DCC7-A299-C622-7DCA-06C83C01ED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8538" y="6566394"/>
            <a:ext cx="8954212" cy="250945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srgbClr val="000000"/>
                </a:solidFill>
              </a:rPr>
              <a:t>ePIC</a:t>
            </a:r>
            <a:r>
              <a:rPr lang="en-US" dirty="0">
                <a:solidFill>
                  <a:srgbClr val="000000"/>
                </a:solidFill>
              </a:rPr>
              <a:t> dRICH Office  	    5/1/2025	     </a:t>
            </a:r>
            <a:r>
              <a:rPr lang="en-US" b="1" dirty="0">
                <a:solidFill>
                  <a:srgbClr val="000000"/>
                </a:solidFill>
              </a:rPr>
              <a:t>dRICH radiator gas system</a:t>
            </a:r>
            <a:r>
              <a:rPr lang="en-US" dirty="0">
                <a:solidFill>
                  <a:srgbClr val="000000"/>
                </a:solidFill>
              </a:rPr>
              <a:t>		Fulvio Tessarotto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79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1412A7-C1B9-11BE-61D9-9A691BFD64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89" name="Rectangle 17">
            <a:extLst>
              <a:ext uri="{FF2B5EF4-FFF2-40B4-BE49-F238E27FC236}">
                <a16:creationId xmlns:a16="http://schemas.microsoft.com/office/drawing/2014/main" id="{3391C952-2780-E734-0D29-10E3618854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5063" y="1154473"/>
            <a:ext cx="9428480" cy="4926663"/>
          </a:xfrm>
          <a:noFill/>
          <a:ln w="28575">
            <a:noFill/>
          </a:ln>
        </p:spPr>
        <p:txBody>
          <a:bodyPr/>
          <a:lstStyle/>
          <a:p>
            <a:pPr marL="1104900" lvl="1" indent="-342900">
              <a:buFont typeface="Wingdings" pitchFamily="2" charset="2"/>
              <a:buNone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104900" lvl="1" indent="-342900">
              <a:buFont typeface="Wingdings" pitchFamily="2" charset="2"/>
              <a:buNone/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D8B63DB-ABA8-3129-D607-3B612B2E5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629" y="2561"/>
            <a:ext cx="6494738" cy="992521"/>
          </a:xfrm>
          <a:solidFill>
            <a:srgbClr val="C0F4FE"/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2800" b="0" kern="1200" dirty="0">
                <a:solidFill>
                  <a:srgbClr val="FF0000"/>
                </a:solidFill>
                <a:effectLst/>
                <a:latin typeface="+mj-lt"/>
              </a:rPr>
              <a:t>Separatio</a:t>
            </a:r>
            <a:r>
              <a:rPr lang="en-US" sz="2800" b="0" kern="1200" dirty="0">
                <a:solidFill>
                  <a:srgbClr val="FF0000"/>
                </a:solidFill>
              </a:rPr>
              <a:t>n of C2F6 from CO2</a:t>
            </a:r>
            <a:endParaRPr lang="en-US" sz="2400" b="0" kern="1200" dirty="0">
              <a:solidFill>
                <a:srgbClr val="FF0000"/>
              </a:solidFill>
              <a:effectLst/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87DB80-0CE3-B9BA-41DB-30DB27814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01629" cy="10158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B24DC8-6DF8-FE47-4A33-B6CB8EB73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1" y="1611971"/>
            <a:ext cx="9634267" cy="4469164"/>
          </a:xfrm>
          <a:prstGeom prst="rect">
            <a:avLst/>
          </a:prstGeom>
          <a:noFill/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882A2C96-3A68-B62D-9B98-9DF83CD5B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5644" y="2309042"/>
            <a:ext cx="1303866" cy="30598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571500" indent="-5715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47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b="1">
                <a:solidFill>
                  <a:srgbClr val="0000CC"/>
                </a:solidFill>
                <a:latin typeface="+mn-lt"/>
              </a:defRPr>
            </a:lvl2pPr>
            <a:lvl3pPr marL="15621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SzPct val="40000"/>
              <a:buFont typeface="Wingdings" pitchFamily="2" charset="2"/>
              <a:buChar char="¨"/>
              <a:defRPr sz="1600" b="1">
                <a:solidFill>
                  <a:srgbClr val="0000CC"/>
                </a:solidFill>
                <a:latin typeface="+mn-lt"/>
              </a:defRPr>
            </a:lvl3pPr>
            <a:lvl4pPr marL="1924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"/>
              <a:defRPr sz="1400" b="1">
                <a:solidFill>
                  <a:srgbClr val="0000CC"/>
                </a:solidFill>
                <a:latin typeface="+mn-lt"/>
              </a:defRPr>
            </a:lvl4pPr>
            <a:lvl5pPr marL="22860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rgbClr val="0000CC"/>
                </a:solidFill>
                <a:latin typeface="+mn-lt"/>
              </a:defRPr>
            </a:lvl5pPr>
            <a:lvl6pPr marL="27432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6pPr>
            <a:lvl7pPr marL="32004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7pPr>
            <a:lvl8pPr marL="36576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8pPr>
            <a:lvl9pPr marL="41148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0">
              <a:lnSpc>
                <a:spcPct val="80000"/>
              </a:lnSpc>
              <a:buNone/>
            </a:pPr>
            <a:r>
              <a:rPr lang="en-US" b="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10 bar</a:t>
            </a:r>
          </a:p>
          <a:p>
            <a:pPr marL="285750" indent="0">
              <a:lnSpc>
                <a:spcPct val="80000"/>
              </a:lnSpc>
              <a:buNone/>
            </a:pPr>
            <a:endParaRPr lang="en-US" kern="0" dirty="0"/>
          </a:p>
          <a:p>
            <a:pPr marL="285750" indent="0">
              <a:lnSpc>
                <a:spcPct val="80000"/>
              </a:lnSpc>
              <a:buNone/>
            </a:pPr>
            <a:endParaRPr lang="en-US" sz="1400" u="sng" kern="0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FB988A4-0C81-0F3B-44A4-499A766C1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1412" y="3311815"/>
            <a:ext cx="1303866" cy="30598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571500" indent="-5715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47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b="1">
                <a:solidFill>
                  <a:srgbClr val="0000CC"/>
                </a:solidFill>
                <a:latin typeface="+mn-lt"/>
              </a:defRPr>
            </a:lvl2pPr>
            <a:lvl3pPr marL="15621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SzPct val="40000"/>
              <a:buFont typeface="Wingdings" pitchFamily="2" charset="2"/>
              <a:buChar char="¨"/>
              <a:defRPr sz="1600" b="1">
                <a:solidFill>
                  <a:srgbClr val="0000CC"/>
                </a:solidFill>
                <a:latin typeface="+mn-lt"/>
              </a:defRPr>
            </a:lvl3pPr>
            <a:lvl4pPr marL="1924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"/>
              <a:defRPr sz="1400" b="1">
                <a:solidFill>
                  <a:srgbClr val="0000CC"/>
                </a:solidFill>
                <a:latin typeface="+mn-lt"/>
              </a:defRPr>
            </a:lvl4pPr>
            <a:lvl5pPr marL="22860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rgbClr val="0000CC"/>
                </a:solidFill>
                <a:latin typeface="+mn-lt"/>
              </a:defRPr>
            </a:lvl5pPr>
            <a:lvl6pPr marL="27432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6pPr>
            <a:lvl7pPr marL="32004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7pPr>
            <a:lvl8pPr marL="36576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8pPr>
            <a:lvl9pPr marL="41148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0">
              <a:lnSpc>
                <a:spcPct val="80000"/>
              </a:lnSpc>
              <a:buNone/>
            </a:pPr>
            <a:r>
              <a:rPr lang="en-US" b="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 bar</a:t>
            </a:r>
          </a:p>
          <a:p>
            <a:pPr marL="285750" indent="0">
              <a:lnSpc>
                <a:spcPct val="80000"/>
              </a:lnSpc>
              <a:buNone/>
            </a:pPr>
            <a:endParaRPr lang="en-US" kern="0" dirty="0"/>
          </a:p>
          <a:p>
            <a:pPr marL="285750" indent="0">
              <a:lnSpc>
                <a:spcPct val="80000"/>
              </a:lnSpc>
              <a:buNone/>
            </a:pPr>
            <a:endParaRPr lang="en-US" sz="1400" u="sng" kern="0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95D0BA-6994-691A-D940-87DDB1DB4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1412" y="4395962"/>
            <a:ext cx="1303866" cy="30598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571500" indent="-5715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47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b="1">
                <a:solidFill>
                  <a:srgbClr val="0000CC"/>
                </a:solidFill>
                <a:latin typeface="+mn-lt"/>
              </a:defRPr>
            </a:lvl2pPr>
            <a:lvl3pPr marL="15621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SzPct val="40000"/>
              <a:buFont typeface="Wingdings" pitchFamily="2" charset="2"/>
              <a:buChar char="¨"/>
              <a:defRPr sz="1600" b="1">
                <a:solidFill>
                  <a:srgbClr val="0000CC"/>
                </a:solidFill>
                <a:latin typeface="+mn-lt"/>
              </a:defRPr>
            </a:lvl3pPr>
            <a:lvl4pPr marL="1924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"/>
              <a:defRPr sz="1400" b="1">
                <a:solidFill>
                  <a:srgbClr val="0000CC"/>
                </a:solidFill>
                <a:latin typeface="+mn-lt"/>
              </a:defRPr>
            </a:lvl4pPr>
            <a:lvl5pPr marL="22860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rgbClr val="0000CC"/>
                </a:solidFill>
                <a:latin typeface="+mn-lt"/>
              </a:defRPr>
            </a:lvl5pPr>
            <a:lvl6pPr marL="27432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6pPr>
            <a:lvl7pPr marL="32004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7pPr>
            <a:lvl8pPr marL="36576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8pPr>
            <a:lvl9pPr marL="41148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0">
              <a:lnSpc>
                <a:spcPct val="80000"/>
              </a:lnSpc>
              <a:buNone/>
            </a:pPr>
            <a:r>
              <a:rPr lang="en-US" b="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 bar</a:t>
            </a:r>
          </a:p>
          <a:p>
            <a:pPr marL="285750" indent="0">
              <a:lnSpc>
                <a:spcPct val="80000"/>
              </a:lnSpc>
              <a:buNone/>
            </a:pPr>
            <a:endParaRPr lang="en-US" kern="0" dirty="0"/>
          </a:p>
          <a:p>
            <a:pPr marL="285750" indent="0">
              <a:lnSpc>
                <a:spcPct val="80000"/>
              </a:lnSpc>
              <a:buNone/>
            </a:pPr>
            <a:endParaRPr lang="en-US" sz="1400" u="sng" kern="0" dirty="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442ADE87-9473-9B3D-27C8-9CA092F9C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1412" y="5085553"/>
            <a:ext cx="1303866" cy="30598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571500" indent="-5715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47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b="1">
                <a:solidFill>
                  <a:srgbClr val="0000CC"/>
                </a:solidFill>
                <a:latin typeface="+mn-lt"/>
              </a:defRPr>
            </a:lvl2pPr>
            <a:lvl3pPr marL="15621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SzPct val="40000"/>
              <a:buFont typeface="Wingdings" pitchFamily="2" charset="2"/>
              <a:buChar char="¨"/>
              <a:defRPr sz="1600" b="1">
                <a:solidFill>
                  <a:srgbClr val="0000CC"/>
                </a:solidFill>
                <a:latin typeface="+mn-lt"/>
              </a:defRPr>
            </a:lvl3pPr>
            <a:lvl4pPr marL="1924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"/>
              <a:defRPr sz="1400" b="1">
                <a:solidFill>
                  <a:srgbClr val="0000CC"/>
                </a:solidFill>
                <a:latin typeface="+mn-lt"/>
              </a:defRPr>
            </a:lvl4pPr>
            <a:lvl5pPr marL="22860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rgbClr val="0000CC"/>
                </a:solidFill>
                <a:latin typeface="+mn-lt"/>
              </a:defRPr>
            </a:lvl5pPr>
            <a:lvl6pPr marL="27432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6pPr>
            <a:lvl7pPr marL="32004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7pPr>
            <a:lvl8pPr marL="36576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8pPr>
            <a:lvl9pPr marL="41148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0">
              <a:lnSpc>
                <a:spcPct val="80000"/>
              </a:lnSpc>
              <a:buNone/>
            </a:pPr>
            <a:r>
              <a:rPr lang="en-US" b="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 bar</a:t>
            </a:r>
          </a:p>
          <a:p>
            <a:pPr marL="285750" indent="0">
              <a:lnSpc>
                <a:spcPct val="80000"/>
              </a:lnSpc>
              <a:buNone/>
            </a:pPr>
            <a:endParaRPr lang="en-US" kern="0" dirty="0"/>
          </a:p>
          <a:p>
            <a:pPr marL="285750" indent="0">
              <a:lnSpc>
                <a:spcPct val="80000"/>
              </a:lnSpc>
              <a:buNone/>
            </a:pPr>
            <a:endParaRPr lang="en-US" sz="1400" u="sng" kern="0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6B5D2E7-8B1F-85A5-F67C-C3DABFF6484D}"/>
              </a:ext>
            </a:extLst>
          </p:cNvPr>
          <p:cNvCxnSpPr>
            <a:cxnSpLocks/>
          </p:cNvCxnSpPr>
          <p:nvPr/>
        </p:nvCxnSpPr>
        <p:spPr bwMode="auto">
          <a:xfrm>
            <a:off x="5029200" y="1773240"/>
            <a:ext cx="0" cy="919160"/>
          </a:xfrm>
          <a:prstGeom prst="straightConnector1">
            <a:avLst/>
          </a:prstGeom>
          <a:gradFill rotWithShape="0">
            <a:gsLst>
              <a:gs pos="0">
                <a:srgbClr val="D1FFFF"/>
              </a:gs>
              <a:gs pos="50000">
                <a:srgbClr val="D1FFFF">
                  <a:gamma/>
                  <a:shade val="46275"/>
                  <a:invGamma/>
                </a:srgbClr>
              </a:gs>
              <a:gs pos="100000">
                <a:srgbClr val="D1FFFF"/>
              </a:gs>
            </a:gsLst>
            <a:lin ang="0" scaled="1"/>
          </a:gra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E1F47C5-C890-4BF0-2103-5D59FB19EB88}"/>
              </a:ext>
            </a:extLst>
          </p:cNvPr>
          <p:cNvCxnSpPr>
            <a:cxnSpLocks/>
          </p:cNvCxnSpPr>
          <p:nvPr/>
        </p:nvCxnSpPr>
        <p:spPr bwMode="auto">
          <a:xfrm flipH="1">
            <a:off x="2836333" y="2692400"/>
            <a:ext cx="2192867" cy="0"/>
          </a:xfrm>
          <a:prstGeom prst="straightConnector1">
            <a:avLst/>
          </a:prstGeom>
          <a:gradFill rotWithShape="0">
            <a:gsLst>
              <a:gs pos="0">
                <a:srgbClr val="D1FFFF"/>
              </a:gs>
              <a:gs pos="50000">
                <a:srgbClr val="D1FFFF">
                  <a:gamma/>
                  <a:shade val="46275"/>
                  <a:invGamma/>
                </a:srgbClr>
              </a:gs>
              <a:gs pos="100000">
                <a:srgbClr val="D1FFFF"/>
              </a:gs>
            </a:gsLst>
            <a:lin ang="0" scaled="1"/>
          </a:gra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Rectangle 4">
            <a:extLst>
              <a:ext uri="{FF2B5EF4-FFF2-40B4-BE49-F238E27FC236}">
                <a16:creationId xmlns:a16="http://schemas.microsoft.com/office/drawing/2014/main" id="{A20D3317-A2BB-3AC8-7D6D-E00B6CA7A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8998" y="1855786"/>
            <a:ext cx="2439943" cy="33587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571500" indent="-5715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47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b="1">
                <a:solidFill>
                  <a:srgbClr val="0000CC"/>
                </a:solidFill>
                <a:latin typeface="+mn-lt"/>
              </a:defRPr>
            </a:lvl2pPr>
            <a:lvl3pPr marL="15621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SzPct val="40000"/>
              <a:buFont typeface="Wingdings" pitchFamily="2" charset="2"/>
              <a:buChar char="¨"/>
              <a:defRPr sz="1600" b="1">
                <a:solidFill>
                  <a:srgbClr val="0000CC"/>
                </a:solidFill>
                <a:latin typeface="+mn-lt"/>
              </a:defRPr>
            </a:lvl3pPr>
            <a:lvl4pPr marL="1924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"/>
              <a:defRPr sz="1400" b="1">
                <a:solidFill>
                  <a:srgbClr val="0000CC"/>
                </a:solidFill>
                <a:latin typeface="+mn-lt"/>
              </a:defRPr>
            </a:lvl4pPr>
            <a:lvl5pPr marL="22860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rgbClr val="0000CC"/>
                </a:solidFill>
                <a:latin typeface="+mn-lt"/>
              </a:defRPr>
            </a:lvl5pPr>
            <a:lvl6pPr marL="27432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6pPr>
            <a:lvl7pPr marL="32004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7pPr>
            <a:lvl8pPr marL="36576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8pPr>
            <a:lvl9pPr marL="41148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0">
              <a:lnSpc>
                <a:spcPct val="80000"/>
              </a:lnSpc>
              <a:buNone/>
            </a:pPr>
            <a:r>
              <a:rPr lang="en-US" sz="1600" b="0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</a:t>
            </a:r>
            <a:r>
              <a:rPr lang="en-US" sz="1800" b="0" kern="100" baseline="-250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1600" b="0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/C</a:t>
            </a:r>
            <a:r>
              <a:rPr lang="en-US" sz="1800" b="0" kern="100" baseline="-250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1600" b="0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</a:t>
            </a:r>
            <a:r>
              <a:rPr lang="en-US" sz="1800" b="0" kern="100" baseline="-250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</a:t>
            </a:r>
            <a:r>
              <a:rPr lang="en-US" sz="1600" b="0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50/50 gas</a:t>
            </a:r>
            <a:endParaRPr lang="en-US" sz="1400" b="0" kern="0" dirty="0">
              <a:solidFill>
                <a:srgbClr val="0070C0"/>
              </a:solidFill>
            </a:endParaRPr>
          </a:p>
          <a:p>
            <a:pPr marL="285750" indent="0">
              <a:lnSpc>
                <a:spcPct val="80000"/>
              </a:lnSpc>
              <a:buNone/>
            </a:pPr>
            <a:endParaRPr lang="en-US" sz="1400" u="sng" kern="0" dirty="0"/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CBAEA832-F376-7101-F494-A54FC74FD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473" y="2685980"/>
            <a:ext cx="2758476" cy="33587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571500" indent="-5715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47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b="1">
                <a:solidFill>
                  <a:srgbClr val="0000CC"/>
                </a:solidFill>
                <a:latin typeface="+mn-lt"/>
              </a:defRPr>
            </a:lvl2pPr>
            <a:lvl3pPr marL="15621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SzPct val="40000"/>
              <a:buFont typeface="Wingdings" pitchFamily="2" charset="2"/>
              <a:buChar char="¨"/>
              <a:defRPr sz="1600" b="1">
                <a:solidFill>
                  <a:srgbClr val="0000CC"/>
                </a:solidFill>
                <a:latin typeface="+mn-lt"/>
              </a:defRPr>
            </a:lvl3pPr>
            <a:lvl4pPr marL="1924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"/>
              <a:defRPr sz="1400" b="1">
                <a:solidFill>
                  <a:srgbClr val="0000CC"/>
                </a:solidFill>
                <a:latin typeface="+mn-lt"/>
              </a:defRPr>
            </a:lvl4pPr>
            <a:lvl5pPr marL="22860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rgbClr val="0000CC"/>
                </a:solidFill>
                <a:latin typeface="+mn-lt"/>
              </a:defRPr>
            </a:lvl5pPr>
            <a:lvl6pPr marL="27432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6pPr>
            <a:lvl7pPr marL="32004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7pPr>
            <a:lvl8pPr marL="36576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8pPr>
            <a:lvl9pPr marL="41148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0">
              <a:lnSpc>
                <a:spcPct val="80000"/>
              </a:lnSpc>
              <a:buNone/>
            </a:pPr>
            <a:r>
              <a:rPr lang="en-US" sz="1600" b="0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</a:t>
            </a:r>
            <a:r>
              <a:rPr lang="en-US" sz="1800" b="0" kern="100" baseline="-250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1600" b="0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/C</a:t>
            </a:r>
            <a:r>
              <a:rPr lang="en-US" sz="1800" b="0" kern="100" baseline="-250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1600" b="0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</a:t>
            </a:r>
            <a:r>
              <a:rPr lang="en-US" sz="1800" b="0" kern="100" baseline="-250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</a:t>
            </a:r>
            <a:r>
              <a:rPr lang="en-US" sz="1600" b="0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26/74 liquid</a:t>
            </a:r>
            <a:r>
              <a:rPr lang="en-US" sz="1400" b="0" u="sng" kern="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US" sz="1400" b="0" kern="0" dirty="0">
              <a:solidFill>
                <a:srgbClr val="0070C0"/>
              </a:solidFill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92F6C11-6BF6-FD88-38B7-6064FA320F52}"/>
              </a:ext>
            </a:extLst>
          </p:cNvPr>
          <p:cNvCxnSpPr>
            <a:cxnSpLocks/>
          </p:cNvCxnSpPr>
          <p:nvPr/>
        </p:nvCxnSpPr>
        <p:spPr bwMode="auto">
          <a:xfrm>
            <a:off x="2878668" y="1773240"/>
            <a:ext cx="0" cy="535802"/>
          </a:xfrm>
          <a:prstGeom prst="straightConnector1">
            <a:avLst/>
          </a:prstGeom>
          <a:gradFill rotWithShape="0">
            <a:gsLst>
              <a:gs pos="0">
                <a:srgbClr val="D1FFFF"/>
              </a:gs>
              <a:gs pos="50000">
                <a:srgbClr val="D1FFFF">
                  <a:gamma/>
                  <a:shade val="46275"/>
                  <a:invGamma/>
                </a:srgbClr>
              </a:gs>
              <a:gs pos="100000">
                <a:srgbClr val="D1FFFF"/>
              </a:gs>
            </a:gsLst>
            <a:lin ang="0" scaled="1"/>
          </a:gra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Rectangle 4">
            <a:extLst>
              <a:ext uri="{FF2B5EF4-FFF2-40B4-BE49-F238E27FC236}">
                <a16:creationId xmlns:a16="http://schemas.microsoft.com/office/drawing/2014/main" id="{69E99563-8934-82B0-0DCC-E9DCE3EC3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0698" y="1534008"/>
            <a:ext cx="2758476" cy="33587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571500" indent="-5715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47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b="1">
                <a:solidFill>
                  <a:srgbClr val="0000CC"/>
                </a:solidFill>
                <a:latin typeface="+mn-lt"/>
              </a:defRPr>
            </a:lvl2pPr>
            <a:lvl3pPr marL="15621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SzPct val="40000"/>
              <a:buFont typeface="Wingdings" pitchFamily="2" charset="2"/>
              <a:buChar char="¨"/>
              <a:defRPr sz="1600" b="1">
                <a:solidFill>
                  <a:srgbClr val="0000CC"/>
                </a:solidFill>
                <a:latin typeface="+mn-lt"/>
              </a:defRPr>
            </a:lvl3pPr>
            <a:lvl4pPr marL="1924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"/>
              <a:defRPr sz="1400" b="1">
                <a:solidFill>
                  <a:srgbClr val="0000CC"/>
                </a:solidFill>
                <a:latin typeface="+mn-lt"/>
              </a:defRPr>
            </a:lvl4pPr>
            <a:lvl5pPr marL="22860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rgbClr val="0000CC"/>
                </a:solidFill>
                <a:latin typeface="+mn-lt"/>
              </a:defRPr>
            </a:lvl5pPr>
            <a:lvl6pPr marL="27432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6pPr>
            <a:lvl7pPr marL="32004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7pPr>
            <a:lvl8pPr marL="36576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8pPr>
            <a:lvl9pPr marL="41148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0">
              <a:lnSpc>
                <a:spcPct val="80000"/>
              </a:lnSpc>
              <a:buNone/>
            </a:pPr>
            <a:r>
              <a:rPr lang="en-US" sz="1600" b="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</a:t>
            </a:r>
            <a:r>
              <a:rPr lang="en-US" sz="1800" b="0" kern="100" baseline="-250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1600" b="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/C</a:t>
            </a:r>
            <a:r>
              <a:rPr lang="en-US" sz="1800" b="0" kern="100" baseline="-250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1600" b="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</a:t>
            </a:r>
            <a:r>
              <a:rPr lang="en-US" sz="1800" b="0" kern="100" baseline="-250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</a:t>
            </a:r>
            <a:r>
              <a:rPr lang="en-US" sz="1600" b="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26/74 gas</a:t>
            </a:r>
            <a:r>
              <a:rPr lang="en-US" sz="1400" b="0" u="sng" kern="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US" sz="1400" b="0" kern="0" dirty="0">
              <a:solidFill>
                <a:srgbClr val="FF0000"/>
              </a:solidFill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7D9C31E-446B-2DC9-4907-119D3380D14C}"/>
              </a:ext>
            </a:extLst>
          </p:cNvPr>
          <p:cNvCxnSpPr>
            <a:cxnSpLocks/>
          </p:cNvCxnSpPr>
          <p:nvPr/>
        </p:nvCxnSpPr>
        <p:spPr bwMode="auto">
          <a:xfrm flipH="1">
            <a:off x="1505126" y="2292264"/>
            <a:ext cx="1373542" cy="932"/>
          </a:xfrm>
          <a:prstGeom prst="straightConnector1">
            <a:avLst/>
          </a:prstGeom>
          <a:gradFill rotWithShape="0">
            <a:gsLst>
              <a:gs pos="0">
                <a:srgbClr val="D1FFFF"/>
              </a:gs>
              <a:gs pos="50000">
                <a:srgbClr val="D1FFFF">
                  <a:gamma/>
                  <a:shade val="46275"/>
                  <a:invGamma/>
                </a:srgbClr>
              </a:gs>
              <a:gs pos="100000">
                <a:srgbClr val="D1FFFF"/>
              </a:gs>
            </a:gsLst>
            <a:lin ang="0" scaled="1"/>
          </a:gra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Rectangle 4">
            <a:extLst>
              <a:ext uri="{FF2B5EF4-FFF2-40B4-BE49-F238E27FC236}">
                <a16:creationId xmlns:a16="http://schemas.microsoft.com/office/drawing/2014/main" id="{4CE4451F-BD1B-1645-04F1-2251A74B9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07" y="2153711"/>
            <a:ext cx="1390118" cy="33587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571500" indent="-5715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47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b="1">
                <a:solidFill>
                  <a:srgbClr val="0000CC"/>
                </a:solidFill>
                <a:latin typeface="+mn-lt"/>
              </a:defRPr>
            </a:lvl2pPr>
            <a:lvl3pPr marL="15621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SzPct val="40000"/>
              <a:buFont typeface="Wingdings" pitchFamily="2" charset="2"/>
              <a:buChar char="¨"/>
              <a:defRPr sz="1600" b="1">
                <a:solidFill>
                  <a:srgbClr val="0000CC"/>
                </a:solidFill>
                <a:latin typeface="+mn-lt"/>
              </a:defRPr>
            </a:lvl3pPr>
            <a:lvl4pPr marL="1924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"/>
              <a:defRPr sz="1400" b="1">
                <a:solidFill>
                  <a:srgbClr val="0000CC"/>
                </a:solidFill>
                <a:latin typeface="+mn-lt"/>
              </a:defRPr>
            </a:lvl4pPr>
            <a:lvl5pPr marL="22860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rgbClr val="0000CC"/>
                </a:solidFill>
                <a:latin typeface="+mn-lt"/>
              </a:defRPr>
            </a:lvl5pPr>
            <a:lvl6pPr marL="27432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6pPr>
            <a:lvl7pPr marL="32004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7pPr>
            <a:lvl8pPr marL="36576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8pPr>
            <a:lvl9pPr marL="41148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0">
              <a:lnSpc>
                <a:spcPct val="80000"/>
              </a:lnSpc>
              <a:buNone/>
            </a:pPr>
            <a:r>
              <a:rPr lang="en-US" sz="1600" b="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</a:t>
            </a:r>
            <a:r>
              <a:rPr lang="en-US" sz="1800" b="0" kern="100" baseline="-250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1600" b="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/C</a:t>
            </a:r>
            <a:r>
              <a:rPr lang="en-US" sz="1800" b="0" kern="100" baseline="-250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1600" b="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</a:t>
            </a:r>
            <a:r>
              <a:rPr lang="en-US" sz="1800" b="0" kern="100" baseline="-250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</a:t>
            </a:r>
            <a:r>
              <a:rPr lang="en-US" sz="1600" b="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12/88</a:t>
            </a:r>
            <a:endParaRPr lang="en-US" sz="1400" b="0" kern="0" dirty="0">
              <a:solidFill>
                <a:srgbClr val="FF0000"/>
              </a:solidFill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AF0FC9F-CA3B-2FA8-60B2-637BB85B73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8538" y="6566394"/>
            <a:ext cx="8954212" cy="250945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srgbClr val="000000"/>
                </a:solidFill>
              </a:rPr>
              <a:t>ePIC</a:t>
            </a:r>
            <a:r>
              <a:rPr lang="en-US" dirty="0">
                <a:solidFill>
                  <a:srgbClr val="000000"/>
                </a:solidFill>
              </a:rPr>
              <a:t> dRICH Office  	    5/1/2025	     </a:t>
            </a:r>
            <a:r>
              <a:rPr lang="en-US" b="1" dirty="0">
                <a:solidFill>
                  <a:srgbClr val="000000"/>
                </a:solidFill>
              </a:rPr>
              <a:t>dRICH radiator gas system</a:t>
            </a:r>
            <a:r>
              <a:rPr lang="en-US" dirty="0">
                <a:solidFill>
                  <a:srgbClr val="000000"/>
                </a:solidFill>
              </a:rPr>
              <a:t>		Fulvio Tessarotto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219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A5F0D-B838-6446-D47E-A4872F03E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89" name="Rectangle 17">
            <a:extLst>
              <a:ext uri="{FF2B5EF4-FFF2-40B4-BE49-F238E27FC236}">
                <a16:creationId xmlns:a16="http://schemas.microsoft.com/office/drawing/2014/main" id="{5A66FCB3-FAC6-24C8-8A40-497310C265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5063" y="1154473"/>
            <a:ext cx="9428480" cy="4926663"/>
          </a:xfrm>
          <a:noFill/>
          <a:ln w="28575">
            <a:noFill/>
          </a:ln>
        </p:spPr>
        <p:txBody>
          <a:bodyPr/>
          <a:lstStyle/>
          <a:p>
            <a:pPr marL="1104900" lvl="1" indent="-342900">
              <a:buFont typeface="Wingdings" pitchFamily="2" charset="2"/>
              <a:buNone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104900" lvl="1" indent="-342900">
              <a:buFont typeface="Wingdings" pitchFamily="2" charset="2"/>
              <a:buNone/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84C263A-79E2-892E-F98D-46D3A6417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629" y="2561"/>
            <a:ext cx="6494738" cy="992521"/>
          </a:xfrm>
          <a:solidFill>
            <a:srgbClr val="C0F4FE"/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2800" b="0" kern="1200" dirty="0">
                <a:solidFill>
                  <a:srgbClr val="FF0000"/>
                </a:solidFill>
              </a:rPr>
              <a:t>CERN setup</a:t>
            </a:r>
            <a:endParaRPr lang="en-US" sz="2400" b="0" kern="1200" dirty="0">
              <a:solidFill>
                <a:srgbClr val="FF0000"/>
              </a:solidFill>
              <a:effectLst/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FC7644-A3AA-FAC3-4995-908FAE075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01629" cy="1015839"/>
          </a:xfrm>
          <a:prstGeom prst="rect">
            <a:avLst/>
          </a:prstGeom>
        </p:spPr>
      </p:pic>
      <p:sp>
        <p:nvSpPr>
          <p:cNvPr id="13" name="Rectangle 4">
            <a:extLst>
              <a:ext uri="{FF2B5EF4-FFF2-40B4-BE49-F238E27FC236}">
                <a16:creationId xmlns:a16="http://schemas.microsoft.com/office/drawing/2014/main" id="{35D64496-E8A7-CFC9-E09E-304E7772C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283" y="1133716"/>
            <a:ext cx="7805429" cy="30598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571500" indent="-5715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47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b="1">
                <a:solidFill>
                  <a:srgbClr val="0000CC"/>
                </a:solidFill>
                <a:latin typeface="+mn-lt"/>
              </a:defRPr>
            </a:lvl2pPr>
            <a:lvl3pPr marL="15621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SzPct val="40000"/>
              <a:buFont typeface="Wingdings" pitchFamily="2" charset="2"/>
              <a:buChar char="¨"/>
              <a:defRPr sz="1600" b="1">
                <a:solidFill>
                  <a:srgbClr val="0000CC"/>
                </a:solidFill>
                <a:latin typeface="+mn-lt"/>
              </a:defRPr>
            </a:lvl3pPr>
            <a:lvl4pPr marL="1924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"/>
              <a:defRPr sz="1400" b="1">
                <a:solidFill>
                  <a:srgbClr val="0000CC"/>
                </a:solidFill>
                <a:latin typeface="+mn-lt"/>
              </a:defRPr>
            </a:lvl4pPr>
            <a:lvl5pPr marL="22860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rgbClr val="0000CC"/>
                </a:solidFill>
                <a:latin typeface="+mn-lt"/>
              </a:defRPr>
            </a:lvl5pPr>
            <a:lvl6pPr marL="27432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6pPr>
            <a:lvl7pPr marL="32004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7pPr>
            <a:lvl8pPr marL="36576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8pPr>
            <a:lvl9pPr marL="41148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0">
              <a:lnSpc>
                <a:spcPct val="80000"/>
              </a:lnSpc>
              <a:buNone/>
            </a:pPr>
            <a:r>
              <a:rPr lang="en-US" b="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Elements of a setup for separation with distillation column at CERN</a:t>
            </a:r>
          </a:p>
          <a:p>
            <a:pPr marL="285750" indent="0">
              <a:lnSpc>
                <a:spcPct val="80000"/>
              </a:lnSpc>
              <a:buNone/>
            </a:pPr>
            <a:endParaRPr lang="en-US" kern="0" dirty="0"/>
          </a:p>
          <a:p>
            <a:pPr marL="285750" indent="0">
              <a:lnSpc>
                <a:spcPct val="80000"/>
              </a:lnSpc>
              <a:buNone/>
            </a:pPr>
            <a:endParaRPr lang="en-US" sz="1400" u="sng" kern="0" dirty="0"/>
          </a:p>
        </p:txBody>
      </p:sp>
      <p:pic>
        <p:nvPicPr>
          <p:cNvPr id="8" name="Picture 7" descr="A large metal frame with wires and wires&#10;&#10;Description automatically generated">
            <a:extLst>
              <a:ext uri="{FF2B5EF4-FFF2-40B4-BE49-F238E27FC236}">
                <a16:creationId xmlns:a16="http://schemas.microsoft.com/office/drawing/2014/main" id="{63662DBB-FEF8-466A-9E5F-57A234FB57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3" t="7530" r="22478"/>
          <a:stretch/>
        </p:blipFill>
        <p:spPr>
          <a:xfrm>
            <a:off x="7490567" y="1477956"/>
            <a:ext cx="2063720" cy="4831938"/>
          </a:xfrm>
          <a:prstGeom prst="rect">
            <a:avLst/>
          </a:prstGeom>
        </p:spPr>
      </p:pic>
      <p:pic>
        <p:nvPicPr>
          <p:cNvPr id="10" name="Picture 9" descr="A large metal container in a factory&#10;&#10;Description automatically generated">
            <a:extLst>
              <a:ext uri="{FF2B5EF4-FFF2-40B4-BE49-F238E27FC236}">
                <a16:creationId xmlns:a16="http://schemas.microsoft.com/office/drawing/2014/main" id="{B187A500-DF2A-7E11-EE29-D1DFDC0088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6" r="8145" b="15895"/>
          <a:stretch/>
        </p:blipFill>
        <p:spPr>
          <a:xfrm>
            <a:off x="4050117" y="1529661"/>
            <a:ext cx="2447526" cy="2260147"/>
          </a:xfrm>
          <a:prstGeom prst="rect">
            <a:avLst/>
          </a:prstGeom>
        </p:spPr>
      </p:pic>
      <p:pic>
        <p:nvPicPr>
          <p:cNvPr id="12" name="Picture 11" descr="A machine in a factory&#10;&#10;Description automatically generated">
            <a:extLst>
              <a:ext uri="{FF2B5EF4-FFF2-40B4-BE49-F238E27FC236}">
                <a16:creationId xmlns:a16="http://schemas.microsoft.com/office/drawing/2014/main" id="{4B5EE5C5-5EDA-0FEF-316F-CC21F5DCB2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4" y="1668338"/>
            <a:ext cx="3272608" cy="4363477"/>
          </a:xfrm>
          <a:prstGeom prst="rect">
            <a:avLst/>
          </a:prstGeom>
        </p:spPr>
      </p:pic>
      <p:pic>
        <p:nvPicPr>
          <p:cNvPr id="15" name="Picture 14" descr="A large metal tank on a pallet&#10;&#10;Description automatically generated">
            <a:extLst>
              <a:ext uri="{FF2B5EF4-FFF2-40B4-BE49-F238E27FC236}">
                <a16:creationId xmlns:a16="http://schemas.microsoft.com/office/drawing/2014/main" id="{80B46D00-000A-F765-96A8-0385B1F147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0" b="4663"/>
          <a:stretch/>
        </p:blipFill>
        <p:spPr>
          <a:xfrm>
            <a:off x="3542952" y="4076057"/>
            <a:ext cx="3461856" cy="2342890"/>
          </a:xfrm>
          <a:prstGeom prst="rect">
            <a:avLst/>
          </a:prstGeom>
        </p:spPr>
      </p:pic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3A0F4D0-ED95-E4B6-CA5E-B886EA6B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8538" y="6566394"/>
            <a:ext cx="8954212" cy="250945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srgbClr val="000000"/>
                </a:solidFill>
              </a:rPr>
              <a:t>ePIC</a:t>
            </a:r>
            <a:r>
              <a:rPr lang="en-US" dirty="0">
                <a:solidFill>
                  <a:srgbClr val="000000"/>
                </a:solidFill>
              </a:rPr>
              <a:t> dRICH Office  	    5/1/2025	     </a:t>
            </a:r>
            <a:r>
              <a:rPr lang="en-US" b="1" dirty="0">
                <a:solidFill>
                  <a:srgbClr val="000000"/>
                </a:solidFill>
              </a:rPr>
              <a:t>dRICH radiator gas system</a:t>
            </a:r>
            <a:r>
              <a:rPr lang="en-US" dirty="0">
                <a:solidFill>
                  <a:srgbClr val="000000"/>
                </a:solidFill>
              </a:rPr>
              <a:t>		Fulvio Tessarotto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D9DE5B65-9501-A0A6-739E-BA7F24512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71" y="3833240"/>
            <a:ext cx="3469140" cy="25094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571500" indent="-5715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47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b="1">
                <a:solidFill>
                  <a:srgbClr val="0000CC"/>
                </a:solidFill>
                <a:latin typeface="+mn-lt"/>
              </a:defRPr>
            </a:lvl2pPr>
            <a:lvl3pPr marL="15621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SzPct val="40000"/>
              <a:buFont typeface="Wingdings" pitchFamily="2" charset="2"/>
              <a:buChar char="¨"/>
              <a:defRPr sz="1600" b="1">
                <a:solidFill>
                  <a:srgbClr val="0000CC"/>
                </a:solidFill>
                <a:latin typeface="+mn-lt"/>
              </a:defRPr>
            </a:lvl3pPr>
            <a:lvl4pPr marL="1924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"/>
              <a:defRPr sz="1400" b="1">
                <a:solidFill>
                  <a:srgbClr val="0000CC"/>
                </a:solidFill>
                <a:latin typeface="+mn-lt"/>
              </a:defRPr>
            </a:lvl4pPr>
            <a:lvl5pPr marL="22860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rgbClr val="0000CC"/>
                </a:solidFill>
                <a:latin typeface="+mn-lt"/>
              </a:defRPr>
            </a:lvl5pPr>
            <a:lvl6pPr marL="27432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6pPr>
            <a:lvl7pPr marL="32004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7pPr>
            <a:lvl8pPr marL="36576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8pPr>
            <a:lvl9pPr marL="41148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0">
              <a:lnSpc>
                <a:spcPct val="80000"/>
              </a:lnSpc>
              <a:buNone/>
            </a:pPr>
            <a:r>
              <a:rPr lang="en-US" sz="1600" kern="0" dirty="0">
                <a:effectLst/>
              </a:rPr>
              <a:t> </a:t>
            </a:r>
            <a:r>
              <a:rPr lang="en-US" sz="1600" kern="0" dirty="0">
                <a:effectLst/>
                <a:latin typeface="Helvetica" pitchFamily="34" charset="0"/>
              </a:rPr>
              <a:t>our sonar measurement</a:t>
            </a:r>
            <a:endParaRPr lang="en-US" sz="1600" kern="0" dirty="0">
              <a:effectLst/>
            </a:endParaRPr>
          </a:p>
          <a:p>
            <a:pPr marL="285750" indent="0">
              <a:lnSpc>
                <a:spcPct val="80000"/>
              </a:lnSpc>
              <a:buNone/>
            </a:pPr>
            <a:endParaRPr lang="en-US" kern="0" dirty="0"/>
          </a:p>
          <a:p>
            <a:pPr marL="285750" indent="0">
              <a:lnSpc>
                <a:spcPct val="80000"/>
              </a:lnSpc>
              <a:buNone/>
            </a:pPr>
            <a:endParaRPr lang="en-US" sz="1400" u="sng" kern="0" dirty="0"/>
          </a:p>
        </p:txBody>
      </p:sp>
    </p:spTree>
    <p:extLst>
      <p:ext uri="{BB962C8B-B14F-4D97-AF65-F5344CB8AC3E}">
        <p14:creationId xmlns:p14="http://schemas.microsoft.com/office/powerpoint/2010/main" val="2437049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33FE8B-2417-68AA-743A-C4E332791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89" name="Rectangle 17">
            <a:extLst>
              <a:ext uri="{FF2B5EF4-FFF2-40B4-BE49-F238E27FC236}">
                <a16:creationId xmlns:a16="http://schemas.microsoft.com/office/drawing/2014/main" id="{00293FD4-A8E2-3D20-124A-D3047E9DFC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5063" y="1154473"/>
            <a:ext cx="9428480" cy="4926663"/>
          </a:xfrm>
          <a:noFill/>
          <a:ln w="28575">
            <a:noFill/>
          </a:ln>
        </p:spPr>
        <p:txBody>
          <a:bodyPr/>
          <a:lstStyle/>
          <a:p>
            <a:pPr marL="1104900" lvl="1" indent="-342900">
              <a:buFont typeface="Wingdings" pitchFamily="2" charset="2"/>
              <a:buNone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104900" lvl="1" indent="-342900">
              <a:buFont typeface="Wingdings" pitchFamily="2" charset="2"/>
              <a:buNone/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5595A4D-F1C8-CD74-7E2F-EABAB8814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629" y="2561"/>
            <a:ext cx="6494738" cy="992521"/>
          </a:xfrm>
          <a:solidFill>
            <a:srgbClr val="C0F4FE"/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2800" b="0" kern="1200" dirty="0">
                <a:solidFill>
                  <a:srgbClr val="FF0000"/>
                </a:solidFill>
              </a:rPr>
              <a:t>C2F6 - CO2</a:t>
            </a:r>
            <a:endParaRPr lang="en-US" sz="2400" b="0" kern="1200" dirty="0">
              <a:solidFill>
                <a:srgbClr val="FF0000"/>
              </a:solidFill>
              <a:effectLst/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0141CF-C416-7B20-3909-314959E0F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01629" cy="1015839"/>
          </a:xfrm>
          <a:prstGeom prst="rect">
            <a:avLst/>
          </a:prstGeom>
        </p:spPr>
      </p:pic>
      <p:sp>
        <p:nvSpPr>
          <p:cNvPr id="13" name="Rectangle 4">
            <a:extLst>
              <a:ext uri="{FF2B5EF4-FFF2-40B4-BE49-F238E27FC236}">
                <a16:creationId xmlns:a16="http://schemas.microsoft.com/office/drawing/2014/main" id="{1E4B4732-FB81-2373-AF2D-8BC70C41E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501" y="1583526"/>
            <a:ext cx="7619096" cy="30598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571500" indent="-5715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47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b="1">
                <a:solidFill>
                  <a:srgbClr val="0000CC"/>
                </a:solidFill>
                <a:latin typeface="+mn-lt"/>
              </a:defRPr>
            </a:lvl2pPr>
            <a:lvl3pPr marL="15621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SzPct val="40000"/>
              <a:buFont typeface="Wingdings" pitchFamily="2" charset="2"/>
              <a:buChar char="¨"/>
              <a:defRPr sz="1600" b="1">
                <a:solidFill>
                  <a:srgbClr val="0000CC"/>
                </a:solidFill>
                <a:latin typeface="+mn-lt"/>
              </a:defRPr>
            </a:lvl3pPr>
            <a:lvl4pPr marL="1924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"/>
              <a:defRPr sz="1400" b="1">
                <a:solidFill>
                  <a:srgbClr val="0000CC"/>
                </a:solidFill>
                <a:latin typeface="+mn-lt"/>
              </a:defRPr>
            </a:lvl4pPr>
            <a:lvl5pPr marL="22860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rgbClr val="0000CC"/>
                </a:solidFill>
                <a:latin typeface="+mn-lt"/>
              </a:defRPr>
            </a:lvl5pPr>
            <a:lvl6pPr marL="27432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6pPr>
            <a:lvl7pPr marL="32004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7pPr>
            <a:lvl8pPr marL="36576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8pPr>
            <a:lvl9pPr marL="41148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0">
              <a:lnSpc>
                <a:spcPct val="80000"/>
              </a:lnSpc>
              <a:buNone/>
            </a:pPr>
            <a:r>
              <a:rPr lang="en-US" b="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system is being prepared at CERN for a different application</a:t>
            </a:r>
          </a:p>
          <a:p>
            <a:pPr marL="285750" indent="0">
              <a:lnSpc>
                <a:spcPct val="80000"/>
              </a:lnSpc>
              <a:buNone/>
            </a:pPr>
            <a:endParaRPr lang="en-US" b="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0">
              <a:lnSpc>
                <a:spcPct val="80000"/>
              </a:lnSpc>
              <a:buNone/>
            </a:pPr>
            <a:r>
              <a:rPr lang="en-US" b="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Limited in maximum pressure up to 3.5 bar</a:t>
            </a:r>
          </a:p>
          <a:p>
            <a:pPr marL="285750" indent="0">
              <a:lnSpc>
                <a:spcPct val="80000"/>
              </a:lnSpc>
              <a:buNone/>
            </a:pPr>
            <a:endParaRPr lang="en-US" b="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0">
              <a:lnSpc>
                <a:spcPct val="80000"/>
              </a:lnSpc>
              <a:buNone/>
            </a:pPr>
            <a:r>
              <a:rPr lang="en-US" b="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Temperature down to -90 C</a:t>
            </a:r>
          </a:p>
          <a:p>
            <a:pPr marL="285750" indent="0">
              <a:lnSpc>
                <a:spcPct val="80000"/>
              </a:lnSpc>
              <a:buNone/>
            </a:pPr>
            <a:endParaRPr lang="en-US" b="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0">
              <a:lnSpc>
                <a:spcPct val="80000"/>
              </a:lnSpc>
              <a:buNone/>
            </a:pPr>
            <a:r>
              <a:rPr lang="en-US" b="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Could be used by us for a test of C2F6-CO2 separation:</a:t>
            </a:r>
          </a:p>
          <a:p>
            <a:pPr marL="285750" indent="0">
              <a:lnSpc>
                <a:spcPct val="80000"/>
              </a:lnSpc>
              <a:buNone/>
            </a:pPr>
            <a:endParaRPr lang="en-US" b="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0">
              <a:lnSpc>
                <a:spcPct val="80000"/>
              </a:lnSpc>
              <a:buNone/>
            </a:pPr>
            <a:r>
              <a:rPr lang="en-US" b="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 interesting option being explored.</a:t>
            </a:r>
          </a:p>
          <a:p>
            <a:pPr marL="285750" indent="0">
              <a:lnSpc>
                <a:spcPct val="80000"/>
              </a:lnSpc>
              <a:buNone/>
            </a:pPr>
            <a:endParaRPr lang="en-US" kern="0" dirty="0"/>
          </a:p>
          <a:p>
            <a:pPr marL="285750" indent="0">
              <a:lnSpc>
                <a:spcPct val="80000"/>
              </a:lnSpc>
              <a:buNone/>
            </a:pPr>
            <a:endParaRPr lang="en-US" sz="1400" u="sng" kern="0" dirty="0"/>
          </a:p>
        </p:txBody>
      </p:sp>
      <p:pic>
        <p:nvPicPr>
          <p:cNvPr id="8" name="Picture 7" descr="A large metal frame with wires and wires&#10;&#10;Description automatically generated">
            <a:extLst>
              <a:ext uri="{FF2B5EF4-FFF2-40B4-BE49-F238E27FC236}">
                <a16:creationId xmlns:a16="http://schemas.microsoft.com/office/drawing/2014/main" id="{7ABDD7D8-92B7-8256-26AC-1E6A772ABF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3" t="7530" r="22478"/>
          <a:stretch/>
        </p:blipFill>
        <p:spPr>
          <a:xfrm>
            <a:off x="7490567" y="1895912"/>
            <a:ext cx="1885211" cy="4413982"/>
          </a:xfrm>
          <a:prstGeom prst="rect">
            <a:avLst/>
          </a:prstGeom>
        </p:spPr>
      </p:pic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88CFD6-512E-499E-6D4D-E04706A2FE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8538" y="6566394"/>
            <a:ext cx="8954212" cy="250945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srgbClr val="000000"/>
                </a:solidFill>
              </a:rPr>
              <a:t>ePIC</a:t>
            </a:r>
            <a:r>
              <a:rPr lang="en-US" dirty="0">
                <a:solidFill>
                  <a:srgbClr val="000000"/>
                </a:solidFill>
              </a:rPr>
              <a:t> dRICH Office  	    5/1/2025	     </a:t>
            </a:r>
            <a:r>
              <a:rPr lang="en-US" b="1" dirty="0">
                <a:solidFill>
                  <a:srgbClr val="000000"/>
                </a:solidFill>
              </a:rPr>
              <a:t>dRICH radiator gas system</a:t>
            </a:r>
            <a:r>
              <a:rPr lang="en-US" dirty="0">
                <a:solidFill>
                  <a:srgbClr val="000000"/>
                </a:solidFill>
              </a:rPr>
              <a:t>		Fulvio Tessarotto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7837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17AEC9-020D-ECEC-0BF2-A90867995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89" name="Rectangle 17">
            <a:extLst>
              <a:ext uri="{FF2B5EF4-FFF2-40B4-BE49-F238E27FC236}">
                <a16:creationId xmlns:a16="http://schemas.microsoft.com/office/drawing/2014/main" id="{8F0E6776-29DF-D95C-0EA4-546CC359F4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25730" y="995082"/>
            <a:ext cx="9428480" cy="4926663"/>
          </a:xfrm>
          <a:noFill/>
          <a:ln w="28575">
            <a:noFill/>
          </a:ln>
        </p:spPr>
        <p:txBody>
          <a:bodyPr/>
          <a:lstStyle/>
          <a:p>
            <a:pPr marL="1104900" lvl="1" indent="-342900">
              <a:buFont typeface="Wingdings" pitchFamily="2" charset="2"/>
              <a:buNone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104900" lvl="1" indent="-342900">
              <a:buFont typeface="Wingdings" pitchFamily="2" charset="2"/>
              <a:buNone/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6BC2E3-1226-4EA1-6F4F-088AEBE5E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629" y="2561"/>
            <a:ext cx="6494738" cy="992521"/>
          </a:xfrm>
          <a:solidFill>
            <a:srgbClr val="C0F4FE"/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2800" kern="1200" dirty="0">
                <a:solidFill>
                  <a:srgbClr val="FF0000"/>
                </a:solidFill>
                <a:effectLst/>
                <a:latin typeface="+mj-lt"/>
              </a:rPr>
              <a:t>Items for PID review</a:t>
            </a:r>
            <a:endParaRPr lang="en-US" sz="2400" kern="1200" dirty="0"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8794C0F-E097-0D52-6987-03F6E3B1E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4101" y="1001623"/>
            <a:ext cx="6629557" cy="300494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571500" indent="-5715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47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b="1">
                <a:solidFill>
                  <a:srgbClr val="0000CC"/>
                </a:solidFill>
                <a:latin typeface="+mn-lt"/>
              </a:defRPr>
            </a:lvl2pPr>
            <a:lvl3pPr marL="15621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SzPct val="40000"/>
              <a:buFont typeface="Wingdings" pitchFamily="2" charset="2"/>
              <a:buChar char="¨"/>
              <a:defRPr sz="1600" b="1">
                <a:solidFill>
                  <a:srgbClr val="0000CC"/>
                </a:solidFill>
                <a:latin typeface="+mn-lt"/>
              </a:defRPr>
            </a:lvl3pPr>
            <a:lvl4pPr marL="1924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"/>
              <a:defRPr sz="1400" b="1">
                <a:solidFill>
                  <a:srgbClr val="0000CC"/>
                </a:solidFill>
                <a:latin typeface="+mn-lt"/>
              </a:defRPr>
            </a:lvl4pPr>
            <a:lvl5pPr marL="22860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rgbClr val="0000CC"/>
                </a:solidFill>
                <a:latin typeface="+mn-lt"/>
              </a:defRPr>
            </a:lvl5pPr>
            <a:lvl6pPr marL="27432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6pPr>
            <a:lvl7pPr marL="32004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7pPr>
            <a:lvl8pPr marL="36576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8pPr>
            <a:lvl9pPr marL="41148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endParaRPr lang="en-US" kern="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kern="0" dirty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kern="0" dirty="0">
                <a:solidFill>
                  <a:schemeClr val="tx1"/>
                </a:solidFill>
              </a:rPr>
              <a:t>Radiator gas choice</a:t>
            </a:r>
          </a:p>
          <a:p>
            <a:pPr marL="0" indent="0">
              <a:lnSpc>
                <a:spcPct val="80000"/>
              </a:lnSpc>
              <a:buNone/>
            </a:pPr>
            <a:endParaRPr lang="en-US" kern="0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kern="0" dirty="0">
                <a:solidFill>
                  <a:schemeClr val="tx1"/>
                </a:solidFill>
              </a:rPr>
              <a:t>Conceptual design of the gas system</a:t>
            </a:r>
          </a:p>
          <a:p>
            <a:pPr marL="0" indent="0">
              <a:lnSpc>
                <a:spcPct val="80000"/>
              </a:lnSpc>
              <a:buNone/>
            </a:pPr>
            <a:endParaRPr lang="en-US" kern="0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kern="0" dirty="0">
                <a:solidFill>
                  <a:schemeClr val="tx1"/>
                </a:solidFill>
              </a:rPr>
              <a:t>Needed monitoring tools</a:t>
            </a:r>
          </a:p>
          <a:p>
            <a:pPr marL="0" indent="0">
              <a:lnSpc>
                <a:spcPct val="80000"/>
              </a:lnSpc>
              <a:buNone/>
            </a:pPr>
            <a:endParaRPr lang="en-US" kern="0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kern="0" dirty="0">
                <a:solidFill>
                  <a:schemeClr val="tx1"/>
                </a:solidFill>
              </a:rPr>
              <a:t>Interferometer development</a:t>
            </a:r>
          </a:p>
          <a:p>
            <a:pPr marL="0" indent="0">
              <a:lnSpc>
                <a:spcPct val="80000"/>
              </a:lnSpc>
              <a:buNone/>
            </a:pPr>
            <a:endParaRPr lang="en-US" kern="0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kern="0" dirty="0">
                <a:solidFill>
                  <a:srgbClr val="7030A0"/>
                </a:solidFill>
              </a:rPr>
              <a:t>Studies of C</a:t>
            </a:r>
            <a:r>
              <a:rPr lang="en-US" sz="2400" kern="0" baseline="-25000" dirty="0">
                <a:solidFill>
                  <a:srgbClr val="7030A0"/>
                </a:solidFill>
              </a:rPr>
              <a:t>2</a:t>
            </a:r>
            <a:r>
              <a:rPr lang="en-US" kern="0" dirty="0">
                <a:solidFill>
                  <a:srgbClr val="7030A0"/>
                </a:solidFill>
              </a:rPr>
              <a:t>F</a:t>
            </a:r>
            <a:r>
              <a:rPr lang="en-US" sz="2400" kern="0" baseline="-25000" dirty="0">
                <a:solidFill>
                  <a:srgbClr val="7030A0"/>
                </a:solidFill>
              </a:rPr>
              <a:t>6</a:t>
            </a:r>
            <a:r>
              <a:rPr lang="en-US" kern="0" dirty="0">
                <a:solidFill>
                  <a:srgbClr val="7030A0"/>
                </a:solidFill>
              </a:rPr>
              <a:t> – CO</a:t>
            </a:r>
            <a:r>
              <a:rPr lang="en-US" sz="2400" kern="0" baseline="-25000" dirty="0">
                <a:solidFill>
                  <a:srgbClr val="7030A0"/>
                </a:solidFill>
              </a:rPr>
              <a:t>2</a:t>
            </a:r>
            <a:r>
              <a:rPr lang="en-US" kern="0" dirty="0">
                <a:solidFill>
                  <a:srgbClr val="7030A0"/>
                </a:solidFill>
              </a:rPr>
              <a:t> separation system </a:t>
            </a:r>
          </a:p>
          <a:p>
            <a:pPr marL="0" indent="0">
              <a:lnSpc>
                <a:spcPct val="80000"/>
              </a:lnSpc>
              <a:buNone/>
            </a:pPr>
            <a:endParaRPr lang="en-US" kern="0" dirty="0">
              <a:solidFill>
                <a:srgbClr val="7030A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kern="0" dirty="0">
                <a:solidFill>
                  <a:srgbClr val="7030A0"/>
                </a:solidFill>
              </a:rPr>
              <a:t>C2F6 fraction from sonar</a:t>
            </a:r>
          </a:p>
          <a:p>
            <a:pPr marL="0" indent="0">
              <a:lnSpc>
                <a:spcPct val="80000"/>
              </a:lnSpc>
              <a:buNone/>
            </a:pPr>
            <a:endParaRPr lang="en-US" kern="0" dirty="0">
              <a:solidFill>
                <a:srgbClr val="7030A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kern="0" dirty="0">
                <a:solidFill>
                  <a:srgbClr val="7030A0"/>
                </a:solidFill>
              </a:rPr>
              <a:t>Transparency in the visible</a:t>
            </a:r>
          </a:p>
          <a:p>
            <a:pPr marL="0" indent="0">
              <a:lnSpc>
                <a:spcPct val="80000"/>
              </a:lnSpc>
              <a:buNone/>
            </a:pPr>
            <a:endParaRPr lang="en-US" kern="0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kern="0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kern="0" dirty="0">
                <a:solidFill>
                  <a:srgbClr val="7030A0"/>
                </a:solidFill>
              </a:rPr>
              <a:t>	</a:t>
            </a:r>
          </a:p>
          <a:p>
            <a:pPr marL="0" indent="0">
              <a:lnSpc>
                <a:spcPct val="80000"/>
              </a:lnSpc>
              <a:buNone/>
            </a:pPr>
            <a:endParaRPr lang="en-US" sz="1800" kern="0" dirty="0">
              <a:solidFill>
                <a:schemeClr val="tx1"/>
              </a:solidFill>
            </a:endParaRPr>
          </a:p>
          <a:p>
            <a:pPr marL="285750" indent="0">
              <a:lnSpc>
                <a:spcPct val="80000"/>
              </a:lnSpc>
              <a:buNone/>
            </a:pPr>
            <a:endParaRPr lang="en-US" kern="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AE5326-2957-5381-7151-11739BF7F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01629" cy="1015839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9544FED-0760-061A-BFD2-4ED7706DD1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8538" y="6566394"/>
            <a:ext cx="8954212" cy="250945"/>
          </a:xfrm>
        </p:spPr>
        <p:txBody>
          <a:bodyPr/>
          <a:lstStyle/>
          <a:p>
            <a:pPr algn="just">
              <a:defRPr/>
            </a:pPr>
            <a:r>
              <a:rPr lang="en-US" dirty="0" err="1">
                <a:solidFill>
                  <a:srgbClr val="000000"/>
                </a:solidFill>
              </a:rPr>
              <a:t>ePIC</a:t>
            </a:r>
            <a:r>
              <a:rPr lang="en-US" dirty="0">
                <a:solidFill>
                  <a:srgbClr val="000000"/>
                </a:solidFill>
              </a:rPr>
              <a:t> dRICH Office  	    5/1/2025	     </a:t>
            </a:r>
            <a:r>
              <a:rPr lang="en-US" b="1" dirty="0">
                <a:solidFill>
                  <a:srgbClr val="000000"/>
                </a:solidFill>
              </a:rPr>
              <a:t>dRICH radiator gas system</a:t>
            </a:r>
            <a:r>
              <a:rPr lang="en-US" dirty="0">
                <a:solidFill>
                  <a:srgbClr val="000000"/>
                </a:solidFill>
              </a:rPr>
              <a:t>		Fulvio Tessarotto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B54537-71C1-15B4-11C5-D53222A85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009" y="681630"/>
            <a:ext cx="6629557" cy="77577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571500" indent="-5715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47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b="1">
                <a:solidFill>
                  <a:srgbClr val="0000CC"/>
                </a:solidFill>
                <a:latin typeface="+mn-lt"/>
              </a:defRPr>
            </a:lvl2pPr>
            <a:lvl3pPr marL="15621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SzPct val="40000"/>
              <a:buFont typeface="Wingdings" pitchFamily="2" charset="2"/>
              <a:buChar char="¨"/>
              <a:defRPr sz="1600" b="1">
                <a:solidFill>
                  <a:srgbClr val="0000CC"/>
                </a:solidFill>
                <a:latin typeface="+mn-lt"/>
              </a:defRPr>
            </a:lvl3pPr>
            <a:lvl4pPr marL="1924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"/>
              <a:defRPr sz="1400" b="1">
                <a:solidFill>
                  <a:srgbClr val="0000CC"/>
                </a:solidFill>
                <a:latin typeface="+mn-lt"/>
              </a:defRPr>
            </a:lvl4pPr>
            <a:lvl5pPr marL="22860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rgbClr val="0000CC"/>
                </a:solidFill>
                <a:latin typeface="+mn-lt"/>
              </a:defRPr>
            </a:lvl5pPr>
            <a:lvl6pPr marL="27432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6pPr>
            <a:lvl7pPr marL="32004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7pPr>
            <a:lvl8pPr marL="36576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8pPr>
            <a:lvl9pPr marL="41148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endParaRPr lang="en-US" kern="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kern="0" dirty="0"/>
              <a:t>Previous review: July 2023</a:t>
            </a:r>
          </a:p>
          <a:p>
            <a:pPr marL="0" indent="0">
              <a:lnSpc>
                <a:spcPct val="80000"/>
              </a:lnSpc>
              <a:buNone/>
            </a:pPr>
            <a:endParaRPr lang="en-US" sz="1800" kern="0" dirty="0">
              <a:solidFill>
                <a:schemeClr val="tx1"/>
              </a:solidFill>
            </a:endParaRP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BC555734-6C4F-7977-81DC-8C34D76BF9D8}"/>
              </a:ext>
            </a:extLst>
          </p:cNvPr>
          <p:cNvSpPr/>
          <p:nvPr/>
        </p:nvSpPr>
        <p:spPr bwMode="auto">
          <a:xfrm>
            <a:off x="7326841" y="4296238"/>
            <a:ext cx="475450" cy="1880132"/>
          </a:xfrm>
          <a:prstGeom prst="rightBrace">
            <a:avLst>
              <a:gd name="adj1" fmla="val 8333"/>
              <a:gd name="adj2" fmla="val 49126"/>
            </a:avLst>
          </a:prstGeom>
          <a:noFill/>
          <a:ln w="508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2C12A3FC-27A3-9D2D-2A94-47FDD1813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3087" y="4902924"/>
            <a:ext cx="1689646" cy="77577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571500" indent="-5715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47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b="1">
                <a:solidFill>
                  <a:srgbClr val="0000CC"/>
                </a:solidFill>
                <a:latin typeface="+mn-lt"/>
              </a:defRPr>
            </a:lvl2pPr>
            <a:lvl3pPr marL="15621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SzPct val="40000"/>
              <a:buFont typeface="Wingdings" pitchFamily="2" charset="2"/>
              <a:buChar char="¨"/>
              <a:defRPr sz="1600" b="1">
                <a:solidFill>
                  <a:srgbClr val="0000CC"/>
                </a:solidFill>
                <a:latin typeface="+mn-lt"/>
              </a:defRPr>
            </a:lvl3pPr>
            <a:lvl4pPr marL="1924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"/>
              <a:defRPr sz="1400" b="1">
                <a:solidFill>
                  <a:srgbClr val="0000CC"/>
                </a:solidFill>
                <a:latin typeface="+mn-lt"/>
              </a:defRPr>
            </a:lvl4pPr>
            <a:lvl5pPr marL="22860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rgbClr val="0000CC"/>
                </a:solidFill>
                <a:latin typeface="+mn-lt"/>
              </a:defRPr>
            </a:lvl5pPr>
            <a:lvl6pPr marL="27432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6pPr>
            <a:lvl7pPr marL="32004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7pPr>
            <a:lvl8pPr marL="36576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8pPr>
            <a:lvl9pPr marL="41148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kern="0" dirty="0">
                <a:solidFill>
                  <a:srgbClr val="7030A0"/>
                </a:solidFill>
              </a:rPr>
              <a:t>today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kern="0" dirty="0">
                <a:solidFill>
                  <a:srgbClr val="7030A0"/>
                </a:solidFill>
              </a:rPr>
              <a:t>discussion</a:t>
            </a:r>
          </a:p>
          <a:p>
            <a:pPr marL="0" indent="0">
              <a:lnSpc>
                <a:spcPct val="80000"/>
              </a:lnSpc>
              <a:buNone/>
            </a:pPr>
            <a:endParaRPr lang="en-US" sz="18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807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9226C-F4B9-F0ED-F274-316362BBE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89" name="Rectangle 17">
            <a:extLst>
              <a:ext uri="{FF2B5EF4-FFF2-40B4-BE49-F238E27FC236}">
                <a16:creationId xmlns:a16="http://schemas.microsoft.com/office/drawing/2014/main" id="{91670FDF-5F6D-D824-0EA1-92E6D11733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25730" y="995082"/>
            <a:ext cx="9428480" cy="4926663"/>
          </a:xfrm>
          <a:noFill/>
          <a:ln w="28575">
            <a:noFill/>
          </a:ln>
        </p:spPr>
        <p:txBody>
          <a:bodyPr/>
          <a:lstStyle/>
          <a:p>
            <a:pPr marL="762000" lvl="1" indent="0">
              <a:buNone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/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685D529-84B2-83DB-63CC-9C175E021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629" y="2561"/>
            <a:ext cx="6494738" cy="992521"/>
          </a:xfrm>
          <a:solidFill>
            <a:srgbClr val="C0F4FE"/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2800" kern="1200" dirty="0">
                <a:solidFill>
                  <a:srgbClr val="FF0000"/>
                </a:solidFill>
              </a:rPr>
              <a:t>An approach for vessel filling</a:t>
            </a:r>
            <a:endParaRPr lang="en-US" sz="2400" kern="1200" dirty="0"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244DC4E-F704-3F99-811A-AE46CBD46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2463" y="3561450"/>
            <a:ext cx="6629557" cy="300494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571500" indent="-5715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47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b="1">
                <a:solidFill>
                  <a:srgbClr val="0000CC"/>
                </a:solidFill>
                <a:latin typeface="+mn-lt"/>
              </a:defRPr>
            </a:lvl2pPr>
            <a:lvl3pPr marL="15621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SzPct val="40000"/>
              <a:buFont typeface="Wingdings" pitchFamily="2" charset="2"/>
              <a:buChar char="¨"/>
              <a:defRPr sz="1600" b="1">
                <a:solidFill>
                  <a:srgbClr val="0000CC"/>
                </a:solidFill>
                <a:latin typeface="+mn-lt"/>
              </a:defRPr>
            </a:lvl3pPr>
            <a:lvl4pPr marL="1924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"/>
              <a:defRPr sz="1400" b="1">
                <a:solidFill>
                  <a:srgbClr val="0000CC"/>
                </a:solidFill>
                <a:latin typeface="+mn-lt"/>
              </a:defRPr>
            </a:lvl4pPr>
            <a:lvl5pPr marL="22860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rgbClr val="0000CC"/>
                </a:solidFill>
                <a:latin typeface="+mn-lt"/>
              </a:defRPr>
            </a:lvl5pPr>
            <a:lvl6pPr marL="27432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6pPr>
            <a:lvl7pPr marL="32004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7pPr>
            <a:lvl8pPr marL="36576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8pPr>
            <a:lvl9pPr marL="41148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kern="0" dirty="0">
                <a:solidFill>
                  <a:schemeClr val="tx1"/>
                </a:solidFill>
              </a:rPr>
              <a:t>C2F6 fraction from sonar</a:t>
            </a:r>
          </a:p>
          <a:p>
            <a:pPr marL="0" indent="0">
              <a:lnSpc>
                <a:spcPct val="80000"/>
              </a:lnSpc>
              <a:buNone/>
            </a:pPr>
            <a:endParaRPr lang="en-US" kern="0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kern="0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kern="0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kern="0" dirty="0">
                <a:solidFill>
                  <a:srgbClr val="7030A0"/>
                </a:solidFill>
              </a:rPr>
              <a:t>	</a:t>
            </a:r>
          </a:p>
          <a:p>
            <a:pPr marL="0" indent="0">
              <a:lnSpc>
                <a:spcPct val="80000"/>
              </a:lnSpc>
              <a:buNone/>
            </a:pPr>
            <a:endParaRPr lang="en-US" sz="1800" kern="0" dirty="0">
              <a:solidFill>
                <a:schemeClr val="tx1"/>
              </a:solidFill>
            </a:endParaRPr>
          </a:p>
          <a:p>
            <a:pPr marL="285750" indent="0">
              <a:lnSpc>
                <a:spcPct val="80000"/>
              </a:lnSpc>
              <a:buNone/>
            </a:pPr>
            <a:endParaRPr lang="en-US" kern="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F9FB6D-2FB8-E9B8-E943-7B8130FD6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01629" cy="1015839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BA5C39A-30C4-632F-C3AA-BD0442A04F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8538" y="6566394"/>
            <a:ext cx="8954212" cy="250945"/>
          </a:xfrm>
        </p:spPr>
        <p:txBody>
          <a:bodyPr/>
          <a:lstStyle/>
          <a:p>
            <a:pPr algn="just">
              <a:defRPr/>
            </a:pPr>
            <a:r>
              <a:rPr lang="en-US" dirty="0" err="1">
                <a:solidFill>
                  <a:srgbClr val="000000"/>
                </a:solidFill>
              </a:rPr>
              <a:t>ePIC</a:t>
            </a:r>
            <a:r>
              <a:rPr lang="en-US" dirty="0">
                <a:solidFill>
                  <a:srgbClr val="000000"/>
                </a:solidFill>
              </a:rPr>
              <a:t> dRICH Office  	    5/1/2025	     </a:t>
            </a:r>
            <a:r>
              <a:rPr lang="en-US" b="1" dirty="0">
                <a:solidFill>
                  <a:srgbClr val="000000"/>
                </a:solidFill>
              </a:rPr>
              <a:t>dRICH radiator gas system</a:t>
            </a:r>
            <a:r>
              <a:rPr lang="en-US" dirty="0">
                <a:solidFill>
                  <a:srgbClr val="000000"/>
                </a:solidFill>
              </a:rPr>
              <a:t>		Fulvio Tessarotto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478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7189" y="0"/>
            <a:ext cx="6316910" cy="984250"/>
          </a:xfrm>
          <a:solidFill>
            <a:srgbClr val="66FFFF"/>
          </a:solidFill>
        </p:spPr>
        <p:txBody>
          <a:bodyPr/>
          <a:lstStyle/>
          <a:p>
            <a:r>
              <a:rPr lang="en-US" sz="3200" kern="1200" dirty="0">
                <a:solidFill>
                  <a:srgbClr val="FF0000"/>
                </a:solidFill>
              </a:rPr>
              <a:t>VUV </a:t>
            </a:r>
            <a:r>
              <a:rPr lang="en-US" sz="3200" kern="1200" dirty="0" err="1">
                <a:solidFill>
                  <a:srgbClr val="FF0000"/>
                </a:solidFill>
              </a:rPr>
              <a:t>Trasparency</a:t>
            </a:r>
            <a:r>
              <a:rPr lang="en-US" sz="3200" kern="1200" dirty="0">
                <a:solidFill>
                  <a:srgbClr val="FF0000"/>
                </a:solidFill>
              </a:rPr>
              <a:t> of </a:t>
            </a:r>
            <a:r>
              <a:rPr lang="en-US" sz="3200" kern="1200" dirty="0">
                <a:solidFill>
                  <a:srgbClr val="FF0000"/>
                </a:solidFill>
                <a:effectLst/>
                <a:latin typeface="+mj-lt"/>
              </a:rPr>
              <a:t>C</a:t>
            </a:r>
            <a:r>
              <a:rPr lang="en-US" sz="3600" kern="1200" baseline="-25000" dirty="0">
                <a:solidFill>
                  <a:srgbClr val="FF0000"/>
                </a:solidFill>
                <a:effectLst/>
                <a:latin typeface="+mj-lt"/>
              </a:rPr>
              <a:t>2</a:t>
            </a:r>
            <a:r>
              <a:rPr lang="en-US" sz="3200" kern="1200" dirty="0">
                <a:solidFill>
                  <a:srgbClr val="FF0000"/>
                </a:solidFill>
                <a:effectLst/>
                <a:latin typeface="+mj-lt"/>
              </a:rPr>
              <a:t>F</a:t>
            </a:r>
            <a:r>
              <a:rPr lang="en-US" sz="3600" kern="1200" baseline="-25000" dirty="0">
                <a:solidFill>
                  <a:srgbClr val="FF0000"/>
                </a:solidFill>
                <a:effectLst/>
                <a:latin typeface="+mj-lt"/>
              </a:rPr>
              <a:t>6</a:t>
            </a:r>
            <a:endParaRPr lang="en-US" sz="3200" baseline="-250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6816D6-D170-1C6D-2322-4E52C9EF8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52" y="1122815"/>
            <a:ext cx="1450837" cy="1270555"/>
          </a:xfrm>
          <a:prstGeom prst="rect">
            <a:avLst/>
          </a:prstGeom>
        </p:spPr>
      </p:pic>
      <p:sp>
        <p:nvSpPr>
          <p:cNvPr id="7" name="Rectangle 17">
            <a:extLst>
              <a:ext uri="{FF2B5EF4-FFF2-40B4-BE49-F238E27FC236}">
                <a16:creationId xmlns:a16="http://schemas.microsoft.com/office/drawing/2014/main" id="{2493381F-5A2C-5D2B-0DA7-6E87445AE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1629" y="1212209"/>
            <a:ext cx="5889081" cy="1189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571500" indent="-5715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47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b="1">
                <a:solidFill>
                  <a:srgbClr val="0000CC"/>
                </a:solidFill>
                <a:latin typeface="+mn-lt"/>
              </a:defRPr>
            </a:lvl2pPr>
            <a:lvl3pPr marL="15621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SzPct val="40000"/>
              <a:buFont typeface="Wingdings" pitchFamily="2" charset="2"/>
              <a:buChar char="¨"/>
              <a:defRPr sz="1600" b="1">
                <a:solidFill>
                  <a:srgbClr val="0000CC"/>
                </a:solidFill>
                <a:latin typeface="+mn-lt"/>
              </a:defRPr>
            </a:lvl3pPr>
            <a:lvl4pPr marL="1924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"/>
              <a:defRPr sz="1400" b="1">
                <a:solidFill>
                  <a:srgbClr val="0000CC"/>
                </a:solidFill>
                <a:latin typeface="+mn-lt"/>
              </a:defRPr>
            </a:lvl4pPr>
            <a:lvl5pPr marL="22860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rgbClr val="0000CC"/>
                </a:solidFill>
                <a:latin typeface="+mn-lt"/>
              </a:defRPr>
            </a:lvl5pPr>
            <a:lvl6pPr marL="27432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6pPr>
            <a:lvl7pPr marL="32004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7pPr>
            <a:lvl8pPr marL="36576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8pPr>
            <a:lvl9pPr marL="41148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800" kern="0" dirty="0" err="1">
                <a:solidFill>
                  <a:schemeClr val="tx1"/>
                </a:solidFill>
                <a:effectLst/>
              </a:rPr>
              <a:t>Exafluoroethane</a:t>
            </a:r>
            <a:r>
              <a:rPr lang="en-US" sz="2800" kern="0" dirty="0">
                <a:solidFill>
                  <a:schemeClr val="tx1"/>
                </a:solidFill>
                <a:effectLst/>
              </a:rPr>
              <a:t> 5.0 at CERN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2800" kern="0" dirty="0">
                <a:solidFill>
                  <a:schemeClr val="tx1"/>
                </a:solidFill>
                <a:effectLst/>
              </a:rPr>
              <a:t>Used for a test-beam</a:t>
            </a:r>
          </a:p>
          <a:p>
            <a:pPr marL="1104900" lvl="1" indent="-342900">
              <a:buFont typeface="Wingdings" pitchFamily="2" charset="2"/>
              <a:buNone/>
            </a:pPr>
            <a:r>
              <a:rPr lang="en-GB" sz="1800" kern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endParaRPr lang="en-US" sz="1800" kern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104900" lvl="1" indent="-342900">
              <a:buFont typeface="Wingdings" pitchFamily="2" charset="2"/>
              <a:buNone/>
            </a:pPr>
            <a:endParaRPr lang="en-US" sz="1800" kern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Picture 3" descr="A computer screen shot of a graph&#10;&#10;Description automatically generated">
            <a:extLst>
              <a:ext uri="{FF2B5EF4-FFF2-40B4-BE49-F238E27FC236}">
                <a16:creationId xmlns:a16="http://schemas.microsoft.com/office/drawing/2014/main" id="{686985E2-9E1E-9DA6-62CC-B4FE457F2B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5" t="43051" r="32738" b="14233"/>
          <a:stretch/>
        </p:blipFill>
        <p:spPr>
          <a:xfrm>
            <a:off x="3435144" y="3108636"/>
            <a:ext cx="3092124" cy="24616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F72E398-1210-CF59-F352-586D15CFF1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39" y="2621307"/>
            <a:ext cx="3207502" cy="3705307"/>
          </a:xfrm>
          <a:prstGeom prst="rect">
            <a:avLst/>
          </a:prstGeom>
        </p:spPr>
      </p:pic>
      <p:pic>
        <p:nvPicPr>
          <p:cNvPr id="19" name="Picture 18" descr="A computer screen shot of a graph&#10;&#10;Description automatically generated">
            <a:extLst>
              <a:ext uri="{FF2B5EF4-FFF2-40B4-BE49-F238E27FC236}">
                <a16:creationId xmlns:a16="http://schemas.microsoft.com/office/drawing/2014/main" id="{2631A41E-22BC-8BFC-5DE5-4618CE3E56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8" t="43051" r="2866" b="14233"/>
          <a:stretch/>
        </p:blipFill>
        <p:spPr>
          <a:xfrm>
            <a:off x="6584241" y="3108637"/>
            <a:ext cx="3123456" cy="2461652"/>
          </a:xfrm>
          <a:prstGeom prst="rect">
            <a:avLst/>
          </a:prstGeom>
        </p:spPr>
      </p:pic>
      <p:sp>
        <p:nvSpPr>
          <p:cNvPr id="20" name="Rectangle 4">
            <a:extLst>
              <a:ext uri="{FF2B5EF4-FFF2-40B4-BE49-F238E27FC236}">
                <a16:creationId xmlns:a16="http://schemas.microsoft.com/office/drawing/2014/main" id="{B0107F57-E005-455D-CB64-390C274DB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1184" y="5688257"/>
            <a:ext cx="3382387" cy="6119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571500" indent="-5715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47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b="1">
                <a:solidFill>
                  <a:srgbClr val="0000CC"/>
                </a:solidFill>
                <a:latin typeface="+mn-lt"/>
              </a:defRPr>
            </a:lvl2pPr>
            <a:lvl3pPr marL="15621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SzPct val="40000"/>
              <a:buFont typeface="Wingdings" pitchFamily="2" charset="2"/>
              <a:buChar char="¨"/>
              <a:defRPr sz="1600" b="1">
                <a:solidFill>
                  <a:srgbClr val="0000CC"/>
                </a:solidFill>
                <a:latin typeface="+mn-lt"/>
              </a:defRPr>
            </a:lvl3pPr>
            <a:lvl4pPr marL="1924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"/>
              <a:defRPr sz="1400" b="1">
                <a:solidFill>
                  <a:srgbClr val="0000CC"/>
                </a:solidFill>
                <a:latin typeface="+mn-lt"/>
              </a:defRPr>
            </a:lvl4pPr>
            <a:lvl5pPr marL="22860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rgbClr val="0000CC"/>
                </a:solidFill>
                <a:latin typeface="+mn-lt"/>
              </a:defRPr>
            </a:lvl5pPr>
            <a:lvl6pPr marL="27432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6pPr>
            <a:lvl7pPr marL="32004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7pPr>
            <a:lvl8pPr marL="36576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8pPr>
            <a:lvl9pPr marL="41148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0">
              <a:lnSpc>
                <a:spcPct val="80000"/>
              </a:lnSpc>
              <a:buNone/>
            </a:pPr>
            <a:r>
              <a:rPr lang="en-US" sz="1800" kern="0" dirty="0">
                <a:effectLst/>
              </a:rPr>
              <a:t>  transparency &gt; 98%</a:t>
            </a:r>
          </a:p>
          <a:p>
            <a:pPr marL="285750" indent="0">
              <a:lnSpc>
                <a:spcPct val="80000"/>
              </a:lnSpc>
              <a:buNone/>
            </a:pPr>
            <a:r>
              <a:rPr lang="en-US" sz="1800" kern="0" dirty="0">
                <a:effectLst/>
              </a:rPr>
              <a:t>for 170 nm &lt; </a:t>
            </a:r>
            <a:r>
              <a:rPr lang="el-GR" sz="1800" kern="0" dirty="0">
                <a:effectLst/>
              </a:rPr>
              <a:t>λ</a:t>
            </a:r>
            <a:r>
              <a:rPr lang="en-US" sz="1800" kern="0" dirty="0">
                <a:effectLst/>
              </a:rPr>
              <a:t> &lt; 220 nm</a:t>
            </a:r>
          </a:p>
          <a:p>
            <a:pPr marL="285750" indent="0">
              <a:lnSpc>
                <a:spcPct val="80000"/>
              </a:lnSpc>
              <a:buNone/>
            </a:pPr>
            <a:endParaRPr lang="en-US" kern="0" dirty="0"/>
          </a:p>
          <a:p>
            <a:pPr marL="285750" indent="0">
              <a:lnSpc>
                <a:spcPct val="80000"/>
              </a:lnSpc>
              <a:buNone/>
            </a:pPr>
            <a:endParaRPr lang="en-US" sz="1400" u="sng" kern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219F22-8037-8BC4-46E1-1103414C63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501629" cy="1015839"/>
          </a:xfrm>
          <a:prstGeom prst="rect">
            <a:avLst/>
          </a:prstGeom>
        </p:spPr>
      </p:pic>
      <p:sp>
        <p:nvSpPr>
          <p:cNvPr id="5" name="Rectangle 17">
            <a:extLst>
              <a:ext uri="{FF2B5EF4-FFF2-40B4-BE49-F238E27FC236}">
                <a16:creationId xmlns:a16="http://schemas.microsoft.com/office/drawing/2014/main" id="{C66F7E0F-C8D5-3102-9723-21DC463BA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144" y="2531935"/>
            <a:ext cx="6102881" cy="46951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571500" indent="-5715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47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b="1">
                <a:solidFill>
                  <a:srgbClr val="0000CC"/>
                </a:solidFill>
                <a:latin typeface="+mn-lt"/>
              </a:defRPr>
            </a:lvl2pPr>
            <a:lvl3pPr marL="15621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SzPct val="40000"/>
              <a:buFont typeface="Wingdings" pitchFamily="2" charset="2"/>
              <a:buChar char="¨"/>
              <a:defRPr sz="1600" b="1">
                <a:solidFill>
                  <a:srgbClr val="0000CC"/>
                </a:solidFill>
                <a:latin typeface="+mn-lt"/>
              </a:defRPr>
            </a:lvl3pPr>
            <a:lvl4pPr marL="1924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"/>
              <a:defRPr sz="1400" b="1">
                <a:solidFill>
                  <a:srgbClr val="0000CC"/>
                </a:solidFill>
                <a:latin typeface="+mn-lt"/>
              </a:defRPr>
            </a:lvl4pPr>
            <a:lvl5pPr marL="22860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rgbClr val="0000CC"/>
                </a:solidFill>
                <a:latin typeface="+mn-lt"/>
              </a:defRPr>
            </a:lvl5pPr>
            <a:lvl6pPr marL="27432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6pPr>
            <a:lvl7pPr marL="32004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7pPr>
            <a:lvl8pPr marL="36576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8pPr>
            <a:lvl9pPr marL="41148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800" kern="0" dirty="0">
                <a:solidFill>
                  <a:schemeClr val="tx1"/>
                </a:solidFill>
                <a:effectLst/>
              </a:rPr>
              <a:t>Measured in the COMPASS setup</a:t>
            </a:r>
            <a:endParaRPr lang="en-GB" sz="24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04900" lvl="1" indent="-342900">
              <a:buFont typeface="Wingdings" pitchFamily="2" charset="2"/>
              <a:buNone/>
            </a:pPr>
            <a:r>
              <a:rPr lang="en-GB" sz="1800" kern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endParaRPr lang="en-US" sz="1800" kern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104900" lvl="1" indent="-342900">
              <a:buFont typeface="Wingdings" pitchFamily="2" charset="2"/>
              <a:buNone/>
            </a:pPr>
            <a:endParaRPr lang="en-US" sz="1800" kern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C2493D3-316F-29D1-47F9-2B05D3D39C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8538" y="6566394"/>
            <a:ext cx="8954212" cy="250945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srgbClr val="000000"/>
                </a:solidFill>
              </a:rPr>
              <a:t>ePIC</a:t>
            </a:r>
            <a:r>
              <a:rPr lang="en-US" dirty="0">
                <a:solidFill>
                  <a:srgbClr val="000000"/>
                </a:solidFill>
              </a:rPr>
              <a:t> dRICH Office  	    5/1/2025	     </a:t>
            </a:r>
            <a:r>
              <a:rPr lang="en-US" b="1" dirty="0">
                <a:solidFill>
                  <a:srgbClr val="000000"/>
                </a:solidFill>
              </a:rPr>
              <a:t>dRICH radiator gas system</a:t>
            </a:r>
            <a:r>
              <a:rPr lang="en-US" dirty="0">
                <a:solidFill>
                  <a:srgbClr val="000000"/>
                </a:solidFill>
              </a:rPr>
              <a:t>		Fulvio Tessarotto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C4B2A4-68A6-9C9D-77AD-950575200BAF}"/>
              </a:ext>
            </a:extLst>
          </p:cNvPr>
          <p:cNvSpPr txBox="1"/>
          <p:nvPr/>
        </p:nvSpPr>
        <p:spPr>
          <a:xfrm rot="19200221">
            <a:off x="1382152" y="2118660"/>
            <a:ext cx="591798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7030A0">
                    <a:alpha val="30000"/>
                  </a:srgbClr>
                </a:solidFill>
              </a:rPr>
              <a:t>REMINDER</a:t>
            </a:r>
          </a:p>
        </p:txBody>
      </p:sp>
    </p:spTree>
    <p:extLst>
      <p:ext uri="{BB962C8B-B14F-4D97-AF65-F5344CB8AC3E}">
        <p14:creationId xmlns:p14="http://schemas.microsoft.com/office/powerpoint/2010/main" val="2182695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4FC734-FC80-BB77-A0B4-EAA7B2FE0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7925E-853A-602B-B944-74CDC13FB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7189" y="0"/>
            <a:ext cx="6316910" cy="984250"/>
          </a:xfrm>
          <a:solidFill>
            <a:srgbClr val="66FFFF"/>
          </a:solidFill>
        </p:spPr>
        <p:txBody>
          <a:bodyPr/>
          <a:lstStyle/>
          <a:p>
            <a:r>
              <a:rPr lang="en-US" sz="2800" kern="1200" dirty="0">
                <a:solidFill>
                  <a:srgbClr val="FF0000"/>
                </a:solidFill>
                <a:effectLst/>
                <a:latin typeface="+mj-lt"/>
              </a:rPr>
              <a:t>C</a:t>
            </a:r>
            <a:r>
              <a:rPr lang="en-US" sz="3200" kern="1200" baseline="-25000" dirty="0">
                <a:solidFill>
                  <a:srgbClr val="FF0000"/>
                </a:solidFill>
                <a:effectLst/>
                <a:latin typeface="+mj-lt"/>
              </a:rPr>
              <a:t>2</a:t>
            </a:r>
            <a:r>
              <a:rPr lang="en-US" sz="2800" kern="1200" dirty="0">
                <a:solidFill>
                  <a:srgbClr val="FF0000"/>
                </a:solidFill>
                <a:effectLst/>
                <a:latin typeface="+mj-lt"/>
              </a:rPr>
              <a:t>F</a:t>
            </a:r>
            <a:r>
              <a:rPr lang="en-US" sz="3200" kern="1200" baseline="-25000" dirty="0">
                <a:solidFill>
                  <a:srgbClr val="FF0000"/>
                </a:solidFill>
                <a:effectLst/>
                <a:latin typeface="+mj-lt"/>
              </a:rPr>
              <a:t>6 </a:t>
            </a:r>
            <a:r>
              <a:rPr lang="en-US" sz="2800" kern="1200" dirty="0">
                <a:solidFill>
                  <a:srgbClr val="FF0000"/>
                </a:solidFill>
                <a:effectLst/>
                <a:latin typeface="+mj-lt"/>
              </a:rPr>
              <a:t>speed of sound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7AF08C-ACE0-DB33-F978-6C6215ECC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01629" cy="10158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73F7FE-F9B3-3976-7580-AAEBFD0F9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342" y="984250"/>
            <a:ext cx="5930604" cy="22911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B64F150-B7E0-C6A3-823E-2D9A926ED3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064" y="3442401"/>
            <a:ext cx="5147356" cy="2291155"/>
          </a:xfrm>
          <a:prstGeom prst="rect">
            <a:avLst/>
          </a:prstGeom>
        </p:spPr>
      </p:pic>
      <p:pic>
        <p:nvPicPr>
          <p:cNvPr id="17" name="Picture 16" descr="A screenshot of a computer&#10;&#10;Description automatically generated">
            <a:extLst>
              <a:ext uri="{FF2B5EF4-FFF2-40B4-BE49-F238E27FC236}">
                <a16:creationId xmlns:a16="http://schemas.microsoft.com/office/drawing/2014/main" id="{CEB7F2CC-002C-37AE-1DF6-B610EF8349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367" y="2487688"/>
            <a:ext cx="3354116" cy="2910597"/>
          </a:xfrm>
          <a:prstGeom prst="rect">
            <a:avLst/>
          </a:prstGeom>
        </p:spPr>
      </p:pic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4EAE9832-DE4C-11DD-1041-31FDDC6C5F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8538" y="6566394"/>
            <a:ext cx="8954212" cy="250945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srgbClr val="000000"/>
                </a:solidFill>
              </a:rPr>
              <a:t>ePIC</a:t>
            </a:r>
            <a:r>
              <a:rPr lang="en-US" dirty="0">
                <a:solidFill>
                  <a:srgbClr val="000000"/>
                </a:solidFill>
              </a:rPr>
              <a:t> dRICH Office  	    5/1/2025	     </a:t>
            </a:r>
            <a:r>
              <a:rPr lang="en-US" b="1" dirty="0">
                <a:solidFill>
                  <a:srgbClr val="000000"/>
                </a:solidFill>
              </a:rPr>
              <a:t>dRICH radiator gas system</a:t>
            </a:r>
            <a:r>
              <a:rPr lang="en-US" dirty="0">
                <a:solidFill>
                  <a:srgbClr val="000000"/>
                </a:solidFill>
              </a:rPr>
              <a:t>		Fulvio Tessarotto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CB728E-B15B-F5F0-4ED2-6A8DCF66C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867" y="5884079"/>
            <a:ext cx="5257553" cy="476758"/>
          </a:xfrm>
          <a:prstGeom prst="rect">
            <a:avLst/>
          </a:prstGeom>
          <a:solidFill>
            <a:srgbClr val="FFFFCC"/>
          </a:solidFill>
          <a:ln w="2857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571500" indent="-5715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47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b="1">
                <a:solidFill>
                  <a:srgbClr val="0000CC"/>
                </a:solidFill>
                <a:latin typeface="+mn-lt"/>
              </a:defRPr>
            </a:lvl2pPr>
            <a:lvl3pPr marL="15621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SzPct val="40000"/>
              <a:buFont typeface="Wingdings" pitchFamily="2" charset="2"/>
              <a:buChar char="¨"/>
              <a:defRPr sz="1600" b="1">
                <a:solidFill>
                  <a:srgbClr val="0000CC"/>
                </a:solidFill>
                <a:latin typeface="+mn-lt"/>
              </a:defRPr>
            </a:lvl3pPr>
            <a:lvl4pPr marL="1924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"/>
              <a:defRPr sz="1400" b="1">
                <a:solidFill>
                  <a:srgbClr val="0000CC"/>
                </a:solidFill>
                <a:latin typeface="+mn-lt"/>
              </a:defRPr>
            </a:lvl4pPr>
            <a:lvl5pPr marL="22860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rgbClr val="0000CC"/>
                </a:solidFill>
                <a:latin typeface="+mn-lt"/>
              </a:defRPr>
            </a:lvl5pPr>
            <a:lvl6pPr marL="27432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6pPr>
            <a:lvl7pPr marL="32004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7pPr>
            <a:lvl8pPr marL="36576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8pPr>
            <a:lvl9pPr marL="41148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0">
              <a:lnSpc>
                <a:spcPct val="80000"/>
              </a:lnSpc>
              <a:buNone/>
            </a:pPr>
            <a:r>
              <a:rPr lang="en-US" sz="1800" b="0" kern="0" dirty="0">
                <a:effectLst/>
              </a:rPr>
              <a:t>Thanks to this measurement we can state that we were very near to 100% C2F6</a:t>
            </a:r>
          </a:p>
          <a:p>
            <a:pPr marL="285750" indent="0">
              <a:lnSpc>
                <a:spcPct val="80000"/>
              </a:lnSpc>
              <a:buNone/>
            </a:pPr>
            <a:endParaRPr lang="en-US" kern="0" dirty="0"/>
          </a:p>
          <a:p>
            <a:pPr marL="285750" indent="0">
              <a:lnSpc>
                <a:spcPct val="80000"/>
              </a:lnSpc>
              <a:buNone/>
            </a:pPr>
            <a:endParaRPr lang="en-US" sz="1400" u="sng" kern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C8D72F-CC39-B51C-EC27-70D987CBE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0012" y="1255234"/>
            <a:ext cx="3680825" cy="12967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571500" indent="-5715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47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b="1">
                <a:solidFill>
                  <a:srgbClr val="0000CC"/>
                </a:solidFill>
                <a:latin typeface="+mn-lt"/>
              </a:defRPr>
            </a:lvl2pPr>
            <a:lvl3pPr marL="15621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SzPct val="40000"/>
              <a:buFont typeface="Wingdings" pitchFamily="2" charset="2"/>
              <a:buChar char="¨"/>
              <a:defRPr sz="1600" b="1">
                <a:solidFill>
                  <a:srgbClr val="0000CC"/>
                </a:solidFill>
                <a:latin typeface="+mn-lt"/>
              </a:defRPr>
            </a:lvl3pPr>
            <a:lvl4pPr marL="1924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"/>
              <a:defRPr sz="1400" b="1">
                <a:solidFill>
                  <a:srgbClr val="0000CC"/>
                </a:solidFill>
                <a:latin typeface="+mn-lt"/>
              </a:defRPr>
            </a:lvl4pPr>
            <a:lvl5pPr marL="22860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rgbClr val="0000CC"/>
                </a:solidFill>
                <a:latin typeface="+mn-lt"/>
              </a:defRPr>
            </a:lvl5pPr>
            <a:lvl6pPr marL="27432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6pPr>
            <a:lvl7pPr marL="32004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7pPr>
            <a:lvl8pPr marL="36576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8pPr>
            <a:lvl9pPr marL="41148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0">
              <a:lnSpc>
                <a:spcPct val="80000"/>
              </a:lnSpc>
              <a:buNone/>
            </a:pPr>
            <a:r>
              <a:rPr lang="en-US" sz="1800" kern="0" dirty="0">
                <a:effectLst/>
              </a:rPr>
              <a:t>C</a:t>
            </a:r>
            <a:r>
              <a:rPr lang="en-US" kern="0" baseline="-25000" dirty="0">
                <a:effectLst/>
              </a:rPr>
              <a:t>2</a:t>
            </a:r>
            <a:r>
              <a:rPr lang="en-US" sz="1800" kern="0" dirty="0">
                <a:effectLst/>
              </a:rPr>
              <a:t>F</a:t>
            </a:r>
            <a:r>
              <a:rPr lang="en-US" kern="0" baseline="-25000" dirty="0">
                <a:effectLst/>
              </a:rPr>
              <a:t>6</a:t>
            </a:r>
            <a:r>
              <a:rPr lang="en-US" sz="1800" kern="0" dirty="0">
                <a:effectLst/>
              </a:rPr>
              <a:t> flushed at 50 l/h for</a:t>
            </a:r>
          </a:p>
          <a:p>
            <a:pPr marL="285750" indent="0">
              <a:lnSpc>
                <a:spcPct val="80000"/>
              </a:lnSpc>
              <a:buNone/>
            </a:pPr>
            <a:r>
              <a:rPr lang="en-US" sz="1800" kern="0" dirty="0">
                <a:effectLst/>
              </a:rPr>
              <a:t>40 minutes (~3 volumes)</a:t>
            </a:r>
          </a:p>
          <a:p>
            <a:pPr marL="285750" indent="0">
              <a:lnSpc>
                <a:spcPct val="80000"/>
              </a:lnSpc>
              <a:buNone/>
            </a:pPr>
            <a:endParaRPr lang="en-US" sz="1800" kern="0" dirty="0">
              <a:effectLst/>
            </a:endParaRPr>
          </a:p>
          <a:p>
            <a:pPr marL="285750" indent="0">
              <a:lnSpc>
                <a:spcPct val="80000"/>
              </a:lnSpc>
              <a:buNone/>
            </a:pPr>
            <a:r>
              <a:rPr lang="en-US" sz="1800" kern="0" dirty="0">
                <a:effectLst/>
              </a:rPr>
              <a:t>Speed of sound: 139.7 m/s</a:t>
            </a:r>
          </a:p>
          <a:p>
            <a:pPr marL="285750" indent="0">
              <a:lnSpc>
                <a:spcPct val="80000"/>
              </a:lnSpc>
              <a:buNone/>
            </a:pPr>
            <a:endParaRPr lang="en-US" sz="1800" kern="0" dirty="0">
              <a:effectLst/>
            </a:endParaRPr>
          </a:p>
          <a:p>
            <a:pPr marL="285750" indent="0">
              <a:lnSpc>
                <a:spcPct val="80000"/>
              </a:lnSpc>
              <a:buNone/>
            </a:pPr>
            <a:endParaRPr lang="en-US" kern="0" dirty="0"/>
          </a:p>
          <a:p>
            <a:pPr marL="285750" indent="0">
              <a:lnSpc>
                <a:spcPct val="80000"/>
              </a:lnSpc>
              <a:buNone/>
            </a:pPr>
            <a:endParaRPr lang="en-US" sz="1400" u="sng" kern="0" dirty="0"/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060F7C10-DD20-EB69-AC45-0C1988E4E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2130" y="5074473"/>
            <a:ext cx="3469140" cy="25094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571500" indent="-5715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47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b="1">
                <a:solidFill>
                  <a:srgbClr val="0000CC"/>
                </a:solidFill>
                <a:latin typeface="+mn-lt"/>
              </a:defRPr>
            </a:lvl2pPr>
            <a:lvl3pPr marL="15621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SzPct val="40000"/>
              <a:buFont typeface="Wingdings" pitchFamily="2" charset="2"/>
              <a:buChar char="¨"/>
              <a:defRPr sz="1600" b="1">
                <a:solidFill>
                  <a:srgbClr val="0000CC"/>
                </a:solidFill>
                <a:latin typeface="+mn-lt"/>
              </a:defRPr>
            </a:lvl3pPr>
            <a:lvl4pPr marL="1924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"/>
              <a:defRPr sz="1400" b="1">
                <a:solidFill>
                  <a:srgbClr val="0000CC"/>
                </a:solidFill>
                <a:latin typeface="+mn-lt"/>
              </a:defRPr>
            </a:lvl4pPr>
            <a:lvl5pPr marL="22860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rgbClr val="0000CC"/>
                </a:solidFill>
                <a:latin typeface="+mn-lt"/>
              </a:defRPr>
            </a:lvl5pPr>
            <a:lvl6pPr marL="27432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6pPr>
            <a:lvl7pPr marL="32004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7pPr>
            <a:lvl8pPr marL="36576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8pPr>
            <a:lvl9pPr marL="41148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0">
              <a:lnSpc>
                <a:spcPct val="80000"/>
              </a:lnSpc>
              <a:buNone/>
            </a:pPr>
            <a:r>
              <a:rPr lang="en-US" sz="1600" kern="0" dirty="0">
                <a:effectLst/>
              </a:rPr>
              <a:t> </a:t>
            </a:r>
            <a:r>
              <a:rPr lang="en-US" sz="1600" kern="0" dirty="0">
                <a:effectLst/>
                <a:latin typeface="Helvetica" pitchFamily="34" charset="0"/>
              </a:rPr>
              <a:t>our sonar measurement</a:t>
            </a:r>
            <a:endParaRPr lang="en-US" sz="1600" kern="0" dirty="0">
              <a:effectLst/>
            </a:endParaRPr>
          </a:p>
          <a:p>
            <a:pPr marL="285750" indent="0">
              <a:lnSpc>
                <a:spcPct val="80000"/>
              </a:lnSpc>
              <a:buNone/>
            </a:pPr>
            <a:endParaRPr lang="en-US" kern="0" dirty="0"/>
          </a:p>
          <a:p>
            <a:pPr marL="285750" indent="0">
              <a:lnSpc>
                <a:spcPct val="80000"/>
              </a:lnSpc>
              <a:buNone/>
            </a:pPr>
            <a:endParaRPr lang="en-US" sz="1400" u="sng" kern="0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8DD5F21-C433-DB02-3D1E-F81BF065A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3367" y="5873496"/>
            <a:ext cx="2914211" cy="476758"/>
          </a:xfrm>
          <a:prstGeom prst="rect">
            <a:avLst/>
          </a:prstGeom>
          <a:solidFill>
            <a:srgbClr val="FFFFCC"/>
          </a:solidFill>
          <a:ln w="2857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571500" indent="-5715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47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b="1">
                <a:solidFill>
                  <a:srgbClr val="0000CC"/>
                </a:solidFill>
                <a:latin typeface="+mn-lt"/>
              </a:defRPr>
            </a:lvl2pPr>
            <a:lvl3pPr marL="15621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SzPct val="40000"/>
              <a:buFont typeface="Wingdings" pitchFamily="2" charset="2"/>
              <a:buChar char="¨"/>
              <a:defRPr sz="1600" b="1">
                <a:solidFill>
                  <a:srgbClr val="0000CC"/>
                </a:solidFill>
                <a:latin typeface="+mn-lt"/>
              </a:defRPr>
            </a:lvl3pPr>
            <a:lvl4pPr marL="1924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"/>
              <a:defRPr sz="1400" b="1">
                <a:solidFill>
                  <a:srgbClr val="0000CC"/>
                </a:solidFill>
                <a:latin typeface="+mn-lt"/>
              </a:defRPr>
            </a:lvl4pPr>
            <a:lvl5pPr marL="22860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rgbClr val="0000CC"/>
                </a:solidFill>
                <a:latin typeface="+mn-lt"/>
              </a:defRPr>
            </a:lvl5pPr>
            <a:lvl6pPr marL="27432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6pPr>
            <a:lvl7pPr marL="32004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7pPr>
            <a:lvl8pPr marL="36576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8pPr>
            <a:lvl9pPr marL="41148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0">
              <a:lnSpc>
                <a:spcPct val="80000"/>
              </a:lnSpc>
              <a:buNone/>
            </a:pPr>
            <a:r>
              <a:rPr lang="en-US" sz="1800" kern="0" dirty="0">
                <a:solidFill>
                  <a:srgbClr val="7030A0"/>
                </a:solidFill>
                <a:effectLst/>
              </a:rPr>
              <a:t>Sonar in the system can be very useful </a:t>
            </a:r>
          </a:p>
          <a:p>
            <a:pPr marL="285750" indent="0">
              <a:lnSpc>
                <a:spcPct val="80000"/>
              </a:lnSpc>
              <a:buNone/>
            </a:pPr>
            <a:endParaRPr lang="en-US" kern="0" dirty="0"/>
          </a:p>
          <a:p>
            <a:pPr marL="285750" indent="0">
              <a:lnSpc>
                <a:spcPct val="80000"/>
              </a:lnSpc>
              <a:buNone/>
            </a:pPr>
            <a:endParaRPr lang="en-US" sz="1400" u="sng" kern="0" dirty="0"/>
          </a:p>
        </p:txBody>
      </p:sp>
    </p:spTree>
    <p:extLst>
      <p:ext uri="{BB962C8B-B14F-4D97-AF65-F5344CB8AC3E}">
        <p14:creationId xmlns:p14="http://schemas.microsoft.com/office/powerpoint/2010/main" val="3416338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45FE2-FBAC-EF22-A4ED-251816317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89" name="Rectangle 17">
            <a:extLst>
              <a:ext uri="{FF2B5EF4-FFF2-40B4-BE49-F238E27FC236}">
                <a16:creationId xmlns:a16="http://schemas.microsoft.com/office/drawing/2014/main" id="{A4339637-EDE7-E12D-5A24-E656E72D73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25730" y="995082"/>
            <a:ext cx="9428480" cy="4926663"/>
          </a:xfrm>
          <a:noFill/>
          <a:ln w="28575">
            <a:noFill/>
          </a:ln>
        </p:spPr>
        <p:txBody>
          <a:bodyPr/>
          <a:lstStyle/>
          <a:p>
            <a:pPr marL="762000" lvl="1" indent="0">
              <a:buNone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/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71FFBD0-AAE9-A40A-BFBD-2FB199681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629" y="2561"/>
            <a:ext cx="6494738" cy="992521"/>
          </a:xfrm>
          <a:solidFill>
            <a:srgbClr val="C0F4FE"/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2800" kern="1200" dirty="0">
                <a:solidFill>
                  <a:srgbClr val="FF0000"/>
                </a:solidFill>
              </a:rPr>
              <a:t>Other separation options</a:t>
            </a:r>
            <a:endParaRPr lang="en-US" sz="2400" kern="1200" dirty="0"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2D2F567-FBB6-1DD1-5C08-69BDAF897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9330" y="3316870"/>
            <a:ext cx="6629557" cy="300494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571500" indent="-5715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47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b="1">
                <a:solidFill>
                  <a:srgbClr val="0000CC"/>
                </a:solidFill>
                <a:latin typeface="+mn-lt"/>
              </a:defRPr>
            </a:lvl2pPr>
            <a:lvl3pPr marL="15621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SzPct val="40000"/>
              <a:buFont typeface="Wingdings" pitchFamily="2" charset="2"/>
              <a:buChar char="¨"/>
              <a:defRPr sz="1600" b="1">
                <a:solidFill>
                  <a:srgbClr val="0000CC"/>
                </a:solidFill>
                <a:latin typeface="+mn-lt"/>
              </a:defRPr>
            </a:lvl3pPr>
            <a:lvl4pPr marL="1924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"/>
              <a:defRPr sz="1400" b="1">
                <a:solidFill>
                  <a:srgbClr val="0000CC"/>
                </a:solidFill>
                <a:latin typeface="+mn-lt"/>
              </a:defRPr>
            </a:lvl4pPr>
            <a:lvl5pPr marL="22860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rgbClr val="0000CC"/>
                </a:solidFill>
                <a:latin typeface="+mn-lt"/>
              </a:defRPr>
            </a:lvl5pPr>
            <a:lvl6pPr marL="27432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6pPr>
            <a:lvl7pPr marL="32004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7pPr>
            <a:lvl8pPr marL="36576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8pPr>
            <a:lvl9pPr marL="41148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kern="0" dirty="0">
                <a:solidFill>
                  <a:schemeClr val="tx1"/>
                </a:solidFill>
              </a:rPr>
              <a:t>Transparency in the visible range</a:t>
            </a:r>
          </a:p>
          <a:p>
            <a:pPr marL="0" indent="0">
              <a:lnSpc>
                <a:spcPct val="80000"/>
              </a:lnSpc>
              <a:buNone/>
            </a:pPr>
            <a:endParaRPr lang="en-US" kern="0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kern="0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kern="0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kern="0" dirty="0">
                <a:solidFill>
                  <a:srgbClr val="7030A0"/>
                </a:solidFill>
              </a:rPr>
              <a:t>	</a:t>
            </a:r>
          </a:p>
          <a:p>
            <a:pPr marL="0" indent="0">
              <a:lnSpc>
                <a:spcPct val="80000"/>
              </a:lnSpc>
              <a:buNone/>
            </a:pPr>
            <a:endParaRPr lang="en-US" sz="1800" kern="0" dirty="0">
              <a:solidFill>
                <a:schemeClr val="tx1"/>
              </a:solidFill>
            </a:endParaRPr>
          </a:p>
          <a:p>
            <a:pPr marL="285750" indent="0">
              <a:lnSpc>
                <a:spcPct val="80000"/>
              </a:lnSpc>
              <a:buNone/>
            </a:pPr>
            <a:endParaRPr lang="en-US" kern="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DDAFDC-101C-9DDD-A11D-AD1AFF485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01629" cy="1015839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C73F639-5F76-154A-1344-79B54461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8538" y="6566394"/>
            <a:ext cx="8954212" cy="250945"/>
          </a:xfrm>
        </p:spPr>
        <p:txBody>
          <a:bodyPr/>
          <a:lstStyle/>
          <a:p>
            <a:pPr algn="just">
              <a:defRPr/>
            </a:pPr>
            <a:r>
              <a:rPr lang="en-US" dirty="0" err="1">
                <a:solidFill>
                  <a:srgbClr val="000000"/>
                </a:solidFill>
              </a:rPr>
              <a:t>ePIC</a:t>
            </a:r>
            <a:r>
              <a:rPr lang="en-US" dirty="0">
                <a:solidFill>
                  <a:srgbClr val="000000"/>
                </a:solidFill>
              </a:rPr>
              <a:t> dRICH Office  	    5/1/2025	     </a:t>
            </a:r>
            <a:r>
              <a:rPr lang="en-US" b="1" dirty="0">
                <a:solidFill>
                  <a:srgbClr val="000000"/>
                </a:solidFill>
              </a:rPr>
              <a:t>dRICH radiator gas system</a:t>
            </a:r>
            <a:r>
              <a:rPr lang="en-US" dirty="0">
                <a:solidFill>
                  <a:srgbClr val="000000"/>
                </a:solidFill>
              </a:rPr>
              <a:t>		Fulvio Tessarotto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087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16D6A-82AA-5D78-EC31-A662F4217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09DD5-1332-D963-1DEC-C3BBE9A63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7189" y="0"/>
            <a:ext cx="6316910" cy="984250"/>
          </a:xfrm>
          <a:solidFill>
            <a:srgbClr val="66FFFF"/>
          </a:solidFill>
        </p:spPr>
        <p:txBody>
          <a:bodyPr/>
          <a:lstStyle/>
          <a:p>
            <a:r>
              <a:rPr lang="en-US" sz="2000" kern="1200" dirty="0">
                <a:solidFill>
                  <a:srgbClr val="FF0000"/>
                </a:solidFill>
              </a:rPr>
              <a:t>Strategy of measurements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03C6F5-0BEF-8DAD-6538-79C87D2D9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01629" cy="1015839"/>
          </a:xfrm>
          <a:prstGeom prst="rect">
            <a:avLst/>
          </a:prstGeom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id="{3C7CAD4A-722C-F8A7-1F5D-F0EE5B107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349" y="1487548"/>
            <a:ext cx="8780126" cy="52850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571500" indent="-5715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47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b="1">
                <a:solidFill>
                  <a:srgbClr val="0000CC"/>
                </a:solidFill>
                <a:latin typeface="+mn-lt"/>
              </a:defRPr>
            </a:lvl2pPr>
            <a:lvl3pPr marL="15621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SzPct val="40000"/>
              <a:buFont typeface="Wingdings" pitchFamily="2" charset="2"/>
              <a:buChar char="¨"/>
              <a:defRPr sz="1600" b="1">
                <a:solidFill>
                  <a:srgbClr val="0000CC"/>
                </a:solidFill>
                <a:latin typeface="+mn-lt"/>
              </a:defRPr>
            </a:lvl3pPr>
            <a:lvl4pPr marL="1924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"/>
              <a:defRPr sz="1400" b="1">
                <a:solidFill>
                  <a:srgbClr val="0000CC"/>
                </a:solidFill>
                <a:latin typeface="+mn-lt"/>
              </a:defRPr>
            </a:lvl4pPr>
            <a:lvl5pPr marL="22860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rgbClr val="0000CC"/>
                </a:solidFill>
                <a:latin typeface="+mn-lt"/>
              </a:defRPr>
            </a:lvl5pPr>
            <a:lvl6pPr marL="27432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6pPr>
            <a:lvl7pPr marL="32004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7pPr>
            <a:lvl8pPr marL="36576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8pPr>
            <a:lvl9pPr marL="41148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0">
              <a:lnSpc>
                <a:spcPct val="80000"/>
              </a:lnSpc>
              <a:buNone/>
            </a:pPr>
            <a:r>
              <a:rPr lang="en-US" sz="1800" kern="0" dirty="0">
                <a:effectLst/>
              </a:rPr>
              <a:t>In the visible range commercial devices can be used: spectrophotometers</a:t>
            </a:r>
          </a:p>
          <a:p>
            <a:pPr marL="285750" indent="0">
              <a:lnSpc>
                <a:spcPct val="80000"/>
              </a:lnSpc>
              <a:buNone/>
            </a:pPr>
            <a:endParaRPr lang="en-US" sz="1800" kern="0" dirty="0">
              <a:effectLst/>
            </a:endParaRPr>
          </a:p>
          <a:p>
            <a:pPr marL="285750" indent="0">
              <a:lnSpc>
                <a:spcPct val="80000"/>
              </a:lnSpc>
              <a:buNone/>
            </a:pPr>
            <a:r>
              <a:rPr lang="en-US" sz="1800" kern="0" dirty="0">
                <a:effectLst/>
              </a:rPr>
              <a:t>This imposes short sample cell size, therefore pressurized gas cell</a:t>
            </a:r>
          </a:p>
          <a:p>
            <a:pPr marL="285750" indent="0">
              <a:lnSpc>
                <a:spcPct val="80000"/>
              </a:lnSpc>
              <a:buNone/>
            </a:pPr>
            <a:endParaRPr lang="en-US" sz="1800" kern="0" dirty="0">
              <a:effectLst/>
            </a:endParaRPr>
          </a:p>
          <a:p>
            <a:pPr marL="285750" indent="0">
              <a:lnSpc>
                <a:spcPct val="80000"/>
              </a:lnSpc>
              <a:buNone/>
            </a:pPr>
            <a:r>
              <a:rPr lang="en-US" sz="1800" kern="0" dirty="0">
                <a:effectLst/>
              </a:rPr>
              <a:t>10 cm at 10 bar equivalent to 1 m long cell at 1 bar </a:t>
            </a:r>
          </a:p>
          <a:p>
            <a:pPr marL="285750" indent="0">
              <a:lnSpc>
                <a:spcPct val="80000"/>
              </a:lnSpc>
              <a:buNone/>
            </a:pPr>
            <a:endParaRPr lang="en-US" kern="0" dirty="0"/>
          </a:p>
          <a:p>
            <a:pPr marL="285750" indent="0">
              <a:lnSpc>
                <a:spcPct val="80000"/>
              </a:lnSpc>
              <a:buNone/>
            </a:pPr>
            <a:endParaRPr lang="en-US" sz="1400" u="sng" kern="0" dirty="0"/>
          </a:p>
        </p:txBody>
      </p:sp>
      <p:sp>
        <p:nvSpPr>
          <p:cNvPr id="31" name="Date Placeholder 3">
            <a:extLst>
              <a:ext uri="{FF2B5EF4-FFF2-40B4-BE49-F238E27FC236}">
                <a16:creationId xmlns:a16="http://schemas.microsoft.com/office/drawing/2014/main" id="{DCE81652-C305-BA4E-BB55-7ACF6F6F70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8538" y="6566394"/>
            <a:ext cx="8954212" cy="250945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srgbClr val="000000"/>
                </a:solidFill>
              </a:rPr>
              <a:t>ePIC</a:t>
            </a:r>
            <a:r>
              <a:rPr lang="en-US" dirty="0">
                <a:solidFill>
                  <a:srgbClr val="000000"/>
                </a:solidFill>
              </a:rPr>
              <a:t> dRICH Office  	    5/1/2025	     </a:t>
            </a:r>
            <a:r>
              <a:rPr lang="en-US" b="1" dirty="0">
                <a:solidFill>
                  <a:srgbClr val="000000"/>
                </a:solidFill>
              </a:rPr>
              <a:t>dRICH radiator gas system</a:t>
            </a:r>
            <a:r>
              <a:rPr lang="en-US" dirty="0">
                <a:solidFill>
                  <a:srgbClr val="000000"/>
                </a:solidFill>
              </a:rPr>
              <a:t>		Fulvio Tessarotto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840C51-77DE-D33E-0843-6D4E852EB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1710" y="3929976"/>
            <a:ext cx="5681040" cy="22971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5450D1-A0A3-EB88-E97A-381285DC1E8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138" b="5254"/>
          <a:stretch/>
        </p:blipFill>
        <p:spPr>
          <a:xfrm>
            <a:off x="1065267" y="4151499"/>
            <a:ext cx="2673230" cy="2287690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1D5E8C41-A9D8-DBC5-A811-AE7118C0F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348" y="3429000"/>
            <a:ext cx="7651473" cy="10019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571500" indent="-5715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47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b="1">
                <a:solidFill>
                  <a:srgbClr val="0000CC"/>
                </a:solidFill>
                <a:latin typeface="+mn-lt"/>
              </a:defRPr>
            </a:lvl2pPr>
            <a:lvl3pPr marL="15621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SzPct val="40000"/>
              <a:buFont typeface="Wingdings" pitchFamily="2" charset="2"/>
              <a:buChar char="¨"/>
              <a:defRPr sz="1600" b="1">
                <a:solidFill>
                  <a:srgbClr val="0000CC"/>
                </a:solidFill>
                <a:latin typeface="+mn-lt"/>
              </a:defRPr>
            </a:lvl3pPr>
            <a:lvl4pPr marL="1924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"/>
              <a:defRPr sz="1400" b="1">
                <a:solidFill>
                  <a:srgbClr val="0000CC"/>
                </a:solidFill>
                <a:latin typeface="+mn-lt"/>
              </a:defRPr>
            </a:lvl4pPr>
            <a:lvl5pPr marL="22860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rgbClr val="0000CC"/>
                </a:solidFill>
                <a:latin typeface="+mn-lt"/>
              </a:defRPr>
            </a:lvl5pPr>
            <a:lvl6pPr marL="27432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6pPr>
            <a:lvl7pPr marL="32004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7pPr>
            <a:lvl8pPr marL="36576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8pPr>
            <a:lvl9pPr marL="41148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0">
              <a:lnSpc>
                <a:spcPct val="80000"/>
              </a:lnSpc>
              <a:buNone/>
            </a:pPr>
            <a:r>
              <a:rPr lang="en-US" sz="1800" kern="0" dirty="0">
                <a:effectLst/>
              </a:rPr>
              <a:t>A cell for transparency measurements of C2F6 is in preparation (designed by Ferrara)</a:t>
            </a:r>
          </a:p>
          <a:p>
            <a:pPr marL="285750" indent="0">
              <a:lnSpc>
                <a:spcPct val="80000"/>
              </a:lnSpc>
              <a:buNone/>
            </a:pPr>
            <a:endParaRPr lang="en-US" kern="0" dirty="0"/>
          </a:p>
          <a:p>
            <a:pPr marL="285750" indent="0">
              <a:lnSpc>
                <a:spcPct val="80000"/>
              </a:lnSpc>
              <a:buNone/>
            </a:pPr>
            <a:endParaRPr lang="en-US" sz="1400" u="sng" kern="0" dirty="0"/>
          </a:p>
        </p:txBody>
      </p:sp>
    </p:spTree>
    <p:extLst>
      <p:ext uri="{BB962C8B-B14F-4D97-AF65-F5344CB8AC3E}">
        <p14:creationId xmlns:p14="http://schemas.microsoft.com/office/powerpoint/2010/main" val="168211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2DE91-106D-B8F3-EA56-E18B83F7B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7512-F55C-D0BC-1180-19E612867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7189" y="0"/>
            <a:ext cx="6316910" cy="984250"/>
          </a:xfrm>
          <a:solidFill>
            <a:srgbClr val="66FFFF"/>
          </a:solidFill>
        </p:spPr>
        <p:txBody>
          <a:bodyPr/>
          <a:lstStyle/>
          <a:p>
            <a:r>
              <a:rPr lang="en-US" sz="2000" kern="1200" dirty="0">
                <a:solidFill>
                  <a:srgbClr val="FF0000"/>
                </a:solidFill>
              </a:rPr>
              <a:t>Purchase of Perkin Elmer 850+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4EAF5E-9F7D-A306-7A6D-6D7383CD9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01629" cy="1015839"/>
          </a:xfrm>
          <a:prstGeom prst="rect">
            <a:avLst/>
          </a:prstGeom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id="{3CEA288B-A2EC-5AC8-47D6-3B41BE736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349" y="1487548"/>
            <a:ext cx="8780126" cy="52850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571500" indent="-5715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47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b="1">
                <a:solidFill>
                  <a:srgbClr val="0000CC"/>
                </a:solidFill>
                <a:latin typeface="+mn-lt"/>
              </a:defRPr>
            </a:lvl2pPr>
            <a:lvl3pPr marL="15621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SzPct val="40000"/>
              <a:buFont typeface="Wingdings" pitchFamily="2" charset="2"/>
              <a:buChar char="¨"/>
              <a:defRPr sz="1600" b="1">
                <a:solidFill>
                  <a:srgbClr val="0000CC"/>
                </a:solidFill>
                <a:latin typeface="+mn-lt"/>
              </a:defRPr>
            </a:lvl3pPr>
            <a:lvl4pPr marL="1924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"/>
              <a:defRPr sz="1400" b="1">
                <a:solidFill>
                  <a:srgbClr val="0000CC"/>
                </a:solidFill>
                <a:latin typeface="+mn-lt"/>
              </a:defRPr>
            </a:lvl4pPr>
            <a:lvl5pPr marL="22860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rgbClr val="0000CC"/>
                </a:solidFill>
                <a:latin typeface="+mn-lt"/>
              </a:defRPr>
            </a:lvl5pPr>
            <a:lvl6pPr marL="27432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6pPr>
            <a:lvl7pPr marL="32004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7pPr>
            <a:lvl8pPr marL="36576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8pPr>
            <a:lvl9pPr marL="41148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0">
              <a:lnSpc>
                <a:spcPct val="80000"/>
              </a:lnSpc>
              <a:buNone/>
            </a:pPr>
            <a:r>
              <a:rPr lang="en-US" sz="1800" kern="0" dirty="0">
                <a:effectLst/>
              </a:rPr>
              <a:t>Financed by INFN at the end of 2024</a:t>
            </a:r>
          </a:p>
          <a:p>
            <a:pPr marL="285750" indent="0">
              <a:lnSpc>
                <a:spcPct val="80000"/>
              </a:lnSpc>
              <a:buNone/>
            </a:pPr>
            <a:endParaRPr lang="en-US" sz="1800" kern="0" dirty="0">
              <a:effectLst/>
            </a:endParaRPr>
          </a:p>
          <a:p>
            <a:pPr marL="285750" indent="0">
              <a:lnSpc>
                <a:spcPct val="80000"/>
              </a:lnSpc>
              <a:buNone/>
            </a:pPr>
            <a:r>
              <a:rPr lang="en-US" sz="1800" kern="0" dirty="0">
                <a:effectLst/>
              </a:rPr>
              <a:t>Selected: PE850+ by Perkin Elmer</a:t>
            </a:r>
          </a:p>
          <a:p>
            <a:pPr marL="285750" indent="0">
              <a:lnSpc>
                <a:spcPct val="80000"/>
              </a:lnSpc>
              <a:buNone/>
            </a:pPr>
            <a:endParaRPr lang="en-US" sz="1800" kern="0" dirty="0">
              <a:effectLst/>
            </a:endParaRPr>
          </a:p>
          <a:p>
            <a:pPr marL="285750" indent="0">
              <a:lnSpc>
                <a:spcPct val="80000"/>
              </a:lnSpc>
              <a:buNone/>
            </a:pPr>
            <a:endParaRPr lang="en-US" kern="0" dirty="0"/>
          </a:p>
          <a:p>
            <a:pPr marL="285750" indent="0">
              <a:lnSpc>
                <a:spcPct val="80000"/>
              </a:lnSpc>
              <a:buNone/>
            </a:pPr>
            <a:endParaRPr lang="en-US" sz="1400" u="sng" kern="0" dirty="0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87EDDE0C-7D40-8945-BED1-5A28ACC00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89" y="2818222"/>
            <a:ext cx="7832890" cy="52850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571500" indent="-5715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47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b="1">
                <a:solidFill>
                  <a:srgbClr val="0000CC"/>
                </a:solidFill>
                <a:latin typeface="+mn-lt"/>
              </a:defRPr>
            </a:lvl2pPr>
            <a:lvl3pPr marL="15621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SzPct val="40000"/>
              <a:buFont typeface="Wingdings" pitchFamily="2" charset="2"/>
              <a:buChar char="¨"/>
              <a:defRPr sz="1600" b="1">
                <a:solidFill>
                  <a:srgbClr val="0000CC"/>
                </a:solidFill>
                <a:latin typeface="+mn-lt"/>
              </a:defRPr>
            </a:lvl3pPr>
            <a:lvl4pPr marL="1924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"/>
              <a:defRPr sz="1400" b="1">
                <a:solidFill>
                  <a:srgbClr val="0000CC"/>
                </a:solidFill>
                <a:latin typeface="+mn-lt"/>
              </a:defRPr>
            </a:lvl4pPr>
            <a:lvl5pPr marL="22860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rgbClr val="0000CC"/>
                </a:solidFill>
                <a:latin typeface="+mn-lt"/>
              </a:defRPr>
            </a:lvl5pPr>
            <a:lvl6pPr marL="27432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6pPr>
            <a:lvl7pPr marL="32004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7pPr>
            <a:lvl8pPr marL="36576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8pPr>
            <a:lvl9pPr marL="41148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0">
              <a:lnSpc>
                <a:spcPct val="80000"/>
              </a:lnSpc>
              <a:buNone/>
            </a:pPr>
            <a:r>
              <a:rPr lang="en-US" sz="1800" b="0" kern="0" dirty="0">
                <a:solidFill>
                  <a:schemeClr val="tx1"/>
                </a:solidFill>
                <a:effectLst/>
              </a:rPr>
              <a:t>PE 850+ installed in Trieste and commissioned by Perkin Elmer personnel on 30.01.25</a:t>
            </a:r>
          </a:p>
          <a:p>
            <a:pPr marL="285750" indent="0">
              <a:lnSpc>
                <a:spcPct val="80000"/>
              </a:lnSpc>
              <a:buNone/>
            </a:pPr>
            <a:endParaRPr lang="en-US" kern="0" dirty="0"/>
          </a:p>
          <a:p>
            <a:pPr marL="285750" indent="0">
              <a:lnSpc>
                <a:spcPct val="80000"/>
              </a:lnSpc>
              <a:buNone/>
            </a:pPr>
            <a:endParaRPr lang="en-US" sz="1400" u="sng" kern="0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5F60FCD-C106-E0F2-9F57-9568A3963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51" y="4148896"/>
            <a:ext cx="3162076" cy="2053241"/>
          </a:xfrm>
          <a:prstGeom prst="rect">
            <a:avLst/>
          </a:prstGeom>
        </p:spPr>
      </p:pic>
      <p:sp>
        <p:nvSpPr>
          <p:cNvPr id="31" name="Date Placeholder 3">
            <a:extLst>
              <a:ext uri="{FF2B5EF4-FFF2-40B4-BE49-F238E27FC236}">
                <a16:creationId xmlns:a16="http://schemas.microsoft.com/office/drawing/2014/main" id="{3502B094-660E-9610-633A-083405695F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8538" y="6566394"/>
            <a:ext cx="8954212" cy="250945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srgbClr val="000000"/>
                </a:solidFill>
              </a:rPr>
              <a:t>ePIC</a:t>
            </a:r>
            <a:r>
              <a:rPr lang="en-US" dirty="0">
                <a:solidFill>
                  <a:srgbClr val="000000"/>
                </a:solidFill>
              </a:rPr>
              <a:t> dRICH Office  	    5/1/2025	     </a:t>
            </a:r>
            <a:r>
              <a:rPr lang="en-US" b="1" dirty="0">
                <a:solidFill>
                  <a:srgbClr val="000000"/>
                </a:solidFill>
              </a:rPr>
              <a:t>dRICH radiator gas system</a:t>
            </a:r>
            <a:r>
              <a:rPr lang="en-US" dirty="0">
                <a:solidFill>
                  <a:srgbClr val="000000"/>
                </a:solidFill>
              </a:rPr>
              <a:t>		Fulvio Tessarotto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</p:txBody>
      </p:sp>
      <p:pic>
        <p:nvPicPr>
          <p:cNvPr id="4" name="Picture 3" descr="A machine with a door open&#10;&#10;Description automatically generated">
            <a:extLst>
              <a:ext uri="{FF2B5EF4-FFF2-40B4-BE49-F238E27FC236}">
                <a16:creationId xmlns:a16="http://schemas.microsoft.com/office/drawing/2014/main" id="{433C68C5-2949-7397-518C-346793B43F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495" y="3911198"/>
            <a:ext cx="2473067" cy="2473067"/>
          </a:xfrm>
          <a:prstGeom prst="rect">
            <a:avLst/>
          </a:prstGeom>
        </p:spPr>
      </p:pic>
      <p:pic>
        <p:nvPicPr>
          <p:cNvPr id="6" name="Picture 5" descr="A person standing next to a person standing in front of a computer&#10;&#10;Description automatically generated">
            <a:extLst>
              <a:ext uri="{FF2B5EF4-FFF2-40B4-BE49-F238E27FC236}">
                <a16:creationId xmlns:a16="http://schemas.microsoft.com/office/drawing/2014/main" id="{DA7FBB39-EF2C-C590-2FCA-920065A035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5" b="22347"/>
          <a:stretch/>
        </p:blipFill>
        <p:spPr>
          <a:xfrm>
            <a:off x="6202249" y="4399289"/>
            <a:ext cx="3563700" cy="175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6220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4ACF7-FED4-BFDE-843D-D0A051F20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8B54A-8F02-82F3-565C-2286AA771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7189" y="0"/>
            <a:ext cx="6316910" cy="984250"/>
          </a:xfrm>
          <a:solidFill>
            <a:srgbClr val="66FFFF"/>
          </a:solidFill>
        </p:spPr>
        <p:txBody>
          <a:bodyPr/>
          <a:lstStyle/>
          <a:p>
            <a:r>
              <a:rPr lang="en-US" sz="2000" kern="1200" dirty="0">
                <a:solidFill>
                  <a:srgbClr val="FF0000"/>
                </a:solidFill>
              </a:rPr>
              <a:t>first measurement with Perkin Elmer 850+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662BF5-2676-98A1-B022-C3E3BA042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01629" cy="1015839"/>
          </a:xfrm>
          <a:prstGeom prst="rect">
            <a:avLst/>
          </a:prstGeom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id="{8B39F462-B3CF-EF10-C970-4D8F22640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6874" y="1057717"/>
            <a:ext cx="5591397" cy="52850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571500" indent="-5715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47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b="1">
                <a:solidFill>
                  <a:srgbClr val="0000CC"/>
                </a:solidFill>
                <a:latin typeface="+mn-lt"/>
              </a:defRPr>
            </a:lvl2pPr>
            <a:lvl3pPr marL="15621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SzPct val="40000"/>
              <a:buFont typeface="Wingdings" pitchFamily="2" charset="2"/>
              <a:buChar char="¨"/>
              <a:defRPr sz="1600" b="1">
                <a:solidFill>
                  <a:srgbClr val="0000CC"/>
                </a:solidFill>
                <a:latin typeface="+mn-lt"/>
              </a:defRPr>
            </a:lvl3pPr>
            <a:lvl4pPr marL="1924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"/>
              <a:defRPr sz="1400" b="1">
                <a:solidFill>
                  <a:srgbClr val="0000CC"/>
                </a:solidFill>
                <a:latin typeface="+mn-lt"/>
              </a:defRPr>
            </a:lvl4pPr>
            <a:lvl5pPr marL="22860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rgbClr val="0000CC"/>
                </a:solidFill>
                <a:latin typeface="+mn-lt"/>
              </a:defRPr>
            </a:lvl5pPr>
            <a:lvl6pPr marL="27432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6pPr>
            <a:lvl7pPr marL="32004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7pPr>
            <a:lvl8pPr marL="36576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8pPr>
            <a:lvl9pPr marL="41148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0">
              <a:lnSpc>
                <a:spcPct val="80000"/>
              </a:lnSpc>
              <a:buNone/>
            </a:pPr>
            <a:r>
              <a:rPr lang="en-US" sz="1800" kern="0" dirty="0">
                <a:effectLst/>
              </a:rPr>
              <a:t>We performed 3 consecutive  measurements of a filter of OD=0.1</a:t>
            </a:r>
          </a:p>
          <a:p>
            <a:pPr marL="285750" indent="0">
              <a:lnSpc>
                <a:spcPct val="80000"/>
              </a:lnSpc>
              <a:buNone/>
            </a:pPr>
            <a:endParaRPr lang="en-US" kern="0" dirty="0"/>
          </a:p>
          <a:p>
            <a:pPr marL="285750" indent="0">
              <a:lnSpc>
                <a:spcPct val="80000"/>
              </a:lnSpc>
              <a:buNone/>
            </a:pPr>
            <a:endParaRPr lang="en-US" sz="1400" u="sng" kern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449278-27E0-AC79-1D62-D0BE97492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186" y="1586226"/>
            <a:ext cx="6325566" cy="3010488"/>
          </a:xfrm>
          <a:prstGeom prst="rect">
            <a:avLst/>
          </a:prstGeom>
        </p:spPr>
      </p:pic>
      <p:pic>
        <p:nvPicPr>
          <p:cNvPr id="28" name="Picture 27" descr="A person standing in front of a computer monitor&#10;&#10;Description automatically generated">
            <a:extLst>
              <a:ext uri="{FF2B5EF4-FFF2-40B4-BE49-F238E27FC236}">
                <a16:creationId xmlns:a16="http://schemas.microsoft.com/office/drawing/2014/main" id="{60CFDE25-7400-AD18-1E47-B1745BC233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0" b="5003"/>
          <a:stretch/>
        </p:blipFill>
        <p:spPr>
          <a:xfrm>
            <a:off x="284370" y="2268380"/>
            <a:ext cx="2871816" cy="1772992"/>
          </a:xfrm>
          <a:prstGeom prst="rect">
            <a:avLst/>
          </a:prstGeom>
        </p:spPr>
      </p:pic>
      <p:sp>
        <p:nvSpPr>
          <p:cNvPr id="31" name="Date Placeholder 3">
            <a:extLst>
              <a:ext uri="{FF2B5EF4-FFF2-40B4-BE49-F238E27FC236}">
                <a16:creationId xmlns:a16="http://schemas.microsoft.com/office/drawing/2014/main" id="{6231EA3A-C006-6938-CE22-FBF02AD499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8538" y="6566394"/>
            <a:ext cx="8954212" cy="250945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srgbClr val="000000"/>
                </a:solidFill>
              </a:rPr>
              <a:t>ePIC</a:t>
            </a:r>
            <a:r>
              <a:rPr lang="en-US" dirty="0">
                <a:solidFill>
                  <a:srgbClr val="000000"/>
                </a:solidFill>
              </a:rPr>
              <a:t> dRICH Office  	    5/1/2025	     </a:t>
            </a:r>
            <a:r>
              <a:rPr lang="en-US" b="1" dirty="0">
                <a:solidFill>
                  <a:srgbClr val="000000"/>
                </a:solidFill>
              </a:rPr>
              <a:t>dRICH radiator gas system</a:t>
            </a:r>
            <a:r>
              <a:rPr lang="en-US" dirty="0">
                <a:solidFill>
                  <a:srgbClr val="000000"/>
                </a:solidFill>
              </a:rPr>
              <a:t>		Fulvio Tessarotto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</p:txBody>
      </p:sp>
      <p:sp>
        <p:nvSpPr>
          <p:cNvPr id="32" name="Rectangle 4">
            <a:extLst>
              <a:ext uri="{FF2B5EF4-FFF2-40B4-BE49-F238E27FC236}">
                <a16:creationId xmlns:a16="http://schemas.microsoft.com/office/drawing/2014/main" id="{45790832-B316-569D-3FE5-5218D7FA8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3399" y="2902590"/>
            <a:ext cx="3237308" cy="52850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571500" indent="-5715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47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b="1">
                <a:solidFill>
                  <a:srgbClr val="0000CC"/>
                </a:solidFill>
                <a:latin typeface="+mn-lt"/>
              </a:defRPr>
            </a:lvl2pPr>
            <a:lvl3pPr marL="15621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SzPct val="40000"/>
              <a:buFont typeface="Wingdings" pitchFamily="2" charset="2"/>
              <a:buChar char="¨"/>
              <a:defRPr sz="1600" b="1">
                <a:solidFill>
                  <a:srgbClr val="0000CC"/>
                </a:solidFill>
                <a:latin typeface="+mn-lt"/>
              </a:defRPr>
            </a:lvl3pPr>
            <a:lvl4pPr marL="1924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"/>
              <a:defRPr sz="1400" b="1">
                <a:solidFill>
                  <a:srgbClr val="0000CC"/>
                </a:solidFill>
                <a:latin typeface="+mn-lt"/>
              </a:defRPr>
            </a:lvl4pPr>
            <a:lvl5pPr marL="22860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rgbClr val="0000CC"/>
                </a:solidFill>
                <a:latin typeface="+mn-lt"/>
              </a:defRPr>
            </a:lvl5pPr>
            <a:lvl6pPr marL="27432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6pPr>
            <a:lvl7pPr marL="32004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7pPr>
            <a:lvl8pPr marL="36576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8pPr>
            <a:lvl9pPr marL="41148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0">
              <a:lnSpc>
                <a:spcPct val="80000"/>
              </a:lnSpc>
              <a:buNone/>
            </a:pPr>
            <a:r>
              <a:rPr lang="en-US" sz="1800" kern="0" dirty="0">
                <a:effectLst/>
              </a:rPr>
              <a:t>Great reproducibility!</a:t>
            </a:r>
          </a:p>
          <a:p>
            <a:pPr marL="285750" indent="0">
              <a:lnSpc>
                <a:spcPct val="80000"/>
              </a:lnSpc>
              <a:buNone/>
            </a:pPr>
            <a:endParaRPr lang="en-US" kern="0" dirty="0"/>
          </a:p>
          <a:p>
            <a:pPr marL="285750" indent="0">
              <a:lnSpc>
                <a:spcPct val="80000"/>
              </a:lnSpc>
              <a:buNone/>
            </a:pPr>
            <a:endParaRPr lang="en-US" sz="1400" u="sng" kern="0" dirty="0"/>
          </a:p>
        </p:txBody>
      </p:sp>
    </p:spTree>
    <p:extLst>
      <p:ext uri="{BB962C8B-B14F-4D97-AF65-F5344CB8AC3E}">
        <p14:creationId xmlns:p14="http://schemas.microsoft.com/office/powerpoint/2010/main" val="10359881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34615-5F2C-A14D-78DE-72564FC99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0C8D65-1581-8E32-26A0-1BC9C0B61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186" y="1586226"/>
            <a:ext cx="6325566" cy="3010488"/>
          </a:xfrm>
          <a:prstGeom prst="rect">
            <a:avLst/>
          </a:prstGeom>
        </p:spPr>
      </p:pic>
      <p:graphicFrame>
        <p:nvGraphicFramePr>
          <p:cNvPr id="18" name="Chart 17" descr="Chart type: Line. 'Field2'&#10;&#10;Description automatically generated">
            <a:extLst>
              <a:ext uri="{FF2B5EF4-FFF2-40B4-BE49-F238E27FC236}">
                <a16:creationId xmlns:a16="http://schemas.microsoft.com/office/drawing/2014/main" id="{DDA1AF73-2A33-B4D0-0A2F-F1AC8AB2A9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9302055"/>
              </p:ext>
            </p:extLst>
          </p:nvPr>
        </p:nvGraphicFramePr>
        <p:xfrm>
          <a:off x="2610132" y="1375719"/>
          <a:ext cx="6805717" cy="3723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7D8F95B-B9BB-675A-7913-B162EEF2A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7189" y="0"/>
            <a:ext cx="6316910" cy="984250"/>
          </a:xfrm>
          <a:solidFill>
            <a:srgbClr val="66FFFF"/>
          </a:solidFill>
        </p:spPr>
        <p:txBody>
          <a:bodyPr/>
          <a:lstStyle/>
          <a:p>
            <a:r>
              <a:rPr lang="en-US" sz="2000" kern="1200" dirty="0">
                <a:solidFill>
                  <a:srgbClr val="FF0000"/>
                </a:solidFill>
              </a:rPr>
              <a:t>first measurement with Perkin Elmer 850+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587EB1-3FCD-DD69-75D9-5CAF872CC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01629" cy="1015839"/>
          </a:xfrm>
          <a:prstGeom prst="rect">
            <a:avLst/>
          </a:prstGeom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id="{EEEE4970-D65A-F16F-3B99-6B7E49D9E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6874" y="1057717"/>
            <a:ext cx="5591397" cy="52850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571500" indent="-5715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47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b="1">
                <a:solidFill>
                  <a:srgbClr val="0000CC"/>
                </a:solidFill>
                <a:latin typeface="+mn-lt"/>
              </a:defRPr>
            </a:lvl2pPr>
            <a:lvl3pPr marL="15621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SzPct val="40000"/>
              <a:buFont typeface="Wingdings" pitchFamily="2" charset="2"/>
              <a:buChar char="¨"/>
              <a:defRPr sz="1600" b="1">
                <a:solidFill>
                  <a:srgbClr val="0000CC"/>
                </a:solidFill>
                <a:latin typeface="+mn-lt"/>
              </a:defRPr>
            </a:lvl3pPr>
            <a:lvl4pPr marL="1924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"/>
              <a:defRPr sz="1400" b="1">
                <a:solidFill>
                  <a:srgbClr val="0000CC"/>
                </a:solidFill>
                <a:latin typeface="+mn-lt"/>
              </a:defRPr>
            </a:lvl4pPr>
            <a:lvl5pPr marL="22860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rgbClr val="0000CC"/>
                </a:solidFill>
                <a:latin typeface="+mn-lt"/>
              </a:defRPr>
            </a:lvl5pPr>
            <a:lvl6pPr marL="27432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6pPr>
            <a:lvl7pPr marL="32004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7pPr>
            <a:lvl8pPr marL="36576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8pPr>
            <a:lvl9pPr marL="41148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0">
              <a:lnSpc>
                <a:spcPct val="80000"/>
              </a:lnSpc>
              <a:buNone/>
            </a:pPr>
            <a:r>
              <a:rPr lang="en-US" sz="1800" kern="0" dirty="0">
                <a:effectLst/>
              </a:rPr>
              <a:t>We performed 3 consecutive  measurements of a filter of OD=0.1</a:t>
            </a:r>
          </a:p>
          <a:p>
            <a:pPr marL="285750" indent="0">
              <a:lnSpc>
                <a:spcPct val="80000"/>
              </a:lnSpc>
              <a:buNone/>
            </a:pPr>
            <a:endParaRPr lang="en-US" kern="0" dirty="0"/>
          </a:p>
          <a:p>
            <a:pPr marL="285750" indent="0">
              <a:lnSpc>
                <a:spcPct val="80000"/>
              </a:lnSpc>
              <a:buNone/>
            </a:pPr>
            <a:endParaRPr lang="en-US" sz="1400" u="sng" kern="0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B4560C4E-48DA-E9AF-059D-8282F144D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4723" y="2114735"/>
            <a:ext cx="2795698" cy="52850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571500" indent="-5715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47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b="1">
                <a:solidFill>
                  <a:srgbClr val="0000CC"/>
                </a:solidFill>
                <a:latin typeface="+mn-lt"/>
              </a:defRPr>
            </a:lvl2pPr>
            <a:lvl3pPr marL="15621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SzPct val="40000"/>
              <a:buFont typeface="Wingdings" pitchFamily="2" charset="2"/>
              <a:buChar char="¨"/>
              <a:defRPr sz="1600" b="1">
                <a:solidFill>
                  <a:srgbClr val="0000CC"/>
                </a:solidFill>
                <a:latin typeface="+mn-lt"/>
              </a:defRPr>
            </a:lvl3pPr>
            <a:lvl4pPr marL="1924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"/>
              <a:defRPr sz="1400" b="1">
                <a:solidFill>
                  <a:srgbClr val="0000CC"/>
                </a:solidFill>
                <a:latin typeface="+mn-lt"/>
              </a:defRPr>
            </a:lvl4pPr>
            <a:lvl5pPr marL="22860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rgbClr val="0000CC"/>
                </a:solidFill>
                <a:latin typeface="+mn-lt"/>
              </a:defRPr>
            </a:lvl5pPr>
            <a:lvl6pPr marL="27432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6pPr>
            <a:lvl7pPr marL="32004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7pPr>
            <a:lvl8pPr marL="36576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8pPr>
            <a:lvl9pPr marL="41148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0">
              <a:lnSpc>
                <a:spcPct val="80000"/>
              </a:lnSpc>
              <a:buNone/>
            </a:pPr>
            <a:r>
              <a:rPr lang="en-US" sz="1800" kern="0" dirty="0">
                <a:effectLst/>
              </a:rPr>
              <a:t>Thorlabs datasheet</a:t>
            </a:r>
          </a:p>
          <a:p>
            <a:pPr marL="285750" indent="0">
              <a:lnSpc>
                <a:spcPct val="80000"/>
              </a:lnSpc>
              <a:buNone/>
            </a:pPr>
            <a:r>
              <a:rPr lang="en-US" sz="1800" kern="0" dirty="0">
                <a:effectLst/>
              </a:rPr>
              <a:t>Superimposed (blue)</a:t>
            </a:r>
          </a:p>
          <a:p>
            <a:pPr marL="285750" indent="0">
              <a:lnSpc>
                <a:spcPct val="80000"/>
              </a:lnSpc>
              <a:buNone/>
            </a:pPr>
            <a:endParaRPr lang="en-US" kern="0" dirty="0"/>
          </a:p>
          <a:p>
            <a:pPr marL="285750" indent="0">
              <a:lnSpc>
                <a:spcPct val="80000"/>
              </a:lnSpc>
              <a:buNone/>
            </a:pPr>
            <a:endParaRPr lang="en-US" sz="1400" u="sng" kern="0" dirty="0"/>
          </a:p>
        </p:txBody>
      </p:sp>
      <p:pic>
        <p:nvPicPr>
          <p:cNvPr id="16" name="Picture 15" descr="A machine with a door open&#10;&#10;Description automatically generated">
            <a:extLst>
              <a:ext uri="{FF2B5EF4-FFF2-40B4-BE49-F238E27FC236}">
                <a16:creationId xmlns:a16="http://schemas.microsoft.com/office/drawing/2014/main" id="{FEF5AB4B-A646-56A8-A830-08C3EFAC8E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90" y="1693816"/>
            <a:ext cx="2795308" cy="2795308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3CE82C3-2CB1-34BA-0C8C-F040BBC57D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8538" y="6566394"/>
            <a:ext cx="8954212" cy="250945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srgbClr val="000000"/>
                </a:solidFill>
              </a:rPr>
              <a:t>ePIC</a:t>
            </a:r>
            <a:r>
              <a:rPr lang="en-US" dirty="0">
                <a:solidFill>
                  <a:srgbClr val="000000"/>
                </a:solidFill>
              </a:rPr>
              <a:t> dRICH Office  	    5/1/2025	     </a:t>
            </a:r>
            <a:r>
              <a:rPr lang="en-US" b="1" dirty="0">
                <a:solidFill>
                  <a:srgbClr val="000000"/>
                </a:solidFill>
              </a:rPr>
              <a:t>dRICH radiator gas system</a:t>
            </a:r>
            <a:r>
              <a:rPr lang="en-US" dirty="0">
                <a:solidFill>
                  <a:srgbClr val="000000"/>
                </a:solidFill>
              </a:rPr>
              <a:t>		Fulvio Tessarotto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3972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93993-6672-1A3F-B158-32C762769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89" name="Rectangle 17">
            <a:extLst>
              <a:ext uri="{FF2B5EF4-FFF2-40B4-BE49-F238E27FC236}">
                <a16:creationId xmlns:a16="http://schemas.microsoft.com/office/drawing/2014/main" id="{5A5622E4-5488-4EF0-CE70-54E98C08D6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25730" y="995082"/>
            <a:ext cx="9428480" cy="4926663"/>
          </a:xfrm>
          <a:noFill/>
          <a:ln w="28575">
            <a:noFill/>
          </a:ln>
        </p:spPr>
        <p:txBody>
          <a:bodyPr/>
          <a:lstStyle/>
          <a:p>
            <a:pPr marL="762000" lvl="1" indent="0">
              <a:buNone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/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1631BEF-CFE3-3BEC-93A3-19440A39D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629" y="2561"/>
            <a:ext cx="6494738" cy="992521"/>
          </a:xfrm>
          <a:solidFill>
            <a:srgbClr val="C0F4FE"/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2800" kern="1200" dirty="0">
                <a:solidFill>
                  <a:srgbClr val="FF0000"/>
                </a:solidFill>
              </a:rPr>
              <a:t>Interferometer development</a:t>
            </a:r>
            <a:endParaRPr lang="en-US" sz="2400" kern="1200" dirty="0"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E1B8C78-0040-7C92-1B65-C257C1D47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385" y="1798463"/>
            <a:ext cx="6629557" cy="300494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571500" indent="-5715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47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b="1">
                <a:solidFill>
                  <a:srgbClr val="0000CC"/>
                </a:solidFill>
                <a:latin typeface="+mn-lt"/>
              </a:defRPr>
            </a:lvl2pPr>
            <a:lvl3pPr marL="15621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SzPct val="40000"/>
              <a:buFont typeface="Wingdings" pitchFamily="2" charset="2"/>
              <a:buChar char="¨"/>
              <a:defRPr sz="1600" b="1">
                <a:solidFill>
                  <a:srgbClr val="0000CC"/>
                </a:solidFill>
                <a:latin typeface="+mn-lt"/>
              </a:defRPr>
            </a:lvl3pPr>
            <a:lvl4pPr marL="1924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"/>
              <a:defRPr sz="1400" b="1">
                <a:solidFill>
                  <a:srgbClr val="0000CC"/>
                </a:solidFill>
                <a:latin typeface="+mn-lt"/>
              </a:defRPr>
            </a:lvl4pPr>
            <a:lvl5pPr marL="22860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rgbClr val="0000CC"/>
                </a:solidFill>
                <a:latin typeface="+mn-lt"/>
              </a:defRPr>
            </a:lvl5pPr>
            <a:lvl6pPr marL="27432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6pPr>
            <a:lvl7pPr marL="32004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7pPr>
            <a:lvl8pPr marL="36576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8pPr>
            <a:lvl9pPr marL="41148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kern="0" dirty="0">
                <a:solidFill>
                  <a:schemeClr val="tx1"/>
                </a:solidFill>
              </a:rPr>
              <a:t>Bachelor thesis of Gabriele </a:t>
            </a:r>
            <a:r>
              <a:rPr lang="en-US" kern="0" dirty="0" err="1">
                <a:solidFill>
                  <a:schemeClr val="tx1"/>
                </a:solidFill>
              </a:rPr>
              <a:t>Furlani</a:t>
            </a:r>
            <a:endParaRPr lang="en-US" kern="0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kern="0" dirty="0">
                <a:solidFill>
                  <a:schemeClr val="tx1"/>
                </a:solidFill>
              </a:rPr>
              <a:t>      (Trieste University), this summer</a:t>
            </a:r>
          </a:p>
          <a:p>
            <a:pPr marL="0" indent="0">
              <a:lnSpc>
                <a:spcPct val="80000"/>
              </a:lnSpc>
              <a:buNone/>
            </a:pPr>
            <a:endParaRPr lang="en-US" kern="0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kern="0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kern="0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kern="0" dirty="0">
                <a:solidFill>
                  <a:srgbClr val="7030A0"/>
                </a:solidFill>
              </a:rPr>
              <a:t>	</a:t>
            </a:r>
          </a:p>
          <a:p>
            <a:pPr marL="0" indent="0">
              <a:lnSpc>
                <a:spcPct val="80000"/>
              </a:lnSpc>
              <a:buNone/>
            </a:pPr>
            <a:endParaRPr lang="en-US" sz="1800" kern="0" dirty="0">
              <a:solidFill>
                <a:schemeClr val="tx1"/>
              </a:solidFill>
            </a:endParaRPr>
          </a:p>
          <a:p>
            <a:pPr marL="285750" indent="0">
              <a:lnSpc>
                <a:spcPct val="80000"/>
              </a:lnSpc>
              <a:buNone/>
            </a:pPr>
            <a:endParaRPr lang="en-US" kern="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B1C018-08AD-6C4D-747C-487856E51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01629" cy="1015839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EF73141-F89B-E60E-60B3-D6C8E4F81F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8538" y="6566394"/>
            <a:ext cx="8954212" cy="250945"/>
          </a:xfrm>
        </p:spPr>
        <p:txBody>
          <a:bodyPr/>
          <a:lstStyle/>
          <a:p>
            <a:pPr algn="just">
              <a:defRPr/>
            </a:pPr>
            <a:r>
              <a:rPr lang="en-US" dirty="0" err="1">
                <a:solidFill>
                  <a:srgbClr val="000000"/>
                </a:solidFill>
              </a:rPr>
              <a:t>ePIC</a:t>
            </a:r>
            <a:r>
              <a:rPr lang="en-US" dirty="0">
                <a:solidFill>
                  <a:srgbClr val="000000"/>
                </a:solidFill>
              </a:rPr>
              <a:t> dRICH Office  	    5/1/2025	     </a:t>
            </a:r>
            <a:r>
              <a:rPr lang="en-US" b="1" dirty="0">
                <a:solidFill>
                  <a:srgbClr val="000000"/>
                </a:solidFill>
              </a:rPr>
              <a:t>dRICH radiator gas system</a:t>
            </a:r>
            <a:r>
              <a:rPr lang="en-US" dirty="0">
                <a:solidFill>
                  <a:srgbClr val="000000"/>
                </a:solidFill>
              </a:rPr>
              <a:t>		Fulvio Tessarotto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442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318C7-7FEF-7DEC-BB86-CEC939B29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89" name="Rectangle 17">
            <a:extLst>
              <a:ext uri="{FF2B5EF4-FFF2-40B4-BE49-F238E27FC236}">
                <a16:creationId xmlns:a16="http://schemas.microsoft.com/office/drawing/2014/main" id="{FD1E9D29-30DF-B038-CCC5-A75A985567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25730" y="995082"/>
            <a:ext cx="9428480" cy="4926663"/>
          </a:xfrm>
          <a:noFill/>
          <a:ln w="28575">
            <a:noFill/>
          </a:ln>
        </p:spPr>
        <p:txBody>
          <a:bodyPr/>
          <a:lstStyle/>
          <a:p>
            <a:pPr marL="1104900" lvl="1" indent="-342900">
              <a:buFont typeface="Wingdings" pitchFamily="2" charset="2"/>
              <a:buNone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104900" lvl="1" indent="-342900">
              <a:buFont typeface="Wingdings" pitchFamily="2" charset="2"/>
              <a:buNone/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4B64239-9B63-A6D2-6FE7-408F9B6C4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629" y="2561"/>
            <a:ext cx="6494738" cy="992521"/>
          </a:xfrm>
          <a:solidFill>
            <a:srgbClr val="C0F4FE"/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2800" kern="1200" dirty="0">
                <a:solidFill>
                  <a:srgbClr val="FF0000"/>
                </a:solidFill>
                <a:effectLst/>
                <a:latin typeface="+mj-lt"/>
              </a:rPr>
              <a:t>Items for PID review</a:t>
            </a:r>
            <a:endParaRPr lang="en-US" sz="2400" kern="1200" dirty="0"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A4AFF73-2CD3-14C0-E354-0BF6A2CE0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217" y="2480572"/>
            <a:ext cx="6629557" cy="300494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571500" indent="-5715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47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b="1">
                <a:solidFill>
                  <a:srgbClr val="0000CC"/>
                </a:solidFill>
                <a:latin typeface="+mn-lt"/>
              </a:defRPr>
            </a:lvl2pPr>
            <a:lvl3pPr marL="15621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SzPct val="40000"/>
              <a:buFont typeface="Wingdings" pitchFamily="2" charset="2"/>
              <a:buChar char="¨"/>
              <a:defRPr sz="1600" b="1">
                <a:solidFill>
                  <a:srgbClr val="0000CC"/>
                </a:solidFill>
                <a:latin typeface="+mn-lt"/>
              </a:defRPr>
            </a:lvl3pPr>
            <a:lvl4pPr marL="1924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"/>
              <a:defRPr sz="1400" b="1">
                <a:solidFill>
                  <a:srgbClr val="0000CC"/>
                </a:solidFill>
                <a:latin typeface="+mn-lt"/>
              </a:defRPr>
            </a:lvl4pPr>
            <a:lvl5pPr marL="22860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rgbClr val="0000CC"/>
                </a:solidFill>
                <a:latin typeface="+mn-lt"/>
              </a:defRPr>
            </a:lvl5pPr>
            <a:lvl6pPr marL="27432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6pPr>
            <a:lvl7pPr marL="32004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7pPr>
            <a:lvl8pPr marL="36576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8pPr>
            <a:lvl9pPr marL="41148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endParaRPr lang="en-US" kern="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kern="0" dirty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kern="0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kern="0" dirty="0">
                <a:solidFill>
                  <a:srgbClr val="7030A0"/>
                </a:solidFill>
              </a:rPr>
              <a:t>Studies of C</a:t>
            </a:r>
            <a:r>
              <a:rPr lang="en-US" sz="2400" kern="0" baseline="-25000" dirty="0">
                <a:solidFill>
                  <a:srgbClr val="7030A0"/>
                </a:solidFill>
              </a:rPr>
              <a:t>2</a:t>
            </a:r>
            <a:r>
              <a:rPr lang="en-US" kern="0" dirty="0">
                <a:solidFill>
                  <a:srgbClr val="7030A0"/>
                </a:solidFill>
              </a:rPr>
              <a:t>F</a:t>
            </a:r>
            <a:r>
              <a:rPr lang="en-US" sz="2400" kern="0" baseline="-25000" dirty="0">
                <a:solidFill>
                  <a:srgbClr val="7030A0"/>
                </a:solidFill>
              </a:rPr>
              <a:t>6</a:t>
            </a:r>
            <a:r>
              <a:rPr lang="en-US" kern="0" dirty="0">
                <a:solidFill>
                  <a:srgbClr val="7030A0"/>
                </a:solidFill>
              </a:rPr>
              <a:t> – CO</a:t>
            </a:r>
            <a:r>
              <a:rPr lang="en-US" sz="2400" kern="0" baseline="-25000" dirty="0">
                <a:solidFill>
                  <a:srgbClr val="7030A0"/>
                </a:solidFill>
              </a:rPr>
              <a:t>2</a:t>
            </a:r>
            <a:r>
              <a:rPr lang="en-US" kern="0" dirty="0">
                <a:solidFill>
                  <a:srgbClr val="7030A0"/>
                </a:solidFill>
              </a:rPr>
              <a:t> separation system </a:t>
            </a:r>
          </a:p>
          <a:p>
            <a:pPr marL="0" indent="0">
              <a:lnSpc>
                <a:spcPct val="80000"/>
              </a:lnSpc>
              <a:buNone/>
            </a:pPr>
            <a:endParaRPr lang="en-US" kern="0" dirty="0">
              <a:solidFill>
                <a:srgbClr val="7030A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kern="0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kern="0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kern="0" dirty="0">
                <a:solidFill>
                  <a:srgbClr val="7030A0"/>
                </a:solidFill>
              </a:rPr>
              <a:t>	</a:t>
            </a:r>
          </a:p>
          <a:p>
            <a:pPr marL="0" indent="0">
              <a:lnSpc>
                <a:spcPct val="80000"/>
              </a:lnSpc>
              <a:buNone/>
            </a:pPr>
            <a:endParaRPr lang="en-US" sz="1800" kern="0" dirty="0">
              <a:solidFill>
                <a:schemeClr val="tx1"/>
              </a:solidFill>
            </a:endParaRPr>
          </a:p>
          <a:p>
            <a:pPr marL="285750" indent="0">
              <a:lnSpc>
                <a:spcPct val="80000"/>
              </a:lnSpc>
              <a:buNone/>
            </a:pPr>
            <a:endParaRPr lang="en-US" kern="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11C575-11EA-4171-CC24-157F394E2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01629" cy="1015839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913AF83-CC79-4382-56D0-3C9BAFD71E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8538" y="6566394"/>
            <a:ext cx="8954212" cy="250945"/>
          </a:xfrm>
        </p:spPr>
        <p:txBody>
          <a:bodyPr/>
          <a:lstStyle/>
          <a:p>
            <a:pPr algn="just">
              <a:defRPr/>
            </a:pPr>
            <a:r>
              <a:rPr lang="en-US" dirty="0" err="1">
                <a:solidFill>
                  <a:srgbClr val="000000"/>
                </a:solidFill>
              </a:rPr>
              <a:t>ePIC</a:t>
            </a:r>
            <a:r>
              <a:rPr lang="en-US" dirty="0">
                <a:solidFill>
                  <a:srgbClr val="000000"/>
                </a:solidFill>
              </a:rPr>
              <a:t> dRICH Office  	    5/1/2025	     </a:t>
            </a:r>
            <a:r>
              <a:rPr lang="en-US" b="1" dirty="0">
                <a:solidFill>
                  <a:srgbClr val="000000"/>
                </a:solidFill>
              </a:rPr>
              <a:t>dRICH radiator gas system</a:t>
            </a:r>
            <a:r>
              <a:rPr lang="en-US" dirty="0">
                <a:solidFill>
                  <a:srgbClr val="000000"/>
                </a:solidFill>
              </a:rPr>
              <a:t>		Fulvio Tessarotto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E8DFBF-EB66-7D6F-F7A9-F5218BF6B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009" y="681630"/>
            <a:ext cx="6629557" cy="77577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571500" indent="-5715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47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b="1">
                <a:solidFill>
                  <a:srgbClr val="0000CC"/>
                </a:solidFill>
                <a:latin typeface="+mn-lt"/>
              </a:defRPr>
            </a:lvl2pPr>
            <a:lvl3pPr marL="15621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SzPct val="40000"/>
              <a:buFont typeface="Wingdings" pitchFamily="2" charset="2"/>
              <a:buChar char="¨"/>
              <a:defRPr sz="1600" b="1">
                <a:solidFill>
                  <a:srgbClr val="0000CC"/>
                </a:solidFill>
                <a:latin typeface="+mn-lt"/>
              </a:defRPr>
            </a:lvl3pPr>
            <a:lvl4pPr marL="1924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"/>
              <a:defRPr sz="1400" b="1">
                <a:solidFill>
                  <a:srgbClr val="0000CC"/>
                </a:solidFill>
                <a:latin typeface="+mn-lt"/>
              </a:defRPr>
            </a:lvl4pPr>
            <a:lvl5pPr marL="22860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rgbClr val="0000CC"/>
                </a:solidFill>
                <a:latin typeface="+mn-lt"/>
              </a:defRPr>
            </a:lvl5pPr>
            <a:lvl6pPr marL="27432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6pPr>
            <a:lvl7pPr marL="32004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7pPr>
            <a:lvl8pPr marL="36576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8pPr>
            <a:lvl9pPr marL="41148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endParaRPr lang="en-US" kern="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8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833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3C6995-6678-7AF4-3680-867736D20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D3E91-BB9E-7CDF-18BA-4F298E1BE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629" y="0"/>
            <a:ext cx="6741033" cy="984250"/>
          </a:xfrm>
          <a:solidFill>
            <a:srgbClr val="66FFFF"/>
          </a:solidFill>
        </p:spPr>
        <p:txBody>
          <a:bodyPr/>
          <a:lstStyle/>
          <a:p>
            <a:r>
              <a:rPr lang="en-US" sz="2400" dirty="0"/>
              <a:t>Block diagram of the dRICH gas system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A949BC-4A3D-7C10-7530-82E952482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01629" cy="1015839"/>
          </a:xfrm>
          <a:prstGeom prst="rect">
            <a:avLst/>
          </a:prstGeom>
        </p:spPr>
      </p:pic>
      <p:pic>
        <p:nvPicPr>
          <p:cNvPr id="7" name="Picture 6" descr="A diagram of a gas system&#10;&#10;Description automatically generated">
            <a:extLst>
              <a:ext uri="{FF2B5EF4-FFF2-40B4-BE49-F238E27FC236}">
                <a16:creationId xmlns:a16="http://schemas.microsoft.com/office/drawing/2014/main" id="{604B2ED9-359E-0341-A422-34933EF63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058" y="1113790"/>
            <a:ext cx="7267540" cy="4245610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4CF86F3-5CB5-9366-B50E-D293A2FD8C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8538" y="6566394"/>
            <a:ext cx="8954212" cy="250945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srgbClr val="000000"/>
                </a:solidFill>
              </a:rPr>
              <a:t>ePIC</a:t>
            </a:r>
            <a:r>
              <a:rPr lang="en-US" dirty="0">
                <a:solidFill>
                  <a:srgbClr val="000000"/>
                </a:solidFill>
              </a:rPr>
              <a:t> dRICH Office  	    5/1/2025	     </a:t>
            </a:r>
            <a:r>
              <a:rPr lang="en-US" b="1" dirty="0">
                <a:solidFill>
                  <a:srgbClr val="000000"/>
                </a:solidFill>
              </a:rPr>
              <a:t>dRICH radiator gas system</a:t>
            </a:r>
            <a:r>
              <a:rPr lang="en-US" dirty="0">
                <a:solidFill>
                  <a:srgbClr val="000000"/>
                </a:solidFill>
              </a:rPr>
              <a:t>		Fulvio Tessarotto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8645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90D16-E945-AE20-B20A-0F2235016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AD480-D246-56E5-1DE1-A813D9B65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629" y="0"/>
            <a:ext cx="6741033" cy="984250"/>
          </a:xfrm>
          <a:solidFill>
            <a:srgbClr val="66FFFF"/>
          </a:solidFill>
        </p:spPr>
        <p:txBody>
          <a:bodyPr/>
          <a:lstStyle/>
          <a:p>
            <a:r>
              <a:rPr lang="en-US" sz="2400" dirty="0"/>
              <a:t>Block diagram of the dRICH gas system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F790D9-5D01-4964-CF3D-1F8D258C3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01629" cy="1015839"/>
          </a:xfrm>
          <a:prstGeom prst="rect">
            <a:avLst/>
          </a:prstGeom>
        </p:spPr>
      </p:pic>
      <p:pic>
        <p:nvPicPr>
          <p:cNvPr id="7" name="Picture 6" descr="A diagram of a gas system&#10;&#10;Description automatically generated">
            <a:extLst>
              <a:ext uri="{FF2B5EF4-FFF2-40B4-BE49-F238E27FC236}">
                <a16:creationId xmlns:a16="http://schemas.microsoft.com/office/drawing/2014/main" id="{D936A3AF-668A-5205-57B6-3D7857401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058" y="1113790"/>
            <a:ext cx="7267540" cy="424561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0B10C56-BB2B-E0FE-DE85-679A9161E4D2}"/>
              </a:ext>
            </a:extLst>
          </p:cNvPr>
          <p:cNvSpPr txBox="1">
            <a:spLocks/>
          </p:cNvSpPr>
          <p:nvPr/>
        </p:nvSpPr>
        <p:spPr bwMode="auto">
          <a:xfrm>
            <a:off x="2758401" y="5359400"/>
            <a:ext cx="6664999" cy="984250"/>
          </a:xfrm>
          <a:prstGeom prst="rect">
            <a:avLst/>
          </a:prstGeom>
          <a:solidFill>
            <a:srgbClr val="7030A0">
              <a:alpha val="56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r>
              <a:rPr lang="en-US" sz="2400" kern="0" dirty="0"/>
              <a:t>Studies for a possible separation system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FA0D126-0BED-87C8-2224-DE9FC644B706}"/>
              </a:ext>
            </a:extLst>
          </p:cNvPr>
          <p:cNvSpPr/>
          <p:nvPr/>
        </p:nvSpPr>
        <p:spPr bwMode="auto">
          <a:xfrm>
            <a:off x="5570784" y="3236595"/>
            <a:ext cx="1346483" cy="1801072"/>
          </a:xfrm>
          <a:prstGeom prst="ellipse">
            <a:avLst/>
          </a:prstGeom>
          <a:solidFill>
            <a:srgbClr val="7030A0">
              <a:alpha val="6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D67ECFF-B86F-CC18-9425-298F5CA8507D}"/>
              </a:ext>
            </a:extLst>
          </p:cNvPr>
          <p:cNvCxnSpPr/>
          <p:nvPr/>
        </p:nvCxnSpPr>
        <p:spPr bwMode="auto">
          <a:xfrm flipH="1">
            <a:off x="2743200" y="4542578"/>
            <a:ext cx="2912533" cy="816822"/>
          </a:xfrm>
          <a:prstGeom prst="line">
            <a:avLst/>
          </a:prstGeom>
          <a:gradFill rotWithShape="0">
            <a:gsLst>
              <a:gs pos="0">
                <a:srgbClr val="D1FFFF"/>
              </a:gs>
              <a:gs pos="50000">
                <a:srgbClr val="D1FFFF">
                  <a:gamma/>
                  <a:shade val="46275"/>
                  <a:invGamma/>
                </a:srgbClr>
              </a:gs>
              <a:gs pos="100000">
                <a:srgbClr val="D1FFFF"/>
              </a:gs>
            </a:gsLst>
            <a:lin ang="0" scaled="1"/>
          </a:gradFill>
          <a:ln w="508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6896A8-D755-98AF-8DE8-E3E4E06B172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832600" y="4470400"/>
            <a:ext cx="2590800" cy="889000"/>
          </a:xfrm>
          <a:prstGeom prst="line">
            <a:avLst/>
          </a:prstGeom>
          <a:gradFill rotWithShape="0">
            <a:gsLst>
              <a:gs pos="0">
                <a:srgbClr val="D1FFFF"/>
              </a:gs>
              <a:gs pos="50000">
                <a:srgbClr val="D1FFFF">
                  <a:gamma/>
                  <a:shade val="46275"/>
                  <a:invGamma/>
                </a:srgbClr>
              </a:gs>
              <a:gs pos="100000">
                <a:srgbClr val="D1FFFF"/>
              </a:gs>
            </a:gsLst>
            <a:lin ang="0" scaled="1"/>
          </a:gradFill>
          <a:ln w="508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FF4FA67F-5C59-FE2C-9AA1-6620F95FE1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8538" y="6566394"/>
            <a:ext cx="8954212" cy="250945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srgbClr val="000000"/>
                </a:solidFill>
              </a:rPr>
              <a:t>ePIC</a:t>
            </a:r>
            <a:r>
              <a:rPr lang="en-US" dirty="0">
                <a:solidFill>
                  <a:srgbClr val="000000"/>
                </a:solidFill>
              </a:rPr>
              <a:t> dRICH Office  	    5/1/2025	     </a:t>
            </a:r>
            <a:r>
              <a:rPr lang="en-US" b="1" dirty="0">
                <a:solidFill>
                  <a:srgbClr val="000000"/>
                </a:solidFill>
              </a:rPr>
              <a:t>dRICH radiator gas system</a:t>
            </a:r>
            <a:r>
              <a:rPr lang="en-US" dirty="0">
                <a:solidFill>
                  <a:srgbClr val="000000"/>
                </a:solidFill>
              </a:rPr>
              <a:t>		Fulvio Tessarotto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1956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126A4-221A-E1DF-3A21-6FC4A67B0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2CC1FB5-5FA5-52AF-EE30-F1DBD79A84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867"/>
          <a:stretch/>
        </p:blipFill>
        <p:spPr>
          <a:xfrm>
            <a:off x="56092" y="1335139"/>
            <a:ext cx="1979686" cy="15131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207FA8-E828-86E3-F6EC-685FF95F12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75" b="66166"/>
          <a:stretch/>
        </p:blipFill>
        <p:spPr>
          <a:xfrm>
            <a:off x="5359401" y="4040700"/>
            <a:ext cx="4422898" cy="23724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1968D8-5F13-0D12-B92D-F5F42CA20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503" y="0"/>
            <a:ext cx="6748160" cy="984250"/>
          </a:xfrm>
          <a:solidFill>
            <a:srgbClr val="66FFFF"/>
          </a:solidFill>
        </p:spPr>
        <p:txBody>
          <a:bodyPr/>
          <a:lstStyle/>
          <a:p>
            <a:r>
              <a:rPr lang="en-US" sz="3200" dirty="0"/>
              <a:t>Separation possibilities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8A595B-3283-7C97-E808-332541011AFE}"/>
              </a:ext>
            </a:extLst>
          </p:cNvPr>
          <p:cNvSpPr txBox="1"/>
          <p:nvPr/>
        </p:nvSpPr>
        <p:spPr>
          <a:xfrm>
            <a:off x="368150" y="580476"/>
            <a:ext cx="5824089" cy="5715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arenR"/>
            </a:pPr>
            <a:endParaRPr lang="en-US" sz="1400" dirty="0">
              <a:solidFill>
                <a:schemeClr val="tx1"/>
              </a:solidFill>
              <a:effectLst/>
            </a:endParaRPr>
          </a:p>
          <a:p>
            <a:pPr marL="228600" indent="-228600">
              <a:buAutoNum type="arabicParenR"/>
            </a:pPr>
            <a:endParaRPr lang="en-US" sz="1400" dirty="0">
              <a:solidFill>
                <a:srgbClr val="0000CC"/>
              </a:solidFill>
              <a:effectLst/>
            </a:endParaRPr>
          </a:p>
          <a:p>
            <a:endParaRPr lang="en-US" sz="1400" dirty="0">
              <a:solidFill>
                <a:srgbClr val="FF0000"/>
              </a:solidFill>
              <a:effectLst/>
            </a:endParaRPr>
          </a:p>
          <a:p>
            <a:pPr marL="342900" indent="-342900">
              <a:buAutoNum type="arabicParenR"/>
            </a:pPr>
            <a:r>
              <a:rPr lang="en-US" sz="1400" dirty="0">
                <a:solidFill>
                  <a:srgbClr val="FF0000"/>
                </a:solidFill>
                <a:effectLst/>
                <a:sym typeface="Wingdings" panose="05000000000000000000" pitchFamily="2" charset="2"/>
              </a:rPr>
              <a:t>Phase separation by liquefying the radiator gas</a:t>
            </a:r>
          </a:p>
          <a:p>
            <a:r>
              <a:rPr lang="en-US" sz="1400" dirty="0">
                <a:solidFill>
                  <a:srgbClr val="FF0000"/>
                </a:solidFill>
                <a:effectLst/>
                <a:sym typeface="Wingdings" panose="05000000000000000000" pitchFamily="2" charset="2"/>
              </a:rPr>
              <a:t>	 implies operating at very low temperatures</a:t>
            </a:r>
          </a:p>
          <a:p>
            <a:pPr marL="342900" indent="-342900">
              <a:buAutoNum type="arabicParenR"/>
            </a:pPr>
            <a:endParaRPr lang="en-US" sz="1400" dirty="0">
              <a:solidFill>
                <a:srgbClr val="FF0000"/>
              </a:solidFill>
              <a:effectLst/>
              <a:sym typeface="Wingdings" panose="05000000000000000000" pitchFamily="2" charset="2"/>
            </a:endParaRPr>
          </a:p>
          <a:p>
            <a:pPr marL="342900" indent="-342900">
              <a:buAutoNum type="arabicParenR"/>
            </a:pPr>
            <a:endParaRPr lang="en-US" sz="1400" dirty="0">
              <a:solidFill>
                <a:srgbClr val="FF0000"/>
              </a:solidFill>
              <a:effectLst/>
              <a:sym typeface="Wingdings" panose="05000000000000000000" pitchFamily="2" charset="2"/>
            </a:endParaRPr>
          </a:p>
          <a:p>
            <a:pPr marL="342900" indent="-342900">
              <a:buAutoNum type="arabicParenR"/>
            </a:pPr>
            <a:endParaRPr lang="en-US" sz="1400" dirty="0">
              <a:solidFill>
                <a:srgbClr val="FF0000"/>
              </a:solidFill>
              <a:effectLst/>
              <a:sym typeface="Wingdings" panose="05000000000000000000" pitchFamily="2" charset="2"/>
            </a:endParaRPr>
          </a:p>
          <a:p>
            <a:pPr marL="342900" indent="-342900">
              <a:buAutoNum type="arabicParenR"/>
            </a:pPr>
            <a:endParaRPr lang="en-US" sz="1400" dirty="0">
              <a:solidFill>
                <a:srgbClr val="FF0000"/>
              </a:solidFill>
              <a:effectLst/>
              <a:sym typeface="Wingdings" panose="05000000000000000000" pitchFamily="2" charset="2"/>
            </a:endParaRPr>
          </a:p>
          <a:p>
            <a:pPr marL="342900" indent="-342900">
              <a:buAutoNum type="arabicParenR"/>
            </a:pPr>
            <a:endParaRPr lang="en-US" sz="1400" dirty="0">
              <a:solidFill>
                <a:srgbClr val="FF0000"/>
              </a:solidFill>
              <a:effectLst/>
              <a:sym typeface="Wingdings" panose="05000000000000000000" pitchFamily="2" charset="2"/>
            </a:endParaRPr>
          </a:p>
          <a:p>
            <a:pPr marL="342900" indent="-342900">
              <a:buAutoNum type="arabicParenR"/>
            </a:pPr>
            <a:endParaRPr lang="en-US" sz="1400" dirty="0">
              <a:solidFill>
                <a:srgbClr val="FF0000"/>
              </a:solidFill>
              <a:effectLst/>
              <a:sym typeface="Wingdings" panose="05000000000000000000" pitchFamily="2" charset="2"/>
            </a:endParaRPr>
          </a:p>
          <a:p>
            <a:pPr marL="342900" indent="-342900">
              <a:buAutoNum type="arabicParenR"/>
            </a:pPr>
            <a:endParaRPr lang="en-US" sz="1400" dirty="0">
              <a:solidFill>
                <a:srgbClr val="FF0000"/>
              </a:solidFill>
              <a:effectLst/>
              <a:sym typeface="Wingdings" panose="05000000000000000000" pitchFamily="2" charset="2"/>
            </a:endParaRPr>
          </a:p>
          <a:p>
            <a:r>
              <a:rPr lang="en-US" sz="1400" dirty="0">
                <a:solidFill>
                  <a:srgbClr val="FF0000"/>
                </a:solidFill>
                <a:effectLst/>
                <a:sym typeface="Wingdings" panose="05000000000000000000" pitchFamily="2" charset="2"/>
              </a:rPr>
              <a:t>2) Phase separation by liquefying the other gas</a:t>
            </a:r>
          </a:p>
          <a:p>
            <a:r>
              <a:rPr lang="en-US" sz="1400" dirty="0">
                <a:solidFill>
                  <a:srgbClr val="FF0000"/>
                </a:solidFill>
                <a:effectLst/>
                <a:sym typeface="Wingdings" panose="05000000000000000000" pitchFamily="2" charset="2"/>
              </a:rPr>
              <a:t>	 implies using CO</a:t>
            </a:r>
            <a:r>
              <a:rPr lang="en-US" sz="1400" baseline="-25000" dirty="0">
                <a:solidFill>
                  <a:srgbClr val="FF0000"/>
                </a:solidFill>
                <a:effectLst/>
                <a:sym typeface="Wingdings" panose="05000000000000000000" pitchFamily="2" charset="2"/>
              </a:rPr>
              <a:t>2</a:t>
            </a:r>
            <a:r>
              <a:rPr lang="en-US" sz="1400" dirty="0">
                <a:solidFill>
                  <a:srgbClr val="FF0000"/>
                </a:solidFill>
                <a:effectLst/>
                <a:sym typeface="Wingdings" panose="05000000000000000000" pitchFamily="2" charset="2"/>
              </a:rPr>
              <a:t> as neutral gas instead of nitrogen</a:t>
            </a:r>
          </a:p>
          <a:p>
            <a:endParaRPr lang="en-US" sz="1400" dirty="0">
              <a:solidFill>
                <a:srgbClr val="FF0000"/>
              </a:solidFill>
              <a:effectLst/>
              <a:sym typeface="Wingdings" panose="05000000000000000000" pitchFamily="2" charset="2"/>
            </a:endParaRPr>
          </a:p>
          <a:p>
            <a:endParaRPr lang="en-US" sz="1400" dirty="0">
              <a:solidFill>
                <a:srgbClr val="FF0000"/>
              </a:solidFill>
              <a:effectLst/>
              <a:sym typeface="Wingdings" panose="05000000000000000000" pitchFamily="2" charset="2"/>
            </a:endParaRPr>
          </a:p>
          <a:p>
            <a:endParaRPr lang="en-US" sz="1400" dirty="0">
              <a:solidFill>
                <a:srgbClr val="FF0000"/>
              </a:solidFill>
              <a:effectLst/>
              <a:sym typeface="Wingdings" panose="05000000000000000000" pitchFamily="2" charset="2"/>
            </a:endParaRPr>
          </a:p>
          <a:p>
            <a:endParaRPr lang="en-US" sz="1400" dirty="0">
              <a:solidFill>
                <a:srgbClr val="FF0000"/>
              </a:solidFill>
              <a:effectLst/>
              <a:sym typeface="Wingdings" panose="05000000000000000000" pitchFamily="2" charset="2"/>
            </a:endParaRPr>
          </a:p>
          <a:p>
            <a:endParaRPr lang="en-US" sz="1400" dirty="0">
              <a:solidFill>
                <a:srgbClr val="FF0000"/>
              </a:solidFill>
              <a:effectLst/>
              <a:sym typeface="Wingdings" panose="05000000000000000000" pitchFamily="2" charset="2"/>
            </a:endParaRPr>
          </a:p>
          <a:p>
            <a:endParaRPr lang="en-US" sz="1400" dirty="0">
              <a:solidFill>
                <a:srgbClr val="FF0000"/>
              </a:solidFill>
              <a:effectLst/>
              <a:sym typeface="Wingdings" panose="05000000000000000000" pitchFamily="2" charset="2"/>
            </a:endParaRPr>
          </a:p>
          <a:p>
            <a:endParaRPr lang="en-US" sz="1400" dirty="0">
              <a:solidFill>
                <a:srgbClr val="FF0000"/>
              </a:solidFill>
              <a:effectLst/>
              <a:sym typeface="Wingdings" panose="05000000000000000000" pitchFamily="2" charset="2"/>
            </a:endParaRPr>
          </a:p>
          <a:p>
            <a:endParaRPr lang="en-US" sz="1400" dirty="0">
              <a:solidFill>
                <a:srgbClr val="FF0000"/>
              </a:solidFill>
              <a:effectLst/>
              <a:sym typeface="Wingdings" panose="05000000000000000000" pitchFamily="2" charset="2"/>
            </a:endParaRPr>
          </a:p>
          <a:p>
            <a:endParaRPr lang="en-US" sz="1400" dirty="0">
              <a:solidFill>
                <a:srgbClr val="FF0000"/>
              </a:solidFill>
              <a:effectLst/>
              <a:sym typeface="Wingdings" panose="05000000000000000000" pitchFamily="2" charset="2"/>
            </a:endParaRPr>
          </a:p>
          <a:p>
            <a:endParaRPr lang="en-US" sz="1400" dirty="0">
              <a:solidFill>
                <a:srgbClr val="FF0000"/>
              </a:solidFill>
              <a:effectLst/>
              <a:sym typeface="Wingdings" panose="05000000000000000000" pitchFamily="2" charset="2"/>
            </a:endParaRPr>
          </a:p>
          <a:p>
            <a:endParaRPr lang="en-US" sz="1400" dirty="0">
              <a:solidFill>
                <a:srgbClr val="FF0000"/>
              </a:solidFill>
              <a:effectLst/>
              <a:sym typeface="Wingdings" panose="05000000000000000000" pitchFamily="2" charset="2"/>
            </a:endParaRPr>
          </a:p>
          <a:p>
            <a:endParaRPr lang="en-US" sz="1400" dirty="0">
              <a:solidFill>
                <a:srgbClr val="FF0000"/>
              </a:solidFill>
              <a:effectLst/>
              <a:sym typeface="Wingdings" panose="05000000000000000000" pitchFamily="2" charset="2"/>
            </a:endParaRPr>
          </a:p>
          <a:p>
            <a:r>
              <a:rPr lang="en-US" sz="1400" dirty="0">
                <a:solidFill>
                  <a:srgbClr val="FF0000"/>
                </a:solidFill>
                <a:effectLst/>
                <a:sym typeface="Wingdings" panose="05000000000000000000" pitchFamily="2" charset="2"/>
              </a:rPr>
              <a:t>3) Separation by membrane filtering</a:t>
            </a:r>
          </a:p>
          <a:p>
            <a:r>
              <a:rPr lang="en-US" sz="1400" dirty="0">
                <a:solidFill>
                  <a:srgbClr val="FF0000"/>
                </a:solidFill>
                <a:effectLst/>
                <a:sym typeface="Wingdings" panose="05000000000000000000" pitchFamily="2" charset="2"/>
              </a:rPr>
              <a:t>	implies developing a dedicated system</a:t>
            </a:r>
            <a:endParaRPr lang="en-US" sz="1400" dirty="0">
              <a:solidFill>
                <a:srgbClr val="FF0000"/>
              </a:solidFill>
              <a:effectLst/>
            </a:endParaRPr>
          </a:p>
          <a:p>
            <a:endParaRPr lang="en-US" sz="1400" dirty="0">
              <a:solidFill>
                <a:srgbClr val="0000CC"/>
              </a:solidFill>
              <a:effectLst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C1DF08C-8BE0-6164-0FD6-919ED3527F95}"/>
              </a:ext>
            </a:extLst>
          </p:cNvPr>
          <p:cNvGraphicFramePr>
            <a:graphicFrameLocks/>
          </p:cNvGraphicFramePr>
          <p:nvPr/>
        </p:nvGraphicFramePr>
        <p:xfrm>
          <a:off x="5974904" y="1248454"/>
          <a:ext cx="3521075" cy="2175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A40DCB8-1659-62A5-FBCC-7915F0C7B236}"/>
              </a:ext>
            </a:extLst>
          </p:cNvPr>
          <p:cNvSpPr txBox="1"/>
          <p:nvPr/>
        </p:nvSpPr>
        <p:spPr>
          <a:xfrm>
            <a:off x="6196776" y="1044649"/>
            <a:ext cx="2740443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dirty="0">
                <a:solidFill>
                  <a:schemeClr val="tx1"/>
                </a:solidFill>
                <a:effectLst/>
              </a:rPr>
              <a:t>fraction of C2F6 in the vented-out gas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A095CA-83D2-D6E7-E359-B2A407268D90}"/>
              </a:ext>
            </a:extLst>
          </p:cNvPr>
          <p:cNvSpPr txBox="1"/>
          <p:nvPr/>
        </p:nvSpPr>
        <p:spPr>
          <a:xfrm>
            <a:off x="8448911" y="3205653"/>
            <a:ext cx="1379984" cy="26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chemeClr val="tx1"/>
                </a:solidFill>
                <a:effectLst/>
              </a:rPr>
              <a:t>temperature (˚C)</a:t>
            </a:r>
          </a:p>
        </p:txBody>
      </p:sp>
      <p:pic>
        <p:nvPicPr>
          <p:cNvPr id="1030" name="Picture 6" descr="Carbon Dioxide (CO2) Phase Diagram">
            <a:extLst>
              <a:ext uri="{FF2B5EF4-FFF2-40B4-BE49-F238E27FC236}">
                <a16:creationId xmlns:a16="http://schemas.microsoft.com/office/drawing/2014/main" id="{93218AF8-A106-BAA7-7CE6-72AEC708F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13" y="3423957"/>
            <a:ext cx="2412535" cy="209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D6F7D6-EBC7-7BE9-7DC9-BC9C0497F8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501629" cy="10158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60A909-6A59-146D-B8D5-C05C65492A29}"/>
              </a:ext>
            </a:extLst>
          </p:cNvPr>
          <p:cNvSpPr txBox="1"/>
          <p:nvPr/>
        </p:nvSpPr>
        <p:spPr>
          <a:xfrm>
            <a:off x="2653415" y="3684558"/>
            <a:ext cx="4595994" cy="980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645A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Damiano Galassi (EP-DT chemical Engineer)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645A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Is studying for us the behavior of C2F6-CO2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645A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mixture and phase separation options: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645A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partial condensation , crystallization, …</a:t>
            </a:r>
            <a:endParaRPr lang="en-US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F85DDE8-64E6-96E7-86AA-27EBB6E00E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8538" y="6566394"/>
            <a:ext cx="8954212" cy="250945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srgbClr val="000000"/>
                </a:solidFill>
              </a:rPr>
              <a:t>ePIC</a:t>
            </a:r>
            <a:r>
              <a:rPr lang="en-US" dirty="0">
                <a:solidFill>
                  <a:srgbClr val="000000"/>
                </a:solidFill>
              </a:rPr>
              <a:t> dRICH Office  	    5/1/2025	     </a:t>
            </a:r>
            <a:r>
              <a:rPr lang="en-US" b="1" dirty="0">
                <a:solidFill>
                  <a:srgbClr val="000000"/>
                </a:solidFill>
              </a:rPr>
              <a:t>dRICH radiator gas system</a:t>
            </a:r>
            <a:r>
              <a:rPr lang="en-US" dirty="0">
                <a:solidFill>
                  <a:srgbClr val="000000"/>
                </a:solidFill>
              </a:rPr>
              <a:t>		Fulvio Tessarotto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B15C62-2996-61DE-CB64-0B9340E60612}"/>
              </a:ext>
            </a:extLst>
          </p:cNvPr>
          <p:cNvSpPr txBox="1"/>
          <p:nvPr/>
        </p:nvSpPr>
        <p:spPr>
          <a:xfrm rot="19200221">
            <a:off x="2114177" y="2968314"/>
            <a:ext cx="591798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7030A0">
                    <a:alpha val="30000"/>
                  </a:srgbClr>
                </a:solidFill>
              </a:rPr>
              <a:t>REMINDER</a:t>
            </a:r>
          </a:p>
        </p:txBody>
      </p:sp>
    </p:spTree>
    <p:extLst>
      <p:ext uri="{BB962C8B-B14F-4D97-AF65-F5344CB8AC3E}">
        <p14:creationId xmlns:p14="http://schemas.microsoft.com/office/powerpoint/2010/main" val="3773407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4CDCB57-70B7-4AA5-B7FD-158B5B20EE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16" t="4014" r="5259"/>
          <a:stretch/>
        </p:blipFill>
        <p:spPr>
          <a:xfrm>
            <a:off x="3322040" y="2751919"/>
            <a:ext cx="6057281" cy="37225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128" y="0"/>
            <a:ext cx="6726887" cy="984250"/>
          </a:xfrm>
          <a:solidFill>
            <a:srgbClr val="66FFFF"/>
          </a:solidFill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Physical properties of C</a:t>
            </a:r>
            <a:r>
              <a:rPr lang="en-US" sz="3200" baseline="-25000" dirty="0">
                <a:solidFill>
                  <a:srgbClr val="FF0000"/>
                </a:solidFill>
              </a:rPr>
              <a:t>2</a:t>
            </a:r>
            <a:r>
              <a:rPr lang="en-US" sz="3200" dirty="0">
                <a:solidFill>
                  <a:srgbClr val="FF0000"/>
                </a:solidFill>
              </a:rPr>
              <a:t>F</a:t>
            </a:r>
            <a:r>
              <a:rPr lang="en-US" sz="3200" baseline="-25000" dirty="0">
                <a:solidFill>
                  <a:srgbClr val="FF0000"/>
                </a:solidFill>
              </a:rPr>
              <a:t>6</a:t>
            </a:r>
            <a:r>
              <a:rPr lang="en-US" sz="3200" dirty="0">
                <a:solidFill>
                  <a:srgbClr val="FF0000"/>
                </a:solidFill>
              </a:rPr>
              <a:t>               </a:t>
            </a:r>
            <a:endParaRPr lang="en-US" sz="3200" baseline="-250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6816D6-D170-1C6D-2322-4E52C9EF8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92" y="951483"/>
            <a:ext cx="1951125" cy="1708677"/>
          </a:xfrm>
          <a:prstGeom prst="rect">
            <a:avLst/>
          </a:prstGeom>
        </p:spPr>
      </p:pic>
      <p:sp>
        <p:nvSpPr>
          <p:cNvPr id="7" name="Rectangle 17">
            <a:extLst>
              <a:ext uri="{FF2B5EF4-FFF2-40B4-BE49-F238E27FC236}">
                <a16:creationId xmlns:a16="http://schemas.microsoft.com/office/drawing/2014/main" id="{2493381F-5A2C-5D2B-0DA7-6E87445AE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7826" y="3023788"/>
            <a:ext cx="3278909" cy="57762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571500" indent="-5715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47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b="1">
                <a:solidFill>
                  <a:srgbClr val="0000CC"/>
                </a:solidFill>
                <a:latin typeface="+mn-lt"/>
              </a:defRPr>
            </a:lvl2pPr>
            <a:lvl3pPr marL="15621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SzPct val="40000"/>
              <a:buFont typeface="Wingdings" pitchFamily="2" charset="2"/>
              <a:buChar char="¨"/>
              <a:defRPr sz="1600" b="1">
                <a:solidFill>
                  <a:srgbClr val="0000CC"/>
                </a:solidFill>
                <a:latin typeface="+mn-lt"/>
              </a:defRPr>
            </a:lvl3pPr>
            <a:lvl4pPr marL="1924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"/>
              <a:defRPr sz="1400" b="1">
                <a:solidFill>
                  <a:srgbClr val="0000CC"/>
                </a:solidFill>
                <a:latin typeface="+mn-lt"/>
              </a:defRPr>
            </a:lvl4pPr>
            <a:lvl5pPr marL="22860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rgbClr val="0000CC"/>
                </a:solidFill>
                <a:latin typeface="+mn-lt"/>
              </a:defRPr>
            </a:lvl5pPr>
            <a:lvl6pPr marL="27432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6pPr>
            <a:lvl7pPr marL="32004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7pPr>
            <a:lvl8pPr marL="36576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8pPr>
            <a:lvl9pPr marL="41148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400" kern="0" dirty="0" err="1">
                <a:solidFill>
                  <a:schemeClr val="tx1"/>
                </a:solidFill>
                <a:effectLst/>
              </a:rPr>
              <a:t>hexsafluoroethane</a:t>
            </a:r>
            <a:endParaRPr lang="en-GB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04900" lvl="1" indent="-342900">
              <a:buFont typeface="Wingdings" pitchFamily="2" charset="2"/>
              <a:buNone/>
            </a:pPr>
            <a:r>
              <a:rPr lang="en-GB" sz="1800" kern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endParaRPr lang="en-US" sz="1800" kern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104900" lvl="1" indent="-342900">
              <a:buFont typeface="Wingdings" pitchFamily="2" charset="2"/>
              <a:buNone/>
            </a:pPr>
            <a:endParaRPr lang="en-US" sz="1800" kern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A04BC18-AF48-B13B-3303-5B81001D5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538" y="1118629"/>
            <a:ext cx="6360967" cy="162780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571500" indent="-5715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47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b="1">
                <a:solidFill>
                  <a:srgbClr val="0000CC"/>
                </a:solidFill>
                <a:latin typeface="+mn-lt"/>
              </a:defRPr>
            </a:lvl2pPr>
            <a:lvl3pPr marL="15621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SzPct val="40000"/>
              <a:buFont typeface="Wingdings" pitchFamily="2" charset="2"/>
              <a:buChar char="¨"/>
              <a:defRPr sz="1600" b="1">
                <a:solidFill>
                  <a:srgbClr val="0000CC"/>
                </a:solidFill>
                <a:latin typeface="+mn-lt"/>
              </a:defRPr>
            </a:lvl3pPr>
            <a:lvl4pPr marL="1924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"/>
              <a:defRPr sz="1400" b="1">
                <a:solidFill>
                  <a:srgbClr val="0000CC"/>
                </a:solidFill>
                <a:latin typeface="+mn-lt"/>
              </a:defRPr>
            </a:lvl4pPr>
            <a:lvl5pPr marL="22860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rgbClr val="0000CC"/>
                </a:solidFill>
                <a:latin typeface="+mn-lt"/>
              </a:defRPr>
            </a:lvl5pPr>
            <a:lvl6pPr marL="27432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6pPr>
            <a:lvl7pPr marL="32004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7pPr>
            <a:lvl8pPr marL="36576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8pPr>
            <a:lvl9pPr marL="41148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0">
              <a:lnSpc>
                <a:spcPct val="80000"/>
              </a:lnSpc>
              <a:buNone/>
            </a:pPr>
            <a:r>
              <a:rPr lang="en-US" sz="1800" kern="0" dirty="0">
                <a:effectLst/>
              </a:rPr>
              <a:t>	    C</a:t>
            </a:r>
            <a:r>
              <a:rPr lang="en-US" sz="1800" kern="0" baseline="-25000" dirty="0">
                <a:effectLst/>
              </a:rPr>
              <a:t>2</a:t>
            </a:r>
            <a:r>
              <a:rPr lang="en-US" sz="1800" kern="0" dirty="0">
                <a:effectLst/>
              </a:rPr>
              <a:t>F</a:t>
            </a:r>
            <a:r>
              <a:rPr lang="en-US" sz="1800" kern="0" baseline="-25000" dirty="0">
                <a:effectLst/>
              </a:rPr>
              <a:t>6</a:t>
            </a:r>
            <a:r>
              <a:rPr lang="en-US" sz="1800" kern="0" dirty="0">
                <a:effectLst/>
              </a:rPr>
              <a:t> molecular weight: 138.01 g/mol</a:t>
            </a:r>
          </a:p>
          <a:p>
            <a:pPr marL="285750" indent="0">
              <a:lnSpc>
                <a:spcPct val="80000"/>
              </a:lnSpc>
              <a:buNone/>
            </a:pPr>
            <a:r>
              <a:rPr lang="en-US" sz="1800" kern="0" dirty="0">
                <a:effectLst/>
              </a:rPr>
              <a:t>		</a:t>
            </a:r>
            <a:r>
              <a:rPr lang="en-US" sz="1800" kern="0" dirty="0">
                <a:solidFill>
                  <a:srgbClr val="FF0000"/>
                </a:solidFill>
                <a:effectLst/>
              </a:rPr>
              <a:t>boiling point:   -78.1  °C</a:t>
            </a:r>
          </a:p>
          <a:p>
            <a:pPr marL="285750" indent="0">
              <a:lnSpc>
                <a:spcPct val="80000"/>
              </a:lnSpc>
              <a:buNone/>
            </a:pPr>
            <a:r>
              <a:rPr lang="en-US" sz="1800" kern="0" dirty="0">
                <a:solidFill>
                  <a:srgbClr val="FF0000"/>
                </a:solidFill>
                <a:effectLst/>
              </a:rPr>
              <a:t>		melting point: -100.6  °C</a:t>
            </a:r>
          </a:p>
          <a:p>
            <a:pPr marL="285750" indent="0">
              <a:lnSpc>
                <a:spcPct val="80000"/>
              </a:lnSpc>
              <a:buNone/>
            </a:pPr>
            <a:r>
              <a:rPr lang="en-US" sz="1800" kern="0" dirty="0">
                <a:solidFill>
                  <a:srgbClr val="FF0000"/>
                </a:solidFill>
                <a:effectLst/>
              </a:rPr>
              <a:t>		</a:t>
            </a:r>
            <a:r>
              <a:rPr lang="en-US" sz="1800" kern="0" dirty="0">
                <a:solidFill>
                  <a:schemeClr val="tx1"/>
                </a:solidFill>
                <a:effectLst/>
              </a:rPr>
              <a:t>density:  5.734 kg/m</a:t>
            </a:r>
            <a:r>
              <a:rPr lang="en-US" sz="1800" kern="0" baseline="30000" dirty="0">
                <a:solidFill>
                  <a:schemeClr val="tx1"/>
                </a:solidFill>
                <a:effectLst/>
              </a:rPr>
              <a:t>3</a:t>
            </a:r>
            <a:r>
              <a:rPr lang="en-US" sz="1800" kern="0" dirty="0">
                <a:solidFill>
                  <a:schemeClr val="tx1"/>
                </a:solidFill>
                <a:effectLst/>
              </a:rPr>
              <a:t>  at  24 °C</a:t>
            </a:r>
          </a:p>
          <a:p>
            <a:pPr marL="285750" indent="0">
              <a:lnSpc>
                <a:spcPct val="80000"/>
              </a:lnSpc>
              <a:buNone/>
            </a:pPr>
            <a:r>
              <a:rPr lang="en-US" sz="1800" kern="0" dirty="0">
                <a:solidFill>
                  <a:schemeClr val="tx1"/>
                </a:solidFill>
                <a:effectLst/>
              </a:rPr>
              <a:t>		density: 16.08  kg/m</a:t>
            </a:r>
            <a:r>
              <a:rPr lang="en-US" sz="1800" kern="0" baseline="30000" dirty="0">
                <a:solidFill>
                  <a:schemeClr val="tx1"/>
                </a:solidFill>
                <a:effectLst/>
              </a:rPr>
              <a:t>3</a:t>
            </a:r>
            <a:r>
              <a:rPr lang="en-US" sz="1800" kern="0" dirty="0">
                <a:solidFill>
                  <a:schemeClr val="tx1"/>
                </a:solidFill>
                <a:effectLst/>
              </a:rPr>
              <a:t>  at -78 °C</a:t>
            </a:r>
            <a:endParaRPr lang="en-US" sz="2400" kern="0" dirty="0"/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23D64A5A-D9E7-2CF9-0F2E-C0C329965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720" y="2435198"/>
            <a:ext cx="2449998" cy="5153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571500" indent="-5715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47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b="1">
                <a:solidFill>
                  <a:srgbClr val="0000CC"/>
                </a:solidFill>
                <a:latin typeface="+mn-lt"/>
              </a:defRPr>
            </a:lvl2pPr>
            <a:lvl3pPr marL="15621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SzPct val="40000"/>
              <a:buFont typeface="Wingdings" pitchFamily="2" charset="2"/>
              <a:buChar char="¨"/>
              <a:defRPr sz="1600" b="1">
                <a:solidFill>
                  <a:srgbClr val="0000CC"/>
                </a:solidFill>
                <a:latin typeface="+mn-lt"/>
              </a:defRPr>
            </a:lvl3pPr>
            <a:lvl4pPr marL="1924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"/>
              <a:defRPr sz="1400" b="1">
                <a:solidFill>
                  <a:srgbClr val="0000CC"/>
                </a:solidFill>
                <a:latin typeface="+mn-lt"/>
              </a:defRPr>
            </a:lvl4pPr>
            <a:lvl5pPr marL="22860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rgbClr val="0000CC"/>
                </a:solidFill>
                <a:latin typeface="+mn-lt"/>
              </a:defRPr>
            </a:lvl5pPr>
            <a:lvl6pPr marL="27432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6pPr>
            <a:lvl7pPr marL="32004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7pPr>
            <a:lvl8pPr marL="36576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8pPr>
            <a:lvl9pPr marL="41148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1600" kern="0" dirty="0">
                <a:solidFill>
                  <a:schemeClr val="tx1"/>
                </a:solidFill>
                <a:effectLst/>
              </a:rPr>
              <a:t>1 covalent bond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1600" kern="0" dirty="0">
                <a:solidFill>
                  <a:schemeClr val="tx1"/>
                </a:solidFill>
                <a:effectLst/>
              </a:rPr>
              <a:t>6 hydrogen bond</a:t>
            </a:r>
            <a:r>
              <a:rPr lang="en-GB" sz="1800" kern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sz="1800" kern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104900" lvl="1" indent="-342900">
              <a:buFont typeface="Wingdings" pitchFamily="2" charset="2"/>
              <a:buNone/>
            </a:pPr>
            <a:endParaRPr lang="en-US" sz="1800" kern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0217BD1-EAF2-CD7A-7D20-9E85B4EF1E5C}"/>
              </a:ext>
            </a:extLst>
          </p:cNvPr>
          <p:cNvGrpSpPr/>
          <p:nvPr/>
        </p:nvGrpSpPr>
        <p:grpSpPr>
          <a:xfrm>
            <a:off x="4005034" y="4767347"/>
            <a:ext cx="2701078" cy="780133"/>
            <a:chOff x="-325167" y="6314323"/>
            <a:chExt cx="2861633" cy="904253"/>
          </a:xfrm>
        </p:grpSpPr>
        <p:sp>
          <p:nvSpPr>
            <p:cNvPr id="10" name="Rectangle 17">
              <a:extLst>
                <a:ext uri="{FF2B5EF4-FFF2-40B4-BE49-F238E27FC236}">
                  <a16:creationId xmlns:a16="http://schemas.microsoft.com/office/drawing/2014/main" id="{9E4800D6-CB11-D0B5-5E6A-1BB51DBB09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25167" y="6314323"/>
              <a:ext cx="1002632" cy="32941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>
              <a:lvl1pPr marL="571500" indent="-57150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1047750" indent="-2857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00CC"/>
                </a:buClr>
                <a:buFont typeface="Wingdings" pitchFamily="2" charset="2"/>
                <a:buChar char="§"/>
                <a:defRPr b="1">
                  <a:solidFill>
                    <a:srgbClr val="0000CC"/>
                  </a:solidFill>
                  <a:latin typeface="+mn-lt"/>
                </a:defRPr>
              </a:lvl2pPr>
              <a:lvl3pPr marL="1562100" indent="-22860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00CC"/>
                </a:buClr>
                <a:buSzPct val="40000"/>
                <a:buFont typeface="Wingdings" pitchFamily="2" charset="2"/>
                <a:buChar char="¨"/>
                <a:defRPr sz="1600" b="1">
                  <a:solidFill>
                    <a:srgbClr val="0000CC"/>
                  </a:solidFill>
                  <a:latin typeface="+mn-lt"/>
                </a:defRPr>
              </a:lvl3pPr>
              <a:lvl4pPr marL="19240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 typeface="Wingdings" pitchFamily="2" charset="2"/>
                <a:buChar char=""/>
                <a:defRPr sz="1400" b="1">
                  <a:solidFill>
                    <a:srgbClr val="0000CC"/>
                  </a:solidFill>
                  <a:latin typeface="+mn-lt"/>
                </a:defRPr>
              </a:lvl4pPr>
              <a:lvl5pPr marL="228600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·"/>
                <a:defRPr sz="1200" b="1">
                  <a:solidFill>
                    <a:srgbClr val="0000CC"/>
                  </a:solidFill>
                  <a:latin typeface="+mn-lt"/>
                </a:defRPr>
              </a:lvl5pPr>
              <a:lvl6pPr marL="274320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·"/>
                <a:defRPr sz="1200" b="1">
                  <a:solidFill>
                    <a:schemeClr val="tx1"/>
                  </a:solidFill>
                  <a:latin typeface="+mn-lt"/>
                </a:defRPr>
              </a:lvl6pPr>
              <a:lvl7pPr marL="320040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·"/>
                <a:defRPr sz="1200" b="1">
                  <a:solidFill>
                    <a:schemeClr val="tx1"/>
                  </a:solidFill>
                  <a:latin typeface="+mn-lt"/>
                </a:defRPr>
              </a:lvl7pPr>
              <a:lvl8pPr marL="365760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·"/>
                <a:defRPr sz="1200" b="1">
                  <a:solidFill>
                    <a:schemeClr val="tx1"/>
                  </a:solidFill>
                  <a:latin typeface="+mn-lt"/>
                </a:defRPr>
              </a:lvl8pPr>
              <a:lvl9pPr marL="411480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·"/>
                <a:defRPr sz="1200" b="1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buFont typeface="Wingdings" pitchFamily="2" charset="2"/>
                <a:buNone/>
              </a:pPr>
              <a:r>
                <a:rPr lang="en-US" sz="1600" kern="0" dirty="0">
                  <a:solidFill>
                    <a:schemeClr val="tx1"/>
                  </a:solidFill>
                  <a:effectLst/>
                </a:rPr>
                <a:t>liquid</a:t>
              </a:r>
              <a:endParaRPr lang="en-GB" sz="24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1104900" lvl="1" indent="-342900">
                <a:buFont typeface="Wingdings" pitchFamily="2" charset="2"/>
                <a:buNone/>
              </a:pPr>
              <a:r>
                <a:rPr lang="en-GB" sz="1800" kern="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		</a:t>
              </a:r>
              <a:endParaRPr lang="en-US" sz="1800" kern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marL="1104900" lvl="1" indent="-342900">
                <a:buFont typeface="Wingdings" pitchFamily="2" charset="2"/>
                <a:buNone/>
              </a:pPr>
              <a:endParaRPr lang="en-US" sz="1800" kern="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" name="Rectangle 17">
              <a:extLst>
                <a:ext uri="{FF2B5EF4-FFF2-40B4-BE49-F238E27FC236}">
                  <a16:creationId xmlns:a16="http://schemas.microsoft.com/office/drawing/2014/main" id="{6E0D2E2C-9537-AE61-2848-01BD95836A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3834" y="6889162"/>
              <a:ext cx="1002632" cy="32941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>
              <a:lvl1pPr marL="571500" indent="-57150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1047750" indent="-2857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00CC"/>
                </a:buClr>
                <a:buFont typeface="Wingdings" pitchFamily="2" charset="2"/>
                <a:buChar char="§"/>
                <a:defRPr b="1">
                  <a:solidFill>
                    <a:srgbClr val="0000CC"/>
                  </a:solidFill>
                  <a:latin typeface="+mn-lt"/>
                </a:defRPr>
              </a:lvl2pPr>
              <a:lvl3pPr marL="1562100" indent="-22860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00CC"/>
                </a:buClr>
                <a:buSzPct val="40000"/>
                <a:buFont typeface="Wingdings" pitchFamily="2" charset="2"/>
                <a:buChar char="¨"/>
                <a:defRPr sz="1600" b="1">
                  <a:solidFill>
                    <a:srgbClr val="0000CC"/>
                  </a:solidFill>
                  <a:latin typeface="+mn-lt"/>
                </a:defRPr>
              </a:lvl3pPr>
              <a:lvl4pPr marL="19240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 typeface="Wingdings" pitchFamily="2" charset="2"/>
                <a:buChar char=""/>
                <a:defRPr sz="1400" b="1">
                  <a:solidFill>
                    <a:srgbClr val="0000CC"/>
                  </a:solidFill>
                  <a:latin typeface="+mn-lt"/>
                </a:defRPr>
              </a:lvl4pPr>
              <a:lvl5pPr marL="228600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·"/>
                <a:defRPr sz="1200" b="1">
                  <a:solidFill>
                    <a:srgbClr val="0000CC"/>
                  </a:solidFill>
                  <a:latin typeface="+mn-lt"/>
                </a:defRPr>
              </a:lvl5pPr>
              <a:lvl6pPr marL="274320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·"/>
                <a:defRPr sz="1200" b="1">
                  <a:solidFill>
                    <a:schemeClr val="tx1"/>
                  </a:solidFill>
                  <a:latin typeface="+mn-lt"/>
                </a:defRPr>
              </a:lvl6pPr>
              <a:lvl7pPr marL="320040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·"/>
                <a:defRPr sz="1200" b="1">
                  <a:solidFill>
                    <a:schemeClr val="tx1"/>
                  </a:solidFill>
                  <a:latin typeface="+mn-lt"/>
                </a:defRPr>
              </a:lvl7pPr>
              <a:lvl8pPr marL="365760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·"/>
                <a:defRPr sz="1200" b="1">
                  <a:solidFill>
                    <a:schemeClr val="tx1"/>
                  </a:solidFill>
                  <a:latin typeface="+mn-lt"/>
                </a:defRPr>
              </a:lvl8pPr>
              <a:lvl9pPr marL="411480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·"/>
                <a:defRPr sz="1200" b="1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buFont typeface="Wingdings" pitchFamily="2" charset="2"/>
                <a:buNone/>
              </a:pPr>
              <a:r>
                <a:rPr lang="en-US" sz="1600" kern="0" dirty="0">
                  <a:solidFill>
                    <a:schemeClr val="tx1"/>
                  </a:solidFill>
                  <a:effectLst/>
                </a:rPr>
                <a:t>gas</a:t>
              </a:r>
              <a:endParaRPr lang="en-GB" sz="24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1104900" lvl="1" indent="-342900">
                <a:buFont typeface="Wingdings" pitchFamily="2" charset="2"/>
                <a:buNone/>
              </a:pPr>
              <a:r>
                <a:rPr lang="en-GB" sz="1800" kern="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		</a:t>
              </a:r>
              <a:endParaRPr lang="en-US" sz="1800" kern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marL="1104900" lvl="1" indent="-342900">
                <a:buFont typeface="Wingdings" pitchFamily="2" charset="2"/>
                <a:buNone/>
              </a:pPr>
              <a:endParaRPr lang="en-US" sz="1800" kern="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6DC5A275-26DF-0285-2756-2897B8F958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646" y="3394361"/>
            <a:ext cx="2803781" cy="2988687"/>
          </a:xfrm>
          <a:prstGeom prst="rect">
            <a:avLst/>
          </a:prstGeom>
        </p:spPr>
      </p:pic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20B1A9CF-53F1-E22C-B422-979EEED7CF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1797000"/>
              </p:ext>
            </p:extLst>
          </p:nvPr>
        </p:nvGraphicFramePr>
        <p:xfrm>
          <a:off x="6218002" y="1072458"/>
          <a:ext cx="3684823" cy="183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4FA9FBDC-3ABB-0050-CFA0-AEA4D01B5C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501629" cy="1015839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2ECF98D-B1AC-81BD-C4C0-92FABAA59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8538" y="6566394"/>
            <a:ext cx="8954212" cy="250945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srgbClr val="000000"/>
                </a:solidFill>
              </a:rPr>
              <a:t>ePIC</a:t>
            </a:r>
            <a:r>
              <a:rPr lang="en-US" dirty="0">
                <a:solidFill>
                  <a:srgbClr val="000000"/>
                </a:solidFill>
              </a:rPr>
              <a:t> dRICH Office  	    5/1/2025	     </a:t>
            </a:r>
            <a:r>
              <a:rPr lang="en-US" b="1" dirty="0">
                <a:solidFill>
                  <a:srgbClr val="000000"/>
                </a:solidFill>
              </a:rPr>
              <a:t>dRICH radiator gas system</a:t>
            </a:r>
            <a:r>
              <a:rPr lang="en-US" dirty="0">
                <a:solidFill>
                  <a:srgbClr val="000000"/>
                </a:solidFill>
              </a:rPr>
              <a:t>		Fulvio Tessarotto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46CA19-FFA8-EC03-6944-7F557F689D0D}"/>
              </a:ext>
            </a:extLst>
          </p:cNvPr>
          <p:cNvSpPr txBox="1"/>
          <p:nvPr/>
        </p:nvSpPr>
        <p:spPr>
          <a:xfrm rot="19200221">
            <a:off x="2114177" y="2968314"/>
            <a:ext cx="591798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7030A0">
                    <a:alpha val="30000"/>
                  </a:srgbClr>
                </a:solidFill>
              </a:rPr>
              <a:t>REMINDER</a:t>
            </a:r>
          </a:p>
        </p:txBody>
      </p:sp>
    </p:spTree>
    <p:extLst>
      <p:ext uri="{BB962C8B-B14F-4D97-AF65-F5344CB8AC3E}">
        <p14:creationId xmlns:p14="http://schemas.microsoft.com/office/powerpoint/2010/main" val="3909268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1DF64A-8C3F-B012-DA93-E997F67A5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89" name="Rectangle 17">
            <a:extLst>
              <a:ext uri="{FF2B5EF4-FFF2-40B4-BE49-F238E27FC236}">
                <a16:creationId xmlns:a16="http://schemas.microsoft.com/office/drawing/2014/main" id="{CEC62D55-9CAE-C166-56F0-BB65DC8C35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25730" y="995082"/>
            <a:ext cx="9428480" cy="4926663"/>
          </a:xfrm>
          <a:noFill/>
          <a:ln w="28575">
            <a:noFill/>
          </a:ln>
        </p:spPr>
        <p:txBody>
          <a:bodyPr/>
          <a:lstStyle/>
          <a:p>
            <a:pPr marL="762000" lvl="1" indent="0">
              <a:buNone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/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22E9FF-F540-B454-D70C-27E27E226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01629" cy="1015839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C06A093-5802-6C88-B5E8-D9AB6CE5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8538" y="6566394"/>
            <a:ext cx="8954212" cy="250945"/>
          </a:xfrm>
        </p:spPr>
        <p:txBody>
          <a:bodyPr/>
          <a:lstStyle/>
          <a:p>
            <a:pPr algn="just">
              <a:defRPr/>
            </a:pPr>
            <a:r>
              <a:rPr lang="en-US" dirty="0" err="1">
                <a:solidFill>
                  <a:srgbClr val="000000"/>
                </a:solidFill>
              </a:rPr>
              <a:t>ePIC</a:t>
            </a:r>
            <a:r>
              <a:rPr lang="en-US" dirty="0">
                <a:solidFill>
                  <a:srgbClr val="000000"/>
                </a:solidFill>
              </a:rPr>
              <a:t> dRICH Office  	    5/1/2025	     </a:t>
            </a:r>
            <a:r>
              <a:rPr lang="en-US" b="1" dirty="0">
                <a:solidFill>
                  <a:srgbClr val="000000"/>
                </a:solidFill>
              </a:rPr>
              <a:t>dRICH radiator gas system</a:t>
            </a:r>
            <a:r>
              <a:rPr lang="en-US" dirty="0">
                <a:solidFill>
                  <a:srgbClr val="000000"/>
                </a:solidFill>
              </a:rPr>
              <a:t>		Fulvio Tessarotto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</p:txBody>
      </p:sp>
      <p:pic>
        <p:nvPicPr>
          <p:cNvPr id="8" name="Picture 7" descr="A screenshot of a graph&#10;&#10;Description automatically generated">
            <a:extLst>
              <a:ext uri="{FF2B5EF4-FFF2-40B4-BE49-F238E27FC236}">
                <a16:creationId xmlns:a16="http://schemas.microsoft.com/office/drawing/2014/main" id="{FD142BE1-3A34-07AD-F072-4B463CB658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4321"/>
          <a:stretch/>
        </p:blipFill>
        <p:spPr bwMode="auto">
          <a:xfrm>
            <a:off x="1328419" y="1148867"/>
            <a:ext cx="5631180" cy="3505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A screenshot of a graph&#10;&#10;Description automatically generated">
            <a:extLst>
              <a:ext uri="{FF2B5EF4-FFF2-40B4-BE49-F238E27FC236}">
                <a16:creationId xmlns:a16="http://schemas.microsoft.com/office/drawing/2014/main" id="{6E9F170A-4C76-1C85-9DEB-E6FA6D22DF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3" t="66572" r="-483" b="-240"/>
          <a:stretch/>
        </p:blipFill>
        <p:spPr bwMode="auto">
          <a:xfrm>
            <a:off x="1603692" y="4654067"/>
            <a:ext cx="5237374" cy="16711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21418E4-5960-4CDF-7A6E-7CC917E7D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128" y="0"/>
            <a:ext cx="6726887" cy="984250"/>
          </a:xfrm>
          <a:solidFill>
            <a:srgbClr val="66FFFF"/>
          </a:solidFill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Physical properties of CO</a:t>
            </a:r>
            <a:r>
              <a:rPr lang="en-US" sz="3200" baseline="-25000" dirty="0">
                <a:solidFill>
                  <a:srgbClr val="FF0000"/>
                </a:solidFill>
              </a:rPr>
              <a:t>2</a:t>
            </a:r>
            <a:r>
              <a:rPr lang="en-US" sz="3200" dirty="0">
                <a:solidFill>
                  <a:srgbClr val="FF0000"/>
                </a:solidFill>
              </a:rPr>
              <a:t>               </a:t>
            </a:r>
            <a:endParaRPr lang="en-US" sz="3200" baseline="-25000" dirty="0">
              <a:solidFill>
                <a:srgbClr val="FF0000"/>
              </a:solidFill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3208FBA7-3605-36AF-80F6-8A5E04B44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1066" y="2451702"/>
            <a:ext cx="2047070" cy="89953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571500" indent="-5715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47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b="1">
                <a:solidFill>
                  <a:srgbClr val="0000CC"/>
                </a:solidFill>
                <a:latin typeface="+mn-lt"/>
              </a:defRPr>
            </a:lvl2pPr>
            <a:lvl3pPr marL="15621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SzPct val="40000"/>
              <a:buFont typeface="Wingdings" pitchFamily="2" charset="2"/>
              <a:buChar char="¨"/>
              <a:defRPr sz="1600" b="1">
                <a:solidFill>
                  <a:srgbClr val="0000CC"/>
                </a:solidFill>
                <a:latin typeface="+mn-lt"/>
              </a:defRPr>
            </a:lvl3pPr>
            <a:lvl4pPr marL="1924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"/>
              <a:defRPr sz="1400" b="1">
                <a:solidFill>
                  <a:srgbClr val="0000CC"/>
                </a:solidFill>
                <a:latin typeface="+mn-lt"/>
              </a:defRPr>
            </a:lvl4pPr>
            <a:lvl5pPr marL="22860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rgbClr val="0000CC"/>
                </a:solidFill>
                <a:latin typeface="+mn-lt"/>
              </a:defRPr>
            </a:lvl5pPr>
            <a:lvl6pPr marL="27432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6pPr>
            <a:lvl7pPr marL="32004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7pPr>
            <a:lvl8pPr marL="36576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8pPr>
            <a:lvl9pPr marL="41148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kern="0" dirty="0">
                <a:solidFill>
                  <a:schemeClr val="tx1"/>
                </a:solidFill>
              </a:rPr>
              <a:t>No liquid below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kern="0" dirty="0">
                <a:solidFill>
                  <a:schemeClr val="tx1"/>
                </a:solidFill>
              </a:rPr>
              <a:t> -56.6 ˚C</a:t>
            </a:r>
          </a:p>
          <a:p>
            <a:pPr marL="0" indent="0">
              <a:lnSpc>
                <a:spcPct val="80000"/>
              </a:lnSpc>
              <a:buNone/>
            </a:pPr>
            <a:endParaRPr lang="en-US" kern="0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kern="0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kern="0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kern="0" dirty="0">
                <a:solidFill>
                  <a:srgbClr val="7030A0"/>
                </a:solidFill>
              </a:rPr>
              <a:t>	</a:t>
            </a:r>
          </a:p>
          <a:p>
            <a:pPr marL="0" indent="0">
              <a:lnSpc>
                <a:spcPct val="80000"/>
              </a:lnSpc>
              <a:buNone/>
            </a:pPr>
            <a:endParaRPr lang="en-US" sz="1800" kern="0" dirty="0">
              <a:solidFill>
                <a:schemeClr val="tx1"/>
              </a:solidFill>
            </a:endParaRPr>
          </a:p>
          <a:p>
            <a:pPr marL="285750" indent="0">
              <a:lnSpc>
                <a:spcPct val="80000"/>
              </a:lnSpc>
              <a:buNone/>
            </a:pPr>
            <a:endParaRPr lang="en-US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698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FBA0F-9444-B1AF-D9D9-6DBAD9FF7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89" name="Rectangle 17">
            <a:extLst>
              <a:ext uri="{FF2B5EF4-FFF2-40B4-BE49-F238E27FC236}">
                <a16:creationId xmlns:a16="http://schemas.microsoft.com/office/drawing/2014/main" id="{4B4C2349-43DD-FE4B-1D61-E05A30EDFA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25730" y="995082"/>
            <a:ext cx="9428480" cy="4926663"/>
          </a:xfrm>
          <a:noFill/>
          <a:ln w="28575">
            <a:noFill/>
          </a:ln>
        </p:spPr>
        <p:txBody>
          <a:bodyPr/>
          <a:lstStyle/>
          <a:p>
            <a:pPr marL="762000" lvl="1" indent="0">
              <a:buNone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/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3494D75-156D-1579-3B80-33BD9D796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629" y="2561"/>
            <a:ext cx="6494738" cy="992521"/>
          </a:xfrm>
          <a:solidFill>
            <a:srgbClr val="C0F4FE"/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2800" kern="1200" dirty="0">
                <a:solidFill>
                  <a:srgbClr val="FF0000"/>
                </a:solidFill>
              </a:rPr>
              <a:t>An approach for vessel filling</a:t>
            </a:r>
            <a:endParaRPr lang="en-US" sz="2400" kern="1200" dirty="0"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B91C861-576D-DAC6-8971-E6F7D689D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4663" y="1987603"/>
            <a:ext cx="6629557" cy="300494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571500" indent="-5715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47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b="1">
                <a:solidFill>
                  <a:srgbClr val="0000CC"/>
                </a:solidFill>
                <a:latin typeface="+mn-lt"/>
              </a:defRPr>
            </a:lvl2pPr>
            <a:lvl3pPr marL="15621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SzPct val="40000"/>
              <a:buFont typeface="Wingdings" pitchFamily="2" charset="2"/>
              <a:buChar char="¨"/>
              <a:defRPr sz="1600" b="1">
                <a:solidFill>
                  <a:srgbClr val="0000CC"/>
                </a:solidFill>
                <a:latin typeface="+mn-lt"/>
              </a:defRPr>
            </a:lvl3pPr>
            <a:lvl4pPr marL="1924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"/>
              <a:defRPr sz="1400" b="1">
                <a:solidFill>
                  <a:srgbClr val="0000CC"/>
                </a:solidFill>
                <a:latin typeface="+mn-lt"/>
              </a:defRPr>
            </a:lvl4pPr>
            <a:lvl5pPr marL="22860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rgbClr val="0000CC"/>
                </a:solidFill>
                <a:latin typeface="+mn-lt"/>
              </a:defRPr>
            </a:lvl5pPr>
            <a:lvl6pPr marL="27432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6pPr>
            <a:lvl7pPr marL="32004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7pPr>
            <a:lvl8pPr marL="36576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8pPr>
            <a:lvl9pPr marL="41148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kern="0" dirty="0">
                <a:solidFill>
                  <a:schemeClr val="tx1"/>
                </a:solidFill>
              </a:rPr>
              <a:t>Using CO2 as stand-by gas</a:t>
            </a:r>
          </a:p>
          <a:p>
            <a:pPr lvl="1">
              <a:lnSpc>
                <a:spcPct val="80000"/>
              </a:lnSpc>
            </a:pPr>
            <a:r>
              <a:rPr lang="en-US" kern="0" dirty="0">
                <a:solidFill>
                  <a:schemeClr val="tx1"/>
                </a:solidFill>
              </a:rPr>
              <a:t>CO2 requires reasonable P, T conditions for liquefaction</a:t>
            </a:r>
          </a:p>
          <a:p>
            <a:pPr>
              <a:lnSpc>
                <a:spcPct val="80000"/>
              </a:lnSpc>
            </a:pPr>
            <a:r>
              <a:rPr lang="en-US" kern="0" dirty="0">
                <a:solidFill>
                  <a:schemeClr val="tx1"/>
                </a:solidFill>
              </a:rPr>
              <a:t>Studies of CO2-C2F6 separation</a:t>
            </a:r>
          </a:p>
          <a:p>
            <a:pPr marL="0" indent="0">
              <a:lnSpc>
                <a:spcPct val="80000"/>
              </a:lnSpc>
              <a:buNone/>
            </a:pPr>
            <a:endParaRPr lang="en-US" kern="0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kern="0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kern="0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kern="0" dirty="0">
                <a:solidFill>
                  <a:srgbClr val="7030A0"/>
                </a:solidFill>
              </a:rPr>
              <a:t>	</a:t>
            </a:r>
          </a:p>
          <a:p>
            <a:pPr marL="0" indent="0">
              <a:lnSpc>
                <a:spcPct val="80000"/>
              </a:lnSpc>
              <a:buNone/>
            </a:pPr>
            <a:endParaRPr lang="en-US" sz="1800" kern="0" dirty="0">
              <a:solidFill>
                <a:schemeClr val="tx1"/>
              </a:solidFill>
            </a:endParaRPr>
          </a:p>
          <a:p>
            <a:pPr marL="285750" indent="0">
              <a:lnSpc>
                <a:spcPct val="80000"/>
              </a:lnSpc>
              <a:buNone/>
            </a:pPr>
            <a:endParaRPr lang="en-US" kern="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EAFC25-B2A8-CCFF-6B36-E19AF1DF0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01629" cy="1015839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7066936-F1B7-69F4-F8F2-B29B876265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8538" y="6566394"/>
            <a:ext cx="8954212" cy="250945"/>
          </a:xfrm>
        </p:spPr>
        <p:txBody>
          <a:bodyPr/>
          <a:lstStyle/>
          <a:p>
            <a:pPr algn="just">
              <a:defRPr/>
            </a:pPr>
            <a:r>
              <a:rPr lang="en-US" dirty="0" err="1">
                <a:solidFill>
                  <a:srgbClr val="000000"/>
                </a:solidFill>
              </a:rPr>
              <a:t>ePIC</a:t>
            </a:r>
            <a:r>
              <a:rPr lang="en-US" dirty="0">
                <a:solidFill>
                  <a:srgbClr val="000000"/>
                </a:solidFill>
              </a:rPr>
              <a:t> dRICH Office  	    5/1/2025	     </a:t>
            </a:r>
            <a:r>
              <a:rPr lang="en-US" b="1" dirty="0">
                <a:solidFill>
                  <a:srgbClr val="000000"/>
                </a:solidFill>
              </a:rPr>
              <a:t>dRICH radiator gas system</a:t>
            </a:r>
            <a:r>
              <a:rPr lang="en-US" dirty="0">
                <a:solidFill>
                  <a:srgbClr val="000000"/>
                </a:solidFill>
              </a:rPr>
              <a:t>		Fulvio Tessarotto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593403"/>
      </p:ext>
    </p:extLst>
  </p:cSld>
  <p:clrMapOvr>
    <a:masterClrMapping/>
  </p:clrMapOvr>
</p:sld>
</file>

<file path=ppt/theme/theme1.xml><?xml version="1.0" encoding="utf-8"?>
<a:theme xmlns:a="http://schemas.openxmlformats.org/drawingml/2006/main" name="Paper Presentation 2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Paper Presentation 2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D1FFFF"/>
            </a:gs>
            <a:gs pos="50000">
              <a:srgbClr val="D1FFFF">
                <a:gamma/>
                <a:shade val="46275"/>
                <a:invGamma/>
              </a:srgbClr>
            </a:gs>
            <a:gs pos="100000">
              <a:srgbClr val="D1FFFF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D1FFFF"/>
            </a:gs>
            <a:gs pos="50000">
              <a:srgbClr val="D1FFFF">
                <a:gamma/>
                <a:shade val="46275"/>
                <a:invGamma/>
              </a:srgbClr>
            </a:gs>
            <a:gs pos="100000">
              <a:srgbClr val="D1FFFF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" pitchFamily="34" charset="0"/>
          </a:defRPr>
        </a:defPPr>
      </a:lstStyle>
    </a:lnDef>
  </a:objectDefaults>
  <a:extraClrSchemeLst>
    <a:extraClrScheme>
      <a:clrScheme name="Paper Presentation 2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er Presentation 2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2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2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2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2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Paper Presentation 2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Paper Presentation 2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D1FFFF"/>
            </a:gs>
            <a:gs pos="50000">
              <a:srgbClr val="D1FFFF">
                <a:gamma/>
                <a:shade val="46275"/>
                <a:invGamma/>
              </a:srgbClr>
            </a:gs>
            <a:gs pos="100000">
              <a:srgbClr val="D1FFFF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D1FFFF"/>
            </a:gs>
            <a:gs pos="50000">
              <a:srgbClr val="D1FFFF">
                <a:gamma/>
                <a:shade val="46275"/>
                <a:invGamma/>
              </a:srgbClr>
            </a:gs>
            <a:gs pos="100000">
              <a:srgbClr val="D1FFFF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" pitchFamily="34" charset="0"/>
          </a:defRPr>
        </a:defPPr>
      </a:lstStyle>
    </a:lnDef>
  </a:objectDefaults>
  <a:extraClrSchemeLst>
    <a:extraClrScheme>
      <a:clrScheme name="Paper Presentation 2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er Presentation 2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2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2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2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2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4111ef1-414a-4d8d-81fe-eaef00528c3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69C5DAB95E9341A42D1FCC0EA47481" ma:contentTypeVersion="15" ma:contentTypeDescription="Create a new document." ma:contentTypeScope="" ma:versionID="9136f87e27750864f9fd3592a0cf2042">
  <xsd:schema xmlns:xsd="http://www.w3.org/2001/XMLSchema" xmlns:xs="http://www.w3.org/2001/XMLSchema" xmlns:p="http://schemas.microsoft.com/office/2006/metadata/properties" xmlns:ns3="94111ef1-414a-4d8d-81fe-eaef00528c38" targetNamespace="http://schemas.microsoft.com/office/2006/metadata/properties" ma:root="true" ma:fieldsID="b194515ffa4a4fa035bc7229fdf63235" ns3:_="">
    <xsd:import namespace="94111ef1-414a-4d8d-81fe-eaef00528c3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111ef1-414a-4d8d-81fe-eaef00528c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FE4574-6D9F-4CD1-9ED1-D60E256541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B0EB48-AF9D-4CF4-9FB9-D6E2DA703F80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94111ef1-414a-4d8d-81fe-eaef00528c38"/>
  </ds:schemaRefs>
</ds:datastoreItem>
</file>

<file path=customXml/itemProps3.xml><?xml version="1.0" encoding="utf-8"?>
<ds:datastoreItem xmlns:ds="http://schemas.openxmlformats.org/officeDocument/2006/customXml" ds:itemID="{4D064C48-3D31-4932-83F7-5670441E29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111ef1-414a-4d8d-81fe-eaef00528c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Z:\P32\MSO97PRO\Template\CERN\Paper Presentation 2.pot</Template>
  <TotalTime>148322</TotalTime>
  <Words>1480</Words>
  <Application>Microsoft Office PowerPoint</Application>
  <PresentationFormat>Custom</PresentationFormat>
  <Paragraphs>286</Paragraphs>
  <Slides>28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Aptos</vt:lpstr>
      <vt:lpstr>Arial</vt:lpstr>
      <vt:lpstr>Calibri</vt:lpstr>
      <vt:lpstr>Calibri Light</vt:lpstr>
      <vt:lpstr>Comic Sans MS</vt:lpstr>
      <vt:lpstr>Courier New</vt:lpstr>
      <vt:lpstr>Helvetica</vt:lpstr>
      <vt:lpstr>Times New Roman</vt:lpstr>
      <vt:lpstr>Wingdings</vt:lpstr>
      <vt:lpstr>Paper Presentation 2</vt:lpstr>
      <vt:lpstr>1_Custom Design</vt:lpstr>
      <vt:lpstr>Custom Design</vt:lpstr>
      <vt:lpstr>1_Paper Presentation 2</vt:lpstr>
      <vt:lpstr>Update on gas system and monitor</vt:lpstr>
      <vt:lpstr>Items for PID review</vt:lpstr>
      <vt:lpstr>Items for PID review</vt:lpstr>
      <vt:lpstr>Block diagram of the dRICH gas system</vt:lpstr>
      <vt:lpstr>Block diagram of the dRICH gas system</vt:lpstr>
      <vt:lpstr>Separation possibilities</vt:lpstr>
      <vt:lpstr>Physical properties of C2F6               </vt:lpstr>
      <vt:lpstr>Physical properties of CO2               </vt:lpstr>
      <vt:lpstr>An approach for vessel filling</vt:lpstr>
      <vt:lpstr>Separation of C2F6 from CO2</vt:lpstr>
      <vt:lpstr>C2F6 - CO2 gas mixture</vt:lpstr>
      <vt:lpstr>C2F6 - CO2</vt:lpstr>
      <vt:lpstr>C2F6 - CO2</vt:lpstr>
      <vt:lpstr>Separation of C2F6 from CO2</vt:lpstr>
      <vt:lpstr>Separation of C2F6 from CO2</vt:lpstr>
      <vt:lpstr>Separation of C2F6 from CO2</vt:lpstr>
      <vt:lpstr>Separation of C2F6 from CO2</vt:lpstr>
      <vt:lpstr>CERN setup</vt:lpstr>
      <vt:lpstr>C2F6 - CO2</vt:lpstr>
      <vt:lpstr>An approach for vessel filling</vt:lpstr>
      <vt:lpstr>VUV Trasparency of C2F6</vt:lpstr>
      <vt:lpstr>C2F6 speed of sound</vt:lpstr>
      <vt:lpstr>Other separation options</vt:lpstr>
      <vt:lpstr>Strategy of measurements</vt:lpstr>
      <vt:lpstr>Purchase of Perkin Elmer 850+</vt:lpstr>
      <vt:lpstr>first measurement with Perkin Elmer 850+</vt:lpstr>
      <vt:lpstr>first measurement with Perkin Elmer 850+</vt:lpstr>
      <vt:lpstr>Interferometer development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Fulvio Tessarotto</dc:creator>
  <cp:lastModifiedBy>Fulvio Tessarotto</cp:lastModifiedBy>
  <cp:revision>2074</cp:revision>
  <cp:lastPrinted>2000-06-14T12:59:46Z</cp:lastPrinted>
  <dcterms:created xsi:type="dcterms:W3CDTF">1999-01-09T07:35:23Z</dcterms:created>
  <dcterms:modified xsi:type="dcterms:W3CDTF">2025-02-05T14:37:28Z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0x0101007569C5DAB95E9341A42D1FCC0EA47481</vt:lpwstr>
  </property>
</Properties>
</file>