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9"/>
  </p:notesMasterIdLst>
  <p:sldIdLst>
    <p:sldId id="256" r:id="rId5"/>
    <p:sldId id="262" r:id="rId6"/>
    <p:sldId id="274" r:id="rId7"/>
    <p:sldId id="276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  <a:srgbClr val="339966"/>
    <a:srgbClr val="000066"/>
    <a:srgbClr val="006666"/>
    <a:srgbClr val="EE9F12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5"/>
          </a:solidFill>
        </a:fill>
      </a:tcStyle>
    </a:wholeTbl>
    <a:band2H>
      <a:tcTxStyle/>
      <a:tcStyle>
        <a:tcBdr/>
        <a:fill>
          <a:solidFill>
            <a:srgbClr val="E6E9EB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C"/>
          </a:solidFill>
        </a:fill>
      </a:tcStyle>
    </a:wholeTbl>
    <a:band2H>
      <a:tcTxStyle/>
      <a:tcStyle>
        <a:tcBdr/>
        <a:fill>
          <a:solidFill>
            <a:srgbClr val="FFF6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935" autoAdjust="0"/>
  </p:normalViewPr>
  <p:slideViewPr>
    <p:cSldViewPr snapToGrid="0">
      <p:cViewPr varScale="1">
        <p:scale>
          <a:sx n="71" d="100"/>
          <a:sy n="71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250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41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52EE2D-8620-D2F2-E0C8-C7A450A18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BB48CD-F8E0-DAC4-720A-D9546A2FB3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534EF5-5967-A7BB-2797-31B0849A5B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750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18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18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18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2" y="5755087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TWO_COLUMN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le Text"/>
          <p:cNvSpPr txBox="1">
            <a:spLocks noGrp="1"/>
          </p:cNvSpPr>
          <p:nvPr>
            <p:ph type="title"/>
          </p:nvPr>
        </p:nvSpPr>
        <p:spPr>
          <a:xfrm>
            <a:off x="415599" y="593366"/>
            <a:ext cx="11360802" cy="763601"/>
          </a:xfrm>
          <a:prstGeom prst="rect">
            <a:avLst/>
          </a:prstGeom>
        </p:spPr>
        <p:txBody>
          <a:bodyPr lIns="121899" tIns="121899" rIns="121899" bIns="121899" anchor="t"/>
          <a:lstStyle>
            <a:lvl1pPr defTabSz="1219200">
              <a:lnSpc>
                <a:spcPct val="100000"/>
              </a:lnSpc>
              <a:defRPr sz="3600" b="0"/>
            </a:lvl1pPr>
          </a:lstStyle>
          <a:p>
            <a:r>
              <a:t>Title Text</a:t>
            </a:r>
          </a:p>
        </p:txBody>
      </p:sp>
      <p:sp>
        <p:nvSpPr>
          <p:cNvPr id="1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15599" y="1536633"/>
            <a:ext cx="5333202" cy="4555201"/>
          </a:xfrm>
          <a:prstGeom prst="rect">
            <a:avLst/>
          </a:prstGeom>
        </p:spPr>
        <p:txBody>
          <a:bodyPr lIns="121899" tIns="121899" rIns="121899" bIns="121899"/>
          <a:lstStyle>
            <a:lvl1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1pPr>
            <a:lvl2pPr marL="10668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2pPr>
            <a:lvl3pPr marL="15240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■"/>
              <a:defRPr sz="1800">
                <a:solidFill>
                  <a:srgbClr val="595959"/>
                </a:solidFill>
              </a:defRPr>
            </a:lvl3pPr>
            <a:lvl4pPr marL="19812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lvl4pPr>
            <a:lvl5pPr marL="2438400" indent="-457200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○"/>
              <a:defRPr sz="1800">
                <a:solidFill>
                  <a:srgbClr val="595959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" name="Google Shape;23;p5"/>
          <p:cNvSpPr txBox="1">
            <a:spLocks noGrp="1"/>
          </p:cNvSpPr>
          <p:nvPr>
            <p:ph type="body" sz="half" idx="21"/>
          </p:nvPr>
        </p:nvSpPr>
        <p:spPr>
          <a:xfrm>
            <a:off x="6443200" y="1536633"/>
            <a:ext cx="5333201" cy="4555201"/>
          </a:xfrm>
          <a:prstGeom prst="rect">
            <a:avLst/>
          </a:prstGeom>
        </p:spPr>
        <p:txBody>
          <a:bodyPr lIns="121899" tIns="121899" rIns="121899" bIns="121899"/>
          <a:lstStyle/>
          <a:p>
            <a:pPr marL="547914" indent="-408214" defTabSz="1219200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1800"/>
              <a:buFont typeface="Arial"/>
              <a:buChar char="●"/>
              <a:defRPr sz="18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602195" y="6271715"/>
            <a:ext cx="426016" cy="416615"/>
          </a:xfrm>
          <a:prstGeom prst="rect">
            <a:avLst/>
          </a:prstGeom>
        </p:spPr>
        <p:txBody>
          <a:bodyPr lIns="121899" tIns="121899" rIns="121899" bIns="121899">
            <a:normAutofit/>
          </a:bodyPr>
          <a:lstStyle>
            <a:lvl1pPr defTabSz="1219200">
              <a:defRPr sz="1200">
                <a:solidFill>
                  <a:srgbClr val="59595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5773229"/>
            <a:ext cx="10334626" cy="746185"/>
          </a:xfrm>
          <a:prstGeom prst="rect">
            <a:avLst/>
          </a:prstGeom>
        </p:spPr>
        <p:txBody>
          <a:bodyPr/>
          <a:lstStyle>
            <a:lvl1pPr marL="0" indent="0">
              <a:defRPr sz="1800"/>
            </a:lvl1pPr>
            <a:lvl2pPr marL="0" indent="457200">
              <a:buSzTx/>
              <a:buNone/>
              <a:defRPr sz="1800"/>
            </a:lvl2pPr>
            <a:lvl3pPr marL="0" indent="914400">
              <a:buSzTx/>
              <a:buNone/>
              <a:defRPr sz="1800"/>
            </a:lvl3pPr>
            <a:lvl4pPr marL="0" indent="1371600">
              <a:buSzTx/>
              <a:buNone/>
              <a:defRPr sz="1800"/>
            </a:lvl4pPr>
            <a:lvl5pPr marL="0" indent="1828800">
              <a:buSzTx/>
              <a:buNone/>
              <a:defRPr sz="1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/>
          <a:p>
            <a:pPr marL="0" indent="0">
              <a:defRPr sz="2400"/>
            </a:pPr>
            <a:endParaRPr/>
          </a:p>
        </p:txBody>
      </p:sp>
      <p:pic>
        <p:nvPicPr>
          <p:cNvPr id="25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6082" y="5742909"/>
            <a:ext cx="3238501" cy="419101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3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>
            <a:lvl1pPr marL="0" indent="0">
              <a:defRPr sz="2400">
                <a:solidFill>
                  <a:srgbClr val="FFFFFF"/>
                </a:solidFill>
              </a:defRPr>
            </a:lvl1pPr>
            <a:lvl2pPr marL="0" indent="457200">
              <a:buSzTx/>
              <a:buNone/>
              <a:defRPr sz="2400">
                <a:solidFill>
                  <a:srgbClr val="FFFFFF"/>
                </a:solidFill>
              </a:defRPr>
            </a:lvl2pPr>
            <a:lvl3pPr marL="0" indent="914400">
              <a:buSzTx/>
              <a:buNone/>
              <a:defRPr sz="2400">
                <a:solidFill>
                  <a:srgbClr val="FFFFFF"/>
                </a:solidFill>
              </a:defRPr>
            </a:lvl3pPr>
            <a:lvl4pPr marL="0" indent="1371600">
              <a:buSzTx/>
              <a:buNone/>
              <a:defRPr sz="2400">
                <a:solidFill>
                  <a:srgbClr val="FFFFFF"/>
                </a:solidFill>
              </a:defRPr>
            </a:lvl4pPr>
            <a:lvl5pPr marL="0" indent="1828800">
              <a:buSzTx/>
              <a:buNone/>
              <a:defRPr sz="24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_Print-friendly">
    <p:bg>
      <p:bgPr>
        <a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2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2541806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t>Click To Edit Master Title Style</a:t>
            </a:r>
          </a:p>
        </p:txBody>
      </p:sp>
      <p:sp>
        <p:nvSpPr>
          <p:cNvPr id="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501443"/>
            <a:ext cx="10334626" cy="1259608"/>
          </a:xfrm>
          <a:prstGeom prst="rect">
            <a:avLst/>
          </a:prstGeom>
        </p:spPr>
        <p:txBody>
          <a:bodyPr/>
          <a:lstStyle>
            <a:lvl1pPr marL="0" indent="0">
              <a:defRPr sz="2400"/>
            </a:lvl1pPr>
            <a:lvl2pPr marL="0" indent="457200">
              <a:buSzTx/>
              <a:buNone/>
              <a:defRPr sz="2400"/>
            </a:lvl2pPr>
            <a:lvl3pPr marL="0" indent="914400">
              <a:buSzTx/>
              <a:buNone/>
              <a:defRPr sz="2400"/>
            </a:lvl3pPr>
            <a:lvl4pPr marL="0" indent="1371600">
              <a:buSzTx/>
              <a:buNone/>
              <a:defRPr sz="2400"/>
            </a:lvl4pPr>
            <a:lvl5pPr marL="0" indent="1828800">
              <a:buSz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</a:lvl1pPr>
            <a:lvl2pPr>
              <a:buFont typeface="Arial"/>
            </a:lvl2pPr>
            <a:lvl3pPr>
              <a:buFont typeface="Arial"/>
            </a:lvl3pPr>
            <a:lvl4pPr>
              <a:buFont typeface="Arial"/>
            </a:lvl4pPr>
            <a:lvl5pPr>
              <a:buFont typeface="Arial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itle Text"/>
          <p:cNvSpPr txBox="1"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71500" y="1681163"/>
            <a:ext cx="5157788" cy="823913"/>
          </a:xfrm>
          <a:prstGeom prst="rect">
            <a:avLst/>
          </a:prstGeom>
        </p:spPr>
        <p:txBody>
          <a:bodyPr anchor="b"/>
          <a:lstStyle>
            <a:lvl1pPr marL="0" indent="0">
              <a:defRPr sz="2400" b="1"/>
            </a:lvl1pPr>
            <a:lvl2pPr marL="0" indent="457200">
              <a:buSzTx/>
              <a:buNone/>
              <a:defRPr sz="2400" b="1"/>
            </a:lvl2pPr>
            <a:lvl3pPr marL="0" indent="914400">
              <a:buSzTx/>
              <a:buNone/>
              <a:defRPr sz="2400" b="1"/>
            </a:lvl3pPr>
            <a:lvl4pPr marL="0" indent="1371600">
              <a:buSzTx/>
              <a:buNone/>
              <a:defRPr sz="2400" b="1"/>
            </a:lvl4pPr>
            <a:lvl5pPr marL="0" indent="1828800"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0960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defRPr sz="2400" b="1"/>
            </a:pPr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buSzPct val="100000"/>
              <a:buFont typeface="Arial"/>
              <a:buChar char="•"/>
              <a:defRPr sz="3200"/>
            </a:lvl1pPr>
            <a:lvl2pPr marL="718457" indent="-261257">
              <a:buFont typeface="Arial"/>
              <a:defRPr sz="3200"/>
            </a:lvl2pPr>
            <a:lvl3pPr marL="1219200" indent="-304800">
              <a:buFont typeface="Arial"/>
              <a:defRPr sz="3200"/>
            </a:lvl3pPr>
            <a:lvl4pPr marL="1737360" indent="-365760">
              <a:buFont typeface="Arial"/>
              <a:defRPr sz="3200"/>
            </a:lvl4pPr>
            <a:lvl5pPr marL="2194560" indent="-365760">
              <a:buFont typeface="Arial"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defRPr sz="1600"/>
            </a:pPr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1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defRPr sz="1600"/>
            </a:lvl1pPr>
            <a:lvl2pPr marL="0" indent="457200">
              <a:buSzTx/>
              <a:buNone/>
              <a:defRPr sz="1600"/>
            </a:lvl2pPr>
            <a:lvl3pPr marL="0" indent="914400">
              <a:buSzTx/>
              <a:buNone/>
              <a:defRPr sz="1600"/>
            </a:lvl3pPr>
            <a:lvl4pPr marL="0" indent="1371600">
              <a:buSzTx/>
              <a:buNone/>
              <a:defRPr sz="1600"/>
            </a:lvl4pPr>
            <a:lvl5pPr marL="0" indent="1828800">
              <a:buSz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466537" y="6431384"/>
            <a:ext cx="153964" cy="135547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ransition spd="med"/>
  <p:hf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PHENIX status"/>
          <p:cNvSpPr txBox="1">
            <a:spLocks noGrp="1"/>
          </p:cNvSpPr>
          <p:nvPr>
            <p:ph type="ctrTitle"/>
          </p:nvPr>
        </p:nvSpPr>
        <p:spPr>
          <a:xfrm>
            <a:off x="813174" y="2227481"/>
            <a:ext cx="10334626" cy="1947461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status</a:t>
            </a:r>
          </a:p>
        </p:txBody>
      </p:sp>
      <p:sp>
        <p:nvSpPr>
          <p:cNvPr id="127" name="RHC time meeting &amp; RHIC coordination meeting…"/>
          <p:cNvSpPr txBox="1">
            <a:spLocks noGrp="1"/>
          </p:cNvSpPr>
          <p:nvPr>
            <p:ph type="subTitle" sz="quarter" idx="1"/>
          </p:nvPr>
        </p:nvSpPr>
        <p:spPr>
          <a:xfrm>
            <a:off x="813174" y="5658929"/>
            <a:ext cx="10334626" cy="74618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Shutdown Time M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eeting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 Placeholder 4"/>
          <p:cNvSpPr>
            <a:spLocks noGrp="1"/>
          </p:cNvSpPr>
          <p:nvPr>
            <p:ph type="body" idx="21"/>
          </p:nvPr>
        </p:nvSpPr>
        <p:spPr>
          <a:xfrm>
            <a:off x="813174" y="3939468"/>
            <a:ext cx="10334626" cy="1259608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indent="0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 Yip</a:t>
            </a:r>
          </a:p>
          <a:p>
            <a:pPr marL="0" indent="0">
              <a:defRPr sz="2400">
                <a:solidFill>
                  <a:srgbClr val="FFFFFF"/>
                </a:solidFill>
              </a:defRPr>
            </a:pP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sPHENIX Director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Operations 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EF1027-B48D-2F12-EBDA-C2C3773962B6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CEC9D7-B739-976E-7F22-820A2C2A0A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859" y="847164"/>
            <a:ext cx="11605746" cy="574413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457200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for the 2025 run is completed including (recently):</a:t>
            </a:r>
          </a:p>
          <a:p>
            <a:pPr marL="952500" lvl="1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Verified all detector rack interlocks </a:t>
            </a:r>
          </a:p>
          <a:p>
            <a:pPr marL="952500" lvl="1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AESRC walkthrough, Magnet Inspection and Laser inspection</a:t>
            </a:r>
          </a:p>
          <a:p>
            <a:pPr marL="952500" lvl="1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Donut counters installed &amp; test-fitted Collars are in open positions</a:t>
            </a:r>
          </a:p>
          <a:p>
            <a:pPr marL="952500" lvl="1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 pole-tip doors closed yesterday (Mar. 24)</a:t>
            </a:r>
          </a:p>
          <a:p>
            <a:pPr marL="952500" lvl="1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</a:t>
            </a:r>
            <a:r>
              <a:rPr lang="en-US" sz="29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bufferboxes</a:t>
            </a: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our DAQ have been in use with more disk bandwidth.</a:t>
            </a:r>
          </a:p>
          <a:p>
            <a:pPr marL="457200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Cooling improvement: New AC in the 1008 chiller platform has been installed, </a:t>
            </a:r>
            <a:r>
              <a:rPr lang="en-US" sz="29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inspected and switched </a:t>
            </a: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(thanks to C-AD and F&amp;O, a multi-month effort).</a:t>
            </a:r>
          </a:p>
          <a:p>
            <a:pPr marL="457200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fontAlgn="base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modified 1-Ton cranes in 1008 IR have passed inspection and will be cleared for use after some preventive maintenance.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C3E11-0D1E-9781-2E20-100133909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395" y="-247823"/>
            <a:ext cx="12052300" cy="1153419"/>
          </a:xfrm>
        </p:spPr>
        <p:txBody>
          <a:bodyPr>
            <a:normAutofit/>
          </a:bodyPr>
          <a:lstStyle/>
          <a:p>
            <a:pPr algn="ctr"/>
            <a:r>
              <a:rPr lang="en-US" sz="3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sPHENIX</a:t>
            </a:r>
            <a:r>
              <a:rPr lang="en-US" sz="3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Status during Shutdown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44A497-56EB-005D-2F93-2E106305CD0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>
          <a:xfrm flipH="1">
            <a:off x="11968745" y="6705600"/>
            <a:ext cx="114301" cy="114300"/>
          </a:xfrm>
        </p:spPr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43331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59832-6FEA-940A-CB1A-81741AE48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-239990"/>
            <a:ext cx="10428194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TPC line laser alignment etc.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7BE9D-53D1-FF82-E0D1-39A725EF8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363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ptos Display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31589C-E703-044C-B732-0A5D3C1F72A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E4651F-A729-0BD0-8E1E-8A9D9517DBE8}"/>
              </a:ext>
            </a:extLst>
          </p:cNvPr>
          <p:cNvSpPr txBox="1"/>
          <p:nvPr/>
        </p:nvSpPr>
        <p:spPr>
          <a:xfrm>
            <a:off x="235324" y="4216093"/>
            <a:ext cx="12055288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 lot of works have been done to automate the alignment procedure for the TPC line lasers.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75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TPC also performed extensive gain scans successfully, with only occasional trips.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800" i="0" u="none" strike="noStrike" cap="none" spc="0" normalizeH="0" baseline="0" dirty="0">
                <a:ln>
                  <a:noFill/>
                </a:ln>
                <a:solidFill>
                  <a:srgbClr val="0000FF"/>
                </a:solidFill>
                <a:effectLst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Ramp procedures are now scripted for easy shift-screw operation. </a:t>
            </a:r>
          </a:p>
        </p:txBody>
      </p:sp>
      <p:pic>
        <p:nvPicPr>
          <p:cNvPr id="1036" name="Picture 12">
            <a:extLst>
              <a:ext uri="{FF2B5EF4-FFF2-40B4-BE49-F238E27FC236}">
                <a16:creationId xmlns:a16="http://schemas.microsoft.com/office/drawing/2014/main" id="{2B98978C-8F6C-9D32-ACE5-2910DEBE3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24" y="866369"/>
            <a:ext cx="11871507" cy="3208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61427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455FC-38A1-4F77-5522-7390747348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4DDCE-ACD7-3821-47DF-CBADDA5A3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-239990"/>
            <a:ext cx="8922124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Detectors and Magnet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32832-6CCF-1773-DA83-EC99B398B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875" y="895221"/>
            <a:ext cx="8162365" cy="4854388"/>
          </a:xfrm>
          <a:solidFill>
            <a:srgbClr val="FFFFFF"/>
          </a:solidFill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detectors have been installed (last one: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sEPD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9525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 doors were closed on Monday.</a:t>
            </a:r>
          </a:p>
          <a:p>
            <a:pPr marL="0" indent="0"/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Mar. 24 Magnet cooldown to ~4.8 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Mar. 25 cold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hipot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(Carl, Kin)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Mar. 25-26 interlock verification (CAS)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will do Magnet power supply test/ramp (Pablo &amp; CAS), on </a:t>
            </a:r>
            <a:r>
              <a:rPr lang="en-US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Mar. 27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whenever the interlock verification is completed.</a:t>
            </a:r>
          </a:p>
          <a:p>
            <a:pPr marL="0" indent="0"/>
            <a:endParaRPr lang="en-US" dirty="0">
              <a:solidFill>
                <a:srgbClr val="0000FF"/>
              </a:solidFill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8B108-EF2F-1BFB-4CD8-5D23CA5BD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63632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0" i="0" kern="1200">
                <a:solidFill>
                  <a:schemeClr val="tx1">
                    <a:tint val="75000"/>
                  </a:schemeClr>
                </a:solidFill>
                <a:latin typeface="Aptos Display" panose="020B00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831589C-E703-044C-B732-0A5D3C1F72A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 descr="A picture containing indoor&#10;&#10;AI-generated content may be incorrect.">
            <a:extLst>
              <a:ext uri="{FF2B5EF4-FFF2-40B4-BE49-F238E27FC236}">
                <a16:creationId xmlns:a16="http://schemas.microsoft.com/office/drawing/2014/main" id="{25F46F65-275C-F68E-B7C4-807EE85518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038" y="-51733"/>
            <a:ext cx="2825423" cy="376723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B582AAA-6362-C684-8F4D-CDAA966E7DB5}"/>
              </a:ext>
            </a:extLst>
          </p:cNvPr>
          <p:cNvCxnSpPr>
            <a:cxnSpLocks/>
          </p:cNvCxnSpPr>
          <p:nvPr/>
        </p:nvCxnSpPr>
        <p:spPr>
          <a:xfrm>
            <a:off x="7809875" y="1085573"/>
            <a:ext cx="1912349" cy="0"/>
          </a:xfrm>
          <a:prstGeom prst="straightConnector1">
            <a:avLst/>
          </a:prstGeom>
          <a:noFill/>
          <a:ln w="22225" cap="flat">
            <a:solidFill>
              <a:srgbClr val="FF000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Picture 10" descr="A picture containing indoor&#10;&#10;AI-generated content may be incorrect.">
            <a:extLst>
              <a:ext uri="{FF2B5EF4-FFF2-40B4-BE49-F238E27FC236}">
                <a16:creationId xmlns:a16="http://schemas.microsoft.com/office/drawing/2014/main" id="{63AEA2D7-4A80-86E2-305F-2B2016B6C5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97515" y="3302701"/>
            <a:ext cx="3767231" cy="334012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84637EA-7CDD-194F-A04C-24AAB1265A65}"/>
              </a:ext>
            </a:extLst>
          </p:cNvPr>
          <p:cNvCxnSpPr>
            <a:cxnSpLocks/>
          </p:cNvCxnSpPr>
          <p:nvPr/>
        </p:nvCxnSpPr>
        <p:spPr>
          <a:xfrm>
            <a:off x="6820525" y="1528998"/>
            <a:ext cx="2308485" cy="2823952"/>
          </a:xfrm>
          <a:prstGeom prst="straightConnector1">
            <a:avLst/>
          </a:prstGeom>
          <a:noFill/>
          <a:ln w="22225" cap="flat">
            <a:solidFill>
              <a:srgbClr val="FF000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93092022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72DF185586794B9FD90DFA27274EE3" ma:contentTypeVersion="19" ma:contentTypeDescription="Create a new document." ma:contentTypeScope="" ma:versionID="6b5c440b9e1a4f3bdd077bc4993ce17d">
  <xsd:schema xmlns:xsd="http://www.w3.org/2001/XMLSchema" xmlns:xs="http://www.w3.org/2001/XMLSchema" xmlns:p="http://schemas.microsoft.com/office/2006/metadata/properties" xmlns:ns2="46d32cf5-67aa-4169-8b5a-b88b5954077c" xmlns:ns3="a15366be-a11d-406f-97c0-25efe51bccc8" xmlns:ns4="3bfd71d5-c7ac-4dca-b865-a609d1eb4074" targetNamespace="http://schemas.microsoft.com/office/2006/metadata/properties" ma:root="true" ma:fieldsID="04ea1c653435450ae8f27b81b248e8d7" ns2:_="" ns3:_="" ns4:_="">
    <xsd:import namespace="46d32cf5-67aa-4169-8b5a-b88b5954077c"/>
    <xsd:import namespace="a15366be-a11d-406f-97c0-25efe51bccc8"/>
    <xsd:import namespace="3bfd71d5-c7ac-4dca-b865-a609d1eb407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Date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d32cf5-67aa-4169-8b5a-b88b595407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Date" ma:index="12" nillable="true" ma:displayName="Date" ma:default="[today]" ma:format="DateTime" ma:internalName="Date">
      <xsd:simpleType>
        <xsd:restriction base="dms:DateTim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5a567-783b-4eae-ad25-f71283ef2f6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5366be-a11d-406f-97c0-25efe51bccc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d71d5-c7ac-4dca-b865-a609d1eb4074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51bce98-7737-4717-bdeb-0f7fab7ce19e}" ma:internalName="TaxCatchAll" ma:showField="CatchAllData" ma:web="a15366be-a11d-406f-97c0-25efe51bcc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46d32cf5-67aa-4169-8b5a-b88b5954077c">2024-02-21T14:12:02+00:00</Date>
    <lcf76f155ced4ddcb4097134ff3c332f xmlns="46d32cf5-67aa-4169-8b5a-b88b5954077c">
      <Terms xmlns="http://schemas.microsoft.com/office/infopath/2007/PartnerControls"/>
    </lcf76f155ced4ddcb4097134ff3c332f>
    <TaxCatchAll xmlns="3bfd71d5-c7ac-4dca-b865-a609d1eb407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9AE2C4-B681-4EA4-B8C9-3FD150EAF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d32cf5-67aa-4169-8b5a-b88b5954077c"/>
    <ds:schemaRef ds:uri="a15366be-a11d-406f-97c0-25efe51bccc8"/>
    <ds:schemaRef ds:uri="3bfd71d5-c7ac-4dca-b865-a609d1eb40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7FC6D0-1318-4919-89B5-CF65DF79CEF6}">
  <ds:schemaRefs>
    <ds:schemaRef ds:uri="http://schemas.microsoft.com/office/2006/metadata/properties"/>
    <ds:schemaRef ds:uri="http://schemas.microsoft.com/office/infopath/2007/PartnerControls"/>
    <ds:schemaRef ds:uri="46d32cf5-67aa-4169-8b5a-b88b5954077c"/>
    <ds:schemaRef ds:uri="3bfd71d5-c7ac-4dca-b865-a609d1eb4074"/>
  </ds:schemaRefs>
</ds:datastoreItem>
</file>

<file path=customXml/itemProps3.xml><?xml version="1.0" encoding="utf-8"?>
<ds:datastoreItem xmlns:ds="http://schemas.openxmlformats.org/officeDocument/2006/customXml" ds:itemID="{E86F2207-6B5B-489E-9C4F-A860AF0407E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35889</TotalTime>
  <Words>257</Words>
  <Application>Microsoft Office PowerPoint</Application>
  <PresentationFormat>Widescreen</PresentationFormat>
  <Paragraphs>34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BNL</vt:lpstr>
      <vt:lpstr>sPHENIX status</vt:lpstr>
      <vt:lpstr>sPHENIX Status during Shutdown</vt:lpstr>
      <vt:lpstr>TPC line laser alignment etc. </vt:lpstr>
      <vt:lpstr>Detectors and Magnet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Shutdown Time Meeting on Feb. 25, 2025</dc:title>
  <cp:lastModifiedBy>Yip, Kin</cp:lastModifiedBy>
  <cp:revision>389</cp:revision>
  <dcterms:modified xsi:type="dcterms:W3CDTF">2025-03-25T16:50:01Z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0x0101009E72DF185586794B9FD90DFA27274EE3</vt:lpwstr>
  </property>
  <property fmtid="{D5CDD505-2E9C-101B-9397-08002B2CF9AE}" pid="3" name="MediaServiceImageTags">
    <vt:lpwstr/>
  </property>
</Properties>
</file>