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5"/>
  </p:notesMasterIdLst>
  <p:sldIdLst>
    <p:sldId id="356" r:id="rId5"/>
    <p:sldId id="357" r:id="rId6"/>
    <p:sldId id="318" r:id="rId7"/>
    <p:sldId id="345" r:id="rId8"/>
    <p:sldId id="339" r:id="rId9"/>
    <p:sldId id="306" r:id="rId10"/>
    <p:sldId id="355" r:id="rId11"/>
    <p:sldId id="358" r:id="rId12"/>
    <p:sldId id="354" r:id="rId13"/>
    <p:sldId id="304" r:id="rId14"/>
  </p:sldIdLst>
  <p:sldSz cx="12192000" cy="6858000"/>
  <p:notesSz cx="6858000" cy="2409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B80A9E-C9B3-4C49-A9F9-E4CA9F16F1B8}" v="76" dt="2025-03-25T16:26:21.6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14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r, Gregory" userId="3561ba5d-ecd2-4074-b30a-c8c766e651bb" providerId="ADAL" clId="{FEB80A9E-C9B3-4C49-A9F9-E4CA9F16F1B8}"/>
    <pc:docChg chg="undo custSel addSld delSld modSld">
      <pc:chgData name="Marr, Gregory" userId="3561ba5d-ecd2-4074-b30a-c8c766e651bb" providerId="ADAL" clId="{FEB80A9E-C9B3-4C49-A9F9-E4CA9F16F1B8}" dt="2025-03-25T16:34:35.496" v="3482" actId="20577"/>
      <pc:docMkLst>
        <pc:docMk/>
      </pc:docMkLst>
      <pc:sldChg chg="modSp mod">
        <pc:chgData name="Marr, Gregory" userId="3561ba5d-ecd2-4074-b30a-c8c766e651bb" providerId="ADAL" clId="{FEB80A9E-C9B3-4C49-A9F9-E4CA9F16F1B8}" dt="2025-03-25T16:34:35.496" v="3482" actId="20577"/>
        <pc:sldMkLst>
          <pc:docMk/>
          <pc:sldMk cId="3919863926" sldId="306"/>
        </pc:sldMkLst>
        <pc:spChg chg="mod">
          <ac:chgData name="Marr, Gregory" userId="3561ba5d-ecd2-4074-b30a-c8c766e651bb" providerId="ADAL" clId="{FEB80A9E-C9B3-4C49-A9F9-E4CA9F16F1B8}" dt="2025-03-25T16:34:35.496" v="3482" actId="20577"/>
          <ac:spMkLst>
            <pc:docMk/>
            <pc:sldMk cId="3919863926" sldId="306"/>
            <ac:spMk id="3" creationId="{CE05BAB3-93A9-4362-AA58-BF024EA3D008}"/>
          </ac:spMkLst>
        </pc:spChg>
      </pc:sldChg>
      <pc:sldChg chg="addSp delSp modSp mod">
        <pc:chgData name="Marr, Gregory" userId="3561ba5d-ecd2-4074-b30a-c8c766e651bb" providerId="ADAL" clId="{FEB80A9E-C9B3-4C49-A9F9-E4CA9F16F1B8}" dt="2025-03-25T15:01:41.332" v="1840" actId="20577"/>
        <pc:sldMkLst>
          <pc:docMk/>
          <pc:sldMk cId="1351841527" sldId="318"/>
        </pc:sldMkLst>
        <pc:spChg chg="mod">
          <ac:chgData name="Marr, Gregory" userId="3561ba5d-ecd2-4074-b30a-c8c766e651bb" providerId="ADAL" clId="{FEB80A9E-C9B3-4C49-A9F9-E4CA9F16F1B8}" dt="2025-03-25T15:01:41.332" v="1840" actId="20577"/>
          <ac:spMkLst>
            <pc:docMk/>
            <pc:sldMk cId="1351841527" sldId="318"/>
            <ac:spMk id="4" creationId="{40F1692A-327B-4A38-A46D-758905412178}"/>
          </ac:spMkLst>
        </pc:spChg>
        <pc:picChg chg="add mod">
          <ac:chgData name="Marr, Gregory" userId="3561ba5d-ecd2-4074-b30a-c8c766e651bb" providerId="ADAL" clId="{FEB80A9E-C9B3-4C49-A9F9-E4CA9F16F1B8}" dt="2025-03-25T14:55:59.529" v="1595" actId="1037"/>
          <ac:picMkLst>
            <pc:docMk/>
            <pc:sldMk cId="1351841527" sldId="318"/>
            <ac:picMk id="6" creationId="{D62E5B0A-2B60-066B-7B7C-E37D89025C33}"/>
          </ac:picMkLst>
        </pc:picChg>
        <pc:picChg chg="add del">
          <ac:chgData name="Marr, Gregory" userId="3561ba5d-ecd2-4074-b30a-c8c766e651bb" providerId="ADAL" clId="{FEB80A9E-C9B3-4C49-A9F9-E4CA9F16F1B8}" dt="2025-03-25T14:55:53.847" v="1566" actId="478"/>
          <ac:picMkLst>
            <pc:docMk/>
            <pc:sldMk cId="1351841527" sldId="318"/>
            <ac:picMk id="7" creationId="{BABFCE23-E21E-BB28-71D6-B6C30B6FCD22}"/>
          </ac:picMkLst>
        </pc:picChg>
      </pc:sldChg>
      <pc:sldChg chg="addSp delSp modSp mod">
        <pc:chgData name="Marr, Gregory" userId="3561ba5d-ecd2-4074-b30a-c8c766e651bb" providerId="ADAL" clId="{FEB80A9E-C9B3-4C49-A9F9-E4CA9F16F1B8}" dt="2025-03-25T16:10:04.774" v="2743" actId="20577"/>
        <pc:sldMkLst>
          <pc:docMk/>
          <pc:sldMk cId="1336046822" sldId="339"/>
        </pc:sldMkLst>
        <pc:spChg chg="mod">
          <ac:chgData name="Marr, Gregory" userId="3561ba5d-ecd2-4074-b30a-c8c766e651bb" providerId="ADAL" clId="{FEB80A9E-C9B3-4C49-A9F9-E4CA9F16F1B8}" dt="2025-03-25T16:10:04.774" v="2743" actId="20577"/>
          <ac:spMkLst>
            <pc:docMk/>
            <pc:sldMk cId="1336046822" sldId="339"/>
            <ac:spMk id="10" creationId="{C77E873D-E72B-4BE0-99D3-3CB079EDDDF1}"/>
          </ac:spMkLst>
        </pc:spChg>
        <pc:spChg chg="del">
          <ac:chgData name="Marr, Gregory" userId="3561ba5d-ecd2-4074-b30a-c8c766e651bb" providerId="ADAL" clId="{FEB80A9E-C9B3-4C49-A9F9-E4CA9F16F1B8}" dt="2025-03-25T15:43:54.410" v="2425" actId="478"/>
          <ac:spMkLst>
            <pc:docMk/>
            <pc:sldMk cId="1336046822" sldId="339"/>
            <ac:spMk id="12" creationId="{6BEBF73D-2228-CBB1-57DB-F9468355AA8C}"/>
          </ac:spMkLst>
        </pc:spChg>
        <pc:picChg chg="del">
          <ac:chgData name="Marr, Gregory" userId="3561ba5d-ecd2-4074-b30a-c8c766e651bb" providerId="ADAL" clId="{FEB80A9E-C9B3-4C49-A9F9-E4CA9F16F1B8}" dt="2025-03-25T16:00:51.013" v="2433" actId="478"/>
          <ac:picMkLst>
            <pc:docMk/>
            <pc:sldMk cId="1336046822" sldId="339"/>
            <ac:picMk id="4" creationId="{EB7DA7DE-178F-7944-84E8-12A16F7E0DAF}"/>
          </ac:picMkLst>
        </pc:picChg>
        <pc:picChg chg="add mod">
          <ac:chgData name="Marr, Gregory" userId="3561ba5d-ecd2-4074-b30a-c8c766e651bb" providerId="ADAL" clId="{FEB80A9E-C9B3-4C49-A9F9-E4CA9F16F1B8}" dt="2025-03-25T15:44:42.893" v="2428" actId="14100"/>
          <ac:picMkLst>
            <pc:docMk/>
            <pc:sldMk cId="1336046822" sldId="339"/>
            <ac:picMk id="5" creationId="{3811ACB8-1B02-2A33-5DAB-2815716EF02E}"/>
          </ac:picMkLst>
        </pc:picChg>
        <pc:picChg chg="del">
          <ac:chgData name="Marr, Gregory" userId="3561ba5d-ecd2-4074-b30a-c8c766e651bb" providerId="ADAL" clId="{FEB80A9E-C9B3-4C49-A9F9-E4CA9F16F1B8}" dt="2025-03-25T15:43:53.510" v="2424" actId="478"/>
          <ac:picMkLst>
            <pc:docMk/>
            <pc:sldMk cId="1336046822" sldId="339"/>
            <ac:picMk id="7" creationId="{D6968FE5-B8E8-3E43-15BB-B869EFCF1E1F}"/>
          </ac:picMkLst>
        </pc:picChg>
        <pc:picChg chg="add mod">
          <ac:chgData name="Marr, Gregory" userId="3561ba5d-ecd2-4074-b30a-c8c766e651bb" providerId="ADAL" clId="{FEB80A9E-C9B3-4C49-A9F9-E4CA9F16F1B8}" dt="2025-03-25T16:01:01.911" v="2435" actId="14100"/>
          <ac:picMkLst>
            <pc:docMk/>
            <pc:sldMk cId="1336046822" sldId="339"/>
            <ac:picMk id="8" creationId="{421EEE9D-300F-FCE5-B31F-8EDC6AC85B13}"/>
          </ac:picMkLst>
        </pc:picChg>
      </pc:sldChg>
      <pc:sldChg chg="modSp mod">
        <pc:chgData name="Marr, Gregory" userId="3561ba5d-ecd2-4074-b30a-c8c766e651bb" providerId="ADAL" clId="{FEB80A9E-C9B3-4C49-A9F9-E4CA9F16F1B8}" dt="2025-03-25T14:52:58.067" v="1554" actId="207"/>
        <pc:sldMkLst>
          <pc:docMk/>
          <pc:sldMk cId="1973591361" sldId="345"/>
        </pc:sldMkLst>
        <pc:spChg chg="mod">
          <ac:chgData name="Marr, Gregory" userId="3561ba5d-ecd2-4074-b30a-c8c766e651bb" providerId="ADAL" clId="{FEB80A9E-C9B3-4C49-A9F9-E4CA9F16F1B8}" dt="2025-03-25T14:52:36.530" v="1549" actId="20577"/>
          <ac:spMkLst>
            <pc:docMk/>
            <pc:sldMk cId="1973591361" sldId="345"/>
            <ac:spMk id="6" creationId="{BCD58E3F-F47B-442F-B8F8-75AE9391E2A8}"/>
          </ac:spMkLst>
        </pc:spChg>
        <pc:spChg chg="mod">
          <ac:chgData name="Marr, Gregory" userId="3561ba5d-ecd2-4074-b30a-c8c766e651bb" providerId="ADAL" clId="{FEB80A9E-C9B3-4C49-A9F9-E4CA9F16F1B8}" dt="2025-03-25T14:52:58.067" v="1554" actId="207"/>
          <ac:spMkLst>
            <pc:docMk/>
            <pc:sldMk cId="1973591361" sldId="345"/>
            <ac:spMk id="7" creationId="{DDAD2342-837F-44BE-A9A7-5BCD33A79969}"/>
          </ac:spMkLst>
        </pc:spChg>
        <pc:graphicFrameChg chg="mod">
          <ac:chgData name="Marr, Gregory" userId="3561ba5d-ecd2-4074-b30a-c8c766e651bb" providerId="ADAL" clId="{FEB80A9E-C9B3-4C49-A9F9-E4CA9F16F1B8}" dt="2025-03-25T14:52:06.413" v="1540"/>
          <ac:graphicFrameMkLst>
            <pc:docMk/>
            <pc:sldMk cId="1973591361" sldId="345"/>
            <ac:graphicFrameMk id="2" creationId="{F5AF3CAF-DE7B-D09B-15A3-2E64D24CEC48}"/>
          </ac:graphicFrameMkLst>
        </pc:graphicFrameChg>
      </pc:sldChg>
      <pc:sldChg chg="modSp new add del mod">
        <pc:chgData name="Marr, Gregory" userId="3561ba5d-ecd2-4074-b30a-c8c766e651bb" providerId="ADAL" clId="{FEB80A9E-C9B3-4C49-A9F9-E4CA9F16F1B8}" dt="2025-03-25T16:34:10.121" v="3474" actId="14100"/>
        <pc:sldMkLst>
          <pc:docMk/>
          <pc:sldMk cId="275039638" sldId="355"/>
        </pc:sldMkLst>
        <pc:spChg chg="mod">
          <ac:chgData name="Marr, Gregory" userId="3561ba5d-ecd2-4074-b30a-c8c766e651bb" providerId="ADAL" clId="{FEB80A9E-C9B3-4C49-A9F9-E4CA9F16F1B8}" dt="2025-03-24T19:24:05.029" v="15" actId="27636"/>
          <ac:spMkLst>
            <pc:docMk/>
            <pc:sldMk cId="275039638" sldId="355"/>
            <ac:spMk id="2" creationId="{3B654B6A-0B15-F1CB-EE5E-01414CAD0C65}"/>
          </ac:spMkLst>
        </pc:spChg>
        <pc:spChg chg="mod">
          <ac:chgData name="Marr, Gregory" userId="3561ba5d-ecd2-4074-b30a-c8c766e651bb" providerId="ADAL" clId="{FEB80A9E-C9B3-4C49-A9F9-E4CA9F16F1B8}" dt="2025-03-25T16:34:10.121" v="3474" actId="14100"/>
          <ac:spMkLst>
            <pc:docMk/>
            <pc:sldMk cId="275039638" sldId="355"/>
            <ac:spMk id="3" creationId="{C7833A19-6A85-E02A-C4A4-530CCE677532}"/>
          </ac:spMkLst>
        </pc:spChg>
      </pc:sldChg>
      <pc:sldChg chg="new del">
        <pc:chgData name="Marr, Gregory" userId="3561ba5d-ecd2-4074-b30a-c8c766e651bb" providerId="ADAL" clId="{FEB80A9E-C9B3-4C49-A9F9-E4CA9F16F1B8}" dt="2025-03-25T15:02:12.649" v="1843" actId="47"/>
        <pc:sldMkLst>
          <pc:docMk/>
          <pc:sldMk cId="3350568950" sldId="355"/>
        </pc:sldMkLst>
      </pc:sldChg>
      <pc:sldChg chg="addSp modSp new mod">
        <pc:chgData name="Marr, Gregory" userId="3561ba5d-ecd2-4074-b30a-c8c766e651bb" providerId="ADAL" clId="{FEB80A9E-C9B3-4C49-A9F9-E4CA9F16F1B8}" dt="2025-03-25T15:14:35.986" v="1866" actId="14100"/>
        <pc:sldMkLst>
          <pc:docMk/>
          <pc:sldMk cId="3664466519" sldId="356"/>
        </pc:sldMkLst>
        <pc:graphicFrameChg chg="add mod">
          <ac:chgData name="Marr, Gregory" userId="3561ba5d-ecd2-4074-b30a-c8c766e651bb" providerId="ADAL" clId="{FEB80A9E-C9B3-4C49-A9F9-E4CA9F16F1B8}" dt="2025-03-25T15:14:35.986" v="1866" actId="14100"/>
          <ac:graphicFrameMkLst>
            <pc:docMk/>
            <pc:sldMk cId="3664466519" sldId="356"/>
            <ac:graphicFrameMk id="2" creationId="{D433C4B4-3448-4A7E-BDD1-2D5F30C297B8}"/>
          </ac:graphicFrameMkLst>
        </pc:graphicFrameChg>
      </pc:sldChg>
      <pc:sldChg chg="modSp add del mod">
        <pc:chgData name="Marr, Gregory" userId="3561ba5d-ecd2-4074-b30a-c8c766e651bb" providerId="ADAL" clId="{FEB80A9E-C9B3-4C49-A9F9-E4CA9F16F1B8}" dt="2025-03-24T20:41:29.736" v="1511" actId="2696"/>
        <pc:sldMkLst>
          <pc:docMk/>
          <pc:sldMk cId="3696967910" sldId="356"/>
        </pc:sldMkLst>
        <pc:spChg chg="mod">
          <ac:chgData name="Marr, Gregory" userId="3561ba5d-ecd2-4074-b30a-c8c766e651bb" providerId="ADAL" clId="{FEB80A9E-C9B3-4C49-A9F9-E4CA9F16F1B8}" dt="2025-03-24T19:55:33.856" v="958" actId="20577"/>
          <ac:spMkLst>
            <pc:docMk/>
            <pc:sldMk cId="3696967910" sldId="356"/>
            <ac:spMk id="2" creationId="{350FA71E-CCBA-1D45-F768-D07669A1684F}"/>
          </ac:spMkLst>
        </pc:spChg>
        <pc:spChg chg="mod">
          <ac:chgData name="Marr, Gregory" userId="3561ba5d-ecd2-4074-b30a-c8c766e651bb" providerId="ADAL" clId="{FEB80A9E-C9B3-4C49-A9F9-E4CA9F16F1B8}" dt="2025-03-24T20:16:43.312" v="1509" actId="114"/>
          <ac:spMkLst>
            <pc:docMk/>
            <pc:sldMk cId="3696967910" sldId="356"/>
            <ac:spMk id="3" creationId="{00076D95-B317-5D3A-AAA0-E47BE30151AC}"/>
          </ac:spMkLst>
        </pc:spChg>
      </pc:sldChg>
      <pc:sldChg chg="addSp delSp modSp add del mod">
        <pc:chgData name="Marr, Gregory" userId="3561ba5d-ecd2-4074-b30a-c8c766e651bb" providerId="ADAL" clId="{FEB80A9E-C9B3-4C49-A9F9-E4CA9F16F1B8}" dt="2025-03-25T15:16:12.703" v="1902"/>
        <pc:sldMkLst>
          <pc:docMk/>
          <pc:sldMk cId="2821221482" sldId="357"/>
        </pc:sldMkLst>
        <pc:spChg chg="add mod">
          <ac:chgData name="Marr, Gregory" userId="3561ba5d-ecd2-4074-b30a-c8c766e651bb" providerId="ADAL" clId="{FEB80A9E-C9B3-4C49-A9F9-E4CA9F16F1B8}" dt="2025-03-25T15:15:41.870" v="1875" actId="1076"/>
          <ac:spMkLst>
            <pc:docMk/>
            <pc:sldMk cId="2821221482" sldId="357"/>
            <ac:spMk id="4" creationId="{B6DEC97E-ED47-39F2-2CEE-8CFCCC6B4196}"/>
          </ac:spMkLst>
        </pc:spChg>
        <pc:graphicFrameChg chg="del">
          <ac:chgData name="Marr, Gregory" userId="3561ba5d-ecd2-4074-b30a-c8c766e651bb" providerId="ADAL" clId="{FEB80A9E-C9B3-4C49-A9F9-E4CA9F16F1B8}" dt="2025-03-25T15:13:25.902" v="1859" actId="478"/>
          <ac:graphicFrameMkLst>
            <pc:docMk/>
            <pc:sldMk cId="2821221482" sldId="357"/>
            <ac:graphicFrameMk id="2" creationId="{3C824630-6302-28DD-FA02-F3D9E77EA8F0}"/>
          </ac:graphicFrameMkLst>
        </pc:graphicFrameChg>
        <pc:graphicFrameChg chg="add mod">
          <ac:chgData name="Marr, Gregory" userId="3561ba5d-ecd2-4074-b30a-c8c766e651bb" providerId="ADAL" clId="{FEB80A9E-C9B3-4C49-A9F9-E4CA9F16F1B8}" dt="2025-03-25T15:16:12.703" v="1902"/>
          <ac:graphicFrameMkLst>
            <pc:docMk/>
            <pc:sldMk cId="2821221482" sldId="357"/>
            <ac:graphicFrameMk id="3" creationId="{00000000-0008-0000-0000-000046AAD500}"/>
          </ac:graphicFrameMkLst>
        </pc:graphicFrameChg>
      </pc:sldChg>
      <pc:sldChg chg="addSp modSp new del">
        <pc:chgData name="Marr, Gregory" userId="3561ba5d-ecd2-4074-b30a-c8c766e651bb" providerId="ADAL" clId="{FEB80A9E-C9B3-4C49-A9F9-E4CA9F16F1B8}" dt="2025-03-25T15:21:12.889" v="1906" actId="47"/>
        <pc:sldMkLst>
          <pc:docMk/>
          <pc:sldMk cId="349454733" sldId="358"/>
        </pc:sldMkLst>
        <pc:picChg chg="add mod">
          <ac:chgData name="Marr, Gregory" userId="3561ba5d-ecd2-4074-b30a-c8c766e651bb" providerId="ADAL" clId="{FEB80A9E-C9B3-4C49-A9F9-E4CA9F16F1B8}" dt="2025-03-25T15:19:07.871" v="1905" actId="14100"/>
          <ac:picMkLst>
            <pc:docMk/>
            <pc:sldMk cId="349454733" sldId="358"/>
            <ac:picMk id="1026" creationId="{986331B5-F475-B079-E071-806413DE92EE}"/>
          </ac:picMkLst>
        </pc:picChg>
      </pc:sldChg>
      <pc:sldChg chg="modSp add mod">
        <pc:chgData name="Marr, Gregory" userId="3561ba5d-ecd2-4074-b30a-c8c766e651bb" providerId="ADAL" clId="{FEB80A9E-C9B3-4C49-A9F9-E4CA9F16F1B8}" dt="2025-03-25T15:23:36.089" v="1938" actId="403"/>
        <pc:sldMkLst>
          <pc:docMk/>
          <pc:sldMk cId="3696967910" sldId="358"/>
        </pc:sldMkLst>
        <pc:spChg chg="mod">
          <ac:chgData name="Marr, Gregory" userId="3561ba5d-ecd2-4074-b30a-c8c766e651bb" providerId="ADAL" clId="{FEB80A9E-C9B3-4C49-A9F9-E4CA9F16F1B8}" dt="2025-03-25T15:23:36.089" v="1938" actId="403"/>
          <ac:spMkLst>
            <pc:docMk/>
            <pc:sldMk cId="3696967910" sldId="358"/>
            <ac:spMk id="3" creationId="{00076D95-B317-5D3A-AAA0-E47BE30151A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MARCH 2025
</a:t>
            </a:r>
          </a:p>
        </c:rich>
      </c:tx>
      <c:layout>
        <c:manualLayout>
          <c:xMode val="edge"/>
          <c:yMode val="edge"/>
          <c:x val="0.30560899885915532"/>
          <c:y val="1.981252765202736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NORMAL!$BG$703:$BK$703</c:f>
              <c:strCache>
                <c:ptCount val="5"/>
                <c:pt idx="0">
                  <c:v>FY25-week 22:</c:v>
                </c:pt>
                <c:pt idx="1">
                  <c:v>FY25-week 23:</c:v>
                </c:pt>
                <c:pt idx="2">
                  <c:v>FY25-week 24:</c:v>
                </c:pt>
                <c:pt idx="3">
                  <c:v>FY25-week 25:</c:v>
                </c:pt>
                <c:pt idx="4">
                  <c:v>FY25-week 26:</c:v>
                </c:pt>
              </c:strCache>
            </c:strRef>
          </c:cat>
          <c:val>
            <c:numRef>
              <c:f>NORMAL!$BG$704:$BK$704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4A-4CE4-8BC8-1B8122AB7ADF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4A-4CE4-8BC8-1B8122AB7ADF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NORMAL!$BG$712:$BK$712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4A-4CE4-8BC8-1B8122AB7ADF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4A-4CE4-8BC8-1B8122AB7ADF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NORMAL!$BG$706:$BK$706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4A-4CE4-8BC8-1B8122AB7ADF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NORMAL!$BG$708:$BK$708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4A-4CE4-8BC8-1B8122AB7ADF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54A-4CE4-8BC8-1B8122AB7A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NORMAL!$BG$711:$BK$711</c:f>
              <c:numCache>
                <c:formatCode>0</c:formatCode>
                <c:ptCount val="5"/>
                <c:pt idx="0">
                  <c:v>168</c:v>
                </c:pt>
                <c:pt idx="1">
                  <c:v>167</c:v>
                </c:pt>
                <c:pt idx="2">
                  <c:v>168</c:v>
                </c:pt>
                <c:pt idx="3">
                  <c:v>168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4A-4CE4-8BC8-1B8122AB7ADF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4A-4CE4-8BC8-1B8122AB7ADF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NORMAL!$BG$709:$BK$709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4A-4CE4-8BC8-1B8122AB7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MARCH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6560426231601831E-2"/>
          <c:y val="9.9655240683673874E-2"/>
          <c:w val="0.86201294204301027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NORMAL!$BF$848</c:f>
              <c:strCache>
                <c:ptCount val="1"/>
                <c:pt idx="0">
                  <c:v>PS_AGS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NORMAL!$BB$849:$BH$849</c:f>
              <c:numCache>
                <c:formatCode>0.0</c:formatCode>
                <c:ptCount val="7"/>
                <c:pt idx="0" formatCode="0.0%">
                  <c:v>0</c:v>
                </c:pt>
                <c:pt idx="4" formatCode="0.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7B-4C7B-9505-A71BFAD4C28A}"/>
            </c:ext>
          </c:extLst>
        </c:ser>
        <c:ser>
          <c:idx val="10"/>
          <c:order val="1"/>
          <c:tx>
            <c:strRef>
              <c:f>NORMAL!$BF$850</c:f>
              <c:strCache>
                <c:ptCount val="1"/>
                <c:pt idx="0">
                  <c:v>WaterAGS (RFPA)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NORMAL!$BB$851:$BJ$851</c:f>
              <c:numCache>
                <c:formatCode>0.0</c:formatCode>
                <c:ptCount val="9"/>
                <c:pt idx="0" formatCode="0.0%">
                  <c:v>0</c:v>
                </c:pt>
                <c:pt idx="6" formatCode="0.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7B-4C7B-9505-A71BFAD4C28A}"/>
            </c:ext>
          </c:extLst>
        </c:ser>
        <c:ser>
          <c:idx val="5"/>
          <c:order val="2"/>
          <c:tx>
            <c:strRef>
              <c:f>NORMAL!$BF$866</c:f>
              <c:strCache>
                <c:ptCount val="1"/>
                <c:pt idx="0">
                  <c:v>InstRHIC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NORMAL!$BB$867:$BF$867</c:f>
              <c:numCache>
                <c:formatCode>0.0</c:formatCode>
                <c:ptCount val="5"/>
                <c:pt idx="0" formatCode="0.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7B-4C7B-9505-A71BFAD4C28A}"/>
            </c:ext>
          </c:extLst>
        </c:ser>
        <c:ser>
          <c:idx val="0"/>
          <c:order val="3"/>
          <c:tx>
            <c:strRef>
              <c:f>NORMAL!$BD$870</c:f>
              <c:strCache>
                <c:ptCount val="1"/>
                <c:pt idx="0">
                  <c:v>InstAGS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NORMAL!$BB$871:$BH$871</c:f>
              <c:numCache>
                <c:formatCode>0.0</c:formatCode>
                <c:ptCount val="7"/>
                <c:pt idx="0" formatCode="0.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7B-4C7B-9505-A71BFAD4C28A}"/>
            </c:ext>
          </c:extLst>
        </c:ser>
        <c:ser>
          <c:idx val="1"/>
          <c:order val="4"/>
          <c:tx>
            <c:strRef>
              <c:f>NORMAL!$BD$872</c:f>
              <c:strCache>
                <c:ptCount val="1"/>
                <c:pt idx="0">
                  <c:v>QuenchDetect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NORMAL!$BB$873:$BF$873</c:f>
              <c:numCache>
                <c:formatCode>0.0%</c:formatCode>
                <c:ptCount val="5"/>
                <c:pt idx="0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7B-4C7B-9505-A71BFAD4C28A}"/>
            </c:ext>
          </c:extLst>
        </c:ser>
        <c:ser>
          <c:idx val="2"/>
          <c:order val="5"/>
          <c:tx>
            <c:strRef>
              <c:f>NORMAL!$BD$874</c:f>
              <c:strCache>
                <c:ptCount val="1"/>
                <c:pt idx="0">
                  <c:v>InjPerformance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NORMAL!$BB$875:$BH$875</c:f>
              <c:numCache>
                <c:formatCode>0.0</c:formatCode>
                <c:ptCount val="7"/>
                <c:pt idx="0" formatCode="0.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07B-4C7B-9505-A71BFAD4C28A}"/>
            </c:ext>
          </c:extLst>
        </c:ser>
        <c:ser>
          <c:idx val="3"/>
          <c:order val="6"/>
          <c:tx>
            <c:strRef>
              <c:f>NORMAL!$BD$876</c:f>
              <c:strCache>
                <c:ptCount val="1"/>
                <c:pt idx="0">
                  <c:v>PPS_RHIC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NORMAL!$BB$877:$BH$877</c:f>
              <c:numCache>
                <c:formatCode>0.0</c:formatCode>
                <c:ptCount val="7"/>
                <c:pt idx="0" formatCode="0.0%">
                  <c:v>0</c:v>
                </c:pt>
                <c:pt idx="2" formatCode="0.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07B-4C7B-9505-A71BFAD4C28A}"/>
            </c:ext>
          </c:extLst>
        </c:ser>
        <c:ser>
          <c:idx val="6"/>
          <c:order val="7"/>
          <c:tx>
            <c:strRef>
              <c:f>NORMAL!$BF$868</c:f>
              <c:strCache>
                <c:ptCount val="1"/>
                <c:pt idx="0">
                  <c:v>ES&amp;FD_AtR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NORMAL!$BB$869:$BH$869</c:f>
              <c:numCache>
                <c:formatCode>0.0</c:formatCode>
                <c:ptCount val="7"/>
                <c:pt idx="4" formatCode="0.0%">
                  <c:v>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707B-4C7B-9505-A71BFAD4C28A}"/>
            </c:ext>
          </c:extLst>
        </c:ser>
        <c:ser>
          <c:idx val="7"/>
          <c:order val="8"/>
          <c:tx>
            <c:strRef>
              <c:f>NORMAL!$BF$882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NORMAL!$BB$883:$BH$883</c:f>
              <c:numCache>
                <c:formatCode>0.0</c:formatCode>
                <c:ptCount val="7"/>
                <c:pt idx="2" formatCode="0.00%">
                  <c:v>0</c:v>
                </c:pt>
                <c:pt idx="4" formatCode="0.0%">
                  <c:v>0</c:v>
                </c:pt>
                <c:pt idx="6" formatCode="0.00%">
                  <c:v>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707B-4C7B-9505-A71BFAD4C28A}"/>
            </c:ext>
          </c:extLst>
        </c:ser>
        <c:ser>
          <c:idx val="8"/>
          <c:order val="9"/>
          <c:tx>
            <c:strRef>
              <c:f>NORMAL!$BF$884</c:f>
              <c:strCache>
                <c:ptCount val="1"/>
                <c:pt idx="0">
                  <c:v>CryoRHIC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NORMAL!$BB$885:$BF$885</c:f>
              <c:numCache>
                <c:formatCode>0.0</c:formatCode>
                <c:ptCount val="5"/>
                <c:pt idx="4" formatCode="0.0%">
                  <c:v>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707B-4C7B-9505-A71BFAD4C28A}"/>
            </c:ext>
          </c:extLst>
        </c:ser>
        <c:ser>
          <c:idx val="11"/>
          <c:order val="10"/>
          <c:tx>
            <c:strRef>
              <c:f>NORMAL!$BF$844</c:f>
              <c:strCache>
                <c:ptCount val="1"/>
                <c:pt idx="0">
                  <c:v>ElecRHIC (power dip)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NORMAL!$BB$845:$BH$845</c:f>
              <c:numCache>
                <c:formatCode>0.0</c:formatCode>
                <c:ptCount val="7"/>
                <c:pt idx="4" formatCode="0.00%">
                  <c:v>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707B-4C7B-9505-A71BFAD4C28A}"/>
            </c:ext>
          </c:extLst>
        </c:ser>
        <c:ser>
          <c:idx val="12"/>
          <c:order val="11"/>
          <c:tx>
            <c:strRef>
              <c:f>NORMAL!$BD$862</c:f>
              <c:strCache>
                <c:ptCount val="1"/>
                <c:pt idx="0">
                  <c:v>PS_Exp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NORMAL!$BB$863:$BD$863</c:f>
              <c:numCache>
                <c:formatCode>0.0</c:formatCode>
                <c:ptCount val="3"/>
                <c:pt idx="2" formatCode="0.0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07B-4C7B-9505-A71BFAD4C28A}"/>
            </c:ext>
          </c:extLst>
        </c:ser>
        <c:ser>
          <c:idx val="13"/>
          <c:order val="12"/>
          <c:tx>
            <c:strRef>
              <c:f>NORMAL!$BD$864</c:f>
              <c:strCache>
                <c:ptCount val="1"/>
                <c:pt idx="0">
                  <c:v>ElecAGS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NORMAL!$BB$865:$BD$865</c:f>
              <c:numCache>
                <c:formatCode>0.0</c:formatCode>
                <c:ptCount val="3"/>
                <c:pt idx="2" formatCode="0.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07B-4C7B-9505-A71BFAD4C28A}"/>
            </c:ext>
          </c:extLst>
        </c:ser>
        <c:ser>
          <c:idx val="4"/>
          <c:order val="14"/>
          <c:tx>
            <c:strRef>
              <c:f>NORMAL!$BD$878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E-707B-4C7B-9505-A71BFAD4C28A}"/>
              </c:ext>
            </c:extLst>
          </c:dPt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NORMAL!$BB$879:$BH$879</c:f>
              <c:numCache>
                <c:formatCode>0.0</c:formatCode>
                <c:ptCount val="7"/>
                <c:pt idx="0" formatCode="0.0%">
                  <c:v>0</c:v>
                </c:pt>
                <c:pt idx="2" formatCode="0.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707B-4C7B-9505-A71BFAD4C2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14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ES&amp;FD_Exp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0.0</c:formatCode>
                      <c:ptCount val="7"/>
                      <c:pt idx="2" formatCode="0.0%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0-707B-4C7B-9505-A71BFAD4C28A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ES&amp;FD_Exp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0.0</c:formatCode>
                      <c:ptCount val="7"/>
                      <c:pt idx="2" formatCode="0.0%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707B-4C7B-9505-A71BFAD4C28A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162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9412764742E-2"/>
          <c:y val="1.996303142329020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577521388873936E-4"/>
          <c:y val="0.30543594539129931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3EC8-4188-A04E-01CEB9C5D5E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3EC8-4188-A04E-01CEB9C5D5E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3EC8-4188-A04E-01CEB9C5D5E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3EC8-4188-A04E-01CEB9C5D5E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3EC8-4188-A04E-01CEB9C5D5ED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B-3EC8-4188-A04E-01CEB9C5D5ED}"/>
              </c:ext>
            </c:extLst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3EC8-4188-A04E-01CEB9C5D5ED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F-3EC8-4188-A04E-01CEB9C5D5E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946694865829132"/>
                      <c:h val="5.495528112128311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EC8-4188-A04E-01CEB9C5D5ED}"/>
                </c:ext>
              </c:extLst>
            </c:dLbl>
            <c:dLbl>
              <c:idx val="1"/>
              <c:layout>
                <c:manualLayout>
                  <c:x val="-0.28439842484643196"/>
                  <c:y val="-5.2055467419622456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3339940" y="1293031"/>
                  <a:ext cx="1744742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5058"/>
                        <a:gd name="adj2" fmla="val 216852"/>
                      </a:avLst>
                    </a:prstGeom>
                  </c15:spPr>
                  <c15:layout>
                    <c:manualLayout>
                      <c:w val="0.1905904575598489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EC8-4188-A04E-01CEB9C5D5ED}"/>
                </c:ext>
              </c:extLst>
            </c:dLbl>
            <c:dLbl>
              <c:idx val="2"/>
              <c:layout>
                <c:manualLayout>
                  <c:x val="-2.3584264150749656E-2"/>
                  <c:y val="-0.12938992751830239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076603" y="1397292"/>
                  <a:ext cx="2861906" cy="299719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33532"/>
                        <a:gd name="adj2" fmla="val 299785"/>
                      </a:avLst>
                    </a:prstGeom>
                  </c15:spPr>
                  <c15:layout>
                    <c:manualLayout>
                      <c:w val="0.31262597072077508"/>
                      <c:h val="5.452865064695008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EC8-4188-A04E-01CEB9C5D5ED}"/>
                </c:ext>
              </c:extLst>
            </c:dLbl>
            <c:dLbl>
              <c:idx val="3"/>
              <c:layout>
                <c:manualLayout>
                  <c:x val="-1.1098531865902095E-2"/>
                  <c:y val="-2.2109282896939177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784181" y="2441852"/>
                  <a:ext cx="2268627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0354"/>
                        <a:gd name="adj2" fmla="val 152166"/>
                      </a:avLst>
                    </a:prstGeom>
                  </c15:spPr>
                  <c15:layout>
                    <c:manualLayout>
                      <c:w val="0.24781807323662286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EC8-4188-A04E-01CEB9C5D5ED}"/>
                </c:ext>
              </c:extLst>
            </c:dLbl>
            <c:dLbl>
              <c:idx val="4"/>
              <c:layout>
                <c:manualLayout>
                  <c:x val="-2.3584264150749757E-2"/>
                  <c:y val="3.6968576709796586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523775" y="3951485"/>
                  <a:ext cx="2414733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584"/>
                        <a:gd name="adj2" fmla="val -327739"/>
                      </a:avLst>
                    </a:prstGeom>
                  </c15:spPr>
                  <c15:layout>
                    <c:manualLayout>
                      <c:w val="0.2637781423137201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EC8-4188-A04E-01CEB9C5D5ED}"/>
                </c:ext>
              </c:extLst>
            </c:dLbl>
            <c:dLbl>
              <c:idx val="5"/>
              <c:layout>
                <c:manualLayout>
                  <c:x val="-0.10543558846890061"/>
                  <c:y val="0.1062846580406654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5256082" y="4471974"/>
                  <a:ext cx="2933126" cy="27748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6502"/>
                        <a:gd name="adj2" fmla="val -508900"/>
                      </a:avLst>
                    </a:prstGeom>
                  </c15:spPr>
                  <c15:layout>
                    <c:manualLayout>
                      <c:w val="0.32040593772902209"/>
                      <c:h val="5.048248358973612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EC8-4188-A04E-01CEB9C5D5ED}"/>
                </c:ext>
              </c:extLst>
            </c:dLbl>
            <c:dLbl>
              <c:idx val="6"/>
              <c:layout>
                <c:manualLayout>
                  <c:x val="1.6647770489607795E-2"/>
                  <c:y val="-5.0388788624157653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0" y="5222240"/>
                  <a:ext cx="3050351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9010"/>
                        <a:gd name="adj2" fmla="val -555993"/>
                      </a:avLst>
                    </a:prstGeom>
                  </c15:spPr>
                  <c15:layout>
                    <c:manualLayout>
                      <c:w val="0.3332112428011463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EC8-4188-A04E-01CEB9C5D5ED}"/>
                </c:ext>
              </c:extLst>
            </c:dLbl>
            <c:dLbl>
              <c:idx val="7"/>
              <c:layout>
                <c:manualLayout>
                  <c:x val="-5.3938107856006869E-2"/>
                  <c:y val="-3.4657949699448382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0" y="2027704"/>
                  <a:ext cx="2079686" cy="278242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84372"/>
                        <a:gd name="adj2" fmla="val 283689"/>
                      </a:avLst>
                    </a:prstGeom>
                  </c15:spPr>
                  <c15:layout>
                    <c:manualLayout>
                      <c:w val="0.22717872885076468"/>
                      <c:h val="5.062129768436984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3EC8-4188-A04E-01CEB9C5D5ED}"/>
                </c:ext>
              </c:extLst>
            </c:dLbl>
            <c:numFmt formatCode="General" sourceLinked="0"/>
            <c:spPr>
              <a:xfrm>
                <a:off x="6587751" y="1801937"/>
                <a:ext cx="2414733" cy="274320"/>
              </a:xfrm>
              <a:solidFill>
                <a:sysClr val="window" lastClr="FFFFFF"/>
              </a:solidFill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0">
                      <a:custGeom>
                        <a:avLst/>
                        <a:gdLst/>
                        <a:ahLst/>
                        <a:cxnLst/>
                        <a:rect l="0" t="0" r="0" b="0"/>
                        <a:pathLst/>
                      </a:custGeom>
                      <ask:type/>
                    </ask:lineSketchStyleProps>
                  </a:ext>
                </a:extLst>
              </a:ln>
              <a:effectLst/>
            </c:spPr>
            <c:txPr>
              <a:bodyPr wrap="square" lIns="38100" tIns="19050" rIns="38100" bIns="19050" anchor="ctr">
                <a:noAutofit/>
              </a:bodyPr>
              <a:lstStyle/>
              <a:p>
                <a:pPr>
                  <a:defRPr sz="12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>
                      <a:gd name="adj1" fmla="val -66737"/>
                      <a:gd name="adj2" fmla="val 83486"/>
                    </a:avLst>
                  </a:prstGeom>
                </c15:spPr>
              </c:ext>
            </c:extLst>
          </c:dLbls>
          <c:cat>
            <c:strRef>
              <c:f>Oplog!$A$19:$A$26</c:f>
              <c:strCache>
                <c:ptCount val="8"/>
                <c:pt idx="0">
                  <c:v>Experimental Setup</c:v>
                </c:pt>
                <c:pt idx="1">
                  <c:v>Failure</c:v>
                </c:pt>
                <c:pt idx="2">
                  <c:v>Machine Development</c:v>
                </c:pt>
                <c:pt idx="3">
                  <c:v>Machine Setup</c:v>
                </c:pt>
                <c:pt idx="4">
                  <c:v>Operator Training</c:v>
                </c:pt>
                <c:pt idx="5">
                  <c:v>Scheduled Maintenance</c:v>
                </c:pt>
                <c:pt idx="6">
                  <c:v>Scheduled Shutdown</c:v>
                </c:pt>
                <c:pt idx="7">
                  <c:v>Science</c:v>
                </c:pt>
              </c:strCache>
            </c:strRef>
          </c:cat>
          <c:val>
            <c:numRef>
              <c:f>Oplog!$O$19:$O$26</c:f>
              <c:numCache>
                <c:formatCode>General</c:formatCode>
                <c:ptCount val="8"/>
                <c:pt idx="0">
                  <c:v>0</c:v>
                </c:pt>
                <c:pt idx="1">
                  <c:v>56.6</c:v>
                </c:pt>
                <c:pt idx="2">
                  <c:v>4.17</c:v>
                </c:pt>
                <c:pt idx="3">
                  <c:v>32.35</c:v>
                </c:pt>
                <c:pt idx="4">
                  <c:v>5.92</c:v>
                </c:pt>
                <c:pt idx="5">
                  <c:v>3.32</c:v>
                </c:pt>
                <c:pt idx="6">
                  <c:v>181.41</c:v>
                </c:pt>
                <c:pt idx="7">
                  <c:v>52.23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EC8-4188-A04E-01CEB9C5D5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9.027700962056269E-2"/>
          <c:w val="0.99848802869189413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 algn="ctr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Mean Time Between Failure,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Mean Time To Repair,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Average Failure Hours per Day (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start to 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end date)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25812433172611465"/>
          <c:y val="3.1816909249980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 algn="ctr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3.2199256342957117E-2"/>
          <c:w val="0.90286351706036749"/>
          <c:h val="0.85461322543015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data'!$A$2</c:f>
              <c:strCache>
                <c:ptCount val="1"/>
                <c:pt idx="0">
                  <c:v>Run7</c:v>
                </c:pt>
              </c:strCache>
            </c:strRef>
          </c:tx>
          <c:spPr>
            <a:solidFill>
              <a:schemeClr val="accent1">
                <a:tint val="3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data'!$B$2:$D$2</c:f>
              <c:numCache>
                <c:formatCode>0.0</c:formatCode>
                <c:ptCount val="3"/>
                <c:pt idx="0">
                  <c:v>5.3</c:v>
                </c:pt>
                <c:pt idx="1">
                  <c:v>2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7-4B56-A0F3-E444B1260338}"/>
            </c:ext>
          </c:extLst>
        </c:ser>
        <c:ser>
          <c:idx val="1"/>
          <c:order val="1"/>
          <c:tx>
            <c:strRef>
              <c:f>'mtbf data'!$A$3</c:f>
              <c:strCache>
                <c:ptCount val="1"/>
                <c:pt idx="0">
                  <c:v>Run8</c:v>
                </c:pt>
              </c:strCache>
            </c:strRef>
          </c:tx>
          <c:spPr>
            <a:solidFill>
              <a:schemeClr val="accent1">
                <a:tint val="4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data'!$B$3:$D$3</c:f>
              <c:numCache>
                <c:formatCode>0.0</c:formatCode>
                <c:ptCount val="3"/>
                <c:pt idx="0">
                  <c:v>6.3</c:v>
                </c:pt>
                <c:pt idx="1">
                  <c:v>1.2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07-4B56-A0F3-E444B1260338}"/>
            </c:ext>
          </c:extLst>
        </c:ser>
        <c:ser>
          <c:idx val="2"/>
          <c:order val="2"/>
          <c:tx>
            <c:strRef>
              <c:f>'mtbf data'!$A$4</c:f>
              <c:strCache>
                <c:ptCount val="1"/>
                <c:pt idx="0">
                  <c:v>Run9</c:v>
                </c:pt>
              </c:strCache>
            </c:strRef>
          </c:tx>
          <c:spPr>
            <a:solidFill>
              <a:schemeClr val="accent1">
                <a:tint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data'!$B$4:$D$4</c:f>
              <c:numCache>
                <c:formatCode>0.0</c:formatCode>
                <c:ptCount val="3"/>
                <c:pt idx="0">
                  <c:v>5.5</c:v>
                </c:pt>
                <c:pt idx="1">
                  <c:v>1.3</c:v>
                </c:pt>
                <c:pt idx="2">
                  <c:v>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07-4B56-A0F3-E444B1260338}"/>
            </c:ext>
          </c:extLst>
        </c:ser>
        <c:ser>
          <c:idx val="3"/>
          <c:order val="3"/>
          <c:tx>
            <c:strRef>
              <c:f>'mtbf data'!$A$5</c:f>
              <c:strCache>
                <c:ptCount val="1"/>
                <c:pt idx="0">
                  <c:v>Run10</c:v>
                </c:pt>
              </c:strCache>
            </c:strRef>
          </c:tx>
          <c:spPr>
            <a:solidFill>
              <a:schemeClr val="accent1">
                <a:tint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data'!$B$5:$D$5</c:f>
              <c:numCache>
                <c:formatCode>0.0</c:formatCode>
                <c:ptCount val="3"/>
                <c:pt idx="0">
                  <c:v>5.5</c:v>
                </c:pt>
                <c:pt idx="1">
                  <c:v>1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07-4B56-A0F3-E444B1260338}"/>
            </c:ext>
          </c:extLst>
        </c:ser>
        <c:ser>
          <c:idx val="4"/>
          <c:order val="4"/>
          <c:tx>
            <c:strRef>
              <c:f>'mtbf data'!$A$6</c:f>
              <c:strCache>
                <c:ptCount val="1"/>
                <c:pt idx="0">
                  <c:v>Run11</c:v>
                </c:pt>
              </c:strCache>
            </c:strRef>
          </c:tx>
          <c:spPr>
            <a:solidFill>
              <a:schemeClr val="accent1">
                <a:tint val="6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data'!$B$6:$D$6</c:f>
              <c:numCache>
                <c:formatCode>0.0</c:formatCode>
                <c:ptCount val="3"/>
                <c:pt idx="0">
                  <c:v>5.7</c:v>
                </c:pt>
                <c:pt idx="1">
                  <c:v>1.2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07-4B56-A0F3-E444B1260338}"/>
            </c:ext>
          </c:extLst>
        </c:ser>
        <c:ser>
          <c:idx val="5"/>
          <c:order val="5"/>
          <c:tx>
            <c:strRef>
              <c:f>'mtbf data'!$A$7</c:f>
              <c:strCache>
                <c:ptCount val="1"/>
                <c:pt idx="0">
                  <c:v>Run12</c:v>
                </c:pt>
              </c:strCache>
            </c:strRef>
          </c:tx>
          <c:spPr>
            <a:solidFill>
              <a:schemeClr val="accent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data'!$B$7:$D$7</c:f>
              <c:numCache>
                <c:formatCode>0.0</c:formatCode>
                <c:ptCount val="3"/>
                <c:pt idx="0">
                  <c:v>6.9</c:v>
                </c:pt>
                <c:pt idx="1">
                  <c:v>1.1000000000000001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07-4B56-A0F3-E444B1260338}"/>
            </c:ext>
          </c:extLst>
        </c:ser>
        <c:ser>
          <c:idx val="6"/>
          <c:order val="6"/>
          <c:tx>
            <c:strRef>
              <c:f>'mtbf data'!$A$8</c:f>
              <c:strCache>
                <c:ptCount val="1"/>
                <c:pt idx="0">
                  <c:v>Run13</c:v>
                </c:pt>
              </c:strCache>
            </c:strRef>
          </c:tx>
          <c:spPr>
            <a:solidFill>
              <a:schemeClr val="accent1">
                <a:tint val="8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data'!$B$8:$D$8</c:f>
              <c:numCache>
                <c:formatCode>0.0</c:formatCode>
                <c:ptCount val="3"/>
                <c:pt idx="0">
                  <c:v>6.6</c:v>
                </c:pt>
                <c:pt idx="1">
                  <c:v>1.2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07-4B56-A0F3-E444B1260338}"/>
            </c:ext>
          </c:extLst>
        </c:ser>
        <c:ser>
          <c:idx val="7"/>
          <c:order val="7"/>
          <c:tx>
            <c:strRef>
              <c:f>'mtbf data'!$A$9</c:f>
              <c:strCache>
                <c:ptCount val="1"/>
                <c:pt idx="0">
                  <c:v>Run14</c:v>
                </c:pt>
              </c:strCache>
            </c:strRef>
          </c:tx>
          <c:spPr>
            <a:solidFill>
              <a:schemeClr val="accent1">
                <a:tint val="8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data'!$B$9:$D$9</c:f>
              <c:numCache>
                <c:formatCode>0.0</c:formatCode>
                <c:ptCount val="3"/>
                <c:pt idx="0">
                  <c:v>8.6</c:v>
                </c:pt>
                <c:pt idx="1">
                  <c:v>1.3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07-4B56-A0F3-E444B1260338}"/>
            </c:ext>
          </c:extLst>
        </c:ser>
        <c:ser>
          <c:idx val="8"/>
          <c:order val="8"/>
          <c:tx>
            <c:strRef>
              <c:f>'mtbf data'!$A$10</c:f>
              <c:strCache>
                <c:ptCount val="1"/>
                <c:pt idx="0">
                  <c:v>Run15</c:v>
                </c:pt>
              </c:strCache>
            </c:strRef>
          </c:tx>
          <c:spPr>
            <a:solidFill>
              <a:schemeClr val="accent1">
                <a:tint val="9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data'!$B$10:$D$10</c:f>
              <c:numCache>
                <c:formatCode>0.0</c:formatCode>
                <c:ptCount val="3"/>
                <c:pt idx="0">
                  <c:v>8.1</c:v>
                </c:pt>
                <c:pt idx="1">
                  <c:v>1.1000000000000001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07-4B56-A0F3-E444B1260338}"/>
            </c:ext>
          </c:extLst>
        </c:ser>
        <c:ser>
          <c:idx val="9"/>
          <c:order val="9"/>
          <c:tx>
            <c:strRef>
              <c:f>'mtbf data'!$A$11</c:f>
              <c:strCache>
                <c:ptCount val="1"/>
                <c:pt idx="0">
                  <c:v>Run16</c:v>
                </c:pt>
              </c:strCache>
            </c:strRef>
          </c:tx>
          <c:spPr>
            <a:solidFill>
              <a:schemeClr val="accent1">
                <a:shade val="9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data'!$B$11:$D$11</c:f>
              <c:numCache>
                <c:formatCode>0.0</c:formatCode>
                <c:ptCount val="3"/>
                <c:pt idx="0">
                  <c:v>6.4</c:v>
                </c:pt>
                <c:pt idx="1">
                  <c:v>1.2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07-4B56-A0F3-E444B1260338}"/>
            </c:ext>
          </c:extLst>
        </c:ser>
        <c:ser>
          <c:idx val="10"/>
          <c:order val="10"/>
          <c:tx>
            <c:strRef>
              <c:f>'mtbf data'!$A$12</c:f>
              <c:strCache>
                <c:ptCount val="1"/>
                <c:pt idx="0">
                  <c:v>Run17</c:v>
                </c:pt>
              </c:strCache>
            </c:strRef>
          </c:tx>
          <c:spPr>
            <a:solidFill>
              <a:schemeClr val="accent1">
                <a:shade val="8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data'!$B$12:$D$12</c:f>
              <c:numCache>
                <c:formatCode>0.0</c:formatCode>
                <c:ptCount val="3"/>
                <c:pt idx="0">
                  <c:v>6.8</c:v>
                </c:pt>
                <c:pt idx="1">
                  <c:v>1.2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07-4B56-A0F3-E444B1260338}"/>
            </c:ext>
          </c:extLst>
        </c:ser>
        <c:ser>
          <c:idx val="11"/>
          <c:order val="11"/>
          <c:tx>
            <c:strRef>
              <c:f>'mtbf data'!$A$13</c:f>
              <c:strCache>
                <c:ptCount val="1"/>
                <c:pt idx="0">
                  <c:v>Run18</c:v>
                </c:pt>
              </c:strCache>
            </c:strRef>
          </c:tx>
          <c:spPr>
            <a:solidFill>
              <a:schemeClr val="accent1">
                <a:shade val="8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data'!$B$13:$D$13</c:f>
              <c:numCache>
                <c:formatCode>0.0</c:formatCode>
                <c:ptCount val="3"/>
                <c:pt idx="0">
                  <c:v>9.3000000000000007</c:v>
                </c:pt>
                <c:pt idx="1">
                  <c:v>0.9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407-4B56-A0F3-E444B1260338}"/>
            </c:ext>
          </c:extLst>
        </c:ser>
        <c:ser>
          <c:idx val="12"/>
          <c:order val="12"/>
          <c:tx>
            <c:strRef>
              <c:f>'mtbf data'!$A$14</c:f>
              <c:strCache>
                <c:ptCount val="1"/>
                <c:pt idx="0">
                  <c:v>Run19</c:v>
                </c:pt>
              </c:strCache>
            </c:strRef>
          </c:tx>
          <c:spPr>
            <a:solidFill>
              <a:schemeClr val="accent1">
                <a:shade val="7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data'!$B$14:$D$14</c:f>
              <c:numCache>
                <c:formatCode>0.0</c:formatCode>
                <c:ptCount val="3"/>
                <c:pt idx="0">
                  <c:v>3.9</c:v>
                </c:pt>
                <c:pt idx="1">
                  <c:v>0.5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407-4B56-A0F3-E444B1260338}"/>
            </c:ext>
          </c:extLst>
        </c:ser>
        <c:ser>
          <c:idx val="13"/>
          <c:order val="13"/>
          <c:tx>
            <c:strRef>
              <c:f>'mtbf data'!$A$15</c:f>
              <c:strCache>
                <c:ptCount val="1"/>
                <c:pt idx="0">
                  <c:v>Run20</c:v>
                </c:pt>
              </c:strCache>
            </c:strRef>
          </c:tx>
          <c:spPr>
            <a:solidFill>
              <a:schemeClr val="accent1">
                <a:shade val="6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data'!$B$15:$D$15</c:f>
              <c:numCache>
                <c:formatCode>0.0</c:formatCode>
                <c:ptCount val="3"/>
                <c:pt idx="0">
                  <c:v>10.3</c:v>
                </c:pt>
                <c:pt idx="1">
                  <c:v>1</c:v>
                </c:pt>
                <c:pt idx="2">
                  <c:v>2.1013531440700155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407-4B56-A0F3-E444B1260338}"/>
            </c:ext>
          </c:extLst>
        </c:ser>
        <c:ser>
          <c:idx val="14"/>
          <c:order val="14"/>
          <c:tx>
            <c:strRef>
              <c:f>'mtbf data'!$A$16</c:f>
              <c:strCache>
                <c:ptCount val="1"/>
                <c:pt idx="0">
                  <c:v>Run21</c:v>
                </c:pt>
              </c:strCache>
            </c:strRef>
          </c:tx>
          <c:spPr>
            <a:solidFill>
              <a:schemeClr val="accent1">
                <a:shade val="5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data'!$B$16:$D$16</c:f>
              <c:numCache>
                <c:formatCode>0.0</c:formatCode>
                <c:ptCount val="3"/>
                <c:pt idx="0">
                  <c:v>9.89</c:v>
                </c:pt>
                <c:pt idx="1">
                  <c:v>0.97</c:v>
                </c:pt>
                <c:pt idx="2">
                  <c:v>2.1120475954388316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407-4B56-A0F3-E444B1260338}"/>
            </c:ext>
          </c:extLst>
        </c:ser>
        <c:ser>
          <c:idx val="15"/>
          <c:order val="15"/>
          <c:tx>
            <c:strRef>
              <c:f>'mtbf data'!$A$17</c:f>
              <c:strCache>
                <c:ptCount val="1"/>
                <c:pt idx="0">
                  <c:v>Run22</c:v>
                </c:pt>
              </c:strCache>
            </c:strRef>
          </c:tx>
          <c:spPr>
            <a:solidFill>
              <a:schemeClr val="accent1">
                <a:shade val="5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data'!$B$17:$D$17</c:f>
              <c:numCache>
                <c:formatCode>0.0</c:formatCode>
                <c:ptCount val="3"/>
                <c:pt idx="0">
                  <c:v>8.6</c:v>
                </c:pt>
                <c:pt idx="1">
                  <c:v>1.61</c:v>
                </c:pt>
                <c:pt idx="2">
                  <c:v>3.5902898977765441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2407-4B56-A0F3-E444B1260338}"/>
            </c:ext>
          </c:extLst>
        </c:ser>
        <c:ser>
          <c:idx val="16"/>
          <c:order val="16"/>
          <c:tx>
            <c:strRef>
              <c:f>'mtbf data'!$A$18</c:f>
              <c:strCache>
                <c:ptCount val="1"/>
                <c:pt idx="0">
                  <c:v>Run23</c:v>
                </c:pt>
              </c:strCache>
            </c:strRef>
          </c:tx>
          <c:spPr>
            <a:solidFill>
              <a:schemeClr val="accent1">
                <a:shade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data'!$B$18:$D$18</c:f>
              <c:numCache>
                <c:formatCode>0.0</c:formatCode>
                <c:ptCount val="3"/>
                <c:pt idx="0">
                  <c:v>6.05</c:v>
                </c:pt>
                <c:pt idx="1">
                  <c:v>2.19</c:v>
                </c:pt>
                <c:pt idx="2">
                  <c:v>5.7463323416916001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407-4B56-A0F3-E444B1260338}"/>
            </c:ext>
          </c:extLst>
        </c:ser>
        <c:ser>
          <c:idx val="17"/>
          <c:order val="17"/>
          <c:tx>
            <c:strRef>
              <c:f>'mtbf data'!$A$19</c:f>
              <c:strCache>
                <c:ptCount val="1"/>
                <c:pt idx="0">
                  <c:v>Run24</c:v>
                </c:pt>
              </c:strCache>
            </c:strRef>
          </c:tx>
          <c:spPr>
            <a:solidFill>
              <a:schemeClr val="accent1">
                <a:shade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data'!$B$19:$D$19</c:f>
              <c:numCache>
                <c:formatCode>0.0</c:formatCode>
                <c:ptCount val="3"/>
                <c:pt idx="0">
                  <c:v>6.38</c:v>
                </c:pt>
                <c:pt idx="1">
                  <c:v>1.58</c:v>
                </c:pt>
                <c:pt idx="2">
                  <c:v>4.5432994923857866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407-4B56-A0F3-E444B1260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488191"/>
        <c:axId val="1078483199"/>
        <c:extLst/>
      </c:barChart>
      <c:catAx>
        <c:axId val="107848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3199"/>
        <c:crosses val="autoZero"/>
        <c:auto val="1"/>
        <c:lblAlgn val="ctr"/>
        <c:lblOffset val="100"/>
        <c:noMultiLvlLbl val="0"/>
      </c:catAx>
      <c:valAx>
        <c:axId val="107848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038312570206157"/>
          <c:y val="0.1762979400302235"/>
          <c:w val="0.45447344013776497"/>
          <c:h val="0.225772051220870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0.84377</cdr:x>
      <cdr:y>0.91852</cdr:y>
    </cdr:from>
    <cdr:to>
      <cdr:x>1</cdr:x>
      <cdr:y>0.95901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D10607B5-63E2-BE5A-6F68-2E948BF91A72}"/>
            </a:ext>
          </a:extLst>
        </cdr:cNvPr>
        <cdr:cNvSpPr txBox="1"/>
      </cdr:nvSpPr>
      <cdr:spPr>
        <a:xfrm xmlns:a="http://schemas.openxmlformats.org/drawingml/2006/main">
          <a:off x="10194966" y="6299203"/>
          <a:ext cx="1868294" cy="2776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Data courtesy C. Naylor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B306908-5DE8-4B7A-A140-6D10B4C48370}" type="datetimeFigureOut">
              <a:rPr lang="en-US"/>
              <a:pPr>
                <a:defRPr/>
              </a:pPr>
              <a:t>3/24/2025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865A6F2-A40F-4291-972B-2B1F22E4B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3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2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5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82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Normally hidden. Explains how the 85% from DOE comes in to play, &amp; general availability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7" y="5773231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512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480" userDrawn="1">
          <p15:clr>
            <a:srgbClr val="FBAE40"/>
          </p15:clr>
        </p15:guide>
        <p15:guide id="11" pos="976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FD42326-AC9C-420D-B180-F6A720188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8B257AAB-8CAC-4C03-87C7-DD1EB4E61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8403DDF-F6C9-4D24-AA31-0A50BD5CB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07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63BA202-2275-4151-9EA8-94D231A23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6EDF8193-1A5A-4BC7-88EA-95313DE5C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CC453D8-DE21-478E-B7AC-AC62FB21F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AC18BBE-04EE-40EC-8ECB-C8E77DE93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977C4665-3D05-420B-8F7A-56420ED7D7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6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912E5AB-6E61-4B2B-987F-42A1C67F2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7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48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9760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pos="5120" userDrawn="1">
          <p15:clr>
            <a:srgbClr val="F26B43"/>
          </p15:clr>
        </p15:guide>
        <p15:guide id="15" pos="512" userDrawn="1">
          <p15:clr>
            <a:srgbClr val="F26B43"/>
          </p15:clr>
        </p15:guide>
        <p15:guide id="16" pos="9728" userDrawn="1">
          <p15:clr>
            <a:srgbClr val="F26B43"/>
          </p15:clr>
        </p15:guide>
        <p15:guide id="17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dops.bnl.gov/Operations/personnel/call_in_lists/" TargetMode="External"/><Relationship Id="rId2" Type="http://schemas.openxmlformats.org/officeDocument/2006/relationships/hyperlink" Target="http://directory.pbn.bnl.gov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9579964"/>
              </p:ext>
            </p:extLst>
          </p:nvPr>
        </p:nvGraphicFramePr>
        <p:xfrm>
          <a:off x="233464" y="2"/>
          <a:ext cx="11958536" cy="620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4466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60A3-F39F-47BB-B66D-8F7A294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12" y="365130"/>
            <a:ext cx="8328991" cy="625471"/>
          </a:xfrm>
        </p:spPr>
        <p:txBody>
          <a:bodyPr/>
          <a:lstStyle/>
          <a:p>
            <a:r>
              <a:rPr lang="en-US" dirty="0"/>
              <a:t>Availability, expected beam hours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/>
                <a:endParaRPr lang="en-US" sz="6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500">
                          <a:latin typeface="Cambria Math" panose="02040503050406030204" pitchFamily="18" charset="0"/>
                        </a:rPr>
                        <m:t>Availability</m:t>
                      </m:r>
                      <m:r>
                        <a:rPr lang="en-US" sz="55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sz="5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𝐵𝑒𝑎𝑚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𝑢𝑠𝑒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𝐶𝑎𝑙𝑒𝑛𝑑𝑎𝑟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𝑖𝑛𝑡𝑒𝑟𝑟𝑢𝑝𝑡𝑖𝑜𝑛𝑠</m:t>
                          </m:r>
                        </m:den>
                      </m:f>
                    </m:oMath>
                  </m:oMathPara>
                </a14:m>
                <a:endParaRPr lang="en-US" sz="6200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𝐑𝐇𝐈𝐂</m:t>
                      </m:r>
                    </m:oMath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𝐀𝐯𝐚𝐢𝐥𝐚𝐛𝐢𝐥𝐢𝐭𝐲</m:t>
                      </m:r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3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𝐹𝑎𝑖𝑙𝑢𝑟𝑒𝑠</m:t>
                          </m:r>
                        </m:den>
                      </m:f>
                    </m:oMath>
                  </m:oMathPara>
                </a14:m>
                <a:endParaRPr lang="en-US" sz="25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dirty="0"/>
                        <m:t>DOE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expected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beam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hours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=(#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𝑜𝑣𝑒𝑟h𝑒𝑎𝑑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d>
                        <m:dPr>
                          <m:ctrlPr>
                            <a:rPr lang="en-US" sz="4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160 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𝑎𝑣𝑎𝑖𝑙𝑎𝑏𝑙𝑒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h𝑜𝑢𝑟𝑠</m:t>
                              </m:r>
                            </m:num>
                            <m:den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𝑤𝑒𝑒𝑘</m:t>
                              </m:r>
                            </m:den>
                          </m:f>
                        </m:e>
                      </m:d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17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A4413-DF12-6C43-C568-E3C2B8831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6854829"/>
              </p:ext>
            </p:extLst>
          </p:nvPr>
        </p:nvGraphicFramePr>
        <p:xfrm>
          <a:off x="243191" y="0"/>
          <a:ext cx="11948809" cy="6186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2">
            <a:extLst>
              <a:ext uri="{FF2B5EF4-FFF2-40B4-BE49-F238E27FC236}">
                <a16:creationId xmlns:a16="http://schemas.microsoft.com/office/drawing/2014/main" id="{B6DEC97E-ED47-39F2-2CEE-8CFCCC6B4196}"/>
              </a:ext>
            </a:extLst>
          </p:cNvPr>
          <p:cNvSpPr txBox="1"/>
          <p:nvPr/>
        </p:nvSpPr>
        <p:spPr>
          <a:xfrm>
            <a:off x="10113232" y="6360439"/>
            <a:ext cx="1868294" cy="265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2821221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63BDD1-D007-46C0-BF7F-C081F92DEBC0}"/>
              </a:ext>
            </a:extLst>
          </p:cNvPr>
          <p:cNvSpPr/>
          <p:nvPr/>
        </p:nvSpPr>
        <p:spPr>
          <a:xfrm>
            <a:off x="6096000" y="960375"/>
            <a:ext cx="4917259" cy="35467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17A969-CC37-4606-AD17-F21CAD8F025A}"/>
              </a:ext>
            </a:extLst>
          </p:cNvPr>
          <p:cNvCxnSpPr>
            <a:cxnSpLocks/>
          </p:cNvCxnSpPr>
          <p:nvPr/>
        </p:nvCxnSpPr>
        <p:spPr>
          <a:xfrm flipH="1">
            <a:off x="7719433" y="677204"/>
            <a:ext cx="3350187" cy="2531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DD3746-35F2-4E43-ABBD-7311B4E17E51}"/>
              </a:ext>
            </a:extLst>
          </p:cNvPr>
          <p:cNvCxnSpPr>
            <a:cxnSpLocks/>
          </p:cNvCxnSpPr>
          <p:nvPr/>
        </p:nvCxnSpPr>
        <p:spPr>
          <a:xfrm flipH="1">
            <a:off x="7395845" y="1895556"/>
            <a:ext cx="3473227" cy="24300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B9EDEB6-1147-42F7-9DA6-2BBE9304AEF5}"/>
              </a:ext>
            </a:extLst>
          </p:cNvPr>
          <p:cNvSpPr/>
          <p:nvPr/>
        </p:nvSpPr>
        <p:spPr>
          <a:xfrm>
            <a:off x="10448145" y="677204"/>
            <a:ext cx="1489029" cy="36484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E1051-7FA6-4BEE-AA4B-6BBFADD154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483" y="183644"/>
            <a:ext cx="4338638" cy="60642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Operations for BLIP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90EA1-542B-4D1B-8A75-F72CC3779E1C}"/>
              </a:ext>
            </a:extLst>
          </p:cNvPr>
          <p:cNvSpPr/>
          <p:nvPr/>
        </p:nvSpPr>
        <p:spPr>
          <a:xfrm>
            <a:off x="5676686" y="590605"/>
            <a:ext cx="6328854" cy="44012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 BLIP</a:t>
            </a: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this past week</a:t>
            </a: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1692A-327B-4A38-A46D-758905412178}"/>
              </a:ext>
            </a:extLst>
          </p:cNvPr>
          <p:cNvSpPr txBox="1"/>
          <p:nvPr/>
        </p:nvSpPr>
        <p:spPr>
          <a:xfrm>
            <a:off x="339483" y="712127"/>
            <a:ext cx="3880825" cy="54337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 fontScale="92500" lnSpcReduction="10000"/>
          </a:bodyPr>
          <a:lstStyle/>
          <a:p>
            <a:r>
              <a:rPr lang="en-US" sz="2800" dirty="0"/>
              <a:t>3/11-25/2025:</a:t>
            </a:r>
            <a:br>
              <a:rPr lang="en-US" sz="2800" dirty="0"/>
            </a:br>
            <a:endParaRPr lang="en-US" sz="2800" dirty="0"/>
          </a:p>
          <a:p>
            <a:r>
              <a:rPr lang="en-US" sz="2400" dirty="0"/>
              <a:t>Following repair to Mod5, 200 MeV production continued another 5 days on same target. After a brief low intensity exposure last Monday, a second Th production run began this Monday and is ongoing. 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108.32 </a:t>
            </a:r>
            <a:r>
              <a:rPr lang="en-US" sz="2400" dirty="0" err="1"/>
              <a:t>hr</a:t>
            </a:r>
            <a:r>
              <a:rPr lang="en-US" sz="2400" dirty="0"/>
              <a:t>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3.20 </a:t>
            </a:r>
            <a:r>
              <a:rPr lang="en-US" sz="2400" dirty="0" err="1"/>
              <a:t>hr</a:t>
            </a:r>
            <a:r>
              <a:rPr lang="en-US" sz="2400" dirty="0"/>
              <a:t> setup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9.52 </a:t>
            </a:r>
            <a:r>
              <a:rPr lang="en-US" sz="2400" dirty="0" err="1"/>
              <a:t>hr</a:t>
            </a:r>
            <a:r>
              <a:rPr lang="en-US" sz="2400" dirty="0"/>
              <a:t> failures</a:t>
            </a:r>
          </a:p>
          <a:p>
            <a:endParaRPr lang="en-US" sz="2400" dirty="0"/>
          </a:p>
          <a:p>
            <a:r>
              <a:rPr lang="en-US" sz="2400" dirty="0"/>
              <a:t>Availability: </a:t>
            </a:r>
            <a:r>
              <a:rPr lang="en-US" sz="2400" dirty="0">
                <a:solidFill>
                  <a:schemeClr val="accent4"/>
                </a:solidFill>
              </a:rPr>
              <a:t>92.1%</a:t>
            </a:r>
            <a:br>
              <a:rPr lang="en-US" sz="2400" dirty="0">
                <a:solidFill>
                  <a:schemeClr val="accent3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2E5B0A-2B60-066B-7B7C-E37D89025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760" y="712126"/>
            <a:ext cx="8021547" cy="55552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1841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D58E3F-F47B-442F-B8F8-75AE9391E2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2425" y="196850"/>
            <a:ext cx="10925666" cy="609600"/>
          </a:xfrm>
        </p:spPr>
        <p:txBody>
          <a:bodyPr>
            <a:noAutofit/>
          </a:bodyPr>
          <a:lstStyle/>
          <a:p>
            <a:r>
              <a:rPr lang="en-US" sz="2800" dirty="0"/>
              <a:t>NSRL activity past 2 weeks: 3/11-25/2025 </a:t>
            </a:r>
            <a:r>
              <a:rPr lang="en-US" sz="2400" dirty="0"/>
              <a:t>(as of 0800)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D2342-837F-44BE-A9A7-5BCD33A79969}"/>
              </a:ext>
            </a:extLst>
          </p:cNvPr>
          <p:cNvSpPr txBox="1"/>
          <p:nvPr/>
        </p:nvSpPr>
        <p:spPr>
          <a:xfrm>
            <a:off x="2749002" y="6303010"/>
            <a:ext cx="80935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Availability: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accent5"/>
                </a:solidFill>
                <a:latin typeface="Calibri"/>
                <a:cs typeface="Calibri"/>
              </a:rPr>
              <a:t>62.6%</a:t>
            </a:r>
            <a:endParaRPr lang="en-US" sz="2400" b="1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98A92-B3B2-49BC-A076-391E836286E6}"/>
              </a:ext>
            </a:extLst>
          </p:cNvPr>
          <p:cNvSpPr txBox="1"/>
          <p:nvPr/>
        </p:nvSpPr>
        <p:spPr>
          <a:xfrm>
            <a:off x="217170" y="806450"/>
            <a:ext cx="282042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NSRL running continues, with various users running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Tandem produced Fe, I, Au for single ion modes, including some higher charge state setup. Protons in use from Linac.</a:t>
            </a:r>
            <a:br>
              <a:rPr lang="en-US" sz="2000" dirty="0"/>
            </a:br>
            <a:endParaRPr lang="en-US" sz="2000" dirty="0">
              <a:solidFill>
                <a:schemeClr val="accent5"/>
              </a:solidFill>
            </a:endParaRPr>
          </a:p>
          <a:p>
            <a:pPr algn="ctr"/>
            <a:r>
              <a:rPr lang="en-US" dirty="0"/>
              <a:t>Running 25-A schedule since 3 February. Schedule posted, </a:t>
            </a:r>
            <a:r>
              <a:rPr lang="en-US" dirty="0">
                <a:solidFill>
                  <a:schemeClr val="accent4"/>
                </a:solidFill>
              </a:rPr>
              <a:t>updates to 9 May </a:t>
            </a:r>
            <a:r>
              <a:rPr lang="en-US" dirty="0"/>
              <a:t>for beams &amp; users.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5AF3CAF-DE7B-D09B-15A3-2E64D24CEC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6737701"/>
              </p:ext>
            </p:extLst>
          </p:nvPr>
        </p:nvGraphicFramePr>
        <p:xfrm>
          <a:off x="3037591" y="806450"/>
          <a:ext cx="9154409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3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7E873D-E72B-4BE0-99D3-3CB079EDDDF1}"/>
              </a:ext>
            </a:extLst>
          </p:cNvPr>
          <p:cNvSpPr txBox="1"/>
          <p:nvPr/>
        </p:nvSpPr>
        <p:spPr>
          <a:xfrm>
            <a:off x="238126" y="418227"/>
            <a:ext cx="7153274" cy="6439773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 fontScale="85000" lnSpcReduction="20000"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Notable failures (&gt;1 </a:t>
            </a:r>
            <a:r>
              <a:rPr lang="en-US" sz="2400" b="1" dirty="0" err="1">
                <a:solidFill>
                  <a:schemeClr val="tx1"/>
                </a:solidFill>
              </a:rPr>
              <a:t>hr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Tandem MP7 chain failure, entry for repairs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Linac Mod 5 failure, internal tank repairs concluded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Linac Mod 4 failure, replace 7835 input 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400" dirty="0">
                <a:solidFill>
                  <a:schemeClr val="tx1"/>
                </a:solidFill>
                <a:cs typeface="Arial"/>
              </a:rPr>
              <a:t>section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Linac MEBT q1 PS failure, replaced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AGS L20 septum PS failure, door 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400" dirty="0">
                <a:solidFill>
                  <a:schemeClr val="tx1"/>
                </a:solidFill>
                <a:cs typeface="Arial"/>
              </a:rPr>
              <a:t>interlock repaired.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AGS RF IJ anode failure, ongoing. 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400" dirty="0">
                <a:solidFill>
                  <a:schemeClr val="tx1"/>
                </a:solidFill>
                <a:cs typeface="Arial"/>
              </a:rPr>
              <a:t>Multiple accesses for investigation &amp; repair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AGS J13 vacuum valve failure, access for limit 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400" dirty="0">
                <a:solidFill>
                  <a:schemeClr val="tx1"/>
                </a:solidFill>
                <a:cs typeface="Arial"/>
              </a:rPr>
              <a:t>switch repair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AGS G10 kicker PS failure, modules 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400" dirty="0">
                <a:solidFill>
                  <a:schemeClr val="tx1"/>
                </a:solidFill>
                <a:cs typeface="Arial"/>
              </a:rPr>
              <a:t>retuned/retimed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AGS G09C BLW PS noise problem, ongoing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AGS E17 gamma-tr PS failure, board replaced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i="1" dirty="0">
                <a:solidFill>
                  <a:schemeClr val="tx1"/>
                </a:solidFill>
              </a:rPr>
              <a:t>Other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Various Tandem spark recovery, foil changes, retuning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Multiple power dips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Au Booster/AGS setup, AtR extraction concurrent with Au to NSRL, over 39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Linac Mod 7 beam loading, reduced beam current while investigating beam losses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cs typeface="Arial"/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2CF00A-CA15-4D7B-9B47-22CDCFC7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51" y="54153"/>
            <a:ext cx="4178993" cy="364074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Notes from Operations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11ACB8-1B02-2A33-5DAB-2815716EF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096" y="3768296"/>
            <a:ext cx="4972843" cy="30897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1EEE9D-300F-FCE5-B31F-8EDC6AC85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1887" y="24223"/>
            <a:ext cx="5861052" cy="40012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6046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5BAB3-93A9-4362-AA58-BF024EA3D008}"/>
              </a:ext>
            </a:extLst>
          </p:cNvPr>
          <p:cNvSpPr txBox="1"/>
          <p:nvPr/>
        </p:nvSpPr>
        <p:spPr>
          <a:xfrm>
            <a:off x="288099" y="691861"/>
            <a:ext cx="11903901" cy="57464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beam </a:t>
            </a:r>
            <a:r>
              <a:rPr lang="en-US" sz="2400" dirty="0">
                <a:solidFill>
                  <a:schemeClr val="accent2"/>
                </a:solidFill>
                <a:latin typeface="Arial" panose="020B0604020202020204"/>
              </a:rPr>
              <a:t>o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perations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Arial" panose="020B0604020202020204"/>
              </a:rPr>
              <a:t>continue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Operator/OC shifts continue for NSRL users, 2 shifts/5 days this week and next.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4"/>
                </a:solidFill>
              </a:rPr>
              <a:t>NSRL limited to Au, protons after 26 March, </a:t>
            </a:r>
            <a:r>
              <a:rPr lang="en-US" sz="2000" dirty="0"/>
              <a:t>pending EBIS restart.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BLIP production continues through 4 April.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RHIC beam setup anticipated this week; </a:t>
            </a:r>
            <a:r>
              <a:rPr lang="en-US" sz="2000" dirty="0">
                <a:solidFill>
                  <a:schemeClr val="accent5"/>
                </a:solidFill>
              </a:rPr>
              <a:t>ORC pending for RHIC.</a:t>
            </a:r>
            <a:endParaRPr kumimoji="0" lang="en-US" sz="19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Note: MCR will not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(quite) be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occupied continuously.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 OC on duty overnight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until 3/26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/>
              </a:rPr>
              <a:t>24/7 beam operations begin 0800 Wednesday 26 March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Contact CAS in off hours (x2024) for urgent issues when MCR is not staffed.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Work continues with Teams phone setup. </a:t>
            </a:r>
            <a:r>
              <a:rPr lang="en-US" sz="2000" b="1" i="1" u="sng" dirty="0">
                <a:solidFill>
                  <a:schemeClr val="accent5"/>
                </a:solidFill>
              </a:rPr>
              <a:t>No more Cisco</a:t>
            </a:r>
            <a:r>
              <a:rPr lang="en-US" sz="2000" dirty="0">
                <a:solidFill>
                  <a:schemeClr val="accent5"/>
                </a:solidFill>
              </a:rPr>
              <a:t> (remove Cisco phones) Identify anomalies outstanding. Contact ITD, Maintenance Coordinator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</a:rPr>
              <a:t>Changes? Time to update is </a:t>
            </a:r>
            <a:r>
              <a:rPr lang="en-US" sz="2200" i="1" dirty="0">
                <a:solidFill>
                  <a:srgbClr val="000000"/>
                </a:solidFill>
              </a:rPr>
              <a:t>now. </a:t>
            </a:r>
            <a:r>
              <a:rPr lang="en-US" sz="2200" dirty="0">
                <a:solidFill>
                  <a:srgbClr val="000000"/>
                </a:solidFill>
              </a:rPr>
              <a:t>Expect calls at all hours.</a:t>
            </a:r>
            <a:endParaRPr kumimoji="0" lang="en-US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hlinkClick r:id="rId2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http://directory.pbn.bnl.gov/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CHECK AND EDIT YOUR OWN CONTACT INFO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https://www.cadops.bnl.gov/Operations/personnel/call_in_lists/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CHECK YOUR CALLIN LIST: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expect contact off-hours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4"/>
                </a:solidFill>
                <a:latin typeface="Arial" panose="020B0604020202020204"/>
              </a:rPr>
              <a:t>Alarm response instructions: Groups prompted for updates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F1ECC-CF35-4518-9CB2-9BBD12EE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154205"/>
            <a:ext cx="5638800" cy="62547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Reminder from Operations</a:t>
            </a:r>
          </a:p>
        </p:txBody>
      </p:sp>
    </p:spTree>
    <p:extLst>
      <p:ext uri="{BB962C8B-B14F-4D97-AF65-F5344CB8AC3E}">
        <p14:creationId xmlns:p14="http://schemas.microsoft.com/office/powerpoint/2010/main" val="3919863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4B6A-0B15-F1CB-EE5E-01414CAD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3A19-6A85-E02A-C4A4-530CCE677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42846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</a:pPr>
            <a:r>
              <a:rPr lang="en-US" sz="2900" dirty="0"/>
              <a:t>Remote </a:t>
            </a:r>
            <a:r>
              <a:rPr lang="en-US" sz="2900" dirty="0" err="1"/>
              <a:t>keytree</a:t>
            </a:r>
            <a:r>
              <a:rPr lang="en-US" sz="2900" dirty="0"/>
              <a:t> systems require a database lookup to validate and authorize distribution of </a:t>
            </a:r>
            <a:r>
              <a:rPr lang="en-US" sz="2900" dirty="0" err="1"/>
              <a:t>keytokens</a:t>
            </a:r>
            <a:r>
              <a:rPr lang="en-US" sz="2900" dirty="0"/>
              <a:t>. The </a:t>
            </a:r>
            <a:r>
              <a:rPr lang="en-US" sz="2900" dirty="0" err="1"/>
              <a:t>Keytrak</a:t>
            </a:r>
            <a:r>
              <a:rPr lang="en-US" sz="2900" dirty="0"/>
              <a:t> system’s database is available for lookup functionality, but can no longer be modified in any way to add or edit qualified personnel.</a:t>
            </a:r>
          </a:p>
          <a:p>
            <a:pPr marL="0" indent="0"/>
            <a:r>
              <a:rPr lang="en-US" sz="3600" dirty="0">
                <a:solidFill>
                  <a:schemeClr val="accent5"/>
                </a:solidFill>
              </a:rPr>
              <a:t>Personnel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New employees, experimenters arriving after 12/1/2024 could not be enrolled in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Existing employees &amp; experimenters, not already enrolled, cannot be added or modified in database</a:t>
            </a:r>
          </a:p>
          <a:p>
            <a:pPr marL="0" indent="0"/>
            <a:r>
              <a:rPr lang="en-US" sz="3400" dirty="0">
                <a:solidFill>
                  <a:schemeClr val="accent5"/>
                </a:solidFill>
              </a:rPr>
              <a:t>Remote </a:t>
            </a:r>
            <a:r>
              <a:rPr lang="en-US" sz="3400" dirty="0" err="1">
                <a:solidFill>
                  <a:schemeClr val="accent5"/>
                </a:solidFill>
              </a:rPr>
              <a:t>keytrees</a:t>
            </a:r>
            <a:r>
              <a:rPr lang="en-US" sz="3400" dirty="0">
                <a:solidFill>
                  <a:schemeClr val="accent5"/>
                </a:solidFill>
              </a:rPr>
              <a:t>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@NSRL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@AGS South gate, North Conjunction Gate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@RHIC STAR, sPHENIX, IP12, IP4</a:t>
            </a:r>
          </a:p>
          <a:p>
            <a:pPr marL="0" indent="0"/>
            <a:r>
              <a:rPr lang="en-US" sz="3400" dirty="0" err="1">
                <a:solidFill>
                  <a:schemeClr val="accent3">
                    <a:lumMod val="75000"/>
                  </a:schemeClr>
                </a:solidFill>
              </a:rPr>
              <a:t>Keytrees</a:t>
            </a:r>
            <a:r>
              <a:rPr lang="en-US" sz="3400" dirty="0">
                <a:solidFill>
                  <a:schemeClr val="accent3">
                    <a:lumMod val="75000"/>
                  </a:schemeClr>
                </a:solidFill>
              </a:rPr>
              <a:t> NOT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@Linac, Booster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@RHIC IP2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MCR </a:t>
            </a:r>
            <a:r>
              <a:rPr lang="en-US" sz="3400" dirty="0" err="1"/>
              <a:t>keytrees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75039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7DA46-608A-839C-7C04-82DAD60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FA71E-CCBA-1D45-F768-D07669A1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76D95-B317-5D3A-AAA0-E47BE301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207624"/>
          </a:xfrm>
        </p:spPr>
        <p:txBody>
          <a:bodyPr>
            <a:normAutofit/>
          </a:bodyPr>
          <a:lstStyle/>
          <a:p>
            <a:pPr marL="0" indent="0"/>
            <a:r>
              <a:rPr lang="en-US" sz="2800" dirty="0">
                <a:solidFill>
                  <a:schemeClr val="accent4"/>
                </a:solidFill>
              </a:rPr>
              <a:t>Mitigation</a:t>
            </a:r>
            <a:r>
              <a:rPr lang="en-US" sz="2400" dirty="0">
                <a:solidFill>
                  <a:schemeClr val="accent4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Choose entrants that are currently enrolled to perform the work in the enclosure under Controlled Access (CA).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Obtain CA keys from MCR for remote gate watch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local gate watch using other tokens for entrants.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Restricted Access, and allow for delays incurred to sweep areas.</a:t>
            </a:r>
          </a:p>
          <a:p>
            <a:pPr marL="0" indent="0"/>
            <a:r>
              <a:rPr lang="en-US" sz="2800" b="1" i="1" u="sng" dirty="0">
                <a:solidFill>
                  <a:schemeClr val="accent5"/>
                </a:solidFill>
              </a:rPr>
              <a:t>CAUTION</a:t>
            </a:r>
            <a:endParaRPr lang="en-US" sz="2400" b="1" i="1" u="sng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Follow procedures</a:t>
            </a:r>
            <a:r>
              <a:rPr lang="en-US" sz="2400" dirty="0"/>
              <a:t>. Gate Watch staff will remain vigilant.</a:t>
            </a:r>
          </a:p>
          <a:p>
            <a:pPr marL="628650" lvl="1" indent="-285750"/>
            <a:r>
              <a:rPr lang="en-US" sz="2100" dirty="0"/>
              <a:t>No “piggy-backing” – one key/token per entrant.</a:t>
            </a:r>
          </a:p>
          <a:p>
            <a:pPr marL="628650" lvl="1" indent="-285750"/>
            <a:r>
              <a:rPr lang="en-US" sz="2100" dirty="0"/>
              <a:t>Access keys are not candy! </a:t>
            </a:r>
            <a:r>
              <a:rPr lang="en-US" sz="2100" b="1" i="1" dirty="0"/>
              <a:t>Authenticated entrant retains possession</a:t>
            </a:r>
            <a:r>
              <a:rPr lang="en-US" sz="21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Radiological Controls and the Access Controls System are not to be circumvented. This is (has been) enforced with disciplinary action (dismissal).</a:t>
            </a:r>
          </a:p>
          <a:p>
            <a:pPr marL="685800" lvl="2" indent="0">
              <a:buNone/>
            </a:pPr>
            <a:endParaRPr lang="en-US" sz="3000" dirty="0"/>
          </a:p>
          <a:p>
            <a:pPr marL="685800" lvl="2" indent="0">
              <a:buNone/>
            </a:pPr>
            <a:endParaRPr lang="en-US" sz="2400" dirty="0"/>
          </a:p>
          <a:p>
            <a:pPr marL="6858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67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D129F6-4D62-47D1-8B47-380CA79C8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501876"/>
              </p:ext>
            </p:extLst>
          </p:nvPr>
        </p:nvGraphicFramePr>
        <p:xfrm>
          <a:off x="242371" y="0"/>
          <a:ext cx="11949629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2215022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4A4FF010DEE4AB92C5988B0DC4E50" ma:contentTypeVersion="10" ma:contentTypeDescription="Create a new document." ma:contentTypeScope="" ma:versionID="8d1ee666743ad2fe2837351e8474c093">
  <xsd:schema xmlns:xsd="http://www.w3.org/2001/XMLSchema" xmlns:xs="http://www.w3.org/2001/XMLSchema" xmlns:p="http://schemas.microsoft.com/office/2006/metadata/properties" xmlns:ns2="c23b2e69-5f3a-4a31-a525-b2a83928953a" xmlns:ns3="29997dcc-7a6f-413b-bcd8-f246219486f6" xmlns:ns4="3bfd71d5-c7ac-4dca-b865-a609d1eb4074" targetNamespace="http://schemas.microsoft.com/office/2006/metadata/properties" ma:root="true" ma:fieldsID="9a646608bd3711b1b257228c20b54ff8" ns2:_="" ns3:_="" ns4:_="">
    <xsd:import namespace="c23b2e69-5f3a-4a31-a525-b2a83928953a"/>
    <xsd:import namespace="29997dcc-7a6f-413b-bcd8-f246219486f6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b2e69-5f3a-4a31-a525-b2a8392895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97dcc-7a6f-413b-bcd8-f24621948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920190-eeb6-4a4b-8086-97c6f03371bf}" ma:internalName="TaxCatchAll" ma:showField="CatchAllData" ma:web="c23b2e69-5f3a-4a31-a525-b2a839289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997dcc-7a6f-413b-bcd8-f246219486f6">
      <Terms xmlns="http://schemas.microsoft.com/office/infopath/2007/PartnerControls"/>
    </lcf76f155ced4ddcb4097134ff3c332f>
    <TaxCatchAll xmlns="3bfd71d5-c7ac-4dca-b865-a609d1eb4074" xsi:nil="true"/>
    <SharedWithUsers xmlns="c23b2e69-5f3a-4a31-a525-b2a83928953a">
      <UserInfo>
        <DisplayName>Naylor, Christopher E</DisplayName>
        <AccountId>13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FE944B-5D9E-4C18-B452-956D6885C1D7}">
  <ds:schemaRefs>
    <ds:schemaRef ds:uri="29997dcc-7a6f-413b-bcd8-f246219486f6"/>
    <ds:schemaRef ds:uri="3bfd71d5-c7ac-4dca-b865-a609d1eb4074"/>
    <ds:schemaRef ds:uri="c23b2e69-5f3a-4a31-a525-b2a83928953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56B9896-39C4-48F3-97B7-39ABBC5F2386}">
  <ds:schemaRefs>
    <ds:schemaRef ds:uri="29997dcc-7a6f-413b-bcd8-f246219486f6"/>
    <ds:schemaRef ds:uri="3bfd71d5-c7ac-4dca-b865-a609d1eb4074"/>
    <ds:schemaRef ds:uri="c23b2e69-5f3a-4a31-a525-b2a8392895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A5FA038-26F5-44F1-88D5-82ED6AE50E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3328</TotalTime>
  <Words>872</Words>
  <Application>Microsoft Office PowerPoint</Application>
  <PresentationFormat>Widescreen</PresentationFormat>
  <Paragraphs>114</Paragraphs>
  <Slides>10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 Math</vt:lpstr>
      <vt:lpstr>BNL</vt:lpstr>
      <vt:lpstr>PowerPoint Presentation</vt:lpstr>
      <vt:lpstr>PowerPoint Presentation</vt:lpstr>
      <vt:lpstr>Operations for BLIP</vt:lpstr>
      <vt:lpstr>NSRL activity past 2 weeks: 3/11-25/2025 (as of 0800)</vt:lpstr>
      <vt:lpstr>Notes from Operations</vt:lpstr>
      <vt:lpstr>Reminder from Operations</vt:lpstr>
      <vt:lpstr>Keytree notes</vt:lpstr>
      <vt:lpstr>Keytree notes, continued</vt:lpstr>
      <vt:lpstr>PowerPoint Presentation</vt:lpstr>
      <vt:lpstr>Availability, expected beam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Gregory J. Marr</dc:creator>
  <cp:lastModifiedBy>Marr, Gregory</cp:lastModifiedBy>
  <cp:revision>16</cp:revision>
  <dcterms:created xsi:type="dcterms:W3CDTF">2011-03-02T18:37:40Z</dcterms:created>
  <dcterms:modified xsi:type="dcterms:W3CDTF">2025-03-25T16:34:41Z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0x0101008EA4A4FF010DEE4AB92C5988B0DC4E50</vt:lpwstr>
  </property>
  <property fmtid="{D5CDD505-2E9C-101B-9397-08002B2CF9AE}" pid="3" name="MediaServiceImageTags">
    <vt:lpwstr/>
  </property>
</Properties>
</file>