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sldIdLst>
    <p:sldId id="256" r:id="rId2"/>
    <p:sldId id="258" r:id="rId3"/>
    <p:sldId id="260" r:id="rId4"/>
    <p:sldId id="261" r:id="rId5"/>
    <p:sldId id="263" r:id="rId6"/>
    <p:sldId id="262"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94"/>
  </p:normalViewPr>
  <p:slideViewPr>
    <p:cSldViewPr snapToGrid="0" snapToObjects="1">
      <p:cViewPr varScale="1">
        <p:scale>
          <a:sx n="160" d="100"/>
          <a:sy n="160" d="100"/>
        </p:scale>
        <p:origin x="172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5A9A10FA-4C7F-4824-AF9D-F8F43325D0C7}"/>
    <pc:docChg chg="custSel addSld delSld modSld">
      <pc:chgData name="Craner, Francis" userId="bacbc4c7-fc84-4868-b145-d1a996a384b5" providerId="ADAL" clId="{5A9A10FA-4C7F-4824-AF9D-F8F43325D0C7}" dt="2025-04-01T13:22:15.430" v="1604" actId="20577"/>
      <pc:docMkLst>
        <pc:docMk/>
      </pc:docMkLst>
      <pc:sldChg chg="modSp mod">
        <pc:chgData name="Craner, Francis" userId="bacbc4c7-fc84-4868-b145-d1a996a384b5" providerId="ADAL" clId="{5A9A10FA-4C7F-4824-AF9D-F8F43325D0C7}" dt="2025-03-31T15:58:02.822" v="28" actId="20577"/>
        <pc:sldMkLst>
          <pc:docMk/>
          <pc:sldMk cId="2246755923" sldId="256"/>
        </pc:sldMkLst>
        <pc:spChg chg="mod">
          <ac:chgData name="Craner, Francis" userId="bacbc4c7-fc84-4868-b145-d1a996a384b5" providerId="ADAL" clId="{5A9A10FA-4C7F-4824-AF9D-F8F43325D0C7}" dt="2025-03-31T15:58:02.822" v="28" actId="20577"/>
          <ac:spMkLst>
            <pc:docMk/>
            <pc:sldMk cId="2246755923" sldId="256"/>
            <ac:spMk id="2" creationId="{1C156CBC-DA70-7741-BB3F-BCDBBE052F88}"/>
          </ac:spMkLst>
        </pc:spChg>
        <pc:spChg chg="mod">
          <ac:chgData name="Craner, Francis" userId="bacbc4c7-fc84-4868-b145-d1a996a384b5" providerId="ADAL" clId="{5A9A10FA-4C7F-4824-AF9D-F8F43325D0C7}" dt="2025-03-26T18:22:56.921" v="6" actId="20577"/>
          <ac:spMkLst>
            <pc:docMk/>
            <pc:sldMk cId="2246755923" sldId="256"/>
            <ac:spMk id="3" creationId="{FDB0E14B-6889-F849-8A8C-D01D7C36038D}"/>
          </ac:spMkLst>
        </pc:spChg>
      </pc:sldChg>
      <pc:sldChg chg="new del">
        <pc:chgData name="Craner, Francis" userId="bacbc4c7-fc84-4868-b145-d1a996a384b5" providerId="ADAL" clId="{5A9A10FA-4C7F-4824-AF9D-F8F43325D0C7}" dt="2025-03-31T17:09:00.293" v="461" actId="47"/>
        <pc:sldMkLst>
          <pc:docMk/>
          <pc:sldMk cId="2218797875" sldId="257"/>
        </pc:sldMkLst>
      </pc:sldChg>
      <pc:sldChg chg="del">
        <pc:chgData name="Craner, Francis" userId="bacbc4c7-fc84-4868-b145-d1a996a384b5" providerId="ADAL" clId="{5A9A10FA-4C7F-4824-AF9D-F8F43325D0C7}" dt="2025-03-26T18:23:04.740" v="8" actId="47"/>
        <pc:sldMkLst>
          <pc:docMk/>
          <pc:sldMk cId="3950614338" sldId="257"/>
        </pc:sldMkLst>
      </pc:sldChg>
      <pc:sldChg chg="del">
        <pc:chgData name="Craner, Francis" userId="bacbc4c7-fc84-4868-b145-d1a996a384b5" providerId="ADAL" clId="{5A9A10FA-4C7F-4824-AF9D-F8F43325D0C7}" dt="2025-03-26T18:23:05.544" v="9" actId="47"/>
        <pc:sldMkLst>
          <pc:docMk/>
          <pc:sldMk cId="578912905" sldId="258"/>
        </pc:sldMkLst>
      </pc:sldChg>
      <pc:sldChg chg="modSp new mod">
        <pc:chgData name="Craner, Francis" userId="bacbc4c7-fc84-4868-b145-d1a996a384b5" providerId="ADAL" clId="{5A9A10FA-4C7F-4824-AF9D-F8F43325D0C7}" dt="2025-04-01T13:15:05.297" v="1398" actId="20577"/>
        <pc:sldMkLst>
          <pc:docMk/>
          <pc:sldMk cId="1830981692" sldId="258"/>
        </pc:sldMkLst>
        <pc:spChg chg="mod">
          <ac:chgData name="Craner, Francis" userId="bacbc4c7-fc84-4868-b145-d1a996a384b5" providerId="ADAL" clId="{5A9A10FA-4C7F-4824-AF9D-F8F43325D0C7}" dt="2025-04-01T12:55:17.700" v="1374" actId="20577"/>
          <ac:spMkLst>
            <pc:docMk/>
            <pc:sldMk cId="1830981692" sldId="258"/>
            <ac:spMk id="2" creationId="{CA174327-B6E8-C566-0FCD-0BFA7C2B5852}"/>
          </ac:spMkLst>
        </pc:spChg>
        <pc:spChg chg="mod">
          <ac:chgData name="Craner, Francis" userId="bacbc4c7-fc84-4868-b145-d1a996a384b5" providerId="ADAL" clId="{5A9A10FA-4C7F-4824-AF9D-F8F43325D0C7}" dt="2025-04-01T13:15:05.297" v="1398" actId="20577"/>
          <ac:spMkLst>
            <pc:docMk/>
            <pc:sldMk cId="1830981692" sldId="258"/>
            <ac:spMk id="3" creationId="{5F146DF5-89B6-34F4-C990-A6243A59B840}"/>
          </ac:spMkLst>
        </pc:spChg>
      </pc:sldChg>
      <pc:sldChg chg="modSp new del mod">
        <pc:chgData name="Craner, Francis" userId="bacbc4c7-fc84-4868-b145-d1a996a384b5" providerId="ADAL" clId="{5A9A10FA-4C7F-4824-AF9D-F8F43325D0C7}" dt="2025-03-31T17:35:18.586" v="1087" actId="47"/>
        <pc:sldMkLst>
          <pc:docMk/>
          <pc:sldMk cId="973414578" sldId="259"/>
        </pc:sldMkLst>
        <pc:spChg chg="mod">
          <ac:chgData name="Craner, Francis" userId="bacbc4c7-fc84-4868-b145-d1a996a384b5" providerId="ADAL" clId="{5A9A10FA-4C7F-4824-AF9D-F8F43325D0C7}" dt="2025-03-31T15:59:53.289" v="86" actId="20577"/>
          <ac:spMkLst>
            <pc:docMk/>
            <pc:sldMk cId="973414578" sldId="259"/>
            <ac:spMk id="2" creationId="{05E96756-64C5-2010-8435-AB4FE5F3EA47}"/>
          </ac:spMkLst>
        </pc:spChg>
      </pc:sldChg>
      <pc:sldChg chg="del">
        <pc:chgData name="Craner, Francis" userId="bacbc4c7-fc84-4868-b145-d1a996a384b5" providerId="ADAL" clId="{5A9A10FA-4C7F-4824-AF9D-F8F43325D0C7}" dt="2025-03-26T18:23:08.632" v="13" actId="47"/>
        <pc:sldMkLst>
          <pc:docMk/>
          <pc:sldMk cId="3283546116" sldId="259"/>
        </pc:sldMkLst>
      </pc:sldChg>
      <pc:sldChg chg="del">
        <pc:chgData name="Craner, Francis" userId="bacbc4c7-fc84-4868-b145-d1a996a384b5" providerId="ADAL" clId="{5A9A10FA-4C7F-4824-AF9D-F8F43325D0C7}" dt="2025-03-26T18:23:06.309" v="10" actId="47"/>
        <pc:sldMkLst>
          <pc:docMk/>
          <pc:sldMk cId="22426550" sldId="260"/>
        </pc:sldMkLst>
      </pc:sldChg>
      <pc:sldChg chg="modSp new mod">
        <pc:chgData name="Craner, Francis" userId="bacbc4c7-fc84-4868-b145-d1a996a384b5" providerId="ADAL" clId="{5A9A10FA-4C7F-4824-AF9D-F8F43325D0C7}" dt="2025-04-01T13:22:15.430" v="1604" actId="20577"/>
        <pc:sldMkLst>
          <pc:docMk/>
          <pc:sldMk cId="1359158689" sldId="260"/>
        </pc:sldMkLst>
        <pc:spChg chg="mod">
          <ac:chgData name="Craner, Francis" userId="bacbc4c7-fc84-4868-b145-d1a996a384b5" providerId="ADAL" clId="{5A9A10FA-4C7F-4824-AF9D-F8F43325D0C7}" dt="2025-03-31T16:00:13.817" v="109" actId="20577"/>
          <ac:spMkLst>
            <pc:docMk/>
            <pc:sldMk cId="1359158689" sldId="260"/>
            <ac:spMk id="2" creationId="{C41ED62D-5A9A-2FFE-2695-29909FB020DD}"/>
          </ac:spMkLst>
        </pc:spChg>
        <pc:spChg chg="mod">
          <ac:chgData name="Craner, Francis" userId="bacbc4c7-fc84-4868-b145-d1a996a384b5" providerId="ADAL" clId="{5A9A10FA-4C7F-4824-AF9D-F8F43325D0C7}" dt="2025-04-01T13:22:15.430" v="1604" actId="20577"/>
          <ac:spMkLst>
            <pc:docMk/>
            <pc:sldMk cId="1359158689" sldId="260"/>
            <ac:spMk id="3" creationId="{BE5C6C66-4112-53C1-0CF0-EB68B85D3B13}"/>
          </ac:spMkLst>
        </pc:spChg>
      </pc:sldChg>
      <pc:sldChg chg="modSp new mod">
        <pc:chgData name="Craner, Francis" userId="bacbc4c7-fc84-4868-b145-d1a996a384b5" providerId="ADAL" clId="{5A9A10FA-4C7F-4824-AF9D-F8F43325D0C7}" dt="2025-03-31T21:39:47.149" v="1179" actId="20577"/>
        <pc:sldMkLst>
          <pc:docMk/>
          <pc:sldMk cId="912159469" sldId="261"/>
        </pc:sldMkLst>
        <pc:spChg chg="mod">
          <ac:chgData name="Craner, Francis" userId="bacbc4c7-fc84-4868-b145-d1a996a384b5" providerId="ADAL" clId="{5A9A10FA-4C7F-4824-AF9D-F8F43325D0C7}" dt="2025-03-31T16:00:34.522" v="148" actId="20577"/>
          <ac:spMkLst>
            <pc:docMk/>
            <pc:sldMk cId="912159469" sldId="261"/>
            <ac:spMk id="2" creationId="{1162FD97-0B37-8B09-51C7-FE1F61F36D7F}"/>
          </ac:spMkLst>
        </pc:spChg>
        <pc:spChg chg="mod">
          <ac:chgData name="Craner, Francis" userId="bacbc4c7-fc84-4868-b145-d1a996a384b5" providerId="ADAL" clId="{5A9A10FA-4C7F-4824-AF9D-F8F43325D0C7}" dt="2025-03-31T21:39:47.149" v="1179" actId="20577"/>
          <ac:spMkLst>
            <pc:docMk/>
            <pc:sldMk cId="912159469" sldId="261"/>
            <ac:spMk id="3" creationId="{41F7E46A-3A57-0F87-A590-60390E7A8A6F}"/>
          </ac:spMkLst>
        </pc:spChg>
      </pc:sldChg>
      <pc:sldChg chg="del">
        <pc:chgData name="Craner, Francis" userId="bacbc4c7-fc84-4868-b145-d1a996a384b5" providerId="ADAL" clId="{5A9A10FA-4C7F-4824-AF9D-F8F43325D0C7}" dt="2025-03-26T18:23:07.824" v="12" actId="47"/>
        <pc:sldMkLst>
          <pc:docMk/>
          <pc:sldMk cId="1011699004" sldId="261"/>
        </pc:sldMkLst>
      </pc:sldChg>
      <pc:sldChg chg="modSp new mod">
        <pc:chgData name="Craner, Francis" userId="bacbc4c7-fc84-4868-b145-d1a996a384b5" providerId="ADAL" clId="{5A9A10FA-4C7F-4824-AF9D-F8F43325D0C7}" dt="2025-03-31T17:30:12.639" v="770" actId="12"/>
        <pc:sldMkLst>
          <pc:docMk/>
          <pc:sldMk cId="4263442978" sldId="262"/>
        </pc:sldMkLst>
        <pc:spChg chg="mod">
          <ac:chgData name="Craner, Francis" userId="bacbc4c7-fc84-4868-b145-d1a996a384b5" providerId="ADAL" clId="{5A9A10FA-4C7F-4824-AF9D-F8F43325D0C7}" dt="2025-03-31T17:30:01.456" v="769" actId="20577"/>
          <ac:spMkLst>
            <pc:docMk/>
            <pc:sldMk cId="4263442978" sldId="262"/>
            <ac:spMk id="2" creationId="{238C4405-0678-75A5-6D9D-A55177AC6426}"/>
          </ac:spMkLst>
        </pc:spChg>
        <pc:spChg chg="mod">
          <ac:chgData name="Craner, Francis" userId="bacbc4c7-fc84-4868-b145-d1a996a384b5" providerId="ADAL" clId="{5A9A10FA-4C7F-4824-AF9D-F8F43325D0C7}" dt="2025-03-31T17:30:12.639" v="770" actId="12"/>
          <ac:spMkLst>
            <pc:docMk/>
            <pc:sldMk cId="4263442978" sldId="262"/>
            <ac:spMk id="3" creationId="{3B5C5417-1C72-6F06-6AE8-5AAD747E4827}"/>
          </ac:spMkLst>
        </pc:spChg>
      </pc:sldChg>
      <pc:sldChg chg="modSp new mod">
        <pc:chgData name="Craner, Francis" userId="bacbc4c7-fc84-4868-b145-d1a996a384b5" providerId="ADAL" clId="{5A9A10FA-4C7F-4824-AF9D-F8F43325D0C7}" dt="2025-04-01T13:20:21.105" v="1547" actId="20577"/>
        <pc:sldMkLst>
          <pc:docMk/>
          <pc:sldMk cId="2552931876" sldId="263"/>
        </pc:sldMkLst>
        <pc:spChg chg="mod">
          <ac:chgData name="Craner, Francis" userId="bacbc4c7-fc84-4868-b145-d1a996a384b5" providerId="ADAL" clId="{5A9A10FA-4C7F-4824-AF9D-F8F43325D0C7}" dt="2025-04-01T13:17:10.825" v="1451" actId="20577"/>
          <ac:spMkLst>
            <pc:docMk/>
            <pc:sldMk cId="2552931876" sldId="263"/>
            <ac:spMk id="2" creationId="{74DFDBE3-2F8B-58C2-7066-10FFC32EF34E}"/>
          </ac:spMkLst>
        </pc:spChg>
        <pc:spChg chg="mod">
          <ac:chgData name="Craner, Francis" userId="bacbc4c7-fc84-4868-b145-d1a996a384b5" providerId="ADAL" clId="{5A9A10FA-4C7F-4824-AF9D-F8F43325D0C7}" dt="2025-04-01T13:20:21.105" v="1547" actId="20577"/>
          <ac:spMkLst>
            <pc:docMk/>
            <pc:sldMk cId="2552931876" sldId="263"/>
            <ac:spMk id="3" creationId="{144AC007-CC59-6334-689E-4588D7057E4D}"/>
          </ac:spMkLst>
        </pc:spChg>
      </pc:sldChg>
      <pc:sldChg chg="del">
        <pc:chgData name="Craner, Francis" userId="bacbc4c7-fc84-4868-b145-d1a996a384b5" providerId="ADAL" clId="{5A9A10FA-4C7F-4824-AF9D-F8F43325D0C7}" dt="2025-03-26T18:23:07.067" v="11" actId="47"/>
        <pc:sldMkLst>
          <pc:docMk/>
          <pc:sldMk cId="3251183663"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4/1/2025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t>TAKE FIVE for Safety-</a:t>
            </a:r>
            <a:br>
              <a:rPr lang="en-US" dirty="0"/>
            </a:br>
            <a:r>
              <a:rPr lang="en-US" dirty="0"/>
              <a:t>Booster Event</a:t>
            </a:r>
            <a:br>
              <a:rPr lang="en-US" dirty="0"/>
            </a:b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April 1, 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  </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4327-B6E8-C566-0FCD-0BFA7C2B5852}"/>
              </a:ext>
            </a:extLst>
          </p:cNvPr>
          <p:cNvSpPr>
            <a:spLocks noGrp="1"/>
          </p:cNvSpPr>
          <p:nvPr>
            <p:ph type="title"/>
          </p:nvPr>
        </p:nvSpPr>
        <p:spPr/>
        <p:txBody>
          <a:bodyPr/>
          <a:lstStyle/>
          <a:p>
            <a:r>
              <a:rPr lang="en-US" dirty="0"/>
              <a:t>Event Description </a:t>
            </a:r>
          </a:p>
        </p:txBody>
      </p:sp>
      <p:sp>
        <p:nvSpPr>
          <p:cNvPr id="3" name="Content Placeholder 2">
            <a:extLst>
              <a:ext uri="{FF2B5EF4-FFF2-40B4-BE49-F238E27FC236}">
                <a16:creationId xmlns:a16="http://schemas.microsoft.com/office/drawing/2014/main" id="{5F146DF5-89B6-34F4-C990-A6243A59B840}"/>
              </a:ext>
            </a:extLst>
          </p:cNvPr>
          <p:cNvSpPr>
            <a:spLocks noGrp="1"/>
          </p:cNvSpPr>
          <p:nvPr>
            <p:ph idx="1"/>
          </p:nvPr>
        </p:nvSpPr>
        <p:spPr/>
        <p:txBody>
          <a:bodyPr/>
          <a:lstStyle/>
          <a:p>
            <a:pPr marL="0" marR="68520" indent="0" algn="just"/>
            <a:endParaRPr lang="en-US" sz="1800" b="0" i="0" u="none" strike="noStrike" baseline="0" dirty="0">
              <a:solidFill>
                <a:srgbClr val="000000"/>
              </a:solidFill>
              <a:latin typeface="Aptos" panose="020B0004020202020204" pitchFamily="34" charset="0"/>
            </a:endParaRPr>
          </a:p>
          <a:p>
            <a:pPr marL="0" marR="68520" indent="0" algn="just"/>
            <a:r>
              <a:rPr lang="en-US" sz="1800" b="0" i="0" u="none" strike="noStrike" baseline="0" dirty="0">
                <a:solidFill>
                  <a:srgbClr val="000000"/>
                </a:solidFill>
                <a:latin typeface="Aptos" panose="020B0004020202020204" pitchFamily="34" charset="0"/>
              </a:rPr>
              <a:t>On Thursday, March 27, 2025, at approximately 3:15 pm, there was an electrical fire in the E6 RF power supply in Building 914</a:t>
            </a:r>
            <a:r>
              <a:rPr lang="en-US" sz="1800" dirty="0">
                <a:solidFill>
                  <a:srgbClr val="000000"/>
                </a:solidFill>
                <a:latin typeface="Aptos" panose="020B0004020202020204" pitchFamily="34" charset="0"/>
              </a:rPr>
              <a:t>.  </a:t>
            </a:r>
            <a:r>
              <a:rPr lang="en-US" sz="1800" b="0" i="0" u="none" strike="noStrike" baseline="0" dirty="0">
                <a:solidFill>
                  <a:srgbClr val="000000"/>
                </a:solidFill>
                <a:latin typeface="Aptos" panose="020B0004020202020204" pitchFamily="34" charset="0"/>
              </a:rPr>
              <a:t>Fire/Rescue was called and responded.  Building power and Emergency power was shut off. Fire/Rescue extinguished the fire using extinguishers.</a:t>
            </a:r>
          </a:p>
          <a:p>
            <a:pPr marR="68520" algn="just"/>
            <a:r>
              <a:rPr lang="en-US" sz="1800" b="0" i="0" u="none" strike="noStrike" baseline="0" dirty="0">
                <a:solidFill>
                  <a:srgbClr val="000000"/>
                </a:solidFill>
                <a:latin typeface="Aptos" panose="020B0004020202020204" pitchFamily="34" charset="0"/>
              </a:rPr>
              <a:t> </a:t>
            </a:r>
          </a:p>
          <a:p>
            <a:pPr marR="68520" algn="just"/>
            <a:r>
              <a:rPr lang="en-US" sz="1800" b="0" i="0" u="none" strike="noStrike" baseline="0" dirty="0">
                <a:solidFill>
                  <a:srgbClr val="000000"/>
                </a:solidFill>
                <a:latin typeface="Aptos" panose="020B0004020202020204" pitchFamily="34" charset="0"/>
              </a:rPr>
              <a:t>After Fire/Rescue released the building, C-AD and Electrical Safety entered the building. The appropriate electrical switches were </a:t>
            </a:r>
            <a:r>
              <a:rPr lang="en-US" sz="1800" b="0" i="0" u="none" strike="noStrike" baseline="0" dirty="0" err="1">
                <a:solidFill>
                  <a:srgbClr val="000000"/>
                </a:solidFill>
                <a:latin typeface="Aptos" panose="020B0004020202020204" pitchFamily="34" charset="0"/>
              </a:rPr>
              <a:t>LOTOed</a:t>
            </a:r>
            <a:r>
              <a:rPr lang="en-US" sz="1800" b="0" i="0" u="none" strike="noStrike" baseline="0" dirty="0">
                <a:solidFill>
                  <a:srgbClr val="000000"/>
                </a:solidFill>
                <a:latin typeface="Aptos" panose="020B0004020202020204" pitchFamily="34" charset="0"/>
              </a:rPr>
              <a:t>.  Building power was restored and an electrically safe condition was established in the affected equipment. The scene was turned over to C-AD ESH. Initial assessment is that no other equipment was affected. No injuries occurred. Access to the building was limited to preserve the scene, remove the odor, and restore equipment in the building.</a:t>
            </a:r>
            <a:endParaRPr lang="en-US" dirty="0"/>
          </a:p>
        </p:txBody>
      </p:sp>
      <p:sp>
        <p:nvSpPr>
          <p:cNvPr id="4" name="Slide Number Placeholder 3">
            <a:extLst>
              <a:ext uri="{FF2B5EF4-FFF2-40B4-BE49-F238E27FC236}">
                <a16:creationId xmlns:a16="http://schemas.microsoft.com/office/drawing/2014/main" id="{48ECB093-D1C9-8CAD-3F76-BAC3A938C705}"/>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183098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D62D-5A9A-2FFE-2695-29909FB020DD}"/>
              </a:ext>
            </a:extLst>
          </p:cNvPr>
          <p:cNvSpPr>
            <a:spLocks noGrp="1"/>
          </p:cNvSpPr>
          <p:nvPr>
            <p:ph type="title"/>
          </p:nvPr>
        </p:nvSpPr>
        <p:spPr/>
        <p:txBody>
          <a:bodyPr/>
          <a:lstStyle/>
          <a:p>
            <a:r>
              <a:rPr lang="en-US" dirty="0"/>
              <a:t>Follow Up and Recovery</a:t>
            </a:r>
          </a:p>
        </p:txBody>
      </p:sp>
      <p:sp>
        <p:nvSpPr>
          <p:cNvPr id="3" name="Content Placeholder 2">
            <a:extLst>
              <a:ext uri="{FF2B5EF4-FFF2-40B4-BE49-F238E27FC236}">
                <a16:creationId xmlns:a16="http://schemas.microsoft.com/office/drawing/2014/main" id="{BE5C6C66-4112-53C1-0CF0-EB68B85D3B13}"/>
              </a:ext>
            </a:extLst>
          </p:cNvPr>
          <p:cNvSpPr>
            <a:spLocks noGrp="1"/>
          </p:cNvSpPr>
          <p:nvPr>
            <p:ph idx="1"/>
          </p:nvPr>
        </p:nvSpPr>
        <p:spPr/>
        <p:txBody>
          <a:bodyPr/>
          <a:lstStyle/>
          <a:p>
            <a:pPr marL="342900" indent="-342900">
              <a:buFont typeface="Arial" panose="020B0604020202020204" pitchFamily="34" charset="0"/>
              <a:buChar char="•"/>
            </a:pPr>
            <a:r>
              <a:rPr lang="en-US" dirty="0"/>
              <a:t>Equipment and Safety SMEs performed several inspections on Friday</a:t>
            </a:r>
          </a:p>
          <a:p>
            <a:pPr marL="342900" indent="-342900">
              <a:buFont typeface="Arial" panose="020B0604020202020204" pitchFamily="34" charset="0"/>
              <a:buChar char="•"/>
            </a:pPr>
            <a:r>
              <a:rPr lang="en-US"/>
              <a:t>Inspection and Testing </a:t>
            </a:r>
            <a:r>
              <a:rPr lang="en-US" dirty="0"/>
              <a:t>of adjacent equipment began late Friday and continued over the weekend.</a:t>
            </a:r>
          </a:p>
          <a:p>
            <a:pPr marL="342900" indent="-342900">
              <a:buFont typeface="Arial" panose="020B0604020202020204" pitchFamily="34" charset="0"/>
              <a:buChar char="•"/>
            </a:pPr>
            <a:r>
              <a:rPr lang="en-US" dirty="0"/>
              <a:t>Booster Operations have been restored.  </a:t>
            </a:r>
          </a:p>
          <a:p>
            <a:endParaRPr lang="en-US" dirty="0"/>
          </a:p>
        </p:txBody>
      </p:sp>
      <p:sp>
        <p:nvSpPr>
          <p:cNvPr id="4" name="Slide Number Placeholder 3">
            <a:extLst>
              <a:ext uri="{FF2B5EF4-FFF2-40B4-BE49-F238E27FC236}">
                <a16:creationId xmlns:a16="http://schemas.microsoft.com/office/drawing/2014/main" id="{7760D22A-0932-5944-342C-2E291CCEFAD1}"/>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135915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FD97-0B37-8B09-51C7-FE1F61F36D7F}"/>
              </a:ext>
            </a:extLst>
          </p:cNvPr>
          <p:cNvSpPr>
            <a:spLocks noGrp="1"/>
          </p:cNvSpPr>
          <p:nvPr>
            <p:ph type="title"/>
          </p:nvPr>
        </p:nvSpPr>
        <p:spPr/>
        <p:txBody>
          <a:bodyPr/>
          <a:lstStyle/>
          <a:p>
            <a:r>
              <a:rPr lang="en-US" dirty="0"/>
              <a:t>Event Categorization and Investigation</a:t>
            </a:r>
          </a:p>
        </p:txBody>
      </p:sp>
      <p:sp>
        <p:nvSpPr>
          <p:cNvPr id="3" name="Content Placeholder 2">
            <a:extLst>
              <a:ext uri="{FF2B5EF4-FFF2-40B4-BE49-F238E27FC236}">
                <a16:creationId xmlns:a16="http://schemas.microsoft.com/office/drawing/2014/main" id="{41F7E46A-3A57-0F87-A590-60390E7A8A6F}"/>
              </a:ext>
            </a:extLst>
          </p:cNvPr>
          <p:cNvSpPr>
            <a:spLocks noGrp="1"/>
          </p:cNvSpPr>
          <p:nvPr>
            <p:ph idx="1"/>
          </p:nvPr>
        </p:nvSpPr>
        <p:spPr/>
        <p:txBody>
          <a:bodyPr/>
          <a:lstStyle/>
          <a:p>
            <a:pPr marL="342900" indent="-342900">
              <a:buFont typeface="Arial" panose="020B0604020202020204" pitchFamily="34" charset="0"/>
              <a:buChar char="•"/>
            </a:pPr>
            <a:r>
              <a:rPr lang="en-US" dirty="0"/>
              <a:t>Event was categorized as “ORPS-High” </a:t>
            </a:r>
          </a:p>
          <a:p>
            <a:pPr marL="342900" indent="-342900">
              <a:buFont typeface="Arial" panose="020B0604020202020204" pitchFamily="34" charset="0"/>
              <a:buChar char="•"/>
            </a:pPr>
            <a:r>
              <a:rPr lang="en-US" dirty="0"/>
              <a:t>“Root Cause Analysis (RCA)” to be performed.</a:t>
            </a:r>
          </a:p>
          <a:p>
            <a:pPr marL="342900" indent="-342900">
              <a:buFont typeface="Arial" panose="020B0604020202020204" pitchFamily="34" charset="0"/>
              <a:buChar char="•"/>
            </a:pPr>
            <a:r>
              <a:rPr lang="en-US" dirty="0"/>
              <a:t>In addition to equipment failure analysis, RCA will include analysis of controls (including administrative) that could have prevented this event.  </a:t>
            </a:r>
          </a:p>
          <a:p>
            <a:r>
              <a:rPr lang="en-US" dirty="0"/>
              <a:t>  </a:t>
            </a:r>
          </a:p>
        </p:txBody>
      </p:sp>
      <p:sp>
        <p:nvSpPr>
          <p:cNvPr id="4" name="Slide Number Placeholder 3">
            <a:extLst>
              <a:ext uri="{FF2B5EF4-FFF2-40B4-BE49-F238E27FC236}">
                <a16:creationId xmlns:a16="http://schemas.microsoft.com/office/drawing/2014/main" id="{462EEB85-573C-774F-2DAF-E87591D05877}"/>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912159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DBE3-2F8B-58C2-7066-10FFC32EF34E}"/>
              </a:ext>
            </a:extLst>
          </p:cNvPr>
          <p:cNvSpPr>
            <a:spLocks noGrp="1"/>
          </p:cNvSpPr>
          <p:nvPr>
            <p:ph type="title"/>
          </p:nvPr>
        </p:nvSpPr>
        <p:spPr/>
        <p:txBody>
          <a:bodyPr/>
          <a:lstStyle/>
          <a:p>
            <a:r>
              <a:rPr lang="en-US" dirty="0"/>
              <a:t>Safety Related Questions and Conversations </a:t>
            </a:r>
          </a:p>
        </p:txBody>
      </p:sp>
      <p:sp>
        <p:nvSpPr>
          <p:cNvPr id="3" name="Content Placeholder 2">
            <a:extLst>
              <a:ext uri="{FF2B5EF4-FFF2-40B4-BE49-F238E27FC236}">
                <a16:creationId xmlns:a16="http://schemas.microsoft.com/office/drawing/2014/main" id="{144AC007-CC59-6334-689E-4588D7057E4D}"/>
              </a:ext>
            </a:extLst>
          </p:cNvPr>
          <p:cNvSpPr>
            <a:spLocks noGrp="1"/>
          </p:cNvSpPr>
          <p:nvPr>
            <p:ph idx="1"/>
          </p:nvPr>
        </p:nvSpPr>
        <p:spPr/>
        <p:txBody>
          <a:bodyPr/>
          <a:lstStyle/>
          <a:p>
            <a:pPr marL="342900" indent="-342900">
              <a:buFont typeface="Arial" panose="020B0604020202020204" pitchFamily="34" charset="0"/>
              <a:buChar char="•"/>
            </a:pPr>
            <a:r>
              <a:rPr lang="en-US" dirty="0"/>
              <a:t>Initial Response</a:t>
            </a:r>
          </a:p>
          <a:p>
            <a:pPr marL="342900" indent="-342900">
              <a:buFont typeface="Arial" panose="020B0604020202020204" pitchFamily="34" charset="0"/>
              <a:buChar char="•"/>
            </a:pPr>
            <a:r>
              <a:rPr lang="en-US" dirty="0"/>
              <a:t>Available Fire Extinguishers</a:t>
            </a:r>
          </a:p>
          <a:p>
            <a:pPr marL="342900" indent="-342900">
              <a:buFont typeface="Arial" panose="020B0604020202020204" pitchFamily="34" charset="0"/>
              <a:buChar char="•"/>
            </a:pPr>
            <a:r>
              <a:rPr lang="en-US" dirty="0"/>
              <a:t>Emergency Reporting (x2222/Fire Pull Box, etc.)</a:t>
            </a:r>
          </a:p>
          <a:p>
            <a:pPr marL="342900" indent="-342900">
              <a:buFont typeface="Arial" panose="020B0604020202020204" pitchFamily="34" charset="0"/>
              <a:buChar char="•"/>
            </a:pPr>
            <a:r>
              <a:rPr lang="en-US" dirty="0"/>
              <a:t>Building Safety</a:t>
            </a:r>
          </a:p>
          <a:p>
            <a:pPr marL="685800" lvl="1" indent="-342900"/>
            <a:r>
              <a:rPr lang="en-US" dirty="0"/>
              <a:t>Smoke Detection</a:t>
            </a:r>
          </a:p>
          <a:p>
            <a:pPr marL="685800" lvl="1" indent="-342900"/>
            <a:r>
              <a:rPr lang="en-US" dirty="0"/>
              <a:t>Fire Suppression</a:t>
            </a:r>
          </a:p>
          <a:p>
            <a:pPr marL="685800" lvl="1" indent="-342900"/>
            <a:r>
              <a:rPr lang="en-US" dirty="0"/>
              <a:t>Egress Paths </a:t>
            </a:r>
          </a:p>
          <a:p>
            <a:pPr marL="342900" indent="-342900">
              <a:buFont typeface="Arial" panose="020B0604020202020204" pitchFamily="34" charset="0"/>
              <a:buChar char="•"/>
            </a:pPr>
            <a:r>
              <a:rPr lang="en-US" dirty="0"/>
              <a:t>Operation of electrical equipment</a:t>
            </a:r>
          </a:p>
          <a:p>
            <a:pPr marL="342900" indent="-342900">
              <a:buFont typeface="Arial" panose="020B0604020202020204" pitchFamily="34" charset="0"/>
              <a:buChar char="•"/>
            </a:pPr>
            <a:r>
              <a:rPr lang="en-US" dirty="0"/>
              <a:t>Assessing building air quality</a:t>
            </a:r>
          </a:p>
          <a:p>
            <a:pPr marL="342900" indent="-342900">
              <a:buFont typeface="Arial" panose="020B0604020202020204" pitchFamily="34" charset="0"/>
              <a:buChar char="•"/>
            </a:pPr>
            <a:r>
              <a:rPr lang="en-US" dirty="0"/>
              <a:t>Assessing damage</a:t>
            </a:r>
          </a:p>
          <a:p>
            <a:endParaRPr lang="en-US" dirty="0"/>
          </a:p>
        </p:txBody>
      </p:sp>
      <p:sp>
        <p:nvSpPr>
          <p:cNvPr id="4" name="Slide Number Placeholder 3">
            <a:extLst>
              <a:ext uri="{FF2B5EF4-FFF2-40B4-BE49-F238E27FC236}">
                <a16:creationId xmlns:a16="http://schemas.microsoft.com/office/drawing/2014/main" id="{C2474DC8-8853-8921-747E-932BADC337E8}"/>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255293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4405-0678-75A5-6D9D-A55177AC6426}"/>
              </a:ext>
            </a:extLst>
          </p:cNvPr>
          <p:cNvSpPr>
            <a:spLocks noGrp="1"/>
          </p:cNvSpPr>
          <p:nvPr>
            <p:ph type="title"/>
          </p:nvPr>
        </p:nvSpPr>
        <p:spPr/>
        <p:txBody>
          <a:bodyPr/>
          <a:lstStyle/>
          <a:p>
            <a:r>
              <a:rPr lang="en-US" dirty="0"/>
              <a:t>What can we (organizationally) learn from this event?</a:t>
            </a:r>
          </a:p>
        </p:txBody>
      </p:sp>
      <p:sp>
        <p:nvSpPr>
          <p:cNvPr id="3" name="Content Placeholder 2">
            <a:extLst>
              <a:ext uri="{FF2B5EF4-FFF2-40B4-BE49-F238E27FC236}">
                <a16:creationId xmlns:a16="http://schemas.microsoft.com/office/drawing/2014/main" id="{3B5C5417-1C72-6F06-6AE8-5AAD747E4827}"/>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b="0" i="0" dirty="0">
                <a:effectLst/>
                <a:latin typeface="Karla" pitchFamily="2" charset="0"/>
              </a:rPr>
              <a:t>A learning organization is one that values learning and is committed to facilitating continuous performance improvement. </a:t>
            </a:r>
          </a:p>
          <a:p>
            <a:pPr marL="342900" indent="-342900">
              <a:buFont typeface="Arial" panose="020B0604020202020204" pitchFamily="34" charset="0"/>
              <a:buChar char="•"/>
            </a:pPr>
            <a:r>
              <a:rPr lang="en-US" b="0" i="0" dirty="0">
                <a:effectLst/>
                <a:latin typeface="Karla" pitchFamily="2" charset="0"/>
              </a:rPr>
              <a:t>It encourages a culture of openness and trust in an environment that rewards efforts to learn from experiences.</a:t>
            </a:r>
          </a:p>
          <a:p>
            <a:pPr marL="342900" indent="-342900">
              <a:buFont typeface="Arial" panose="020B0604020202020204" pitchFamily="34" charset="0"/>
              <a:buChar char="•"/>
            </a:pPr>
            <a:r>
              <a:rPr lang="en-US" b="0" i="0" dirty="0">
                <a:effectLst/>
                <a:latin typeface="Karla" pitchFamily="2" charset="0"/>
              </a:rPr>
              <a:t> The organization recognizes Human Performance Improvement concepts and principals in problem analysis, solution planning, and solution implementation. </a:t>
            </a:r>
          </a:p>
          <a:p>
            <a:pPr marL="342900" indent="-342900">
              <a:buFont typeface="Arial" panose="020B0604020202020204" pitchFamily="34" charset="0"/>
              <a:buChar char="•"/>
            </a:pPr>
            <a:r>
              <a:rPr lang="en-US" b="0" i="0" dirty="0">
                <a:effectLst/>
                <a:latin typeface="Karla" pitchFamily="2" charset="0"/>
              </a:rPr>
              <a:t>It rewards ongoing efforts to learn from experience, learn from others, and from self-directed studies and aggressively seeks to know what it doesn’t know.</a:t>
            </a:r>
            <a:endParaRPr lang="en-US" dirty="0"/>
          </a:p>
        </p:txBody>
      </p:sp>
      <p:sp>
        <p:nvSpPr>
          <p:cNvPr id="4" name="Slide Number Placeholder 3">
            <a:extLst>
              <a:ext uri="{FF2B5EF4-FFF2-40B4-BE49-F238E27FC236}">
                <a16:creationId xmlns:a16="http://schemas.microsoft.com/office/drawing/2014/main" id="{AECB9A75-B1C5-C4A2-AE17-AA3B0BDD0620}"/>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4263442978"/>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5243</TotalTime>
  <Words>377</Words>
  <Application>Microsoft Office PowerPoint</Application>
  <PresentationFormat>On-screen Show (4:3)</PresentationFormat>
  <Paragraphs>39</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Calibri</vt:lpstr>
      <vt:lpstr>Karla</vt:lpstr>
      <vt:lpstr>BNL</vt:lpstr>
      <vt:lpstr>TAKE FIVE for Safety- Booster Event  </vt:lpstr>
      <vt:lpstr>Event Description </vt:lpstr>
      <vt:lpstr>Follow Up and Recovery</vt:lpstr>
      <vt:lpstr>Event Categorization and Investigation</vt:lpstr>
      <vt:lpstr>Safety Related Questions and Conversations </vt:lpstr>
      <vt:lpstr>What can we (organizationally) learn from this event?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36</cp:revision>
  <cp:lastPrinted>2023-07-18T16:26:11Z</cp:lastPrinted>
  <dcterms:created xsi:type="dcterms:W3CDTF">2021-06-07T15:08:31Z</dcterms:created>
  <dcterms:modified xsi:type="dcterms:W3CDTF">2025-04-01T13:22:16Z</dcterms:modified>
  <cp:category/>
</cp:coreProperties>
</file>