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sldIdLst>
    <p:sldId id="256" r:id="rId2"/>
    <p:sldId id="257" r:id="rId3"/>
    <p:sldId id="262" r:id="rId4"/>
    <p:sldId id="264"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3B532-64C3-4D8E-AB62-3D0B9DDE833E}" v="2" dt="2025-04-01T15:46:19.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
    <p:restoredTop sz="94692"/>
  </p:normalViewPr>
  <p:slideViewPr>
    <p:cSldViewPr snapToGrid="0" snapToObjects="1">
      <p:cViewPr varScale="1">
        <p:scale>
          <a:sx n="138" d="100"/>
          <a:sy n="138" d="100"/>
        </p:scale>
        <p:origin x="15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ter, John" userId="5926e1cb-42e2-4e50-9c62-ef826e142bfa" providerId="ADAL" clId="{3573B532-64C3-4D8E-AB62-3D0B9DDE833E}"/>
    <pc:docChg chg="custSel modSld">
      <pc:chgData name="Ritter, John" userId="5926e1cb-42e2-4e50-9c62-ef826e142bfa" providerId="ADAL" clId="{3573B532-64C3-4D8E-AB62-3D0B9DDE833E}" dt="2025-04-01T15:57:11.221" v="2014" actId="255"/>
      <pc:docMkLst>
        <pc:docMk/>
      </pc:docMkLst>
      <pc:sldChg chg="modSp mod">
        <pc:chgData name="Ritter, John" userId="5926e1cb-42e2-4e50-9c62-ef826e142bfa" providerId="ADAL" clId="{3573B532-64C3-4D8E-AB62-3D0B9DDE833E}" dt="2025-04-01T15:37:20.594" v="1527" actId="2"/>
        <pc:sldMkLst>
          <pc:docMk/>
          <pc:sldMk cId="2246755923" sldId="256"/>
        </pc:sldMkLst>
        <pc:spChg chg="mod">
          <ac:chgData name="Ritter, John" userId="5926e1cb-42e2-4e50-9c62-ef826e142bfa" providerId="ADAL" clId="{3573B532-64C3-4D8E-AB62-3D0B9DDE833E}" dt="2025-04-01T15:37:20.594" v="1527" actId="2"/>
          <ac:spMkLst>
            <pc:docMk/>
            <pc:sldMk cId="2246755923" sldId="256"/>
            <ac:spMk id="2" creationId="{1C156CBC-DA70-7741-BB3F-BCDBBE052F88}"/>
          </ac:spMkLst>
        </pc:spChg>
      </pc:sldChg>
      <pc:sldChg chg="modSp mod">
        <pc:chgData name="Ritter, John" userId="5926e1cb-42e2-4e50-9c62-ef826e142bfa" providerId="ADAL" clId="{3573B532-64C3-4D8E-AB62-3D0B9DDE833E}" dt="2025-04-01T15:51:27.375" v="1872" actId="27636"/>
        <pc:sldMkLst>
          <pc:docMk/>
          <pc:sldMk cId="2811954010" sldId="257"/>
        </pc:sldMkLst>
        <pc:spChg chg="mod">
          <ac:chgData name="Ritter, John" userId="5926e1cb-42e2-4e50-9c62-ef826e142bfa" providerId="ADAL" clId="{3573B532-64C3-4D8E-AB62-3D0B9DDE833E}" dt="2025-04-01T15:51:27.375" v="1872" actId="27636"/>
          <ac:spMkLst>
            <pc:docMk/>
            <pc:sldMk cId="2811954010" sldId="257"/>
            <ac:spMk id="3" creationId="{2FFB182E-E2E8-7197-B649-DC98CA8594F3}"/>
          </ac:spMkLst>
        </pc:spChg>
      </pc:sldChg>
      <pc:sldChg chg="modSp mod">
        <pc:chgData name="Ritter, John" userId="5926e1cb-42e2-4e50-9c62-ef826e142bfa" providerId="ADAL" clId="{3573B532-64C3-4D8E-AB62-3D0B9DDE833E}" dt="2025-04-01T15:56:29.731" v="2011" actId="20577"/>
        <pc:sldMkLst>
          <pc:docMk/>
          <pc:sldMk cId="2171958184" sldId="262"/>
        </pc:sldMkLst>
        <pc:spChg chg="mod">
          <ac:chgData name="Ritter, John" userId="5926e1cb-42e2-4e50-9c62-ef826e142bfa" providerId="ADAL" clId="{3573B532-64C3-4D8E-AB62-3D0B9DDE833E}" dt="2025-04-01T15:56:29.731" v="2011" actId="20577"/>
          <ac:spMkLst>
            <pc:docMk/>
            <pc:sldMk cId="2171958184" sldId="262"/>
            <ac:spMk id="3" creationId="{8EA0CA90-B9B6-1F91-8901-E5D9EA6E8662}"/>
          </ac:spMkLst>
        </pc:spChg>
      </pc:sldChg>
      <pc:sldChg chg="modSp mod">
        <pc:chgData name="Ritter, John" userId="5926e1cb-42e2-4e50-9c62-ef826e142bfa" providerId="ADAL" clId="{3573B532-64C3-4D8E-AB62-3D0B9DDE833E}" dt="2025-04-01T15:57:11.221" v="2014" actId="255"/>
        <pc:sldMkLst>
          <pc:docMk/>
          <pc:sldMk cId="2962250544" sldId="263"/>
        </pc:sldMkLst>
        <pc:spChg chg="mod">
          <ac:chgData name="Ritter, John" userId="5926e1cb-42e2-4e50-9c62-ef826e142bfa" providerId="ADAL" clId="{3573B532-64C3-4D8E-AB62-3D0B9DDE833E}" dt="2025-04-01T15:57:11.221" v="2014" actId="255"/>
          <ac:spMkLst>
            <pc:docMk/>
            <pc:sldMk cId="2962250544" sldId="263"/>
            <ac:spMk id="2" creationId="{A2587467-03CD-B91B-EB6E-622272614980}"/>
          </ac:spMkLst>
        </pc:spChg>
        <pc:spChg chg="mod">
          <ac:chgData name="Ritter, John" userId="5926e1cb-42e2-4e50-9c62-ef826e142bfa" providerId="ADAL" clId="{3573B532-64C3-4D8E-AB62-3D0B9DDE833E}" dt="2025-04-01T15:56:56.101" v="2013" actId="1076"/>
          <ac:spMkLst>
            <pc:docMk/>
            <pc:sldMk cId="2962250544" sldId="263"/>
            <ac:spMk id="3" creationId="{366F9925-62D9-CE63-3E12-5639FC9A4F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4/1/2025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dirty="0"/>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dirty="0"/>
          </a:p>
        </p:txBody>
      </p:sp>
    </p:spTree>
    <p:extLst>
      <p:ext uri="{BB962C8B-B14F-4D97-AF65-F5344CB8AC3E}">
        <p14:creationId xmlns:p14="http://schemas.microsoft.com/office/powerpoint/2010/main" val="3778817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solidFill>
                  <a:schemeClr val="bg2"/>
                </a:solidFill>
              </a:rPr>
              <a:t>Preinjector Status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April 1,  2025</a:t>
            </a:r>
          </a:p>
          <a:p>
            <a:endParaRPr lang="en-US"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solidFill>
                  <a:schemeClr val="bg2"/>
                </a:solidFill>
              </a:rPr>
              <a:t>J. Ritter</a:t>
            </a:r>
          </a:p>
          <a:p>
            <a:r>
              <a:rPr lang="en-US" dirty="0">
                <a:solidFill>
                  <a:schemeClr val="bg2"/>
                </a:solidFill>
              </a:rPr>
              <a:t>Time Meeting</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0AA1-64DB-3386-7669-F9F2E4859838}"/>
              </a:ext>
            </a:extLst>
          </p:cNvPr>
          <p:cNvSpPr>
            <a:spLocks noGrp="1"/>
          </p:cNvSpPr>
          <p:nvPr>
            <p:ph type="title"/>
          </p:nvPr>
        </p:nvSpPr>
        <p:spPr>
          <a:xfrm>
            <a:off x="376052" y="176279"/>
            <a:ext cx="8339322" cy="941239"/>
          </a:xfrm>
        </p:spPr>
        <p:txBody>
          <a:bodyPr anchor="ctr">
            <a:normAutofit/>
          </a:bodyPr>
          <a:lstStyle/>
          <a:p>
            <a:r>
              <a:rPr lang="en-US" sz="3200" dirty="0"/>
              <a:t>Tandem</a:t>
            </a:r>
            <a:r>
              <a:rPr lang="en-US" dirty="0"/>
              <a:t> </a:t>
            </a:r>
          </a:p>
        </p:txBody>
      </p:sp>
      <p:sp>
        <p:nvSpPr>
          <p:cNvPr id="3" name="Content Placeholder 2">
            <a:extLst>
              <a:ext uri="{FF2B5EF4-FFF2-40B4-BE49-F238E27FC236}">
                <a16:creationId xmlns:a16="http://schemas.microsoft.com/office/drawing/2014/main" id="{2FFB182E-E2E8-7197-B649-DC98CA8594F3}"/>
              </a:ext>
            </a:extLst>
          </p:cNvPr>
          <p:cNvSpPr>
            <a:spLocks noGrp="1"/>
          </p:cNvSpPr>
          <p:nvPr>
            <p:ph sz="half" idx="1"/>
          </p:nvPr>
        </p:nvSpPr>
        <p:spPr>
          <a:xfrm>
            <a:off x="376052" y="944336"/>
            <a:ext cx="8391896" cy="4826081"/>
          </a:xfrm>
        </p:spPr>
        <p:txBody>
          <a:bodyPr>
            <a:normAutofit fontScale="47500" lnSpcReduction="20000"/>
          </a:bodyPr>
          <a:lstStyle/>
          <a:p>
            <a:pPr marL="0" indent="0">
              <a:buNone/>
            </a:pPr>
            <a:endParaRPr lang="en-US" dirty="0">
              <a:solidFill>
                <a:srgbClr val="000000"/>
              </a:solidFill>
              <a:latin typeface="Helvetica" pitchFamily="2" charset="0"/>
            </a:endParaRPr>
          </a:p>
          <a:p>
            <a:pPr marL="0" indent="0">
              <a:buNone/>
            </a:pPr>
            <a:endParaRPr lang="en-US" dirty="0">
              <a:solidFill>
                <a:srgbClr val="000000"/>
              </a:solidFill>
              <a:latin typeface="Helvetica" pitchFamily="2" charset="0"/>
            </a:endParaRPr>
          </a:p>
          <a:p>
            <a:r>
              <a:rPr lang="en-US" sz="5000" dirty="0">
                <a:solidFill>
                  <a:srgbClr val="000000"/>
                </a:solidFill>
              </a:rPr>
              <a:t> Tandem was delivering Au beam RHIC setup.</a:t>
            </a:r>
          </a:p>
          <a:p>
            <a:endParaRPr lang="en-US" sz="5000" dirty="0">
              <a:solidFill>
                <a:srgbClr val="000000"/>
              </a:solidFill>
            </a:endParaRPr>
          </a:p>
          <a:p>
            <a:r>
              <a:rPr lang="en-US" sz="5000" dirty="0">
                <a:solidFill>
                  <a:srgbClr val="000000"/>
                </a:solidFill>
              </a:rPr>
              <a:t>Today Ag 107 for NSRL</a:t>
            </a:r>
          </a:p>
          <a:p>
            <a:endParaRPr lang="en-US" sz="5000" dirty="0">
              <a:solidFill>
                <a:srgbClr val="000000"/>
              </a:solidFill>
            </a:endParaRPr>
          </a:p>
          <a:p>
            <a:r>
              <a:rPr lang="en-US" sz="5000" dirty="0">
                <a:solidFill>
                  <a:srgbClr val="000000"/>
                </a:solidFill>
              </a:rPr>
              <a:t>MP6 work to repair charging system problem</a:t>
            </a:r>
          </a:p>
          <a:p>
            <a:endParaRPr lang="en-US" sz="5000" dirty="0">
              <a:solidFill>
                <a:srgbClr val="000000"/>
              </a:solidFill>
            </a:endParaRPr>
          </a:p>
          <a:p>
            <a:r>
              <a:rPr lang="en-US" sz="5000" dirty="0">
                <a:solidFill>
                  <a:srgbClr val="000000"/>
                </a:solidFill>
              </a:rPr>
              <a:t>Tandem Control Room staffed 6:00 – 24:00 for NSRL. </a:t>
            </a:r>
          </a:p>
          <a:p>
            <a:endParaRPr lang="en-US" sz="5000" dirty="0">
              <a:solidFill>
                <a:srgbClr val="000000"/>
              </a:solidFill>
            </a:endParaRPr>
          </a:p>
          <a:p>
            <a:r>
              <a:rPr lang="en-US" sz="5000" dirty="0">
                <a:solidFill>
                  <a:srgbClr val="000000"/>
                </a:solidFill>
              </a:rPr>
              <a:t>Will go back to 24/7 operation when needed for RHIC setup</a:t>
            </a:r>
          </a:p>
          <a:p>
            <a:pPr marL="0" indent="0">
              <a:buNone/>
            </a:pPr>
            <a:r>
              <a:rPr lang="en-US" dirty="0">
                <a:solidFill>
                  <a:srgbClr val="000000"/>
                </a:solidFill>
                <a:latin typeface="Helvetica" pitchFamily="2" charset="0"/>
              </a:rPr>
              <a:t>	</a:t>
            </a:r>
          </a:p>
          <a:p>
            <a:pPr marL="0" indent="0">
              <a:buNone/>
            </a:pPr>
            <a:endParaRPr lang="en-US" dirty="0">
              <a:solidFill>
                <a:srgbClr val="000000"/>
              </a:solidFill>
              <a:latin typeface="Helvetica" pitchFamily="2" charset="0"/>
            </a:endParaRPr>
          </a:p>
          <a:p>
            <a:pPr marL="0" indent="0">
              <a:buNone/>
            </a:pPr>
            <a:endParaRPr lang="en-US" dirty="0">
              <a:solidFill>
                <a:srgbClr val="000000"/>
              </a:solidFill>
              <a:latin typeface="Helvetica" pitchFamily="2" charset="0"/>
            </a:endParaRPr>
          </a:p>
          <a:p>
            <a:pPr marL="0" indent="0">
              <a:buNone/>
            </a:pPr>
            <a:r>
              <a:rPr lang="en-US" dirty="0">
                <a:solidFill>
                  <a:srgbClr val="000000"/>
                </a:solidFill>
                <a:latin typeface="Helvetica" pitchFamily="2" charset="0"/>
              </a:rPr>
              <a:t>	</a:t>
            </a:r>
          </a:p>
          <a:p>
            <a:pPr marL="0" indent="0">
              <a:buNone/>
            </a:pPr>
            <a:r>
              <a:rPr lang="en-US" b="0" i="0" u="none" strike="noStrike" dirty="0">
                <a:solidFill>
                  <a:srgbClr val="000000"/>
                </a:solidFill>
                <a:effectLst/>
                <a:latin typeface="Helvetica" pitchFamily="2" charset="0"/>
              </a:rPr>
              <a:t>	</a:t>
            </a:r>
            <a:r>
              <a:rPr lang="en-US" dirty="0"/>
              <a:t>	</a:t>
            </a:r>
            <a:endParaRPr lang="en-US" sz="16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3F72AD8-F21A-5DC5-B02E-33D5719FB3E5}"/>
              </a:ext>
            </a:extLst>
          </p:cNvPr>
          <p:cNvSpPr>
            <a:spLocks noGrp="1"/>
          </p:cNvSpPr>
          <p:nvPr>
            <p:ph type="sldNum" sz="quarter" idx="4"/>
          </p:nvPr>
        </p:nvSpPr>
        <p:spPr>
          <a:xfrm>
            <a:off x="8391010" y="6316596"/>
            <a:ext cx="324365" cy="365125"/>
          </a:xfrm>
        </p:spPr>
        <p:txBody>
          <a:bodyPr anchor="ctr">
            <a:normAutofit/>
          </a:bodyPr>
          <a:lstStyle/>
          <a:p>
            <a:pPr>
              <a:spcAft>
                <a:spcPts val="600"/>
              </a:spcAft>
            </a:pPr>
            <a:fld id="{933A556B-7C63-244D-9B7C-B0EA8042B330}" type="slidenum">
              <a:rPr lang="en-US" smtClean="0"/>
              <a:pPr>
                <a:spcAft>
                  <a:spcPts val="600"/>
                </a:spcAft>
              </a:pPr>
              <a:t>2</a:t>
            </a:fld>
            <a:endParaRPr lang="en-US" dirty="0"/>
          </a:p>
        </p:txBody>
      </p:sp>
    </p:spTree>
    <p:extLst>
      <p:ext uri="{BB962C8B-B14F-4D97-AF65-F5344CB8AC3E}">
        <p14:creationId xmlns:p14="http://schemas.microsoft.com/office/powerpoint/2010/main" val="281195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B72-6AC4-41DD-72C5-3D66D70ED603}"/>
              </a:ext>
            </a:extLst>
          </p:cNvPr>
          <p:cNvSpPr>
            <a:spLocks noGrp="1"/>
          </p:cNvSpPr>
          <p:nvPr>
            <p:ph type="title"/>
          </p:nvPr>
        </p:nvSpPr>
        <p:spPr>
          <a:xfrm>
            <a:off x="428625" y="365127"/>
            <a:ext cx="8286750" cy="785878"/>
          </a:xfrm>
        </p:spPr>
        <p:txBody>
          <a:bodyPr>
            <a:normAutofit/>
          </a:bodyPr>
          <a:lstStyle/>
          <a:p>
            <a:r>
              <a:rPr lang="en-US" sz="3200" dirty="0"/>
              <a:t>EBIS</a:t>
            </a:r>
          </a:p>
        </p:txBody>
      </p:sp>
      <p:sp>
        <p:nvSpPr>
          <p:cNvPr id="3" name="Content Placeholder 2">
            <a:extLst>
              <a:ext uri="{FF2B5EF4-FFF2-40B4-BE49-F238E27FC236}">
                <a16:creationId xmlns:a16="http://schemas.microsoft.com/office/drawing/2014/main" id="{8EA0CA90-B9B6-1F91-8901-E5D9EA6E8662}"/>
              </a:ext>
            </a:extLst>
          </p:cNvPr>
          <p:cNvSpPr>
            <a:spLocks noGrp="1"/>
          </p:cNvSpPr>
          <p:nvPr>
            <p:ph idx="1"/>
          </p:nvPr>
        </p:nvSpPr>
        <p:spPr>
          <a:xfrm>
            <a:off x="526473" y="1034124"/>
            <a:ext cx="8449360" cy="4410712"/>
          </a:xfrm>
        </p:spPr>
        <p:txBody>
          <a:bodyPr>
            <a:normAutofit/>
          </a:bodyPr>
          <a:lstStyle/>
          <a:p>
            <a:endParaRPr lang="en-US" sz="2800" baseline="30000" dirty="0"/>
          </a:p>
          <a:p>
            <a:pPr marL="457200" indent="-457200">
              <a:buFont typeface="Arial" panose="020B0604020202020204" pitchFamily="34" charset="0"/>
              <a:buChar char="•"/>
            </a:pPr>
            <a:r>
              <a:rPr lang="en-US" sz="2800" baseline="30000" dirty="0"/>
              <a:t> </a:t>
            </a:r>
            <a:r>
              <a:rPr lang="en-US" sz="3200" baseline="30000" dirty="0"/>
              <a:t>LION2:  Up to 500 uA beam delivered to entrance of EBIS. Working on tuning injection line and debugging equipment. </a:t>
            </a:r>
          </a:p>
          <a:p>
            <a:pPr marL="0" indent="0"/>
            <a:endParaRPr lang="en-US" sz="3200" baseline="30000" dirty="0"/>
          </a:p>
          <a:p>
            <a:pPr marL="457200" indent="-457200">
              <a:buFont typeface="Arial" panose="020B0604020202020204" pitchFamily="34" charset="0"/>
              <a:buChar char="•"/>
            </a:pPr>
            <a:r>
              <a:rPr lang="en-US" sz="3200" baseline="30000" dirty="0"/>
              <a:t>Collector PS: Work continues supply oscillation issue. Last week failed line filter removed, neutral cable connected, still showing oscillation.  Yesterday resistor installed between platforms and initial tests went well.  Today electricians are working on removing ground loops.  After completion of electrician work correct resistor will be installed and testing will continue.  </a:t>
            </a:r>
          </a:p>
          <a:p>
            <a:pPr marL="0" indent="0"/>
            <a:r>
              <a:rPr lang="en-US" sz="2800" baseline="30000" dirty="0"/>
              <a:t>																													</a:t>
            </a:r>
          </a:p>
        </p:txBody>
      </p:sp>
      <p:sp>
        <p:nvSpPr>
          <p:cNvPr id="4" name="Slide Number Placeholder 3">
            <a:extLst>
              <a:ext uri="{FF2B5EF4-FFF2-40B4-BE49-F238E27FC236}">
                <a16:creationId xmlns:a16="http://schemas.microsoft.com/office/drawing/2014/main" id="{49665FAC-B207-DF3E-08F3-7B7F62458C0B}"/>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AutoShape 2">
            <a:extLst>
              <a:ext uri="{FF2B5EF4-FFF2-40B4-BE49-F238E27FC236}">
                <a16:creationId xmlns:a16="http://schemas.microsoft.com/office/drawing/2014/main" id="{B763647E-0DB9-3167-A8D8-8F7D3A32DFA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a:extLst>
              <a:ext uri="{FF2B5EF4-FFF2-40B4-BE49-F238E27FC236}">
                <a16:creationId xmlns:a16="http://schemas.microsoft.com/office/drawing/2014/main" id="{299F186B-6705-E3C0-9229-E7F2F09E9EF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2">
            <a:extLst>
              <a:ext uri="{FF2B5EF4-FFF2-40B4-BE49-F238E27FC236}">
                <a16:creationId xmlns:a16="http://schemas.microsoft.com/office/drawing/2014/main" id="{7DC525EA-0C96-3B90-20E6-EF7BD19F53C7}"/>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7195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3105B-0F46-8712-92F7-1F216ED20CA2}"/>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
        <p:nvSpPr>
          <p:cNvPr id="15" name="TextBox 14">
            <a:extLst>
              <a:ext uri="{FF2B5EF4-FFF2-40B4-BE49-F238E27FC236}">
                <a16:creationId xmlns:a16="http://schemas.microsoft.com/office/drawing/2014/main" id="{8E007939-CDFB-2EEB-0BDA-439ED59DCA46}"/>
              </a:ext>
            </a:extLst>
          </p:cNvPr>
          <p:cNvSpPr txBox="1"/>
          <p:nvPr/>
        </p:nvSpPr>
        <p:spPr>
          <a:xfrm>
            <a:off x="401782" y="224375"/>
            <a:ext cx="4572000" cy="523220"/>
          </a:xfrm>
          <a:prstGeom prst="rect">
            <a:avLst/>
          </a:prstGeom>
          <a:noFill/>
        </p:spPr>
        <p:txBody>
          <a:bodyPr wrap="square">
            <a:spAutoFit/>
          </a:bodyPr>
          <a:lstStyle/>
          <a:p>
            <a:r>
              <a:rPr lang="en-US" sz="2800" b="1" dirty="0"/>
              <a:t>EBIS Schedule</a:t>
            </a:r>
          </a:p>
        </p:txBody>
      </p:sp>
      <p:pic>
        <p:nvPicPr>
          <p:cNvPr id="17" name="Picture 16">
            <a:extLst>
              <a:ext uri="{FF2B5EF4-FFF2-40B4-BE49-F238E27FC236}">
                <a16:creationId xmlns:a16="http://schemas.microsoft.com/office/drawing/2014/main" id="{C82E97E9-088E-85A7-1D58-0940B42A2117}"/>
              </a:ext>
            </a:extLst>
          </p:cNvPr>
          <p:cNvPicPr>
            <a:picLocks noChangeAspect="1"/>
          </p:cNvPicPr>
          <p:nvPr/>
        </p:nvPicPr>
        <p:blipFill>
          <a:blip r:embed="rId2"/>
          <a:stretch>
            <a:fillRect/>
          </a:stretch>
        </p:blipFill>
        <p:spPr>
          <a:xfrm>
            <a:off x="468959" y="840468"/>
            <a:ext cx="8246416" cy="5177063"/>
          </a:xfrm>
          <a:prstGeom prst="rect">
            <a:avLst/>
          </a:prstGeom>
        </p:spPr>
      </p:pic>
    </p:spTree>
    <p:extLst>
      <p:ext uri="{BB962C8B-B14F-4D97-AF65-F5344CB8AC3E}">
        <p14:creationId xmlns:p14="http://schemas.microsoft.com/office/powerpoint/2010/main" val="424044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7467-03CD-B91B-EB6E-622272614980}"/>
              </a:ext>
            </a:extLst>
          </p:cNvPr>
          <p:cNvSpPr>
            <a:spLocks noGrp="1"/>
          </p:cNvSpPr>
          <p:nvPr>
            <p:ph type="title"/>
          </p:nvPr>
        </p:nvSpPr>
        <p:spPr>
          <a:xfrm>
            <a:off x="345497" y="176279"/>
            <a:ext cx="8286750" cy="1325563"/>
          </a:xfrm>
        </p:spPr>
        <p:txBody>
          <a:bodyPr>
            <a:normAutofit/>
          </a:bodyPr>
          <a:lstStyle/>
          <a:p>
            <a:r>
              <a:rPr lang="en-US" sz="3200" dirty="0"/>
              <a:t>Linac</a:t>
            </a:r>
          </a:p>
        </p:txBody>
      </p:sp>
      <p:sp>
        <p:nvSpPr>
          <p:cNvPr id="3" name="Content Placeholder 2">
            <a:extLst>
              <a:ext uri="{FF2B5EF4-FFF2-40B4-BE49-F238E27FC236}">
                <a16:creationId xmlns:a16="http://schemas.microsoft.com/office/drawing/2014/main" id="{366F9925-62D9-CE63-3E12-5639FC9A4FDF}"/>
              </a:ext>
            </a:extLst>
          </p:cNvPr>
          <p:cNvSpPr>
            <a:spLocks noGrp="1"/>
          </p:cNvSpPr>
          <p:nvPr>
            <p:ph idx="1"/>
          </p:nvPr>
        </p:nvSpPr>
        <p:spPr>
          <a:xfrm>
            <a:off x="428625" y="1325407"/>
            <a:ext cx="8286750" cy="4207185"/>
          </a:xfrm>
        </p:spPr>
        <p:txBody>
          <a:bodyPr/>
          <a:lstStyle/>
          <a:p>
            <a:pPr marL="457200" indent="-457200">
              <a:buFontTx/>
              <a:buChar char="-"/>
            </a:pPr>
            <a:endParaRPr lang="en-US" sz="2400" baseline="30000" dirty="0"/>
          </a:p>
          <a:p>
            <a:pPr marL="0" indent="0"/>
            <a:endParaRPr lang="en-US" sz="2800" baseline="30000" dirty="0"/>
          </a:p>
          <a:p>
            <a:pPr marL="457200" indent="-457200">
              <a:buFont typeface="Arial" panose="020B0604020202020204" pitchFamily="34" charset="0"/>
              <a:buChar char="•"/>
            </a:pPr>
            <a:r>
              <a:rPr lang="en-US" sz="2800" baseline="30000" dirty="0"/>
              <a:t>BLIP 200 MeV 150uA run ends Friday</a:t>
            </a:r>
          </a:p>
          <a:p>
            <a:pPr marL="457200" indent="-457200">
              <a:buFont typeface="Arial" panose="020B0604020202020204" pitchFamily="34" charset="0"/>
              <a:buChar char="•"/>
            </a:pPr>
            <a:r>
              <a:rPr lang="en-US" sz="2800" baseline="30000" dirty="0"/>
              <a:t>Mod 2 7835 cavity change</a:t>
            </a:r>
          </a:p>
          <a:p>
            <a:pPr marL="457200" indent="-457200">
              <a:buFont typeface="Arial" panose="020B0604020202020204" pitchFamily="34" charset="0"/>
              <a:buChar char="•"/>
            </a:pPr>
            <a:r>
              <a:rPr lang="en-US" sz="2800" baseline="30000" dirty="0"/>
              <a:t>OPPIS testing, 83% polarization.</a:t>
            </a:r>
          </a:p>
          <a:p>
            <a:pPr marL="0" indent="0"/>
            <a:endParaRPr lang="en-US" sz="1000" dirty="0"/>
          </a:p>
        </p:txBody>
      </p:sp>
      <p:sp>
        <p:nvSpPr>
          <p:cNvPr id="4" name="Slide Number Placeholder 3">
            <a:extLst>
              <a:ext uri="{FF2B5EF4-FFF2-40B4-BE49-F238E27FC236}">
                <a16:creationId xmlns:a16="http://schemas.microsoft.com/office/drawing/2014/main" id="{11793200-FCDB-A507-A117-276F5A97B5E4}"/>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296225054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185166</TotalTime>
  <Words>197</Words>
  <Application>Microsoft Office PowerPoint</Application>
  <PresentationFormat>On-screen Show (4:3)</PresentationFormat>
  <Paragraphs>40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BNL</vt:lpstr>
      <vt:lpstr>Preinjector Status</vt:lpstr>
      <vt:lpstr>Tandem </vt:lpstr>
      <vt:lpstr>EBIS</vt:lpstr>
      <vt:lpstr>PowerPoint Presentation</vt:lpstr>
      <vt:lpstr>Linac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Preinjectors Status</dc:title>
  <dc:subject/>
  <dc:creator>Raparia, Deepak</dc:creator>
  <cp:keywords/>
  <dc:description/>
  <cp:lastModifiedBy>Ritter, John</cp:lastModifiedBy>
  <cp:revision>492</cp:revision>
  <dcterms:created xsi:type="dcterms:W3CDTF">2021-06-08T16:06:04Z</dcterms:created>
  <dcterms:modified xsi:type="dcterms:W3CDTF">2025-04-01T15:57:17Z</dcterms:modified>
  <cp:category/>
</cp:coreProperties>
</file>