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F_AA29FB6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5"/>
  </p:notesMasterIdLst>
  <p:sldIdLst>
    <p:sldId id="261" r:id="rId5"/>
    <p:sldId id="287" r:id="rId6"/>
    <p:sldId id="294" r:id="rId7"/>
    <p:sldId id="306" r:id="rId8"/>
    <p:sldId id="296" r:id="rId9"/>
    <p:sldId id="262" r:id="rId10"/>
    <p:sldId id="257" r:id="rId11"/>
    <p:sldId id="266" r:id="rId12"/>
    <p:sldId id="307" r:id="rId13"/>
    <p:sldId id="26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2C8609-45F9-405D-9E99-7FE056589108}">
          <p14:sldIdLst>
            <p14:sldId id="261"/>
          </p14:sldIdLst>
        </p14:section>
        <p14:section name="Introduction" id="{85224342-B264-4132-94A1-975B1417B1B7}">
          <p14:sldIdLst>
            <p14:sldId id="287"/>
          </p14:sldIdLst>
        </p14:section>
        <p14:section name="WPC" id="{4EA1966C-2BB9-4538-BE9D-F282584994CF}">
          <p14:sldIdLst>
            <p14:sldId id="294"/>
            <p14:sldId id="306"/>
            <p14:sldId id="296"/>
            <p14:sldId id="262"/>
            <p14:sldId id="257"/>
            <p14:sldId id="266"/>
            <p14:sldId id="307"/>
            <p14:sldId id="268"/>
          </p14:sldIdLst>
        </p14:section>
        <p14:section name="ESR" id="{81E3B64F-7A04-4E47-8961-577FF0E46B46}">
          <p14:sldIdLst/>
        </p14:section>
        <p14:section name="Summary" id="{90307076-96F9-4636-A262-D5CBDB54C8A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5F3603-EF23-EF65-0DBA-1D282C7CFF24}" name="Hammons, Lee" initials="HL" userId="S::hammons@bnl.gov::0d760eb6-2e10-4dc7-88f3-f0b515dc343a" providerId="AD"/>
  <p188:author id="{92FC453C-770E-45DB-6FBD-0FB5E81489E0}" name="Galioto, Waheeda" initials="GW" userId="S::wgalioto@bnl.gov::620ab071-cf39-48da-9b3e-ae1cbb51c238" providerId="AD"/>
  <p188:author id="{32D49B74-42B6-F23F-8C9E-197A76DCFE33}" name="Dany, Michael" initials="DM" userId="S::mdany@bnl.gov::c325cff8-b28b-4ac1-85b5-fc5f87ef2448" providerId="AD"/>
  <p188:author id="{0831FE75-5011-9215-CAEF-0EB6B9211EAD}" name="Morales, Arthur" initials="MA" userId="S::amorales@bnl.gov::42a7320a-7b90-4750-9e0c-e3fb8d242c49" providerId="AD"/>
  <p188:author id="{092D89FC-2902-55A2-966E-E973F9FF24C7}" name="Hoffman, Caitlin" initials="HC" userId="S::hoffman@bnl.gov::4c15c45c-e0dc-4714-8ed8-076ca4a481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iller, Raymond" initials="FR" lastIdx="1" clrIdx="0">
    <p:extLst>
      <p:ext uri="{19B8F6BF-5375-455C-9EA6-DF929625EA0E}">
        <p15:presenceInfo xmlns:p15="http://schemas.microsoft.com/office/powerpoint/2012/main" userId="S-1-5-21-1161782291-1150951755-378935785-49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2F1"/>
    <a:srgbClr val="B7DEE8"/>
    <a:srgbClr val="85BECC"/>
    <a:srgbClr val="08DBF8"/>
    <a:srgbClr val="E719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7F12C-35F8-4044-8B56-02AF3CEEE6C6}" v="20" dt="2025-04-08T13:09:53.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92" autoAdjust="0"/>
  </p:normalViewPr>
  <p:slideViewPr>
    <p:cSldViewPr snapToGrid="0">
      <p:cViewPr varScale="1">
        <p:scale>
          <a:sx n="155" d="100"/>
          <a:sy n="155" d="100"/>
        </p:scale>
        <p:origin x="1974" y="144"/>
      </p:cViewPr>
      <p:guideLst/>
    </p:cSldViewPr>
  </p:slideViewPr>
  <p:notesTextViewPr>
    <p:cViewPr>
      <p:scale>
        <a:sx n="150" d="100"/>
        <a:sy n="150" d="100"/>
      </p:scale>
      <p:origin x="0" y="0"/>
    </p:cViewPr>
  </p:notesTextViewPr>
  <p:notesViewPr>
    <p:cSldViewPr snapToGrid="0">
      <p:cViewPr>
        <p:scale>
          <a:sx n="125" d="100"/>
          <a:sy n="125" d="100"/>
        </p:scale>
        <p:origin x="4872" y="-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1F_AA29FB63.xml><?xml version="1.0" encoding="utf-8"?>
<p188:cmLst xmlns:a="http://schemas.openxmlformats.org/drawingml/2006/main" xmlns:r="http://schemas.openxmlformats.org/officeDocument/2006/relationships" xmlns:p188="http://schemas.microsoft.com/office/powerpoint/2018/8/main">
  <p188:cm id="{ED10A8EE-4C97-4E0C-9B10-1886CF40FF14}" authorId="{32D49B74-42B6-F23F-8C9E-197A76DCFE33}" created="2023-06-21T17:24:24.292">
    <pc:sldMkLst xmlns:pc="http://schemas.microsoft.com/office/powerpoint/2013/main/command">
      <pc:docMk/>
      <pc:sldMk cId="2854878051" sldId="287"/>
    </pc:sldMkLst>
    <p188:txBody>
      <a:bodyPr/>
      <a:lstStyle/>
      <a:p>
        <a:r>
          <a:rPr lang="en-US"/>
          <a:t>This is straight out of SBMS, may not needed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4/8/2025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Work Planning and Control </a:t>
            </a:r>
          </a:p>
          <a:p>
            <a:endParaRPr lang="en-US"/>
          </a:p>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646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SBMS subject area defines work as:  “</a:t>
            </a:r>
            <a:r>
              <a:rPr lang="en-US" b="0" i="1">
                <a:solidFill>
                  <a:srgbClr val="212529"/>
                </a:solidFill>
                <a:effectLst/>
                <a:latin typeface="-apple-system"/>
              </a:rPr>
              <a:t>All physical activities that involve the design, set-up, operation, maintenance, servicing, troubleshooting, material handling, remediation, installation, repair, modification, testing, construction, demolition, decommissioning of facilities, systems, or experiments by BNL or non-BNL staff.”</a:t>
            </a:r>
            <a:endParaRPr lang="en-US" b="0" i="0">
              <a:solidFill>
                <a:srgbClr val="212529"/>
              </a:solidFill>
              <a:effectLst/>
              <a:latin typeface="-apple-system"/>
            </a:endParaRPr>
          </a:p>
          <a:p>
            <a:endParaRPr lang="en-US">
              <a:solidFill>
                <a:srgbClr val="212529"/>
              </a:solidFill>
              <a:latin typeface="-apple-system"/>
            </a:endParaRPr>
          </a:p>
          <a:p>
            <a:r>
              <a:rPr lang="en-US" b="0" i="0">
                <a:effectLst/>
              </a:rPr>
              <a:t>In general, all physical “hands-on” activities, </a:t>
            </a:r>
            <a:r>
              <a:rPr lang="en-US"/>
              <a:t> other than typical office tasks, is considered work according to the subject area, and therefore requires work planning.</a:t>
            </a:r>
            <a:endParaRPr lang="en-US">
              <a:solidFill>
                <a:srgbClr val="212529"/>
              </a:solidFill>
              <a:latin typeface="-apple-system"/>
            </a:endParaRPr>
          </a:p>
          <a:p>
            <a:endParaRPr lang="en-US">
              <a:solidFill>
                <a:srgbClr val="212529"/>
              </a:solidFill>
              <a:latin typeface="-apple-system"/>
            </a:endParaRPr>
          </a:p>
          <a:p>
            <a:r>
              <a:rPr lang="en-US">
                <a:solidFill>
                  <a:srgbClr val="212529"/>
                </a:solidFill>
                <a:latin typeface="-apple-system"/>
              </a:rPr>
              <a:t>Please remember a key takeaway in this training is that </a:t>
            </a:r>
            <a:r>
              <a:rPr lang="en-US" i="1">
                <a:solidFill>
                  <a:srgbClr val="212529"/>
                </a:solidFill>
                <a:latin typeface="-apple-system"/>
              </a:rPr>
              <a:t>“All Work is Planned”.</a:t>
            </a:r>
            <a:endParaRPr lang="en-US" i="1"/>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346833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C-A Department has a Work Control Manager and many Work Control Coordinators, each group has some.  </a:t>
            </a:r>
          </a:p>
          <a:p>
            <a:endParaRPr lang="en-US" dirty="0"/>
          </a:p>
          <a:p>
            <a:r>
              <a:rPr lang="en-US" dirty="0"/>
              <a:t>The Work Control Manager is responsible for implementing the Work Planning &amp; Control process to align with SBMS requirements across the Department, and qualifying Work Control Coordinators.</a:t>
            </a:r>
          </a:p>
          <a:p>
            <a:endParaRPr lang="en-US" dirty="0"/>
          </a:p>
          <a:p>
            <a:r>
              <a:rPr lang="en-US" dirty="0"/>
              <a:t>Individual Work Control Coordinators are qualified and knowledgeable about their systems, equipment, processes, hazards and limitations in their area of technical expertise.</a:t>
            </a:r>
          </a:p>
          <a:p>
            <a:endParaRPr lang="en-US" dirty="0"/>
          </a:p>
          <a:p>
            <a:r>
              <a:rPr lang="en-US" dirty="0"/>
              <a:t>Each functional work group has at least one WCC to screen and plan their work.</a:t>
            </a:r>
          </a:p>
          <a:p>
            <a:r>
              <a:rPr lang="en-US" dirty="0"/>
              <a:t>They are the ones best suited to screen and plan work in their jurisdiction.  An authorized WCC is the only one allowed to classify the work as Construction or Operations, identify the appropriate level of work planning and prepare a Work Permit Document.  Their JTA requires additional training to maintain their qualifications as a Work Control Coordinator.</a:t>
            </a:r>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427659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1162050"/>
            <a:ext cx="4181475" cy="3136900"/>
          </a:xfrm>
        </p:spPr>
      </p:sp>
      <p:sp>
        <p:nvSpPr>
          <p:cNvPr id="3" name="Notes Placeholder 2"/>
          <p:cNvSpPr>
            <a:spLocks noGrp="1"/>
          </p:cNvSpPr>
          <p:nvPr>
            <p:ph type="body" idx="1"/>
          </p:nvPr>
        </p:nvSpPr>
        <p:spPr>
          <a:xfrm>
            <a:off x="701040" y="4473891"/>
            <a:ext cx="5608320" cy="4103517"/>
          </a:xfrm>
        </p:spPr>
        <p:txBody>
          <a:bodyPr/>
          <a:lstStyle/>
          <a:p>
            <a:r>
              <a:rPr lang="en-US"/>
              <a:t>There are three levels of work planning for Operations and Construction.  Work Control Coordinators have been trained to screen the work and identify the appropriate level of work planning needed for each job.</a:t>
            </a:r>
          </a:p>
          <a:p>
            <a:endParaRPr lang="en-US"/>
          </a:p>
          <a:p>
            <a:r>
              <a:rPr lang="en-US" b="1"/>
              <a:t>1.) Worker Planned Work:  </a:t>
            </a:r>
            <a:r>
              <a:rPr lang="en-US"/>
              <a:t>acknowledges the skill of the worker and allows the worker to identify the hazards associated with the work and requires the worker to implement appropriate hazard mitigation measures.  The worker must select the appropriate PPE, control hazardous energy sources using LOTO procedures, and pause the job if the scope of work changes or additional unexpected hazards arise.</a:t>
            </a:r>
          </a:p>
          <a:p>
            <a:endParaRPr lang="en-US"/>
          </a:p>
          <a:p>
            <a:r>
              <a:rPr lang="en-US" b="1"/>
              <a:t>2.) Prescribed Work:  </a:t>
            </a:r>
            <a:r>
              <a:rPr lang="en-US"/>
              <a:t>is performed using an approved procedure.  The procedure provides the required work steps, precautions and hazard mitigation measures.  The worker is still required to pause the job if the scope of work changes or additional hazards are identified.</a:t>
            </a:r>
          </a:p>
          <a:p>
            <a:endParaRPr lang="en-US"/>
          </a:p>
          <a:p>
            <a:r>
              <a:rPr lang="en-US" b="1"/>
              <a:t>3.) Permit Planned Work:  </a:t>
            </a:r>
            <a:r>
              <a:rPr lang="en-US"/>
              <a:t>is a more detailed work planning process that requires support from an ES&amp;H representative and other experts as appropriate to develop a safe work plan.  The job planning and review team may consult with SMEs, F&amp;O FPM, Research Space Manager, the Service Provider (workers, supervisors, system experts, etc.) or others as needed.  The planning team identifies hazards and controls then completes the Work Permit form, provided in the Subject Area. </a:t>
            </a:r>
            <a:r>
              <a:rPr lang="en-US" i="1"/>
              <a:t>(This is referred to as the Green Sheet in C-AD).</a:t>
            </a:r>
          </a:p>
          <a:p>
            <a:endParaRPr lang="en-US" i="1"/>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421337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257879"/>
          </a:xfrm>
        </p:spPr>
        <p:txBody>
          <a:bodyPr/>
          <a:lstStyle/>
          <a:p>
            <a:r>
              <a:rPr lang="en-US"/>
              <a:t>5) If the Work Control Coordinator has screened the job as Permit Planned, or the Worker Planned Work job has been elevated to Permit required, due to specific job concerns; a review team is established to review the job tasks and associated hazards.  A job walk-down is performed so all team members can observe site conditions and specific hazards.</a:t>
            </a:r>
          </a:p>
          <a:p>
            <a:endParaRPr lang="en-US"/>
          </a:p>
          <a:p>
            <a:r>
              <a:rPr lang="en-US"/>
              <a:t>The WCC and review teams fills out the Work Permit form, and review team members sign the final original Green copy, know as the Green Sheet.</a:t>
            </a:r>
          </a:p>
          <a:p>
            <a:endParaRPr lang="en-US"/>
          </a:p>
          <a:p>
            <a:r>
              <a:rPr lang="en-US"/>
              <a:t>The signed Work Permit is presented to the Independent Reviewer who checks the form to ensure due diligence, proper review and all signatures are appropriate.</a:t>
            </a:r>
          </a:p>
          <a:p>
            <a:endParaRPr lang="en-US"/>
          </a:p>
          <a:p>
            <a:r>
              <a:rPr lang="en-US"/>
              <a:t>Prior to starting work, a pre-job brief is delivered to all workers by the Responsible Person (or the WCC, GL, Supervisor).   The hazards and controls identified on the work permit are reviewed and acknowledged by the workers.  A qualified line manager authorizes the work to proceed.</a:t>
            </a:r>
          </a:p>
          <a:p>
            <a:endParaRPr lang="en-US"/>
          </a:p>
          <a:p>
            <a:r>
              <a:rPr lang="en-US"/>
              <a:t>The job is then performed using the identified hazards controls, and post-job feedback documented on the permit form.</a:t>
            </a:r>
          </a:p>
          <a:p>
            <a:endParaRPr lang="en-US"/>
          </a:p>
          <a:p>
            <a:r>
              <a:rPr lang="en-US" i="1"/>
              <a:t>It should be noted that all Contractor / Vendor work on-site ALWAYS requires a Work Permit, in addition to any job specific training requirements for the task.</a:t>
            </a:r>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254961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2092072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F_AA29FB6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051DA1-90B8-4C6D-AE1A-33E34770952C}"/>
              </a:ext>
            </a:extLst>
          </p:cNvPr>
          <p:cNvSpPr>
            <a:spLocks noGrp="1"/>
          </p:cNvSpPr>
          <p:nvPr>
            <p:ph type="ctrTitle"/>
          </p:nvPr>
        </p:nvSpPr>
        <p:spPr>
          <a:xfrm>
            <a:off x="491440" y="1331916"/>
            <a:ext cx="5782611" cy="2152825"/>
          </a:xfrm>
        </p:spPr>
        <p:txBody>
          <a:bodyPr>
            <a:normAutofit fontScale="90000"/>
          </a:bodyPr>
          <a:lstStyle/>
          <a:p>
            <a:r>
              <a:rPr lang="en-US" dirty="0"/>
              <a:t>C-AD Work Planning and Troubleshooting Awareness Refresher </a:t>
            </a:r>
          </a:p>
        </p:txBody>
      </p:sp>
      <p:sp>
        <p:nvSpPr>
          <p:cNvPr id="6" name="Subtitle 5">
            <a:extLst>
              <a:ext uri="{FF2B5EF4-FFF2-40B4-BE49-F238E27FC236}">
                <a16:creationId xmlns:a16="http://schemas.microsoft.com/office/drawing/2014/main" id="{955DF0F9-F90A-42EC-8F11-97DC855FCF86}"/>
              </a:ext>
            </a:extLst>
          </p:cNvPr>
          <p:cNvSpPr>
            <a:spLocks noGrp="1"/>
          </p:cNvSpPr>
          <p:nvPr>
            <p:ph type="subTitle" idx="1"/>
          </p:nvPr>
        </p:nvSpPr>
        <p:spPr/>
        <p:txBody>
          <a:bodyPr/>
          <a:lstStyle/>
          <a:p>
            <a:r>
              <a:rPr lang="en-US" dirty="0"/>
              <a:t>OPM 2.28, OPM 2.29</a:t>
            </a:r>
          </a:p>
          <a:p>
            <a:r>
              <a:rPr lang="en-US" i="1" dirty="0"/>
              <a:t>(For Non-Work Control Coordinators)</a:t>
            </a:r>
          </a:p>
        </p:txBody>
      </p:sp>
      <p:sp>
        <p:nvSpPr>
          <p:cNvPr id="7" name="Text Placeholder 6">
            <a:extLst>
              <a:ext uri="{FF2B5EF4-FFF2-40B4-BE49-F238E27FC236}">
                <a16:creationId xmlns:a16="http://schemas.microsoft.com/office/drawing/2014/main" id="{B3B97F08-BE16-40E0-A50D-BBF57526A198}"/>
              </a:ext>
            </a:extLst>
          </p:cNvPr>
          <p:cNvSpPr>
            <a:spLocks noGrp="1"/>
          </p:cNvSpPr>
          <p:nvPr>
            <p:ph type="body" sz="quarter" idx="10"/>
          </p:nvPr>
        </p:nvSpPr>
        <p:spPr>
          <a:xfrm>
            <a:off x="408176" y="3680167"/>
            <a:ext cx="8328401" cy="2492207"/>
          </a:xfrm>
        </p:spPr>
        <p:txBody>
          <a:bodyPr vert="horz" lIns="91440" tIns="45720" rIns="91440" bIns="45720" rtlCol="0" anchor="t">
            <a:noAutofit/>
          </a:bodyPr>
          <a:lstStyle/>
          <a:p>
            <a:endParaRPr lang="en-US" dirty="0">
              <a:cs typeface="Arial" panose="020B0604020202020204"/>
            </a:endParaRPr>
          </a:p>
          <a:p>
            <a:r>
              <a:rPr lang="en-US" dirty="0"/>
              <a:t>Michael Dany, </a:t>
            </a:r>
            <a:r>
              <a:rPr lang="en-US" sz="2000" dirty="0">
                <a:cs typeface="Arial"/>
              </a:rPr>
              <a:t>C-AD Work Control Manager</a:t>
            </a:r>
          </a:p>
          <a:p>
            <a:endParaRPr lang="en-US" sz="2000" dirty="0">
              <a:cs typeface="Arial"/>
            </a:endParaRPr>
          </a:p>
        </p:txBody>
      </p:sp>
      <p:sp>
        <p:nvSpPr>
          <p:cNvPr id="4" name="Slide Number Placeholder 3">
            <a:extLst>
              <a:ext uri="{FF2B5EF4-FFF2-40B4-BE49-F238E27FC236}">
                <a16:creationId xmlns:a16="http://schemas.microsoft.com/office/drawing/2014/main" id="{E4EAFC76-BFA5-4429-B57B-D98EB8385A07}"/>
              </a:ext>
            </a:extLst>
          </p:cNvPr>
          <p:cNvSpPr>
            <a:spLocks noGrp="1"/>
          </p:cNvSpPr>
          <p:nvPr>
            <p:ph type="sldNum" sz="quarter" idx="4294967295"/>
          </p:nvPr>
        </p:nvSpPr>
        <p:spPr>
          <a:xfrm>
            <a:off x="8820150" y="6316663"/>
            <a:ext cx="323850" cy="365125"/>
          </a:xfrm>
        </p:spPr>
        <p:txBody>
          <a:bodyPr/>
          <a:lstStyle/>
          <a:p>
            <a:fld id="{933A556B-7C63-244D-9B7C-B0EA8042B330}" type="slidenum">
              <a:rPr lang="en-US" smtClean="0"/>
              <a:pPr/>
              <a:t>1</a:t>
            </a:fld>
            <a:endParaRPr lang="en-US" sz="750"/>
          </a:p>
        </p:txBody>
      </p:sp>
    </p:spTree>
    <p:extLst>
      <p:ext uri="{BB962C8B-B14F-4D97-AF65-F5344CB8AC3E}">
        <p14:creationId xmlns:p14="http://schemas.microsoft.com/office/powerpoint/2010/main" val="119314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6" y="311944"/>
            <a:ext cx="6838950" cy="688058"/>
          </a:xfrm>
        </p:spPr>
        <p:txBody>
          <a:bodyPr>
            <a:normAutofit/>
          </a:bodyPr>
          <a:lstStyle/>
          <a:p>
            <a:r>
              <a:rPr lang="en-US" sz="3000" dirty="0"/>
              <a:t>Summary</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10</a:t>
            </a:fld>
            <a:endParaRPr lang="en-US" dirty="0"/>
          </a:p>
        </p:txBody>
      </p:sp>
      <p:sp>
        <p:nvSpPr>
          <p:cNvPr id="7" name="Content Placeholder 2">
            <a:extLst>
              <a:ext uri="{FF2B5EF4-FFF2-40B4-BE49-F238E27FC236}">
                <a16:creationId xmlns:a16="http://schemas.microsoft.com/office/drawing/2014/main" id="{8D13B9DC-9176-B5D2-9C61-CAE86838A76E}"/>
              </a:ext>
            </a:extLst>
          </p:cNvPr>
          <p:cNvSpPr>
            <a:spLocks noGrp="1"/>
          </p:cNvSpPr>
          <p:nvPr>
            <p:ph idx="1"/>
          </p:nvPr>
        </p:nvSpPr>
        <p:spPr>
          <a:xfrm>
            <a:off x="628650" y="1581150"/>
            <a:ext cx="8020050" cy="4257675"/>
          </a:xfrm>
        </p:spPr>
        <p:txBody>
          <a:bodyPr>
            <a:normAutofit lnSpcReduction="10000"/>
          </a:bodyPr>
          <a:lstStyle/>
          <a:p>
            <a:pPr marL="342900" indent="-342900">
              <a:lnSpc>
                <a:spcPct val="150000"/>
              </a:lnSpc>
              <a:buFont typeface="Wingdings" panose="05000000000000000000" pitchFamily="2" charset="2"/>
              <a:buChar char="Ø"/>
            </a:pPr>
            <a:r>
              <a:rPr lang="en-US" dirty="0"/>
              <a:t>WCC screens and plans the work.</a:t>
            </a:r>
          </a:p>
          <a:p>
            <a:pPr marL="342900" indent="-342900">
              <a:lnSpc>
                <a:spcPct val="150000"/>
              </a:lnSpc>
              <a:buFont typeface="Wingdings" panose="05000000000000000000" pitchFamily="2" charset="2"/>
              <a:buChar char="Ø"/>
            </a:pPr>
            <a:r>
              <a:rPr lang="en-US" dirty="0"/>
              <a:t>WCC selects appropriate level of work planning.</a:t>
            </a:r>
          </a:p>
          <a:p>
            <a:pPr marL="342900" indent="-342900">
              <a:lnSpc>
                <a:spcPct val="150000"/>
              </a:lnSpc>
              <a:buFont typeface="Wingdings" panose="05000000000000000000" pitchFamily="2" charset="2"/>
              <a:buChar char="Ø"/>
            </a:pPr>
            <a:r>
              <a:rPr lang="en-US" dirty="0"/>
              <a:t>Avoid common troubleshooting pitfalls.</a:t>
            </a:r>
          </a:p>
          <a:p>
            <a:pPr marL="342900" indent="-342900">
              <a:lnSpc>
                <a:spcPct val="150000"/>
              </a:lnSpc>
              <a:buFont typeface="Wingdings" panose="05000000000000000000" pitchFamily="2" charset="2"/>
              <a:buChar char="Ø"/>
            </a:pPr>
            <a:r>
              <a:rPr lang="en-US" dirty="0"/>
              <a:t>Diagnostics </a:t>
            </a:r>
            <a:r>
              <a:rPr lang="en-US" sz="1800" dirty="0"/>
              <a:t>(Troubleshooting) </a:t>
            </a:r>
            <a:r>
              <a:rPr lang="en-US" dirty="0"/>
              <a:t>is WORK and requires Work Planning.</a:t>
            </a:r>
          </a:p>
          <a:p>
            <a:pPr marL="342900" indent="-342900">
              <a:lnSpc>
                <a:spcPct val="150000"/>
              </a:lnSpc>
              <a:buFont typeface="Wingdings" panose="05000000000000000000" pitchFamily="2" charset="2"/>
              <a:buChar char="Ø"/>
            </a:pPr>
            <a:r>
              <a:rPr lang="en-US" dirty="0"/>
              <a:t> The scope of the Diagnostic phase is limited, and the Repair phase may require additional work planning.</a:t>
            </a:r>
          </a:p>
          <a:p>
            <a:pPr marL="342900" indent="-342900">
              <a:lnSpc>
                <a:spcPct val="150000"/>
              </a:lnSpc>
              <a:buFont typeface="Wingdings" panose="05000000000000000000" pitchFamily="2" charset="2"/>
              <a:buChar char="Ø"/>
            </a:pPr>
            <a:endParaRPr lang="en-US" dirty="0"/>
          </a:p>
        </p:txBody>
      </p:sp>
    </p:spTree>
    <p:extLst>
      <p:ext uri="{BB962C8B-B14F-4D97-AF65-F5344CB8AC3E}">
        <p14:creationId xmlns:p14="http://schemas.microsoft.com/office/powerpoint/2010/main" val="4207235880"/>
      </p:ext>
    </p:extLst>
  </p:cSld>
  <p:clrMapOvr>
    <a:masterClrMapping/>
  </p:clrMapOvr>
  <mc:AlternateContent xmlns:mc="http://schemas.openxmlformats.org/markup-compatibility/2006" xmlns:p14="http://schemas.microsoft.com/office/powerpoint/2010/main">
    <mc:Choice Requires="p14">
      <p:transition spd="slow" p14:dur="2000" advTm="28922"/>
    </mc:Choice>
    <mc:Fallback xmlns="">
      <p:transition spd="slow" advTm="2892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7A5EDE-6768-4634-858F-62FFBA6EBFDA}"/>
              </a:ext>
            </a:extLst>
          </p:cNvPr>
          <p:cNvSpPr>
            <a:spLocks noGrp="1"/>
          </p:cNvSpPr>
          <p:nvPr>
            <p:ph idx="1"/>
          </p:nvPr>
        </p:nvSpPr>
        <p:spPr>
          <a:xfrm>
            <a:off x="200025" y="3714749"/>
            <a:ext cx="4342140" cy="2521716"/>
          </a:xfrm>
        </p:spPr>
        <p:txBody>
          <a:bodyPr vert="horz" wrap="square" lIns="91440" tIns="45720" rIns="91440" bIns="45720" rtlCol="0" anchor="t">
            <a:spAutoFit/>
          </a:bodyPr>
          <a:lstStyle/>
          <a:p>
            <a:pPr marL="514350" indent="-342900">
              <a:buFont typeface="Arial" panose="020B0604020202020204" pitchFamily="34" charset="0"/>
              <a:buChar char="•"/>
            </a:pPr>
            <a:r>
              <a:rPr lang="en-US" b="0" i="0" dirty="0">
                <a:effectLst/>
              </a:rPr>
              <a:t>According </a:t>
            </a:r>
            <a:r>
              <a:rPr lang="en-US" dirty="0">
                <a:ea typeface="+mn-lt"/>
                <a:cs typeface="+mn-lt"/>
              </a:rPr>
              <a:t>(SBMS), </a:t>
            </a:r>
            <a:r>
              <a:rPr lang="en-US" b="1" i="0" dirty="0">
                <a:effectLst/>
              </a:rPr>
              <a:t>work is </a:t>
            </a:r>
            <a:r>
              <a:rPr lang="en-US" b="0" i="0" dirty="0">
                <a:effectLst/>
              </a:rPr>
              <a:t>defined as all physical activities that involve the design, set-up, operation, maintenance, servicing, </a:t>
            </a:r>
            <a:r>
              <a:rPr lang="en-US" b="1" i="0" dirty="0">
                <a:effectLst/>
              </a:rPr>
              <a:t>troubleshooting</a:t>
            </a:r>
            <a:r>
              <a:rPr lang="en-US" b="0" i="0" dirty="0">
                <a:effectLst/>
              </a:rPr>
              <a:t>, …</a:t>
            </a:r>
            <a:endParaRPr lang="en-US" b="0" i="0" dirty="0">
              <a:effectLst/>
              <a:cs typeface="Arial"/>
            </a:endParaRPr>
          </a:p>
          <a:p>
            <a:endParaRPr lang="en-US" dirty="0"/>
          </a:p>
        </p:txBody>
      </p:sp>
      <p:sp>
        <p:nvSpPr>
          <p:cNvPr id="2" name="Title 1">
            <a:extLst>
              <a:ext uri="{FF2B5EF4-FFF2-40B4-BE49-F238E27FC236}">
                <a16:creationId xmlns:a16="http://schemas.microsoft.com/office/drawing/2014/main" id="{BCD702A7-251C-4B05-90A2-9527247E2003}"/>
              </a:ext>
            </a:extLst>
          </p:cNvPr>
          <p:cNvSpPr>
            <a:spLocks noGrp="1"/>
          </p:cNvSpPr>
          <p:nvPr>
            <p:ph type="title"/>
          </p:nvPr>
        </p:nvSpPr>
        <p:spPr>
          <a:xfrm>
            <a:off x="428625" y="365126"/>
            <a:ext cx="8286750" cy="726883"/>
          </a:xfrm>
        </p:spPr>
        <p:txBody>
          <a:bodyPr/>
          <a:lstStyle/>
          <a:p>
            <a:r>
              <a:rPr lang="en-US"/>
              <a:t>Work  </a:t>
            </a:r>
            <a:r>
              <a:rPr lang="en-US" sz="2600" b="0" i="1"/>
              <a:t>(Defined)</a:t>
            </a:r>
          </a:p>
        </p:txBody>
      </p:sp>
      <p:sp>
        <p:nvSpPr>
          <p:cNvPr id="4" name="Slide Number Placeholder 3">
            <a:extLst>
              <a:ext uri="{FF2B5EF4-FFF2-40B4-BE49-F238E27FC236}">
                <a16:creationId xmlns:a16="http://schemas.microsoft.com/office/drawing/2014/main" id="{2F5DF8FA-C3DA-44AE-BBF5-DF3538EC63BF}"/>
              </a:ext>
            </a:extLst>
          </p:cNvPr>
          <p:cNvSpPr>
            <a:spLocks noGrp="1"/>
          </p:cNvSpPr>
          <p:nvPr>
            <p:ph type="sldNum" sz="quarter" idx="4"/>
          </p:nvPr>
        </p:nvSpPr>
        <p:spPr/>
        <p:txBody>
          <a:bodyPr/>
          <a:lstStyle/>
          <a:p>
            <a:fld id="{933A556B-7C63-244D-9B7C-B0EA8042B330}" type="slidenum">
              <a:rPr lang="en-US" smtClean="0"/>
              <a:pPr/>
              <a:t>2</a:t>
            </a:fld>
            <a:endParaRPr lang="en-US" sz="750"/>
          </a:p>
        </p:txBody>
      </p:sp>
      <p:pic>
        <p:nvPicPr>
          <p:cNvPr id="8" name="Picture 7" descr="Close-up of using a drill with protective gloves">
            <a:extLst>
              <a:ext uri="{FF2B5EF4-FFF2-40B4-BE49-F238E27FC236}">
                <a16:creationId xmlns:a16="http://schemas.microsoft.com/office/drawing/2014/main" id="{ADCFDB5B-3784-2A15-F938-A9E8A19AD3F7}"/>
              </a:ext>
            </a:extLst>
          </p:cNvPr>
          <p:cNvPicPr>
            <a:picLocks noChangeAspect="1"/>
          </p:cNvPicPr>
          <p:nvPr/>
        </p:nvPicPr>
        <p:blipFill>
          <a:blip r:embed="rId4"/>
          <a:stretch>
            <a:fillRect/>
          </a:stretch>
        </p:blipFill>
        <p:spPr>
          <a:xfrm>
            <a:off x="4661126" y="3756557"/>
            <a:ext cx="4113217" cy="2747184"/>
          </a:xfrm>
          <a:prstGeom prst="rect">
            <a:avLst/>
          </a:prstGeom>
        </p:spPr>
      </p:pic>
      <p:sp>
        <p:nvSpPr>
          <p:cNvPr id="10" name="TextBox 9">
            <a:extLst>
              <a:ext uri="{FF2B5EF4-FFF2-40B4-BE49-F238E27FC236}">
                <a16:creationId xmlns:a16="http://schemas.microsoft.com/office/drawing/2014/main" id="{A7B19DA0-D829-B77C-7C2E-BD44EFDF1B2E}"/>
              </a:ext>
            </a:extLst>
          </p:cNvPr>
          <p:cNvSpPr txBox="1"/>
          <p:nvPr/>
        </p:nvSpPr>
        <p:spPr>
          <a:xfrm>
            <a:off x="428625" y="1633546"/>
            <a:ext cx="8221893" cy="1384995"/>
          </a:xfrm>
          <a:prstGeom prst="rect">
            <a:avLst/>
          </a:prstGeom>
          <a:noFill/>
        </p:spPr>
        <p:txBody>
          <a:bodyPr wrap="square" lIns="91440" tIns="45720" rIns="91440" bIns="45720" rtlCol="0" anchor="t">
            <a:spAutoFit/>
          </a:bodyPr>
          <a:lstStyle/>
          <a:p>
            <a:pPr marL="514350" indent="-342900">
              <a:buFont typeface="Arial" panose="020B0604020202020204" pitchFamily="34" charset="0"/>
              <a:buChar char="•"/>
            </a:pPr>
            <a:r>
              <a:rPr lang="en-US" sz="2800" dirty="0"/>
              <a:t>In general, all physical “hands-on” job activities, other than typical office tasks, </a:t>
            </a:r>
            <a:r>
              <a:rPr lang="en-US" sz="2800" b="1" dirty="0"/>
              <a:t>are considered work</a:t>
            </a:r>
            <a:r>
              <a:rPr lang="en-US" sz="2800" dirty="0"/>
              <a:t>, according to the Subject Area.</a:t>
            </a:r>
            <a:endParaRPr lang="en-US" sz="2800" b="0" i="0" dirty="0">
              <a:effectLst/>
            </a:endParaRPr>
          </a:p>
        </p:txBody>
      </p:sp>
    </p:spTree>
    <p:extLst>
      <p:ext uri="{BB962C8B-B14F-4D97-AF65-F5344CB8AC3E}">
        <p14:creationId xmlns:p14="http://schemas.microsoft.com/office/powerpoint/2010/main" val="2854878051"/>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F0BA-337E-45BB-8FAC-699B0AAF6F93}"/>
              </a:ext>
            </a:extLst>
          </p:cNvPr>
          <p:cNvSpPr>
            <a:spLocks noGrp="1"/>
          </p:cNvSpPr>
          <p:nvPr>
            <p:ph type="title"/>
          </p:nvPr>
        </p:nvSpPr>
        <p:spPr>
          <a:xfrm>
            <a:off x="487348" y="79900"/>
            <a:ext cx="8286750" cy="1325563"/>
          </a:xfrm>
        </p:spPr>
        <p:txBody>
          <a:bodyPr>
            <a:normAutofit/>
          </a:bodyPr>
          <a:lstStyle/>
          <a:p>
            <a:r>
              <a:rPr lang="en-US" dirty="0"/>
              <a:t>Personnel involved in Work Planning &amp; Control (WP&amp;C) </a:t>
            </a:r>
            <a:endParaRPr lang="en-US" sz="2700" i="1" dirty="0"/>
          </a:p>
        </p:txBody>
      </p:sp>
      <p:sp>
        <p:nvSpPr>
          <p:cNvPr id="3" name="Content Placeholder 2">
            <a:extLst>
              <a:ext uri="{FF2B5EF4-FFF2-40B4-BE49-F238E27FC236}">
                <a16:creationId xmlns:a16="http://schemas.microsoft.com/office/drawing/2014/main" id="{B576E94F-1CDE-4170-B4DF-02E916C227F5}"/>
              </a:ext>
            </a:extLst>
          </p:cNvPr>
          <p:cNvSpPr>
            <a:spLocks noGrp="1"/>
          </p:cNvSpPr>
          <p:nvPr>
            <p:ph idx="1"/>
          </p:nvPr>
        </p:nvSpPr>
        <p:spPr>
          <a:xfrm>
            <a:off x="428625" y="1514474"/>
            <a:ext cx="8548007" cy="4802121"/>
          </a:xfrm>
        </p:spPr>
        <p:txBody>
          <a:bodyPr vert="horz" lIns="91440" tIns="45720" rIns="91440" bIns="45720" rtlCol="0" anchor="t">
            <a:normAutofit/>
          </a:bodyPr>
          <a:lstStyle/>
          <a:p>
            <a:pPr marL="342900" indent="-342900">
              <a:buFont typeface="Arial" panose="020B0604020202020204" pitchFamily="34" charset="0"/>
              <a:buChar char="•"/>
            </a:pPr>
            <a:r>
              <a:rPr lang="en-US" b="1" dirty="0"/>
              <a:t>Work Control Manager (WCM)</a:t>
            </a:r>
            <a:endParaRPr lang="en-US" dirty="0"/>
          </a:p>
          <a:p>
            <a:pPr marL="685800" lvl="1" indent="-342900"/>
            <a:r>
              <a:rPr lang="en-US" sz="2400" dirty="0"/>
              <a:t>Implements WP&amp;C SA, qualify WCCs, etc.</a:t>
            </a:r>
            <a:endParaRPr lang="en-US" sz="2400" dirty="0">
              <a:cs typeface="Arial"/>
            </a:endParaRPr>
          </a:p>
          <a:p>
            <a:pPr marL="685800" lvl="1" indent="-342900"/>
            <a:r>
              <a:rPr lang="en-US" sz="2400" dirty="0"/>
              <a:t>Maintains the log of work permits.</a:t>
            </a:r>
          </a:p>
          <a:p>
            <a:pPr marL="685800" lvl="1" indent="-342900"/>
            <a:endParaRPr lang="en-US" sz="2400" dirty="0">
              <a:cs typeface="Arial"/>
            </a:endParaRPr>
          </a:p>
          <a:p>
            <a:pPr marL="342900" indent="-342900">
              <a:buFont typeface="Arial" panose="020B0604020202020204" pitchFamily="34" charset="0"/>
              <a:buChar char="•"/>
            </a:pPr>
            <a:r>
              <a:rPr lang="en-US" b="1" dirty="0"/>
              <a:t>Work Control Coordinators (WCC)</a:t>
            </a:r>
            <a:endParaRPr lang="en-US" strike="sngStrike" dirty="0">
              <a:cs typeface="Arial"/>
            </a:endParaRPr>
          </a:p>
          <a:p>
            <a:pPr marL="685800" lvl="1" indent="-342900"/>
            <a:r>
              <a:rPr lang="en-US" sz="2400" dirty="0"/>
              <a:t>Screen work for appropriate level of work control</a:t>
            </a:r>
          </a:p>
          <a:p>
            <a:pPr marL="685800" lvl="1" indent="-342900"/>
            <a:r>
              <a:rPr lang="en-US" sz="2400" dirty="0"/>
              <a:t>Identify task specific hazards</a:t>
            </a:r>
          </a:p>
          <a:p>
            <a:pPr marL="685800" lvl="1" indent="-342900"/>
            <a:r>
              <a:rPr lang="en-US" sz="2400" dirty="0"/>
              <a:t>Select Procedures, Prepare Work Permits</a:t>
            </a:r>
          </a:p>
          <a:p>
            <a:pPr marL="685800" lvl="1" indent="-342900"/>
            <a:endParaRPr lang="en-US" sz="2400" dirty="0"/>
          </a:p>
          <a:p>
            <a:pPr marL="457200" indent="-457200">
              <a:buFont typeface="Arial" panose="020B0604020202020204" pitchFamily="34" charset="0"/>
              <a:buChar char="•"/>
            </a:pPr>
            <a:r>
              <a:rPr lang="en-US" b="1" dirty="0"/>
              <a:t>Sys Experts, Engineers, GL, SMEs, Workers, et al</a:t>
            </a:r>
          </a:p>
          <a:p>
            <a:pPr marL="800100" lvl="1" indent="-457200"/>
            <a:r>
              <a:rPr lang="en-US" dirty="0"/>
              <a:t>Assist in the preparation of a complete work plan package</a:t>
            </a:r>
          </a:p>
        </p:txBody>
      </p:sp>
      <p:sp>
        <p:nvSpPr>
          <p:cNvPr id="4" name="Slide Number Placeholder 3">
            <a:extLst>
              <a:ext uri="{FF2B5EF4-FFF2-40B4-BE49-F238E27FC236}">
                <a16:creationId xmlns:a16="http://schemas.microsoft.com/office/drawing/2014/main" id="{6DF5D5BC-BDBD-40DC-B881-57C651B142EA}"/>
              </a:ext>
            </a:extLst>
          </p:cNvPr>
          <p:cNvSpPr>
            <a:spLocks noGrp="1"/>
          </p:cNvSpPr>
          <p:nvPr>
            <p:ph type="sldNum" sz="quarter" idx="4"/>
          </p:nvPr>
        </p:nvSpPr>
        <p:spPr/>
        <p:txBody>
          <a:bodyPr/>
          <a:lstStyle/>
          <a:p>
            <a:fld id="{933A556B-7C63-244D-9B7C-B0EA8042B330}" type="slidenum">
              <a:rPr lang="en-US" smtClean="0"/>
              <a:pPr/>
              <a:t>3</a:t>
            </a:fld>
            <a:endParaRPr lang="en-US" sz="750"/>
          </a:p>
        </p:txBody>
      </p:sp>
    </p:spTree>
    <p:extLst>
      <p:ext uri="{BB962C8B-B14F-4D97-AF65-F5344CB8AC3E}">
        <p14:creationId xmlns:p14="http://schemas.microsoft.com/office/powerpoint/2010/main" val="3160176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CA09-C3FA-4C62-B5EA-CC8F4925D209}"/>
              </a:ext>
            </a:extLst>
          </p:cNvPr>
          <p:cNvSpPr>
            <a:spLocks noGrp="1"/>
          </p:cNvSpPr>
          <p:nvPr>
            <p:ph type="title"/>
          </p:nvPr>
        </p:nvSpPr>
        <p:spPr>
          <a:xfrm>
            <a:off x="428625" y="365127"/>
            <a:ext cx="8286750" cy="599608"/>
          </a:xfrm>
        </p:spPr>
        <p:txBody>
          <a:bodyPr/>
          <a:lstStyle/>
          <a:p>
            <a:r>
              <a:rPr lang="en-US"/>
              <a:t>Three Levels of Work Planning</a:t>
            </a:r>
          </a:p>
        </p:txBody>
      </p:sp>
      <p:sp>
        <p:nvSpPr>
          <p:cNvPr id="3" name="Content Placeholder 2">
            <a:extLst>
              <a:ext uri="{FF2B5EF4-FFF2-40B4-BE49-F238E27FC236}">
                <a16:creationId xmlns:a16="http://schemas.microsoft.com/office/drawing/2014/main" id="{A2E9BA19-1C60-4E2D-8BB9-33E9FC7E51C3}"/>
              </a:ext>
            </a:extLst>
          </p:cNvPr>
          <p:cNvSpPr>
            <a:spLocks noGrp="1"/>
          </p:cNvSpPr>
          <p:nvPr>
            <p:ph idx="1"/>
          </p:nvPr>
        </p:nvSpPr>
        <p:spPr>
          <a:xfrm>
            <a:off x="369901" y="1280926"/>
            <a:ext cx="8345473" cy="4849529"/>
          </a:xfrm>
        </p:spPr>
        <p:txBody>
          <a:bodyPr>
            <a:normAutofit fontScale="85000" lnSpcReduction="10000"/>
          </a:bodyPr>
          <a:lstStyle/>
          <a:p>
            <a:endParaRPr lang="en-US" dirty="0"/>
          </a:p>
          <a:p>
            <a:r>
              <a:rPr lang="en-US" dirty="0"/>
              <a:t>There are three levels of planning for Operations</a:t>
            </a:r>
          </a:p>
          <a:p>
            <a:r>
              <a:rPr lang="en-US" dirty="0"/>
              <a:t>and Construction:</a:t>
            </a:r>
          </a:p>
          <a:p>
            <a:endParaRPr lang="en-US" dirty="0"/>
          </a:p>
          <a:p>
            <a:pPr marL="342900" indent="-342900">
              <a:buFont typeface="Arial" panose="020B0604020202020204" pitchFamily="34" charset="0"/>
              <a:buChar char="•"/>
            </a:pPr>
            <a:r>
              <a:rPr lang="en-US" b="1" dirty="0"/>
              <a:t>Worker Planned Work </a:t>
            </a:r>
            <a:r>
              <a:rPr lang="en-US" dirty="0"/>
              <a:t>– low hazard work with minimal hazard controls, typically “skill of the craft” activities.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Prescribed Work </a:t>
            </a:r>
            <a:r>
              <a:rPr lang="en-US" dirty="0"/>
              <a:t>– work that utilizes a </a:t>
            </a:r>
            <a:r>
              <a:rPr lang="en-US" u="sng" dirty="0"/>
              <a:t>valid</a:t>
            </a:r>
            <a:r>
              <a:rPr lang="en-US" dirty="0"/>
              <a:t> procedure </a:t>
            </a:r>
            <a:r>
              <a:rPr lang="en-US" i="1" dirty="0"/>
              <a:t>(OPM).</a:t>
            </a:r>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b="1" dirty="0"/>
              <a:t>Permit Planned Work </a:t>
            </a:r>
            <a:r>
              <a:rPr lang="en-US" dirty="0"/>
              <a:t>– work that utilizes a work permit </a:t>
            </a:r>
            <a:r>
              <a:rPr lang="en-US" i="1" dirty="0"/>
              <a:t>(Green Sheet) </a:t>
            </a:r>
            <a:r>
              <a:rPr lang="en-US" dirty="0"/>
              <a:t>which details the known hazards, necessary controls and the work steps to be performed.  USI checklist is required.</a:t>
            </a:r>
          </a:p>
          <a:p>
            <a:pPr marL="342900" indent="-342900">
              <a:buFont typeface="Arial" panose="020B0604020202020204" pitchFamily="34" charset="0"/>
              <a:buChar char="•"/>
            </a:pPr>
            <a:endParaRPr lang="en-US" dirty="0"/>
          </a:p>
          <a:p>
            <a:pPr marL="0" indent="0"/>
            <a:r>
              <a:rPr lang="en-US" sz="1600" dirty="0"/>
              <a:t>Prescribed work is best for complex or hazardous work that may be routine and will be performed numerous times.  The level of planning is the same as for a permit, but the planning is done once.</a:t>
            </a:r>
          </a:p>
        </p:txBody>
      </p:sp>
      <p:sp>
        <p:nvSpPr>
          <p:cNvPr id="4" name="Slide Number Placeholder 3">
            <a:extLst>
              <a:ext uri="{FF2B5EF4-FFF2-40B4-BE49-F238E27FC236}">
                <a16:creationId xmlns:a16="http://schemas.microsoft.com/office/drawing/2014/main" id="{9A23FD44-5621-4289-A053-8CA9405F12C3}"/>
              </a:ext>
            </a:extLst>
          </p:cNvPr>
          <p:cNvSpPr>
            <a:spLocks noGrp="1"/>
          </p:cNvSpPr>
          <p:nvPr>
            <p:ph type="sldNum" sz="quarter" idx="4"/>
          </p:nvPr>
        </p:nvSpPr>
        <p:spPr/>
        <p:txBody>
          <a:bodyPr/>
          <a:lstStyle/>
          <a:p>
            <a:fld id="{933A556B-7C63-244D-9B7C-B0EA8042B330}" type="slidenum">
              <a:rPr lang="en-US" smtClean="0"/>
              <a:pPr/>
              <a:t>4</a:t>
            </a:fld>
            <a:endParaRPr lang="en-US" sz="750"/>
          </a:p>
        </p:txBody>
      </p:sp>
      <p:pic>
        <p:nvPicPr>
          <p:cNvPr id="6" name="Picture 5" descr="A close up view of a track and field lane in the dark">
            <a:extLst>
              <a:ext uri="{FF2B5EF4-FFF2-40B4-BE49-F238E27FC236}">
                <a16:creationId xmlns:a16="http://schemas.microsoft.com/office/drawing/2014/main" id="{008170C1-AEC3-3EC9-65A5-060D5FF6FFC1}"/>
              </a:ext>
            </a:extLst>
          </p:cNvPr>
          <p:cNvPicPr>
            <a:picLocks noChangeAspect="1"/>
          </p:cNvPicPr>
          <p:nvPr/>
        </p:nvPicPr>
        <p:blipFill>
          <a:blip r:embed="rId3">
            <a:alphaModFix amt="50000"/>
          </a:blip>
          <a:stretch>
            <a:fillRect/>
          </a:stretch>
        </p:blipFill>
        <p:spPr>
          <a:xfrm>
            <a:off x="6567780" y="954230"/>
            <a:ext cx="2496710" cy="1664067"/>
          </a:xfrm>
          <a:prstGeom prst="rect">
            <a:avLst/>
          </a:prstGeom>
        </p:spPr>
      </p:pic>
    </p:spTree>
    <p:extLst>
      <p:ext uri="{BB962C8B-B14F-4D97-AF65-F5344CB8AC3E}">
        <p14:creationId xmlns:p14="http://schemas.microsoft.com/office/powerpoint/2010/main" val="426509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74CD-4FA0-426C-AE48-D5698AD651B2}"/>
              </a:ext>
            </a:extLst>
          </p:cNvPr>
          <p:cNvSpPr>
            <a:spLocks noGrp="1"/>
          </p:cNvSpPr>
          <p:nvPr>
            <p:ph type="title"/>
          </p:nvPr>
        </p:nvSpPr>
        <p:spPr>
          <a:xfrm>
            <a:off x="599706" y="5265"/>
            <a:ext cx="3656908" cy="1269353"/>
          </a:xfrm>
        </p:spPr>
        <p:txBody>
          <a:bodyPr/>
          <a:lstStyle/>
          <a:p>
            <a:r>
              <a:rPr lang="en-US" sz="3200" dirty="0"/>
              <a:t>Work Permits</a:t>
            </a:r>
            <a:endParaRPr lang="en-US" i="1" dirty="0"/>
          </a:p>
        </p:txBody>
      </p:sp>
      <p:sp>
        <p:nvSpPr>
          <p:cNvPr id="3" name="Content Placeholder 2">
            <a:extLst>
              <a:ext uri="{FF2B5EF4-FFF2-40B4-BE49-F238E27FC236}">
                <a16:creationId xmlns:a16="http://schemas.microsoft.com/office/drawing/2014/main" id="{11CDFD04-E442-4CA0-9350-5A68D118B16D}"/>
              </a:ext>
            </a:extLst>
          </p:cNvPr>
          <p:cNvSpPr>
            <a:spLocks noGrp="1"/>
          </p:cNvSpPr>
          <p:nvPr>
            <p:ph idx="1"/>
          </p:nvPr>
        </p:nvSpPr>
        <p:spPr>
          <a:xfrm>
            <a:off x="276225" y="1498725"/>
            <a:ext cx="8591550" cy="4511550"/>
          </a:xfrm>
        </p:spPr>
        <p:txBody>
          <a:bodyPr vert="horz" lIns="91440" tIns="45720" rIns="91440" bIns="45720" rtlCol="0" anchor="t">
            <a:normAutofit/>
          </a:bodyPr>
          <a:lstStyle/>
          <a:p>
            <a:pPr lvl="1"/>
            <a:r>
              <a:rPr lang="en-US" dirty="0"/>
              <a:t> WCC forms a review team to review the task and job hazards. </a:t>
            </a:r>
            <a:endParaRPr lang="en-US" dirty="0">
              <a:cs typeface="Arial"/>
            </a:endParaRPr>
          </a:p>
          <a:p>
            <a:pPr lvl="2"/>
            <a:r>
              <a:rPr lang="en-US" sz="2000" dirty="0"/>
              <a:t>Includes a visit to the job site.</a:t>
            </a:r>
          </a:p>
          <a:p>
            <a:pPr lvl="2"/>
            <a:endParaRPr lang="en-US" sz="2000" dirty="0"/>
          </a:p>
          <a:p>
            <a:pPr lvl="1"/>
            <a:r>
              <a:rPr lang="en-US" dirty="0">
                <a:cs typeface="Arial" panose="020B0604020202020204"/>
              </a:rPr>
              <a:t> USI Screening checklist is required for all permits.</a:t>
            </a:r>
          </a:p>
          <a:p>
            <a:pPr lvl="1"/>
            <a:endParaRPr lang="en-US" dirty="0">
              <a:cs typeface="Arial" panose="020B0604020202020204"/>
            </a:endParaRPr>
          </a:p>
          <a:p>
            <a:pPr lvl="1"/>
            <a:r>
              <a:rPr lang="en-US" dirty="0"/>
              <a:t>Work permit is authorized by Line Manager </a:t>
            </a:r>
          </a:p>
          <a:p>
            <a:pPr lvl="1"/>
            <a:endParaRPr lang="en-US" dirty="0">
              <a:cs typeface="Arial" panose="020B0604020202020204"/>
            </a:endParaRPr>
          </a:p>
          <a:p>
            <a:pPr lvl="1"/>
            <a:r>
              <a:rPr lang="en-US" dirty="0"/>
              <a:t>WCC, Responsible Person, Supervisor, or Group Leader provides a pre-job brief to workers.  Workers acknowledge and sign.</a:t>
            </a:r>
          </a:p>
          <a:p>
            <a:pPr lvl="1"/>
            <a:endParaRPr lang="en-US" dirty="0">
              <a:cs typeface="Arial"/>
            </a:endParaRPr>
          </a:p>
          <a:p>
            <a:pPr lvl="1"/>
            <a:r>
              <a:rPr lang="en-US" dirty="0"/>
              <a:t> Workers perform the work within the hazard controls on the permit.</a:t>
            </a:r>
          </a:p>
          <a:p>
            <a:pPr lvl="1"/>
            <a:endParaRPr lang="en-US" dirty="0">
              <a:cs typeface="Arial"/>
            </a:endParaRPr>
          </a:p>
          <a:p>
            <a:pPr lvl="1"/>
            <a:r>
              <a:rPr lang="en-US" dirty="0"/>
              <a:t> Post-job feedback documented.</a:t>
            </a:r>
            <a:endParaRPr lang="en-US" dirty="0">
              <a:cs typeface="Arial"/>
            </a:endParaRPr>
          </a:p>
        </p:txBody>
      </p:sp>
      <p:sp>
        <p:nvSpPr>
          <p:cNvPr id="4" name="Slide Number Placeholder 3">
            <a:extLst>
              <a:ext uri="{FF2B5EF4-FFF2-40B4-BE49-F238E27FC236}">
                <a16:creationId xmlns:a16="http://schemas.microsoft.com/office/drawing/2014/main" id="{2DCE85F7-ED62-4338-9C7B-99FB040FDD01}"/>
              </a:ext>
            </a:extLst>
          </p:cNvPr>
          <p:cNvSpPr>
            <a:spLocks noGrp="1"/>
          </p:cNvSpPr>
          <p:nvPr>
            <p:ph type="sldNum" sz="quarter" idx="4"/>
          </p:nvPr>
        </p:nvSpPr>
        <p:spPr/>
        <p:txBody>
          <a:bodyPr/>
          <a:lstStyle/>
          <a:p>
            <a:fld id="{933A556B-7C63-244D-9B7C-B0EA8042B330}" type="slidenum">
              <a:rPr lang="en-US" smtClean="0"/>
              <a:pPr/>
              <a:t>5</a:t>
            </a:fld>
            <a:endParaRPr lang="en-US" sz="750"/>
          </a:p>
        </p:txBody>
      </p:sp>
      <p:sp>
        <p:nvSpPr>
          <p:cNvPr id="5" name="Rectangle 4">
            <a:extLst>
              <a:ext uri="{FF2B5EF4-FFF2-40B4-BE49-F238E27FC236}">
                <a16:creationId xmlns:a16="http://schemas.microsoft.com/office/drawing/2014/main" id="{C9E031B9-4ABE-1265-D13A-D64996F1BA0F}"/>
              </a:ext>
            </a:extLst>
          </p:cNvPr>
          <p:cNvSpPr/>
          <p:nvPr/>
        </p:nvSpPr>
        <p:spPr>
          <a:xfrm>
            <a:off x="4256614" y="229372"/>
            <a:ext cx="4262705" cy="923330"/>
          </a:xfrm>
          <a:prstGeom prst="rect">
            <a:avLst/>
          </a:prstGeom>
          <a:noFill/>
        </p:spPr>
        <p:txBody>
          <a:bodyPr wrap="none" lIns="91440" tIns="45720" rIns="91440" bIns="45720">
            <a:spAutoFit/>
          </a:bodyPr>
          <a:lstStyle/>
          <a:p>
            <a:pPr algn="ctr"/>
            <a:r>
              <a:rPr lang="en-US" sz="5400" b="1" i="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Green Sheet</a:t>
            </a:r>
          </a:p>
        </p:txBody>
      </p:sp>
    </p:spTree>
    <p:extLst>
      <p:ext uri="{BB962C8B-B14F-4D97-AF65-F5344CB8AC3E}">
        <p14:creationId xmlns:p14="http://schemas.microsoft.com/office/powerpoint/2010/main" val="313731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361950" y="247650"/>
            <a:ext cx="7762875" cy="1519426"/>
          </a:xfrm>
        </p:spPr>
        <p:txBody>
          <a:bodyPr>
            <a:normAutofit/>
          </a:bodyPr>
          <a:lstStyle/>
          <a:p>
            <a:pPr algn="ctr"/>
            <a:r>
              <a:rPr lang="en-US" dirty="0"/>
              <a:t>Some Troubleshooting Myths</a:t>
            </a:r>
            <a:br>
              <a:rPr lang="en-US" dirty="0"/>
            </a:br>
            <a:r>
              <a:rPr lang="en-US" i="1" dirty="0"/>
              <a:t>Is this Work?</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6</a:t>
            </a:fld>
            <a:endParaRPr lang="en-US" dirty="0"/>
          </a:p>
        </p:txBody>
      </p:sp>
      <p:sp>
        <p:nvSpPr>
          <p:cNvPr id="5" name="Content Placeholder 4">
            <a:extLst>
              <a:ext uri="{FF2B5EF4-FFF2-40B4-BE49-F238E27FC236}">
                <a16:creationId xmlns:a16="http://schemas.microsoft.com/office/drawing/2014/main" id="{A4CFF522-8537-0A9E-773B-48DFF477B0D0}"/>
              </a:ext>
            </a:extLst>
          </p:cNvPr>
          <p:cNvSpPr>
            <a:spLocks noGrp="1"/>
          </p:cNvSpPr>
          <p:nvPr>
            <p:ph idx="1"/>
          </p:nvPr>
        </p:nvSpPr>
        <p:spPr>
          <a:xfrm>
            <a:off x="428625" y="1948051"/>
            <a:ext cx="8286750" cy="3433808"/>
          </a:xfrm>
        </p:spPr>
        <p:txBody>
          <a:bodyPr>
            <a:normAutofit fontScale="92500" lnSpcReduction="20000"/>
          </a:bodyPr>
          <a:lstStyle/>
          <a:p>
            <a:endParaRPr lang="en-US" dirty="0"/>
          </a:p>
          <a:p>
            <a:r>
              <a:rPr lang="en-US" dirty="0"/>
              <a:t>“I’m not Working, just Troubleshooting, Diagnosing.”</a:t>
            </a:r>
          </a:p>
          <a:p>
            <a:endParaRPr lang="en-US" dirty="0"/>
          </a:p>
          <a:p>
            <a:r>
              <a:rPr lang="en-US" dirty="0"/>
              <a:t>“LOTO doesn’t apply to Troubleshooting!”</a:t>
            </a:r>
          </a:p>
          <a:p>
            <a:endParaRPr lang="en-US" dirty="0"/>
          </a:p>
          <a:p>
            <a:r>
              <a:rPr lang="en-US" dirty="0"/>
              <a:t>“Its OK to bypass safety devices when troubleshooting.”</a:t>
            </a:r>
          </a:p>
          <a:p>
            <a:endParaRPr lang="en-US" dirty="0"/>
          </a:p>
          <a:p>
            <a:r>
              <a:rPr lang="en-US" dirty="0"/>
              <a:t>“Troubleshooting needs to be performed with the power On.”</a:t>
            </a:r>
          </a:p>
          <a:p>
            <a:endParaRPr lang="en-US" dirty="0"/>
          </a:p>
          <a:p>
            <a:r>
              <a:rPr lang="en-US" dirty="0"/>
              <a:t>“We need to fix the problem quickly to reduce downtime.”</a:t>
            </a:r>
          </a:p>
          <a:p>
            <a:endParaRPr lang="en-US" dirty="0"/>
          </a:p>
        </p:txBody>
      </p:sp>
      <p:pic>
        <p:nvPicPr>
          <p:cNvPr id="1026" name="Picture 2" descr="Download Free Troubleshooting Generic color outline icon Icons in PNG &amp; SVG">
            <a:extLst>
              <a:ext uri="{FF2B5EF4-FFF2-40B4-BE49-F238E27FC236}">
                <a16:creationId xmlns:a16="http://schemas.microsoft.com/office/drawing/2014/main" id="{3D06443F-2B75-E11F-3CC4-BA8280CA3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1" y="12192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258629"/>
      </p:ext>
    </p:extLst>
  </p:cSld>
  <p:clrMapOvr>
    <a:masterClrMapping/>
  </p:clrMapOvr>
  <mc:AlternateContent xmlns:mc="http://schemas.openxmlformats.org/markup-compatibility/2006" xmlns:p14="http://schemas.microsoft.com/office/powerpoint/2010/main">
    <mc:Choice Requires="p14">
      <p:transition spd="slow" p14:dur="2000" advTm="38678"/>
    </mc:Choice>
    <mc:Fallback xmlns="">
      <p:transition spd="slow" advTm="386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30994"/>
            <a:ext cx="8286750" cy="1135856"/>
          </a:xfrm>
        </p:spPr>
        <p:txBody>
          <a:bodyPr>
            <a:normAutofit/>
          </a:bodyPr>
          <a:lstStyle/>
          <a:p>
            <a:pPr algn="ctr"/>
            <a:r>
              <a:rPr lang="en-US" dirty="0"/>
              <a:t>Common Pitfalls</a:t>
            </a:r>
            <a:br>
              <a:rPr lang="en-US" dirty="0"/>
            </a:br>
            <a:r>
              <a:rPr lang="en-US" dirty="0"/>
              <a:t>when Troubleshooting</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7</a:t>
            </a:fld>
            <a:endParaRPr lang="en-US" dirty="0"/>
          </a:p>
        </p:txBody>
      </p:sp>
      <p:sp>
        <p:nvSpPr>
          <p:cNvPr id="6" name="Content Placeholder 2">
            <a:extLst>
              <a:ext uri="{FF2B5EF4-FFF2-40B4-BE49-F238E27FC236}">
                <a16:creationId xmlns:a16="http://schemas.microsoft.com/office/drawing/2014/main" id="{4CA32E24-68ED-E057-F3B0-D30F3D74A73F}"/>
              </a:ext>
            </a:extLst>
          </p:cNvPr>
          <p:cNvSpPr>
            <a:spLocks noGrp="1"/>
          </p:cNvSpPr>
          <p:nvPr>
            <p:ph sz="half" idx="1"/>
          </p:nvPr>
        </p:nvSpPr>
        <p:spPr>
          <a:xfrm>
            <a:off x="534390" y="2002536"/>
            <a:ext cx="3854731" cy="3799332"/>
          </a:xfrm>
        </p:spPr>
        <p:txBody>
          <a:bodyPr>
            <a:normAutofit fontScale="92500" lnSpcReduction="10000"/>
          </a:bodyPr>
          <a:lstStyle/>
          <a:p>
            <a:pPr marL="342900" indent="-342900">
              <a:buFont typeface="Arial" panose="020B0604020202020204" pitchFamily="34" charset="0"/>
              <a:buChar char="•"/>
            </a:pPr>
            <a:r>
              <a:rPr lang="en-US" dirty="0">
                <a:latin typeface="Aptos" panose="020B0004020202020204" pitchFamily="34" charset="0"/>
              </a:rPr>
              <a:t>Scope Creep</a:t>
            </a:r>
          </a:p>
          <a:p>
            <a:pPr marL="342900" indent="-342900">
              <a:buFont typeface="Arial" panose="020B0604020202020204" pitchFamily="34" charset="0"/>
              <a:buChar char="•"/>
            </a:pPr>
            <a:r>
              <a:rPr lang="en-US" dirty="0">
                <a:latin typeface="Aptos" panose="020B0004020202020204" pitchFamily="34" charset="0"/>
              </a:rPr>
              <a:t>Tunnel Vision</a:t>
            </a:r>
          </a:p>
          <a:p>
            <a:pPr marL="342900" indent="-342900">
              <a:buFont typeface="Arial" panose="020B0604020202020204" pitchFamily="34" charset="0"/>
              <a:buChar char="•"/>
            </a:pPr>
            <a:r>
              <a:rPr lang="en-US" dirty="0">
                <a:latin typeface="Aptos" panose="020B0004020202020204" pitchFamily="34" charset="0"/>
              </a:rPr>
              <a:t>Substituting Parts</a:t>
            </a:r>
          </a:p>
          <a:p>
            <a:pPr marL="342900" indent="-342900">
              <a:buFont typeface="Arial" panose="020B0604020202020204" pitchFamily="34" charset="0"/>
              <a:buChar char="•"/>
            </a:pPr>
            <a:r>
              <a:rPr lang="en-US" dirty="0">
                <a:latin typeface="Aptos" panose="020B0004020202020204" pitchFamily="34" charset="0"/>
              </a:rPr>
              <a:t>Oversizing Fuses</a:t>
            </a:r>
          </a:p>
          <a:p>
            <a:pPr marL="342900" indent="-342900">
              <a:buFont typeface="Arial" panose="020B0604020202020204" pitchFamily="34" charset="0"/>
              <a:buChar char="•"/>
            </a:pPr>
            <a:r>
              <a:rPr lang="en-US" dirty="0">
                <a:latin typeface="Aptos" panose="020B0004020202020204" pitchFamily="34" charset="0"/>
              </a:rPr>
              <a:t>Increase Pressure / Flow</a:t>
            </a:r>
          </a:p>
          <a:p>
            <a:pPr marL="342900" indent="-342900">
              <a:buFont typeface="Arial" panose="020B0604020202020204" pitchFamily="34" charset="0"/>
              <a:buChar char="•"/>
            </a:pPr>
            <a:r>
              <a:rPr lang="en-US" dirty="0">
                <a:latin typeface="Aptos" panose="020B0004020202020204" pitchFamily="34" charset="0"/>
              </a:rPr>
              <a:t>Using “Jumpers”</a:t>
            </a:r>
          </a:p>
          <a:p>
            <a:pPr marL="342900" indent="-342900">
              <a:buFont typeface="Arial" panose="020B0604020202020204" pitchFamily="34" charset="0"/>
              <a:buChar char="•"/>
            </a:pPr>
            <a:r>
              <a:rPr lang="en-US" dirty="0">
                <a:latin typeface="Aptos" panose="020B0004020202020204" pitchFamily="34" charset="0"/>
              </a:rPr>
              <a:t>Removing / Using Wrong PPE</a:t>
            </a:r>
          </a:p>
          <a:p>
            <a:pPr marL="342900" indent="-342900">
              <a:buFont typeface="Arial" panose="020B0604020202020204" pitchFamily="34" charset="0"/>
              <a:buChar char="•"/>
            </a:pPr>
            <a:r>
              <a:rPr lang="en-US" dirty="0">
                <a:latin typeface="Aptos" panose="020B0004020202020204" pitchFamily="34" charset="0"/>
              </a:rPr>
              <a:t>Blind Reaching</a:t>
            </a:r>
          </a:p>
          <a:p>
            <a:pPr marL="342900" indent="-342900">
              <a:buFont typeface="Arial" panose="020B0604020202020204" pitchFamily="34" charset="0"/>
              <a:buChar char="•"/>
            </a:pPr>
            <a:r>
              <a:rPr lang="en-US" dirty="0">
                <a:latin typeface="Aptos" panose="020B0004020202020204" pitchFamily="34" charset="0"/>
              </a:rPr>
              <a:t>HPI Issues: </a:t>
            </a:r>
            <a:r>
              <a:rPr lang="en-US" sz="1200" dirty="0">
                <a:latin typeface="Aptos" panose="020B0004020202020204" pitchFamily="34" charset="0"/>
              </a:rPr>
              <a:t>Time Pressure, Off-Hours Call-In, Poor Communication, Ergonomics, </a:t>
            </a:r>
            <a:endParaRPr lang="en-US" dirty="0">
              <a:latin typeface="Aptos" panose="020B0004020202020204" pitchFamily="34" charset="0"/>
            </a:endParaRPr>
          </a:p>
        </p:txBody>
      </p:sp>
      <p:sp>
        <p:nvSpPr>
          <p:cNvPr id="8" name="Content Placeholder 3">
            <a:extLst>
              <a:ext uri="{FF2B5EF4-FFF2-40B4-BE49-F238E27FC236}">
                <a16:creationId xmlns:a16="http://schemas.microsoft.com/office/drawing/2014/main" id="{12893883-22AB-2E93-7E80-FEF4ADEC8140}"/>
              </a:ext>
            </a:extLst>
          </p:cNvPr>
          <p:cNvSpPr txBox="1">
            <a:spLocks/>
          </p:cNvSpPr>
          <p:nvPr/>
        </p:nvSpPr>
        <p:spPr>
          <a:xfrm>
            <a:off x="4389120" y="2002536"/>
            <a:ext cx="4313682" cy="379933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latin typeface="Aptos" panose="020B0004020202020204" pitchFamily="34" charset="0"/>
              </a:rPr>
              <a:t>Override / Bypass Safety Devices</a:t>
            </a:r>
          </a:p>
          <a:p>
            <a:r>
              <a:rPr lang="en-US" sz="2100" dirty="0">
                <a:latin typeface="Aptos" panose="020B0004020202020204" pitchFamily="34" charset="0"/>
              </a:rPr>
              <a:t>“Need a Bigger Hammer”</a:t>
            </a:r>
          </a:p>
          <a:p>
            <a:r>
              <a:rPr lang="en-US" sz="2100" dirty="0">
                <a:latin typeface="Aptos" panose="020B0004020202020204" pitchFamily="34" charset="0"/>
              </a:rPr>
              <a:t>Using the Wrong Tool</a:t>
            </a:r>
          </a:p>
          <a:p>
            <a:r>
              <a:rPr lang="en-US" sz="2100" dirty="0">
                <a:latin typeface="Aptos" panose="020B0004020202020204" pitchFamily="34" charset="0"/>
              </a:rPr>
              <a:t>Change the Sequence of Operations</a:t>
            </a:r>
          </a:p>
          <a:p>
            <a:r>
              <a:rPr lang="en-US" sz="2100" dirty="0">
                <a:latin typeface="Aptos" panose="020B0004020202020204" pitchFamily="34" charset="0"/>
              </a:rPr>
              <a:t>Using Chemicals / Spays / Lube</a:t>
            </a:r>
          </a:p>
          <a:p>
            <a:r>
              <a:rPr lang="en-US" sz="2100" dirty="0">
                <a:latin typeface="Aptos" panose="020B0004020202020204" pitchFamily="34" charset="0"/>
              </a:rPr>
              <a:t>Assuming the “Fix” is Good</a:t>
            </a:r>
          </a:p>
          <a:p>
            <a:r>
              <a:rPr lang="en-US" sz="2100" dirty="0">
                <a:latin typeface="Aptos" panose="020B0004020202020204" pitchFamily="34" charset="0"/>
              </a:rPr>
              <a:t>Documents Not Updated</a:t>
            </a:r>
          </a:p>
          <a:p>
            <a:r>
              <a:rPr lang="en-US" sz="2100" dirty="0">
                <a:latin typeface="Aptos" panose="020B0004020202020204" pitchFamily="34" charset="0"/>
              </a:rPr>
              <a:t>Communication Breakdown</a:t>
            </a:r>
          </a:p>
          <a:p>
            <a:r>
              <a:rPr lang="en-US" sz="2100" dirty="0">
                <a:latin typeface="Aptos" panose="020B0004020202020204" pitchFamily="34" charset="0"/>
              </a:rPr>
              <a:t>Other Potential Hazards</a:t>
            </a:r>
          </a:p>
          <a:p>
            <a:endParaRPr lang="en-US" sz="2100" dirty="0"/>
          </a:p>
        </p:txBody>
      </p:sp>
    </p:spTree>
    <p:extLst>
      <p:ext uri="{BB962C8B-B14F-4D97-AF65-F5344CB8AC3E}">
        <p14:creationId xmlns:p14="http://schemas.microsoft.com/office/powerpoint/2010/main" val="3681362828"/>
      </p:ext>
    </p:extLst>
  </p:cSld>
  <p:clrMapOvr>
    <a:masterClrMapping/>
  </p:clrMapOvr>
  <mc:AlternateContent xmlns:mc="http://schemas.openxmlformats.org/markup-compatibility/2006" xmlns:p14="http://schemas.microsoft.com/office/powerpoint/2010/main">
    <mc:Choice Requires="p14">
      <p:transition spd="slow" p14:dur="2000" advTm="150574"/>
    </mc:Choice>
    <mc:Fallback xmlns="">
      <p:transition spd="slow" advTm="1505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88144"/>
            <a:ext cx="8286750" cy="688058"/>
          </a:xfrm>
        </p:spPr>
        <p:txBody>
          <a:bodyPr/>
          <a:lstStyle/>
          <a:p>
            <a:pPr algn="ctr"/>
            <a:r>
              <a:rPr lang="en-US" dirty="0"/>
              <a:t>So, What </a:t>
            </a:r>
            <a:r>
              <a:rPr lang="en-US" i="1" dirty="0"/>
              <a:t>CAN</a:t>
            </a:r>
            <a:r>
              <a:rPr lang="en-US" dirty="0"/>
              <a:t> We Do?</a:t>
            </a:r>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8</a:t>
            </a:fld>
            <a:endParaRPr lang="en-US" dirty="0"/>
          </a:p>
        </p:txBody>
      </p:sp>
      <p:sp>
        <p:nvSpPr>
          <p:cNvPr id="5" name="Content Placeholder 4">
            <a:extLst>
              <a:ext uri="{FF2B5EF4-FFF2-40B4-BE49-F238E27FC236}">
                <a16:creationId xmlns:a16="http://schemas.microsoft.com/office/drawing/2014/main" id="{A4CFF522-8537-0A9E-773B-48DFF477B0D0}"/>
              </a:ext>
            </a:extLst>
          </p:cNvPr>
          <p:cNvSpPr>
            <a:spLocks noGrp="1"/>
          </p:cNvSpPr>
          <p:nvPr>
            <p:ph idx="1"/>
          </p:nvPr>
        </p:nvSpPr>
        <p:spPr>
          <a:xfrm>
            <a:off x="428625" y="1171576"/>
            <a:ext cx="8286750" cy="4886324"/>
          </a:xfrm>
        </p:spPr>
        <p:txBody>
          <a:bodyPr>
            <a:normAutofit fontScale="92500" lnSpcReduction="10000"/>
          </a:bodyPr>
          <a:lstStyle/>
          <a:p>
            <a:pPr marL="342900" indent="-342900">
              <a:lnSpc>
                <a:spcPct val="120000"/>
              </a:lnSpc>
              <a:buFont typeface="Wingdings" panose="05000000000000000000" pitchFamily="2" charset="2"/>
              <a:buChar char="Ø"/>
            </a:pPr>
            <a:r>
              <a:rPr lang="en-US" dirty="0"/>
              <a:t>Talk to your Work Control Coordinator</a:t>
            </a:r>
          </a:p>
          <a:p>
            <a:pPr marL="342900" indent="-342900">
              <a:lnSpc>
                <a:spcPct val="120000"/>
              </a:lnSpc>
              <a:buFont typeface="Wingdings" panose="05000000000000000000" pitchFamily="2" charset="2"/>
              <a:buChar char="Ø"/>
            </a:pPr>
            <a:r>
              <a:rPr lang="en-US" dirty="0"/>
              <a:t>Use your senses, observe conditions, sights, sounds, etc.,</a:t>
            </a:r>
          </a:p>
          <a:p>
            <a:pPr marL="342900" indent="-342900">
              <a:lnSpc>
                <a:spcPct val="120000"/>
              </a:lnSpc>
              <a:buFont typeface="Wingdings" panose="05000000000000000000" pitchFamily="2" charset="2"/>
              <a:buChar char="Ø"/>
            </a:pPr>
            <a:r>
              <a:rPr lang="en-US" dirty="0"/>
              <a:t>Review data logs, performance history, operator feedback,</a:t>
            </a:r>
          </a:p>
          <a:p>
            <a:pPr marL="342900" indent="-342900">
              <a:lnSpc>
                <a:spcPct val="120000"/>
              </a:lnSpc>
              <a:buFont typeface="Wingdings" panose="05000000000000000000" pitchFamily="2" charset="2"/>
              <a:buChar char="Ø"/>
            </a:pPr>
            <a:r>
              <a:rPr lang="en-US" dirty="0"/>
              <a:t>Review schematics, equipment manuals, identify points of weakness,</a:t>
            </a:r>
          </a:p>
          <a:p>
            <a:pPr marL="342900" indent="-342900">
              <a:lnSpc>
                <a:spcPct val="120000"/>
              </a:lnSpc>
              <a:buFont typeface="Wingdings" panose="05000000000000000000" pitchFamily="2" charset="2"/>
              <a:buChar char="Ø"/>
            </a:pPr>
            <a:r>
              <a:rPr lang="en-US" dirty="0"/>
              <a:t>Try to identify the point of failure,</a:t>
            </a:r>
          </a:p>
          <a:p>
            <a:pPr marL="342900" indent="-342900">
              <a:lnSpc>
                <a:spcPct val="120000"/>
              </a:lnSpc>
              <a:buFont typeface="Wingdings" panose="05000000000000000000" pitchFamily="2" charset="2"/>
              <a:buChar char="Ø"/>
            </a:pPr>
            <a:r>
              <a:rPr lang="en-US" dirty="0"/>
              <a:t>Consult with Engineers, System Experts, SMEs</a:t>
            </a:r>
          </a:p>
          <a:p>
            <a:pPr marL="342900" indent="-342900">
              <a:lnSpc>
                <a:spcPct val="120000"/>
              </a:lnSpc>
              <a:buFont typeface="Wingdings" panose="05000000000000000000" pitchFamily="2" charset="2"/>
              <a:buChar char="Ø"/>
            </a:pPr>
            <a:r>
              <a:rPr lang="en-US"/>
              <a:t>Prepare a LIMITED diagnostic plan,</a:t>
            </a:r>
          </a:p>
          <a:p>
            <a:pPr marL="342900" indent="-342900">
              <a:lnSpc>
                <a:spcPct val="120000"/>
              </a:lnSpc>
              <a:buFont typeface="Wingdings" panose="05000000000000000000" pitchFamily="2" charset="2"/>
              <a:buChar char="Ø"/>
            </a:pPr>
            <a:r>
              <a:rPr lang="en-US"/>
              <a:t>Don’t </a:t>
            </a:r>
            <a:r>
              <a:rPr lang="en-US" dirty="0"/>
              <a:t>exceed the diagnostic plan, Pause to evaluate the repair,</a:t>
            </a:r>
          </a:p>
          <a:p>
            <a:pPr marL="342900" indent="-342900">
              <a:lnSpc>
                <a:spcPct val="120000"/>
              </a:lnSpc>
              <a:buFont typeface="Wingdings" panose="05000000000000000000" pitchFamily="2" charset="2"/>
              <a:buChar char="Ø"/>
            </a:pPr>
            <a:r>
              <a:rPr lang="en-US" dirty="0"/>
              <a:t>Modify the plan and re-evaluate the hazards</a:t>
            </a:r>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2379529215"/>
      </p:ext>
    </p:extLst>
  </p:cSld>
  <p:clrMapOvr>
    <a:masterClrMapping/>
  </p:clrMapOvr>
  <mc:AlternateContent xmlns:mc="http://schemas.openxmlformats.org/markup-compatibility/2006" xmlns:p14="http://schemas.microsoft.com/office/powerpoint/2010/main">
    <mc:Choice Requires="p14">
      <p:transition spd="slow" p14:dur="2000" advTm="102711"/>
    </mc:Choice>
    <mc:Fallback xmlns="">
      <p:transition spd="slow" advTm="10271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5D27-BCD3-9F7F-C6B6-6FE4032A5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48C19-CDFE-BEBF-7161-94B1C5328B26}"/>
              </a:ext>
            </a:extLst>
          </p:cNvPr>
          <p:cNvSpPr>
            <a:spLocks noGrp="1"/>
          </p:cNvSpPr>
          <p:nvPr>
            <p:ph type="title"/>
          </p:nvPr>
        </p:nvSpPr>
        <p:spPr>
          <a:xfrm>
            <a:off x="428625" y="311944"/>
            <a:ext cx="7677149" cy="688058"/>
          </a:xfrm>
        </p:spPr>
        <p:txBody>
          <a:bodyPr>
            <a:normAutofit/>
          </a:bodyPr>
          <a:lstStyle/>
          <a:p>
            <a:r>
              <a:rPr lang="en-US" sz="3000" dirty="0"/>
              <a:t>Troubleshooting RHIC Blue Dipole Bus</a:t>
            </a:r>
          </a:p>
        </p:txBody>
      </p:sp>
      <p:pic>
        <p:nvPicPr>
          <p:cNvPr id="8" name="Picture 7">
            <a:extLst>
              <a:ext uri="{FF2B5EF4-FFF2-40B4-BE49-F238E27FC236}">
                <a16:creationId xmlns:a16="http://schemas.microsoft.com/office/drawing/2014/main" id="{5C1DE305-968D-467A-E57C-612637ED4685}"/>
              </a:ext>
            </a:extLst>
          </p:cNvPr>
          <p:cNvPicPr>
            <a:picLocks noChangeAspect="1"/>
          </p:cNvPicPr>
          <p:nvPr/>
        </p:nvPicPr>
        <p:blipFill>
          <a:blip r:embed="rId2"/>
          <a:stretch>
            <a:fillRect/>
          </a:stretch>
        </p:blipFill>
        <p:spPr>
          <a:xfrm>
            <a:off x="575699" y="1046119"/>
            <a:ext cx="8069826" cy="4372480"/>
          </a:xfrm>
          <a:prstGeom prst="rect">
            <a:avLst/>
          </a:prstGeom>
        </p:spPr>
      </p:pic>
      <p:sp>
        <p:nvSpPr>
          <p:cNvPr id="4" name="Slide Number Placeholder 3">
            <a:extLst>
              <a:ext uri="{FF2B5EF4-FFF2-40B4-BE49-F238E27FC236}">
                <a16:creationId xmlns:a16="http://schemas.microsoft.com/office/drawing/2014/main" id="{41E7F4C3-6E4F-64B3-D3E2-A20A5FD18DBE}"/>
              </a:ext>
            </a:extLst>
          </p:cNvPr>
          <p:cNvSpPr>
            <a:spLocks noGrp="1"/>
          </p:cNvSpPr>
          <p:nvPr>
            <p:ph type="sldNum" sz="quarter" idx="4"/>
          </p:nvPr>
        </p:nvSpPr>
        <p:spPr/>
        <p:txBody>
          <a:bodyPr/>
          <a:lstStyle/>
          <a:p>
            <a:fld id="{933A556B-7C63-244D-9B7C-B0EA8042B330}" type="slidenum">
              <a:rPr lang="en-US" smtClean="0"/>
              <a:pPr/>
              <a:t>9</a:t>
            </a:fld>
            <a:endParaRPr lang="en-US" dirty="0"/>
          </a:p>
        </p:txBody>
      </p:sp>
      <p:pic>
        <p:nvPicPr>
          <p:cNvPr id="6" name="Content Placeholder 5">
            <a:extLst>
              <a:ext uri="{FF2B5EF4-FFF2-40B4-BE49-F238E27FC236}">
                <a16:creationId xmlns:a16="http://schemas.microsoft.com/office/drawing/2014/main" id="{366D05DA-FBE0-AF1A-BDFC-9E69F9BA3758}"/>
              </a:ext>
            </a:extLst>
          </p:cNvPr>
          <p:cNvPicPr>
            <a:picLocks noGrp="1" noChangeAspect="1"/>
          </p:cNvPicPr>
          <p:nvPr>
            <p:ph idx="1"/>
          </p:nvPr>
        </p:nvPicPr>
        <p:blipFill>
          <a:blip r:embed="rId3"/>
          <a:stretch>
            <a:fillRect/>
          </a:stretch>
        </p:blipFill>
        <p:spPr>
          <a:xfrm>
            <a:off x="609599" y="1039664"/>
            <a:ext cx="3956833" cy="2072363"/>
          </a:xfrm>
          <a:prstGeom prst="rect">
            <a:avLst/>
          </a:prstGeom>
        </p:spPr>
      </p:pic>
      <p:sp>
        <p:nvSpPr>
          <p:cNvPr id="9" name="TextBox 8">
            <a:extLst>
              <a:ext uri="{FF2B5EF4-FFF2-40B4-BE49-F238E27FC236}">
                <a16:creationId xmlns:a16="http://schemas.microsoft.com/office/drawing/2014/main" id="{E91E0EEA-6B97-971D-7D41-1C5011B51885}"/>
              </a:ext>
            </a:extLst>
          </p:cNvPr>
          <p:cNvSpPr txBox="1"/>
          <p:nvPr/>
        </p:nvSpPr>
        <p:spPr>
          <a:xfrm>
            <a:off x="565150" y="5251450"/>
            <a:ext cx="7985125" cy="646331"/>
          </a:xfrm>
          <a:prstGeom prst="rect">
            <a:avLst/>
          </a:prstGeom>
          <a:solidFill>
            <a:schemeClr val="bg2"/>
          </a:solidFill>
        </p:spPr>
        <p:txBody>
          <a:bodyPr wrap="square" rtlCol="0">
            <a:spAutoFit/>
          </a:bodyPr>
          <a:lstStyle/>
          <a:p>
            <a:r>
              <a:rPr lang="en-US" b="1" dirty="0">
                <a:solidFill>
                  <a:srgbClr val="C00000"/>
                </a:solidFill>
              </a:rPr>
              <a:t>Avoid Pitfalls, Incorporate Lessons Learned,</a:t>
            </a:r>
          </a:p>
          <a:p>
            <a:r>
              <a:rPr lang="en-US" b="1" dirty="0">
                <a:solidFill>
                  <a:srgbClr val="C00000"/>
                </a:solidFill>
              </a:rPr>
              <a:t>Pause for New Conditions, Re-evaluate New Hazards</a:t>
            </a:r>
          </a:p>
        </p:txBody>
      </p:sp>
    </p:spTree>
    <p:extLst>
      <p:ext uri="{BB962C8B-B14F-4D97-AF65-F5344CB8AC3E}">
        <p14:creationId xmlns:p14="http://schemas.microsoft.com/office/powerpoint/2010/main" val="446796866"/>
      </p:ext>
    </p:extLst>
  </p:cSld>
  <p:clrMapOvr>
    <a:masterClrMapping/>
  </p:clrMapOvr>
  <mc:AlternateContent xmlns:mc="http://schemas.openxmlformats.org/markup-compatibility/2006" xmlns:p14="http://schemas.microsoft.com/office/powerpoint/2010/main">
    <mc:Choice Requires="p14">
      <p:transition spd="slow" p14:dur="2000" advTm="28922"/>
    </mc:Choice>
    <mc:Fallback xmlns="">
      <p:transition spd="slow" advTm="28922"/>
    </mc:Fallback>
  </mc:AlternateContent>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 id="{D17C6494-6A84-4D61-A8E7-BFF480261DA9}" vid="{499E29C9-2E9E-42E6-A21A-40ED48CA9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87140FF534814499EAC5D5D7ACFBD5" ma:contentTypeVersion="2" ma:contentTypeDescription="Create a new document." ma:contentTypeScope="" ma:versionID="993e8e3b1a278c4bc8a1ac1ae7849013">
  <xsd:schema xmlns:xsd="http://www.w3.org/2001/XMLSchema" xmlns:xs="http://www.w3.org/2001/XMLSchema" xmlns:p="http://schemas.microsoft.com/office/2006/metadata/properties" xmlns:ns2="cc0d8899-4e50-464a-8e62-592ba513cec8" targetNamespace="http://schemas.microsoft.com/office/2006/metadata/properties" ma:root="true" ma:fieldsID="9ccb6f17ec3cc4b84c51e74996da8e7f" ns2:_="">
    <xsd:import namespace="cc0d8899-4e50-464a-8e62-592ba513ce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d8899-4e50-464a-8e62-592ba513ce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852B85-6906-4058-9EE8-A2B9EFB1CBF3}">
  <ds:schemaRefs>
    <ds:schemaRef ds:uri="http://schemas.microsoft.com/sharepoint/v3/contenttype/forms"/>
  </ds:schemaRefs>
</ds:datastoreItem>
</file>

<file path=customXml/itemProps2.xml><?xml version="1.0" encoding="utf-8"?>
<ds:datastoreItem xmlns:ds="http://schemas.openxmlformats.org/officeDocument/2006/customXml" ds:itemID="{EF7FBC15-7D71-4992-B2AA-DF1653B092CE}">
  <ds:schemaRefs>
    <ds:schemaRef ds:uri="cc0d8899-4e50-464a-8e62-592ba513ce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87A184C-6CD4-49F1-ADF2-56A775E6AC19}">
  <ds:schemaRefs>
    <ds:schemaRef ds:uri="cc0d8899-4e50-464a-8e62-592ba513ce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1973</TotalTime>
  <Words>1427</Words>
  <Application>Microsoft Office PowerPoint</Application>
  <PresentationFormat>On-screen Show (4:3)</PresentationFormat>
  <Paragraphs>143</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-apple-system</vt:lpstr>
      <vt:lpstr>Aptos</vt:lpstr>
      <vt:lpstr>Arial</vt:lpstr>
      <vt:lpstr>Calibri</vt:lpstr>
      <vt:lpstr>Wingdings</vt:lpstr>
      <vt:lpstr>BNL</vt:lpstr>
      <vt:lpstr>C-AD Work Planning and Troubleshooting Awareness Refresher </vt:lpstr>
      <vt:lpstr>Work  (Defined)</vt:lpstr>
      <vt:lpstr>Personnel involved in Work Planning &amp; Control (WP&amp;C) </vt:lpstr>
      <vt:lpstr>Three Levels of Work Planning</vt:lpstr>
      <vt:lpstr>Work Permits</vt:lpstr>
      <vt:lpstr>Some Troubleshooting Myths Is this Work?</vt:lpstr>
      <vt:lpstr>Common Pitfalls when Troubleshooting</vt:lpstr>
      <vt:lpstr>So, What CAN We Do?</vt:lpstr>
      <vt:lpstr>Troubleshooting RHIC Blue Dipole Bus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Abramowitz, Jennifer</dc:creator>
  <cp:keywords/>
  <dc:description/>
  <cp:lastModifiedBy>Craner, Francis</cp:lastModifiedBy>
  <cp:revision>5</cp:revision>
  <cp:lastPrinted>2022-11-01T14:13:36Z</cp:lastPrinted>
  <dcterms:created xsi:type="dcterms:W3CDTF">2021-05-03T14:48:53Z</dcterms:created>
  <dcterms:modified xsi:type="dcterms:W3CDTF">2025-04-08T16:09:25Z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0x0101005F87140FF534814499EAC5D5D7ACFBD5</vt:lpwstr>
  </property>
</Properties>
</file>