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475" r:id="rId2"/>
    <p:sldId id="330" r:id="rId3"/>
    <p:sldId id="248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D45104"/>
    <a:srgbClr val="0432FF"/>
    <a:srgbClr val="C84E05"/>
    <a:srgbClr val="E21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9F275-16E1-AF44-8592-F8C94B97B3D0}" v="2" dt="2025-04-08T17:13:13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3"/>
    <p:restoredTop sz="94729"/>
  </p:normalViewPr>
  <p:slideViewPr>
    <p:cSldViewPr snapToGrid="0">
      <p:cViewPr varScale="1">
        <p:scale>
          <a:sx n="101" d="100"/>
          <a:sy n="101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B5D9A20-2480-D831-0A91-63E77E174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187" y="2887113"/>
            <a:ext cx="9550024" cy="128697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RHIC Schedule Meeting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3C0B387-64CB-2468-54FB-D09D51239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887" y="5537520"/>
            <a:ext cx="10334625" cy="449501"/>
          </a:xfrm>
        </p:spPr>
        <p:txBody>
          <a:bodyPr/>
          <a:lstStyle/>
          <a:p>
            <a:r>
              <a:rPr lang="en-US" dirty="0"/>
              <a:t>04/07/2025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4CD8C1B-461D-F64C-483F-41DB64D06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5"/>
            <a:ext cx="10334625" cy="898114"/>
          </a:xfrm>
        </p:spPr>
        <p:txBody>
          <a:bodyPr/>
          <a:lstStyle/>
          <a:p>
            <a:r>
              <a:rPr lang="en-US" dirty="0"/>
              <a:t>Medani P. Sangroula</a:t>
            </a:r>
          </a:p>
          <a:p>
            <a:r>
              <a:rPr lang="en-US" dirty="0"/>
              <a:t>Scheduling Physicist</a:t>
            </a:r>
          </a:p>
        </p:txBody>
      </p:sp>
    </p:spTree>
    <p:extLst>
      <p:ext uri="{BB962C8B-B14F-4D97-AF65-F5344CB8AC3E}">
        <p14:creationId xmlns:p14="http://schemas.microsoft.com/office/powerpoint/2010/main" val="66929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5FB32-3422-F7A3-5717-EBE43E987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5BF98-DF4A-9DCE-92B9-70BC2FAB4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A2F862-CA23-6551-CF29-2836F93B77CD}"/>
              </a:ext>
            </a:extLst>
          </p:cNvPr>
          <p:cNvGraphicFramePr>
            <a:graphicFrameLocks noGrp="1"/>
          </p:cNvGraphicFramePr>
          <p:nvPr/>
        </p:nvGraphicFramePr>
        <p:xfrm>
          <a:off x="1615766" y="1462008"/>
          <a:ext cx="94665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199">
                  <a:extLst>
                    <a:ext uri="{9D8B030D-6E8A-4147-A177-3AD203B41FA5}">
                      <a16:colId xmlns:a16="http://schemas.microsoft.com/office/drawing/2014/main" val="210803882"/>
                    </a:ext>
                  </a:extLst>
                </a:gridCol>
                <a:gridCol w="728199">
                  <a:extLst>
                    <a:ext uri="{9D8B030D-6E8A-4147-A177-3AD203B41FA5}">
                      <a16:colId xmlns:a16="http://schemas.microsoft.com/office/drawing/2014/main" val="3197089606"/>
                    </a:ext>
                  </a:extLst>
                </a:gridCol>
                <a:gridCol w="728199">
                  <a:extLst>
                    <a:ext uri="{9D8B030D-6E8A-4147-A177-3AD203B41FA5}">
                      <a16:colId xmlns:a16="http://schemas.microsoft.com/office/drawing/2014/main" val="2114769734"/>
                    </a:ext>
                  </a:extLst>
                </a:gridCol>
                <a:gridCol w="728199">
                  <a:extLst>
                    <a:ext uri="{9D8B030D-6E8A-4147-A177-3AD203B41FA5}">
                      <a16:colId xmlns:a16="http://schemas.microsoft.com/office/drawing/2014/main" val="4194825098"/>
                    </a:ext>
                  </a:extLst>
                </a:gridCol>
                <a:gridCol w="728199">
                  <a:extLst>
                    <a:ext uri="{9D8B030D-6E8A-4147-A177-3AD203B41FA5}">
                      <a16:colId xmlns:a16="http://schemas.microsoft.com/office/drawing/2014/main" val="1192031326"/>
                    </a:ext>
                  </a:extLst>
                </a:gridCol>
                <a:gridCol w="728199">
                  <a:extLst>
                    <a:ext uri="{9D8B030D-6E8A-4147-A177-3AD203B41FA5}">
                      <a16:colId xmlns:a16="http://schemas.microsoft.com/office/drawing/2014/main" val="6502149"/>
                    </a:ext>
                  </a:extLst>
                </a:gridCol>
                <a:gridCol w="728199">
                  <a:extLst>
                    <a:ext uri="{9D8B030D-6E8A-4147-A177-3AD203B41FA5}">
                      <a16:colId xmlns:a16="http://schemas.microsoft.com/office/drawing/2014/main" val="566678458"/>
                    </a:ext>
                  </a:extLst>
                </a:gridCol>
                <a:gridCol w="728199">
                  <a:extLst>
                    <a:ext uri="{9D8B030D-6E8A-4147-A177-3AD203B41FA5}">
                      <a16:colId xmlns:a16="http://schemas.microsoft.com/office/drawing/2014/main" val="3236982716"/>
                    </a:ext>
                  </a:extLst>
                </a:gridCol>
                <a:gridCol w="728199">
                  <a:extLst>
                    <a:ext uri="{9D8B030D-6E8A-4147-A177-3AD203B41FA5}">
                      <a16:colId xmlns:a16="http://schemas.microsoft.com/office/drawing/2014/main" val="3359246855"/>
                    </a:ext>
                  </a:extLst>
                </a:gridCol>
                <a:gridCol w="728199">
                  <a:extLst>
                    <a:ext uri="{9D8B030D-6E8A-4147-A177-3AD203B41FA5}">
                      <a16:colId xmlns:a16="http://schemas.microsoft.com/office/drawing/2014/main" val="319531495"/>
                    </a:ext>
                  </a:extLst>
                </a:gridCol>
                <a:gridCol w="728199">
                  <a:extLst>
                    <a:ext uri="{9D8B030D-6E8A-4147-A177-3AD203B41FA5}">
                      <a16:colId xmlns:a16="http://schemas.microsoft.com/office/drawing/2014/main" val="678711269"/>
                    </a:ext>
                  </a:extLst>
                </a:gridCol>
                <a:gridCol w="728199">
                  <a:extLst>
                    <a:ext uri="{9D8B030D-6E8A-4147-A177-3AD203B41FA5}">
                      <a16:colId xmlns:a16="http://schemas.microsoft.com/office/drawing/2014/main" val="1747959041"/>
                    </a:ext>
                  </a:extLst>
                </a:gridCol>
                <a:gridCol w="728199">
                  <a:extLst>
                    <a:ext uri="{9D8B030D-6E8A-4147-A177-3AD203B41FA5}">
                      <a16:colId xmlns:a16="http://schemas.microsoft.com/office/drawing/2014/main" val="370065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Sep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Oct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831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52D476-C063-6DBB-B64E-50556823EAE9}"/>
              </a:ext>
            </a:extLst>
          </p:cNvPr>
          <p:cNvSpPr txBox="1"/>
          <p:nvPr/>
        </p:nvSpPr>
        <p:spPr>
          <a:xfrm>
            <a:off x="4164144" y="464960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RHIC Operations FY25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CCDC87-8BD8-79CF-7ED4-25AE9146E34B}"/>
              </a:ext>
            </a:extLst>
          </p:cNvPr>
          <p:cNvGrpSpPr/>
          <p:nvPr/>
        </p:nvGrpSpPr>
        <p:grpSpPr>
          <a:xfrm>
            <a:off x="838324" y="1463516"/>
            <a:ext cx="11021471" cy="369332"/>
            <a:chOff x="774824" y="2159629"/>
            <a:chExt cx="11021471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CF4D0C-C00B-480C-00AD-2D14D8268DB1}"/>
                </a:ext>
              </a:extLst>
            </p:cNvPr>
            <p:cNvSpPr txBox="1"/>
            <p:nvPr/>
          </p:nvSpPr>
          <p:spPr>
            <a:xfrm>
              <a:off x="774824" y="215962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2024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362E20-44A7-A5E9-241B-565BA1DFB3F0}"/>
                </a:ext>
              </a:extLst>
            </p:cNvPr>
            <p:cNvSpPr txBox="1"/>
            <p:nvPr/>
          </p:nvSpPr>
          <p:spPr>
            <a:xfrm>
              <a:off x="11098668" y="215962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2026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AD0A4A-1FF2-895A-DF92-C69D9EF63266}"/>
              </a:ext>
            </a:extLst>
          </p:cNvPr>
          <p:cNvGrpSpPr/>
          <p:nvPr/>
        </p:nvGrpSpPr>
        <p:grpSpPr>
          <a:xfrm>
            <a:off x="4335752" y="1839855"/>
            <a:ext cx="594009" cy="419168"/>
            <a:chOff x="1985807" y="2585768"/>
            <a:chExt cx="594009" cy="41916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4744C8-5A49-EA92-33EB-DC786BED3CDB}"/>
                </a:ext>
              </a:extLst>
            </p:cNvPr>
            <p:cNvSpPr/>
            <p:nvPr/>
          </p:nvSpPr>
          <p:spPr>
            <a:xfrm>
              <a:off x="2276856" y="2585768"/>
              <a:ext cx="62926" cy="1421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5F7C3-7A0D-2C2E-542B-6CDDB867AA1B}"/>
                </a:ext>
              </a:extLst>
            </p:cNvPr>
            <p:cNvSpPr txBox="1"/>
            <p:nvPr/>
          </p:nvSpPr>
          <p:spPr>
            <a:xfrm>
              <a:off x="1985807" y="2727937"/>
              <a:ext cx="594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Today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C5DC0CE-724E-3337-759B-973AA583BC4E}"/>
              </a:ext>
            </a:extLst>
          </p:cNvPr>
          <p:cNvSpPr txBox="1"/>
          <p:nvPr/>
        </p:nvSpPr>
        <p:spPr>
          <a:xfrm>
            <a:off x="4970579" y="1007274"/>
            <a:ext cx="1478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Revised: 04/07/2025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2460E2-E5D3-EAA9-814F-4ADC9BC395C9}"/>
              </a:ext>
            </a:extLst>
          </p:cNvPr>
          <p:cNvGrpSpPr/>
          <p:nvPr/>
        </p:nvGrpSpPr>
        <p:grpSpPr>
          <a:xfrm>
            <a:off x="739516" y="2463643"/>
            <a:ext cx="5960654" cy="651560"/>
            <a:chOff x="588334" y="3616103"/>
            <a:chExt cx="5960654" cy="6515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5F0D30-BFA9-BE09-47E5-E005ECEE5ACB}"/>
                </a:ext>
              </a:extLst>
            </p:cNvPr>
            <p:cNvSpPr/>
            <p:nvPr/>
          </p:nvSpPr>
          <p:spPr>
            <a:xfrm>
              <a:off x="2968272" y="4024292"/>
              <a:ext cx="724172" cy="243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DB8F66-8694-3AAB-87F5-D0054B217C08}"/>
                </a:ext>
              </a:extLst>
            </p:cNvPr>
            <p:cNvSpPr txBox="1"/>
            <p:nvPr/>
          </p:nvSpPr>
          <p:spPr>
            <a:xfrm>
              <a:off x="2585199" y="3623411"/>
              <a:ext cx="771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Scrub: </a:t>
              </a:r>
            </a:p>
            <a:p>
              <a:pPr algn="ctr"/>
              <a:r>
                <a:rPr lang="en-US" sz="1050"/>
                <a:t>Jan 24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7E216A-B114-9FBE-521E-AD7932C77296}"/>
                </a:ext>
              </a:extLst>
            </p:cNvPr>
            <p:cNvSpPr txBox="1"/>
            <p:nvPr/>
          </p:nvSpPr>
          <p:spPr>
            <a:xfrm>
              <a:off x="588334" y="3959886"/>
              <a:ext cx="1051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RHIC Cryo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476B77-D17C-8012-E58C-B72D6639FD26}"/>
                </a:ext>
              </a:extLst>
            </p:cNvPr>
            <p:cNvSpPr/>
            <p:nvPr/>
          </p:nvSpPr>
          <p:spPr>
            <a:xfrm>
              <a:off x="3626661" y="4025344"/>
              <a:ext cx="771031" cy="2423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35F924-0892-6798-2AD8-27365CB41CF0}"/>
                </a:ext>
              </a:extLst>
            </p:cNvPr>
            <p:cNvSpPr/>
            <p:nvPr/>
          </p:nvSpPr>
          <p:spPr>
            <a:xfrm>
              <a:off x="4344550" y="4024292"/>
              <a:ext cx="2204438" cy="241791"/>
            </a:xfrm>
            <a:prstGeom prst="rect">
              <a:avLst/>
            </a:prstGeom>
            <a:solidFill>
              <a:srgbClr val="169E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5FDC13-E17E-90FB-3E24-3C7B004FA8A8}"/>
                </a:ext>
              </a:extLst>
            </p:cNvPr>
            <p:cNvSpPr txBox="1"/>
            <p:nvPr/>
          </p:nvSpPr>
          <p:spPr>
            <a:xfrm>
              <a:off x="3345298" y="3616103"/>
              <a:ext cx="620485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/>
                <a:t>45 K:</a:t>
              </a:r>
            </a:p>
            <a:p>
              <a:r>
                <a:rPr lang="en-US" sz="1050"/>
                <a:t>Feb 24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7C7970-6BB6-66A8-4700-71C774188D6C}"/>
                </a:ext>
              </a:extLst>
            </p:cNvPr>
            <p:cNvSpPr txBox="1"/>
            <p:nvPr/>
          </p:nvSpPr>
          <p:spPr>
            <a:xfrm>
              <a:off x="3992420" y="3616103"/>
              <a:ext cx="620486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/>
                <a:t>4 K:</a:t>
              </a:r>
            </a:p>
            <a:p>
              <a:r>
                <a:rPr lang="en-US" sz="1050"/>
                <a:t>Mar 24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229D357-D0FB-C0E9-4EA2-50802142C2B2}"/>
              </a:ext>
            </a:extLst>
          </p:cNvPr>
          <p:cNvGrpSpPr/>
          <p:nvPr/>
        </p:nvGrpSpPr>
        <p:grpSpPr>
          <a:xfrm>
            <a:off x="699144" y="4548759"/>
            <a:ext cx="6001025" cy="307777"/>
            <a:chOff x="614593" y="3516455"/>
            <a:chExt cx="6001025" cy="3077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4C1361-1015-E888-5738-F69B75B0CF84}"/>
                </a:ext>
              </a:extLst>
            </p:cNvPr>
            <p:cNvSpPr/>
            <p:nvPr/>
          </p:nvSpPr>
          <p:spPr>
            <a:xfrm>
              <a:off x="3059986" y="3546181"/>
              <a:ext cx="3555632" cy="24337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2BF398-3F88-A9A1-C60E-10F9B0F1A5C0}"/>
                </a:ext>
              </a:extLst>
            </p:cNvPr>
            <p:cNvSpPr txBox="1"/>
            <p:nvPr/>
          </p:nvSpPr>
          <p:spPr>
            <a:xfrm>
              <a:off x="614593" y="3516455"/>
              <a:ext cx="1983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Booster (Feb 3 -        )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DE4EC1-C494-65ED-DACD-1772B6D7EAE6}"/>
              </a:ext>
            </a:extLst>
          </p:cNvPr>
          <p:cNvGrpSpPr/>
          <p:nvPr/>
        </p:nvGrpSpPr>
        <p:grpSpPr>
          <a:xfrm>
            <a:off x="689525" y="4088648"/>
            <a:ext cx="6010644" cy="307777"/>
            <a:chOff x="902926" y="5188760"/>
            <a:chExt cx="6010644" cy="30777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028FF6-981F-85B5-E9F9-85939FA09563}"/>
                </a:ext>
              </a:extLst>
            </p:cNvPr>
            <p:cNvSpPr txBox="1"/>
            <p:nvPr/>
          </p:nvSpPr>
          <p:spPr>
            <a:xfrm>
              <a:off x="902926" y="5188760"/>
              <a:ext cx="28598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 AGS operations (Mar 3 -  Jun 30)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BEAA09-9F19-8FBE-0511-703CA6A941FD}"/>
                </a:ext>
              </a:extLst>
            </p:cNvPr>
            <p:cNvSpPr/>
            <p:nvPr/>
          </p:nvSpPr>
          <p:spPr>
            <a:xfrm>
              <a:off x="4086313" y="5236739"/>
              <a:ext cx="2827257" cy="24940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FB80D0-A862-6D56-3ECF-6E90739C5F8B}"/>
              </a:ext>
            </a:extLst>
          </p:cNvPr>
          <p:cNvGrpSpPr/>
          <p:nvPr/>
        </p:nvGrpSpPr>
        <p:grpSpPr>
          <a:xfrm>
            <a:off x="700730" y="4963306"/>
            <a:ext cx="5470367" cy="307777"/>
            <a:chOff x="1126609" y="3061587"/>
            <a:chExt cx="5454144" cy="30777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D12EDF-97CD-EF0A-8EB9-0B4F86ED85D6}"/>
                </a:ext>
              </a:extLst>
            </p:cNvPr>
            <p:cNvSpPr/>
            <p:nvPr/>
          </p:nvSpPr>
          <p:spPr>
            <a:xfrm>
              <a:off x="3287063" y="3103044"/>
              <a:ext cx="3293690" cy="243141"/>
            </a:xfrm>
            <a:prstGeom prst="rect">
              <a:avLst/>
            </a:prstGeom>
            <a:solidFill>
              <a:srgbClr val="0090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Assuming no polarized proton required after Jun 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0CAECC1-6328-0FFC-598D-805F678E04AA}"/>
                </a:ext>
              </a:extLst>
            </p:cNvPr>
            <p:cNvSpPr txBox="1"/>
            <p:nvPr/>
          </p:nvSpPr>
          <p:spPr>
            <a:xfrm>
              <a:off x="1126609" y="3061587"/>
              <a:ext cx="190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Linac (Jan 19 - Jun 6)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A1F342-E1A6-CD6E-4139-1AD62E0DAD61}"/>
              </a:ext>
            </a:extLst>
          </p:cNvPr>
          <p:cNvGrpSpPr/>
          <p:nvPr/>
        </p:nvGrpSpPr>
        <p:grpSpPr>
          <a:xfrm>
            <a:off x="746484" y="3228703"/>
            <a:ext cx="5953684" cy="307777"/>
            <a:chOff x="1241944" y="3407231"/>
            <a:chExt cx="5953684" cy="30777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B59C514-1426-8898-7C85-FE57A598942C}"/>
                </a:ext>
              </a:extLst>
            </p:cNvPr>
            <p:cNvSpPr txBox="1"/>
            <p:nvPr/>
          </p:nvSpPr>
          <p:spPr>
            <a:xfrm>
              <a:off x="1241944" y="3407231"/>
              <a:ext cx="1689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NSRL (Feb 3 -      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15B9E88-156E-DB5F-913E-316F7E58FE26}"/>
                </a:ext>
              </a:extLst>
            </p:cNvPr>
            <p:cNvSpPr/>
            <p:nvPr/>
          </p:nvSpPr>
          <p:spPr>
            <a:xfrm>
              <a:off x="3721256" y="3453348"/>
              <a:ext cx="3474372" cy="2469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C99953F-08C1-D96B-F0C5-B4C284677008}"/>
              </a:ext>
            </a:extLst>
          </p:cNvPr>
          <p:cNvGrpSpPr/>
          <p:nvPr/>
        </p:nvGrpSpPr>
        <p:grpSpPr>
          <a:xfrm>
            <a:off x="689525" y="3664367"/>
            <a:ext cx="5470365" cy="307777"/>
            <a:chOff x="1241944" y="3394278"/>
            <a:chExt cx="5470365" cy="30777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4972AA-9A49-8FD2-AEB6-5A7F91D76A13}"/>
                </a:ext>
              </a:extLst>
            </p:cNvPr>
            <p:cNvSpPr txBox="1"/>
            <p:nvPr/>
          </p:nvSpPr>
          <p:spPr>
            <a:xfrm>
              <a:off x="1241944" y="3394278"/>
              <a:ext cx="19222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 BLIP (Jan 24 - Jun 6)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D4D250-5F7D-48E3-1B7B-FCC360ABCC23}"/>
                </a:ext>
              </a:extLst>
            </p:cNvPr>
            <p:cNvSpPr/>
            <p:nvPr/>
          </p:nvSpPr>
          <p:spPr>
            <a:xfrm>
              <a:off x="3882270" y="3431696"/>
              <a:ext cx="2830039" cy="2413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18A672A-FD6E-A005-B70F-B8CA00BA078F}"/>
              </a:ext>
            </a:extLst>
          </p:cNvPr>
          <p:cNvSpPr/>
          <p:nvPr/>
        </p:nvSpPr>
        <p:spPr>
          <a:xfrm>
            <a:off x="500235" y="6231674"/>
            <a:ext cx="1888843" cy="44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668BE8-64D4-EB5C-475B-49DEEC38DFBA}"/>
              </a:ext>
            </a:extLst>
          </p:cNvPr>
          <p:cNvSpPr/>
          <p:nvPr/>
        </p:nvSpPr>
        <p:spPr>
          <a:xfrm>
            <a:off x="10040902" y="6231674"/>
            <a:ext cx="1888843" cy="44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E01A98-4A31-C832-A501-DE6F045D73C9}"/>
              </a:ext>
            </a:extLst>
          </p:cNvPr>
          <p:cNvSpPr txBox="1"/>
          <p:nvPr/>
        </p:nvSpPr>
        <p:spPr>
          <a:xfrm>
            <a:off x="6399974" y="2435291"/>
            <a:ext cx="6204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/>
              <a:t>4 K:</a:t>
            </a:r>
          </a:p>
          <a:p>
            <a:r>
              <a:rPr lang="en-US" sz="1050"/>
              <a:t>Jun 30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F6F7C8-0882-D2CC-4C18-FFF118D1FA75}"/>
              </a:ext>
            </a:extLst>
          </p:cNvPr>
          <p:cNvGrpSpPr/>
          <p:nvPr/>
        </p:nvGrpSpPr>
        <p:grpSpPr>
          <a:xfrm>
            <a:off x="700730" y="5309167"/>
            <a:ext cx="6009485" cy="410472"/>
            <a:chOff x="739516" y="4733770"/>
            <a:chExt cx="6009485" cy="41047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370F9B6-26E6-0015-CD60-EE1D64CEBC91}"/>
                </a:ext>
              </a:extLst>
            </p:cNvPr>
            <p:cNvGrpSpPr/>
            <p:nvPr/>
          </p:nvGrpSpPr>
          <p:grpSpPr>
            <a:xfrm>
              <a:off x="739516" y="4836465"/>
              <a:ext cx="6009485" cy="307777"/>
              <a:chOff x="1290171" y="3437578"/>
              <a:chExt cx="6009485" cy="30777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A2A0E4-233F-5AF7-C736-0A95EDB4ADED}"/>
                  </a:ext>
                </a:extLst>
              </p:cNvPr>
              <p:cNvSpPr txBox="1"/>
              <p:nvPr/>
            </p:nvSpPr>
            <p:spPr>
              <a:xfrm>
                <a:off x="1290171" y="3437578"/>
                <a:ext cx="19960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EBIS (May 12 –          )</a:t>
                </a: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6FC7B6-175D-5FF7-F9B8-E17D5EA013C1}"/>
                  </a:ext>
                </a:extLst>
              </p:cNvPr>
              <p:cNvSpPr/>
              <p:nvPr/>
            </p:nvSpPr>
            <p:spPr>
              <a:xfrm>
                <a:off x="6238405" y="3444789"/>
                <a:ext cx="1061251" cy="25952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F6786D-D38C-FEDB-E18E-BACCEB7445DB}"/>
                </a:ext>
              </a:extLst>
            </p:cNvPr>
            <p:cNvSpPr txBox="1"/>
            <p:nvPr/>
          </p:nvSpPr>
          <p:spPr>
            <a:xfrm>
              <a:off x="3553105" y="4733770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rgbClr val="0070C0"/>
                  </a:solidFill>
                </a:rPr>
                <a:t>Upgrade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97B5DFB-ACDA-9530-633B-6D40A58D975F}"/>
              </a:ext>
            </a:extLst>
          </p:cNvPr>
          <p:cNvSpPr txBox="1"/>
          <p:nvPr/>
        </p:nvSpPr>
        <p:spPr>
          <a:xfrm>
            <a:off x="8023101" y="2435291"/>
            <a:ext cx="3597399" cy="116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0070C0"/>
                </a:solidFill>
                <a:effectLst/>
              </a:rPr>
              <a:t>Planning basis: 4K cooldown on 3/24/25 for Au + Au and 7 weeks break on 06/30 (cryo remains on). Resume operation on 08/18 to 12/22 dependent on approved budget.</a:t>
            </a:r>
            <a:endParaRPr lang="en-US" sz="1200" dirty="0">
              <a:solidFill>
                <a:srgbClr val="0070C0"/>
              </a:solidFill>
            </a:endParaRPr>
          </a:p>
          <a:p>
            <a:pPr algn="ctr"/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6180CA-532A-4DBA-D7F0-4F3489A3F047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2867610" y="5541596"/>
            <a:ext cx="2781354" cy="7241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23CE3B-469C-F718-E68F-BBE28B75A93C}"/>
              </a:ext>
            </a:extLst>
          </p:cNvPr>
          <p:cNvGrpSpPr/>
          <p:nvPr/>
        </p:nvGrpSpPr>
        <p:grpSpPr>
          <a:xfrm>
            <a:off x="689525" y="5796010"/>
            <a:ext cx="6020691" cy="307777"/>
            <a:chOff x="1126609" y="3098943"/>
            <a:chExt cx="5960654" cy="3077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1740C-57D6-2A2A-F630-09A00F667667}"/>
                </a:ext>
              </a:extLst>
            </p:cNvPr>
            <p:cNvSpPr/>
            <p:nvPr/>
          </p:nvSpPr>
          <p:spPr>
            <a:xfrm>
              <a:off x="3475291" y="3136544"/>
              <a:ext cx="3611972" cy="2317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7AF2A8-7A85-44BC-C062-E821ED09456D}"/>
                </a:ext>
              </a:extLst>
            </p:cNvPr>
            <p:cNvSpPr txBox="1"/>
            <p:nvPr/>
          </p:nvSpPr>
          <p:spPr>
            <a:xfrm>
              <a:off x="1126609" y="3098943"/>
              <a:ext cx="1982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Tandem (Jan 23 -       )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FE16445-A5F4-30FC-E260-14BDC519E3D8}"/>
              </a:ext>
            </a:extLst>
          </p:cNvPr>
          <p:cNvSpPr txBox="1"/>
          <p:nvPr/>
        </p:nvSpPr>
        <p:spPr>
          <a:xfrm>
            <a:off x="7020460" y="6052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FA3BE0-04DF-BCC8-520C-79C59553E078}"/>
              </a:ext>
            </a:extLst>
          </p:cNvPr>
          <p:cNvSpPr txBox="1"/>
          <p:nvPr/>
        </p:nvSpPr>
        <p:spPr>
          <a:xfrm>
            <a:off x="6700169" y="301949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...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8B57A2-1CA4-CC46-684C-9468AAD038BB}"/>
              </a:ext>
            </a:extLst>
          </p:cNvPr>
          <p:cNvSpPr txBox="1"/>
          <p:nvPr/>
        </p:nvSpPr>
        <p:spPr>
          <a:xfrm>
            <a:off x="6747885" y="433024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...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FFE18B-CEDE-AE6C-4092-0379F936B022}"/>
              </a:ext>
            </a:extLst>
          </p:cNvPr>
          <p:cNvSpPr txBox="1"/>
          <p:nvPr/>
        </p:nvSpPr>
        <p:spPr>
          <a:xfrm>
            <a:off x="6710217" y="5160666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...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C5105A-EB4C-8764-C939-142AC29D68C8}"/>
              </a:ext>
            </a:extLst>
          </p:cNvPr>
          <p:cNvSpPr txBox="1"/>
          <p:nvPr/>
        </p:nvSpPr>
        <p:spPr>
          <a:xfrm>
            <a:off x="6687118" y="557408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...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A657D7-F865-C3F9-C2B4-7FCA7EC2A632}"/>
              </a:ext>
            </a:extLst>
          </p:cNvPr>
          <p:cNvSpPr/>
          <p:nvPr/>
        </p:nvSpPr>
        <p:spPr>
          <a:xfrm>
            <a:off x="6710217" y="2870252"/>
            <a:ext cx="1061250" cy="2417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Break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3DF44B-5C65-A5F7-77F5-48C11A013965}"/>
              </a:ext>
            </a:extLst>
          </p:cNvPr>
          <p:cNvSpPr/>
          <p:nvPr/>
        </p:nvSpPr>
        <p:spPr>
          <a:xfrm>
            <a:off x="6707357" y="4136627"/>
            <a:ext cx="1061250" cy="2597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Break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E961F6-A4F0-5BB1-7C42-E70B1F529A76}"/>
              </a:ext>
            </a:extLst>
          </p:cNvPr>
          <p:cNvSpPr txBox="1"/>
          <p:nvPr/>
        </p:nvSpPr>
        <p:spPr>
          <a:xfrm>
            <a:off x="8465706" y="3660762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F00"/>
                </a:solidFill>
              </a:rPr>
              <a:t>Planning basis may change!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4D2371-CF1F-5A62-4D78-DB186AC4DF14}"/>
              </a:ext>
            </a:extLst>
          </p:cNvPr>
          <p:cNvSpPr txBox="1"/>
          <p:nvPr/>
        </p:nvSpPr>
        <p:spPr>
          <a:xfrm>
            <a:off x="7866055" y="5350307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EBIS got delayed for another week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15CF21C-38B9-E4D0-E579-E7502FD208B1}"/>
              </a:ext>
            </a:extLst>
          </p:cNvPr>
          <p:cNvSpPr txBox="1"/>
          <p:nvPr/>
        </p:nvSpPr>
        <p:spPr>
          <a:xfrm>
            <a:off x="8241494" y="5881825"/>
            <a:ext cx="3098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May 12 instead of May 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0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22476-51B6-DE55-7F73-3FCA2AB82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0335-41D4-D432-790F-2922066D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7" y="146944"/>
            <a:ext cx="11049000" cy="1325563"/>
          </a:xfrm>
        </p:spPr>
        <p:txBody>
          <a:bodyPr/>
          <a:lstStyle/>
          <a:p>
            <a:r>
              <a:rPr lang="en-US" dirty="0"/>
              <a:t>Ongoing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F1342-ED35-830F-8FC8-A4BDC5C0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73708-17A2-8A81-B99A-DC9F5BD1A27B}"/>
              </a:ext>
            </a:extLst>
          </p:cNvPr>
          <p:cNvSpPr txBox="1"/>
          <p:nvPr/>
        </p:nvSpPr>
        <p:spPr>
          <a:xfrm>
            <a:off x="459381" y="3110935"/>
            <a:ext cx="4805199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NSRL is running Au and Iodine beams.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C057A-48F3-50A1-E424-5526E5C8CFB6}"/>
              </a:ext>
            </a:extLst>
          </p:cNvPr>
          <p:cNvSpPr txBox="1"/>
          <p:nvPr/>
        </p:nvSpPr>
        <p:spPr>
          <a:xfrm>
            <a:off x="459381" y="3779325"/>
            <a:ext cx="563661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BLIP intend to run this week (Wed/Thu) for 24 hour with 117 MeV.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A547DF-5749-5C82-7BD7-68A8653CB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815" y="809725"/>
            <a:ext cx="4805199" cy="4627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9DF41D-1697-3ECE-6849-B88D16BC8AA1}"/>
              </a:ext>
            </a:extLst>
          </p:cNvPr>
          <p:cNvSpPr txBox="1"/>
          <p:nvPr/>
        </p:nvSpPr>
        <p:spPr>
          <a:xfrm>
            <a:off x="459381" y="1472507"/>
            <a:ext cx="6096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RHIC is warming up!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are narrowing down the location (Blue main dipole return bus at sector 4) for repair.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226630-1618-71AE-AF6D-2268FB67B1C5}"/>
              </a:ext>
            </a:extLst>
          </p:cNvPr>
          <p:cNvSpPr txBox="1"/>
          <p:nvPr/>
        </p:nvSpPr>
        <p:spPr>
          <a:xfrm>
            <a:off x="459381" y="4748821"/>
            <a:ext cx="563661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Planning to use the Booster and AGS for AI/ML related beam study and polarized proton development with skew quads.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242292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3010</TotalTime>
  <Words>245</Words>
  <Application>Microsoft Macintosh PowerPoint</Application>
  <PresentationFormat>Widescreen</PresentationFormat>
  <Paragraphs>59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BNL</vt:lpstr>
      <vt:lpstr>RHIC Schedule Meeting</vt:lpstr>
      <vt:lpstr>PowerPoint Presentation</vt:lpstr>
      <vt:lpstr>Ongoing Work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Wakefield Simulation for the HSR Bellows</dc:title>
  <dc:subject/>
  <dc:creator>Sangroula, Medani</dc:creator>
  <cp:keywords/>
  <dc:description/>
  <cp:lastModifiedBy>Sangroula, Medani</cp:lastModifiedBy>
  <cp:revision>3</cp:revision>
  <dcterms:created xsi:type="dcterms:W3CDTF">2022-03-25T20:04:44Z</dcterms:created>
  <dcterms:modified xsi:type="dcterms:W3CDTF">2025-04-08T17:17:26Z</dcterms:modified>
  <cp:category/>
</cp:coreProperties>
</file>