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65" r:id="rId5"/>
    <p:sldId id="264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/>
    <p:restoredTop sz="94701"/>
  </p:normalViewPr>
  <p:slideViewPr>
    <p:cSldViewPr snapToGrid="0" snapToObjects="1">
      <p:cViewPr varScale="1">
        <p:scale>
          <a:sx n="174" d="100"/>
          <a:sy n="174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26866000038137"/>
          <c:y val="0.15834391725262228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36-AE47-8C2A-6EA78A8A801C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36-AE47-8C2A-6EA78A8A801C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36-AE47-8C2A-6EA78A8A801C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36-AE47-8C2A-6EA78A8A801C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036-AE47-8C2A-6EA78A8A8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0.39993</cdr:x>
      <cdr:y>0.69234</cdr:y>
    </cdr:from>
    <cdr:to>
      <cdr:x>0.44038</cdr:x>
      <cdr:y>0.71267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F80E7D4F-C84B-A918-1EDB-7B596AA9CBEA}"/>
            </a:ext>
          </a:extLst>
        </cdr:cNvPr>
        <cdr:cNvSpPr/>
      </cdr:nvSpPr>
      <cdr:spPr>
        <a:xfrm xmlns:a="http://schemas.openxmlformats.org/drawingml/2006/main" rot="20538662">
          <a:off x="3544456" y="4732721"/>
          <a:ext cx="358445" cy="138989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08,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 Tandem  delivering Au+34 beam RHIC setup.</a:t>
            </a:r>
          </a:p>
          <a:p>
            <a:pPr marL="0" indent="0">
              <a:buNone/>
            </a:pPr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MP6:  repair work over weekend charging system did not resolve the issue, diagnosis work continues   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Tandem Control Room staffed 6:00 – 24:00 for NSRL. 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Will go back to 24/7 operation when needed for RHIC setup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034124"/>
            <a:ext cx="8449360" cy="4410712"/>
          </a:xfrm>
        </p:spPr>
        <p:txBody>
          <a:bodyPr>
            <a:normAutofit fontScale="55000" lnSpcReduction="20000"/>
          </a:bodyPr>
          <a:lstStyle/>
          <a:p>
            <a:endParaRPr lang="en-US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200" dirty="0"/>
              <a:t>LION2:  system debugging continue </a:t>
            </a:r>
          </a:p>
          <a:p>
            <a:pPr marL="0" indent="0"/>
            <a:endParaRPr lang="en-US" sz="3200" baseline="30000" dirty="0"/>
          </a:p>
          <a:p>
            <a:pPr>
              <a:buNone/>
            </a:pPr>
            <a:r>
              <a:rPr lang="en-US" sz="2900" b="1" dirty="0"/>
              <a:t>Collector Power Supply Issue (MCM350, 30kV):</a:t>
            </a:r>
            <a:endParaRPr lang="en-US" sz="2900" dirty="0"/>
          </a:p>
          <a:p>
            <a:pPr>
              <a:buNone/>
            </a:pPr>
            <a:r>
              <a:rPr lang="en-US" sz="2900" dirty="0"/>
              <a:t>• On </a:t>
            </a:r>
            <a:r>
              <a:rPr lang="en-US" sz="2900" b="1" dirty="0"/>
              <a:t>Friday</a:t>
            </a:r>
            <a:r>
              <a:rPr lang="en-US" sz="2900" dirty="0"/>
              <a:t>, a </a:t>
            </a:r>
            <a:r>
              <a:rPr lang="en-US" sz="2900" b="1" dirty="0"/>
              <a:t>breakdown found in the 30kV cable</a:t>
            </a:r>
            <a:r>
              <a:rPr lang="en-US" sz="2900" dirty="0"/>
              <a:t> for the MCM350 Collector Power Supply.</a:t>
            </a:r>
          </a:p>
          <a:p>
            <a:pPr>
              <a:buNone/>
            </a:pPr>
            <a:endParaRPr lang="en-US" sz="2900" dirty="0"/>
          </a:p>
          <a:p>
            <a:pPr>
              <a:buNone/>
            </a:pPr>
            <a:r>
              <a:rPr lang="en-US" sz="2900" dirty="0"/>
              <a:t>• Yesterday </a:t>
            </a:r>
            <a:r>
              <a:rPr lang="en-US" sz="2900" b="1" dirty="0"/>
              <a:t>morning</a:t>
            </a:r>
            <a:r>
              <a:rPr lang="en-US" sz="2900" dirty="0"/>
              <a:t>, the </a:t>
            </a:r>
            <a:r>
              <a:rPr lang="en-US" sz="2900" b="1" dirty="0"/>
              <a:t>breakdown location</a:t>
            </a:r>
            <a:r>
              <a:rPr lang="en-US" sz="2900" dirty="0"/>
              <a:t> was identified at the </a:t>
            </a:r>
            <a:r>
              <a:rPr lang="en-US" sz="2900" b="1" dirty="0"/>
              <a:t>isolation transformer end</a:t>
            </a:r>
            <a:r>
              <a:rPr lang="en-US" sz="2900" dirty="0"/>
              <a:t> of the cable.</a:t>
            </a:r>
          </a:p>
          <a:p>
            <a:pPr>
              <a:buNone/>
            </a:pPr>
            <a:endParaRPr lang="en-US" sz="2900" dirty="0"/>
          </a:p>
          <a:p>
            <a:pPr>
              <a:buNone/>
            </a:pPr>
            <a:r>
              <a:rPr lang="en-US" sz="2900" dirty="0"/>
              <a:t>• The </a:t>
            </a:r>
            <a:r>
              <a:rPr lang="en-US" sz="2900" b="1" dirty="0"/>
              <a:t>semiconducting layer of the cable</a:t>
            </a:r>
            <a:r>
              <a:rPr lang="en-US" sz="2900" dirty="0"/>
              <a:t> needs to be </a:t>
            </a:r>
            <a:r>
              <a:rPr lang="en-US" sz="2900" b="1" dirty="0"/>
              <a:t>stripped back</a:t>
            </a:r>
            <a:r>
              <a:rPr lang="en-US" sz="2900" dirty="0"/>
              <a:t> to resolve the issue.</a:t>
            </a:r>
          </a:p>
          <a:p>
            <a:pPr>
              <a:buNone/>
            </a:pPr>
            <a:endParaRPr lang="en-US" sz="2900" dirty="0"/>
          </a:p>
          <a:p>
            <a:r>
              <a:rPr lang="en-US" sz="2900" dirty="0"/>
              <a:t>•  An estimated </a:t>
            </a:r>
            <a:r>
              <a:rPr lang="en-US" sz="2900" b="1" dirty="0"/>
              <a:t>three-week schedule delay</a:t>
            </a:r>
            <a:r>
              <a:rPr lang="en-US" sz="2900" dirty="0"/>
              <a:t>.</a:t>
            </a: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3AD5A-FBCF-6E21-315E-6EFA391BF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871380E-B4C8-7F1D-538B-CED42A08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indoor, weapon, tripod&#10;&#10;AI-generated content may be incorrect.">
            <a:extLst>
              <a:ext uri="{FF2B5EF4-FFF2-40B4-BE49-F238E27FC236}">
                <a16:creationId xmlns:a16="http://schemas.microsoft.com/office/drawing/2014/main" id="{8210BC2F-8E16-2810-90F4-81674923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83" y="121088"/>
            <a:ext cx="4478547" cy="252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DEE46-7F21-97A9-CD98-6DB4AECF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816" y="3091720"/>
            <a:ext cx="3108495" cy="2328772"/>
          </a:xfrm>
          <a:prstGeom prst="rect">
            <a:avLst/>
          </a:prstGeom>
        </p:spPr>
      </p:pic>
      <p:pic>
        <p:nvPicPr>
          <p:cNvPr id="8" name="Picture 7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D5293915-4D01-47A2-E425-1B67386D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68148" y="3320819"/>
            <a:ext cx="3797300" cy="284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FDB7D-88BC-7121-CFFE-2105FEE03536}"/>
              </a:ext>
            </a:extLst>
          </p:cNvPr>
          <p:cNvSpPr txBox="1"/>
          <p:nvPr/>
        </p:nvSpPr>
        <p:spPr>
          <a:xfrm>
            <a:off x="5073126" y="21613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Breakdown at semiconductor layer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46963-BBA7-C810-D801-949D179CF873}"/>
              </a:ext>
            </a:extLst>
          </p:cNvPr>
          <p:cNvSpPr txBox="1"/>
          <p:nvPr/>
        </p:nvSpPr>
        <p:spPr>
          <a:xfrm>
            <a:off x="242789" y="5810354"/>
            <a:ext cx="404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Semiconducting layer of cable  stripped </a:t>
            </a:r>
          </a:p>
        </p:txBody>
      </p:sp>
    </p:spTree>
    <p:extLst>
      <p:ext uri="{BB962C8B-B14F-4D97-AF65-F5344CB8AC3E}">
        <p14:creationId xmlns:p14="http://schemas.microsoft.com/office/powerpoint/2010/main" val="18465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3105B-0F46-8712-92F7-1F216ED2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07939-CDFB-2EEB-0BDA-439ED59DCA46}"/>
              </a:ext>
            </a:extLst>
          </p:cNvPr>
          <p:cNvSpPr txBox="1"/>
          <p:nvPr/>
        </p:nvSpPr>
        <p:spPr>
          <a:xfrm>
            <a:off x="401782" y="22437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EBIS Schedule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2E97E9-088E-85A7-1D58-0940B42A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9" y="840468"/>
            <a:ext cx="8246416" cy="51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en-US" sz="2400" baseline="30000" dirty="0"/>
          </a:p>
          <a:p>
            <a:pPr marL="0" indent="0"/>
            <a:endParaRPr lang="en-US" sz="2800" baseline="30000" dirty="0"/>
          </a:p>
          <a:p>
            <a:pPr>
              <a:buNone/>
            </a:pPr>
            <a:r>
              <a:rPr lang="en-US" sz="2000" dirty="0"/>
              <a:t>The </a:t>
            </a:r>
            <a:r>
              <a:rPr lang="en-US" sz="2000" b="1" dirty="0"/>
              <a:t>200 MeV, 150 µA run</a:t>
            </a:r>
            <a:r>
              <a:rPr lang="en-US" sz="2000" dirty="0"/>
              <a:t> was </a:t>
            </a:r>
            <a:r>
              <a:rPr lang="en-US" sz="2000" b="1" dirty="0"/>
              <a:t>successfully completed on Friday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• </a:t>
            </a:r>
            <a:r>
              <a:rPr lang="en-US" sz="2000" b="1" dirty="0"/>
              <a:t>OPPIS is providing PP to  200 MeV Polarimeter  and Booster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Dy foil irradiation</a:t>
            </a:r>
            <a:r>
              <a:rPr lang="en-US" sz="2000" dirty="0"/>
              <a:t> has been </a:t>
            </a:r>
            <a:r>
              <a:rPr lang="en-US" sz="2000" b="1" dirty="0"/>
              <a:t>postponed to 4/9</a:t>
            </a:r>
            <a:r>
              <a:rPr lang="en-US" sz="2000" dirty="0"/>
              <a:t>, pending approval.</a:t>
            </a:r>
          </a:p>
          <a:p>
            <a:pPr marL="0" indent="0"/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29770"/>
              </p:ext>
            </p:extLst>
          </p:nvPr>
        </p:nvGraphicFramePr>
        <p:xfrm>
          <a:off x="230187" y="22158"/>
          <a:ext cx="8862607" cy="683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185379</TotalTime>
  <Words>238</Words>
  <Application>Microsoft Macintosh PowerPoint</Application>
  <PresentationFormat>On-screen Show (4:3)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BNL</vt:lpstr>
      <vt:lpstr>Preinjector Status</vt:lpstr>
      <vt:lpstr>Tandem </vt:lpstr>
      <vt:lpstr>EBIS</vt:lpstr>
      <vt:lpstr>PowerPoint Presentation</vt:lpstr>
      <vt:lpstr>PowerPoint Presentation</vt:lpstr>
      <vt:lpstr>Linac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500</cp:revision>
  <dcterms:created xsi:type="dcterms:W3CDTF">2021-06-08T16:06:04Z</dcterms:created>
  <dcterms:modified xsi:type="dcterms:W3CDTF">2025-04-08T15:16:52Z</dcterms:modified>
  <cp:category/>
</cp:coreProperties>
</file>