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/>
    <p:restoredTop sz="94694"/>
  </p:normalViewPr>
  <p:slideViewPr>
    <p:cSldViewPr snapToGrid="0" snapToObjects="1">
      <p:cViewPr>
        <p:scale>
          <a:sx n="81" d="100"/>
          <a:sy n="81" d="100"/>
        </p:scale>
        <p:origin x="1296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4/8/25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733531"/>
            <a:ext cx="6321686" cy="479906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AGS ramp of Au 3.85 GeV/n ramp established  (for APEX)</a:t>
            </a:r>
          </a:p>
          <a:p>
            <a:pPr marL="914400" lvl="1" indent="-457200"/>
            <a:r>
              <a:rPr lang="en-US" dirty="0"/>
              <a:t>Not extracted due to extraction bump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Polarized protons to Booster extraction (for development)</a:t>
            </a:r>
          </a:p>
          <a:p>
            <a:pPr marL="914400" lvl="1" indent="-457200"/>
            <a:r>
              <a:rPr lang="en-US" dirty="0"/>
              <a:t>Cold snake not ready until </a:t>
            </a:r>
            <a:r>
              <a:rPr lang="en-US" dirty="0" err="1"/>
              <a:t>Thur</a:t>
            </a:r>
            <a:r>
              <a:rPr lang="en-US" dirty="0"/>
              <a:t>/Fri</a:t>
            </a:r>
          </a:p>
          <a:p>
            <a:pPr marL="914400" lvl="1" indent="-457200"/>
            <a:r>
              <a:rPr lang="en-US" dirty="0"/>
              <a:t>Could use ‘no snake’ AGS for instrumentation setup</a:t>
            </a:r>
          </a:p>
          <a:p>
            <a:pPr marL="914400" lvl="1" indent="-457200"/>
            <a:r>
              <a:rPr lang="en-US" dirty="0"/>
              <a:t>AI/ML work to proceed in Booster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EC1E6-7D07-65E8-8230-B892F6A1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4375" y="1863524"/>
            <a:ext cx="5316168" cy="3489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B4143A-A319-000D-5867-06F7218D4DD6}"/>
              </a:ext>
            </a:extLst>
          </p:cNvPr>
          <p:cNvSpPr txBox="1"/>
          <p:nvPr/>
        </p:nvSpPr>
        <p:spPr>
          <a:xfrm>
            <a:off x="7104185" y="1446963"/>
            <a:ext cx="2031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intensities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7972538F-B831-83B2-7051-6FD1C287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76" y="112997"/>
            <a:ext cx="5006224" cy="37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35B14-EC1B-F45C-A0A1-847F10EE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0"/>
            <a:ext cx="11049000" cy="713433"/>
          </a:xfrm>
        </p:spPr>
        <p:txBody>
          <a:bodyPr/>
          <a:lstStyle/>
          <a:p>
            <a:r>
              <a:rPr lang="en-US" dirty="0"/>
              <a:t>Ballad of the </a:t>
            </a:r>
            <a:r>
              <a:rPr lang="en-US" dirty="0" err="1"/>
              <a:t>backlegs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58E7-886B-1A3A-93D4-021BF019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57" y="702690"/>
            <a:ext cx="6830518" cy="561390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G09 and H11 supplies power coils around the </a:t>
            </a:r>
            <a:r>
              <a:rPr lang="en-US" dirty="0" err="1"/>
              <a:t>backlegs</a:t>
            </a:r>
            <a:r>
              <a:rPr lang="en-US" dirty="0"/>
              <a:t> of two separate sets of AGS main magnets</a:t>
            </a:r>
          </a:p>
          <a:p>
            <a:pPr marL="914400" lvl="1" indent="-457200"/>
            <a:r>
              <a:rPr lang="en-US" dirty="0"/>
              <a:t>Larger (5 cm) horizontal excursions required to locate beam correctly at kicker and septum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Long history—specialized to handle the back emf of the main magnet up and down ramp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Bank of 50 MOSFETs controls the pulse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failures (two in G09, one in H11)</a:t>
            </a:r>
          </a:p>
          <a:p>
            <a:pPr marL="914400" lvl="1" indent="-457200"/>
            <a:r>
              <a:rPr lang="en-US" dirty="0"/>
              <a:t>All 50 MOSFETs damaged in each incident</a:t>
            </a:r>
          </a:p>
          <a:p>
            <a:pPr marL="914400" lvl="1" indent="-457200"/>
            <a:r>
              <a:rPr lang="en-US" dirty="0"/>
              <a:t>Consistent with overvoltage condition on the input (from rectifiers) which would put the MOSFETs out of operating range</a:t>
            </a:r>
          </a:p>
          <a:p>
            <a:pPr marL="914400" lvl="1" indent="-457200"/>
            <a:r>
              <a:rPr lang="en-US" dirty="0"/>
              <a:t>At least one failure coincident with failure of H11 to respond to ‘ramp down’ trigger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F5F85-7D29-8225-6FF9-E3937AF36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0A923-8220-1142-79C4-A13406E278B4}"/>
              </a:ext>
            </a:extLst>
          </p:cNvPr>
          <p:cNvSpPr txBox="1"/>
          <p:nvPr/>
        </p:nvSpPr>
        <p:spPr>
          <a:xfrm>
            <a:off x="7306456" y="2613403"/>
            <a:ext cx="17578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 ‘pancake’ coil around pole tips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FF9659-35B2-705C-6477-30540635F58F}"/>
              </a:ext>
            </a:extLst>
          </p:cNvPr>
          <p:cNvCxnSpPr>
            <a:cxnSpLocks/>
          </p:cNvCxnSpPr>
          <p:nvPr/>
        </p:nvCxnSpPr>
        <p:spPr>
          <a:xfrm flipV="1">
            <a:off x="8160596" y="1828800"/>
            <a:ext cx="0" cy="7846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777890-E62D-3607-3A1B-0A7E44408398}"/>
              </a:ext>
            </a:extLst>
          </p:cNvPr>
          <p:cNvSpPr txBox="1"/>
          <p:nvPr/>
        </p:nvSpPr>
        <p:spPr>
          <a:xfrm>
            <a:off x="9419772" y="2409105"/>
            <a:ext cx="15741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Backleg</a:t>
            </a:r>
            <a:r>
              <a:rPr lang="en-US" dirty="0"/>
              <a:t> windings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169878-C8F7-5B29-0DE1-90D37FED254F}"/>
              </a:ext>
            </a:extLst>
          </p:cNvPr>
          <p:cNvCxnSpPr>
            <a:cxnSpLocks/>
          </p:cNvCxnSpPr>
          <p:nvPr/>
        </p:nvCxnSpPr>
        <p:spPr>
          <a:xfrm flipH="1" flipV="1">
            <a:off x="9769033" y="1687016"/>
            <a:ext cx="485357" cy="68354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DAE3F5-ADFA-70C2-A28F-D74E887FA5FC}"/>
              </a:ext>
            </a:extLst>
          </p:cNvPr>
          <p:cNvSpPr txBox="1"/>
          <p:nvPr/>
        </p:nvSpPr>
        <p:spPr>
          <a:xfrm>
            <a:off x="8490030" y="178707"/>
            <a:ext cx="2187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AGS main magnet (”C” shaped)</a:t>
            </a:r>
          </a:p>
        </p:txBody>
      </p:sp>
    </p:spTree>
    <p:extLst>
      <p:ext uri="{BB962C8B-B14F-4D97-AF65-F5344CB8AC3E}">
        <p14:creationId xmlns:p14="http://schemas.microsoft.com/office/powerpoint/2010/main" val="223858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672D-26D3-9F9D-FAD2-6DFC8EE56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18CC-7C7A-16C7-AE84-C46E7EED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0"/>
            <a:ext cx="11049000" cy="713433"/>
          </a:xfrm>
        </p:spPr>
        <p:txBody>
          <a:bodyPr/>
          <a:lstStyle/>
          <a:p>
            <a:r>
              <a:rPr lang="en-US" dirty="0"/>
              <a:t>Ballad of the </a:t>
            </a:r>
            <a:r>
              <a:rPr lang="en-US" dirty="0" err="1"/>
              <a:t>backlegs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A9C1-14E8-D565-8809-C86D95CF6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57" y="702690"/>
            <a:ext cx="6830518" cy="561390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Remediating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Temperature monitoring and interlock (for diagnostic and some (slow) protection)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PLC being added to enforce pulse length constraint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Re-design of control board</a:t>
            </a:r>
          </a:p>
          <a:p>
            <a:pPr lvl="1"/>
            <a:r>
              <a:rPr lang="en-US" dirty="0"/>
              <a:t>New control board has hard limit on rectifier voltage</a:t>
            </a:r>
          </a:p>
          <a:p>
            <a:pPr lvl="1"/>
            <a:r>
              <a:rPr lang="en-US" dirty="0"/>
              <a:t>Even if root cause not totally solved (yet), should prevent ‘total transistor damage’ events</a:t>
            </a:r>
          </a:p>
          <a:p>
            <a:pPr lvl="1"/>
            <a:r>
              <a:rPr lang="en-US" dirty="0" err="1"/>
              <a:t>Design,fabrication,installation</a:t>
            </a:r>
            <a:r>
              <a:rPr lang="en-US" dirty="0"/>
              <a:t>: 2-2.5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F040A-BE7F-362B-73DB-6863D5F5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C4F05-2483-7B98-6CAA-243DCEE3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76" y="112997"/>
            <a:ext cx="5006224" cy="37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76474D-E99C-F241-6FC1-DB382F160529}"/>
              </a:ext>
            </a:extLst>
          </p:cNvPr>
          <p:cNvSpPr txBox="1"/>
          <p:nvPr/>
        </p:nvSpPr>
        <p:spPr>
          <a:xfrm>
            <a:off x="7306456" y="2613403"/>
            <a:ext cx="17578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 ‘pancake’ coil around pole tips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F59030-2124-32B9-7834-CE13CDB2BF24}"/>
              </a:ext>
            </a:extLst>
          </p:cNvPr>
          <p:cNvCxnSpPr>
            <a:cxnSpLocks/>
          </p:cNvCxnSpPr>
          <p:nvPr/>
        </p:nvCxnSpPr>
        <p:spPr>
          <a:xfrm flipV="1">
            <a:off x="8160596" y="1828800"/>
            <a:ext cx="0" cy="7846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70B415-AE32-5735-1893-64BEF7E395FA}"/>
              </a:ext>
            </a:extLst>
          </p:cNvPr>
          <p:cNvSpPr txBox="1"/>
          <p:nvPr/>
        </p:nvSpPr>
        <p:spPr>
          <a:xfrm>
            <a:off x="9419772" y="2409105"/>
            <a:ext cx="15741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Backleg</a:t>
            </a:r>
            <a:r>
              <a:rPr lang="en-US" dirty="0"/>
              <a:t> windings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5906D4-9979-13F5-FDF6-7731D4F2DE6E}"/>
              </a:ext>
            </a:extLst>
          </p:cNvPr>
          <p:cNvCxnSpPr>
            <a:cxnSpLocks/>
          </p:cNvCxnSpPr>
          <p:nvPr/>
        </p:nvCxnSpPr>
        <p:spPr>
          <a:xfrm flipH="1" flipV="1">
            <a:off x="9769033" y="1687016"/>
            <a:ext cx="485357" cy="68354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E66931-59EF-4829-ADD8-1D3A90AE3C90}"/>
              </a:ext>
            </a:extLst>
          </p:cNvPr>
          <p:cNvSpPr txBox="1"/>
          <p:nvPr/>
        </p:nvSpPr>
        <p:spPr>
          <a:xfrm>
            <a:off x="8490030" y="178707"/>
            <a:ext cx="2187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AGS main magnet (”C” shaped)</a:t>
            </a:r>
          </a:p>
        </p:txBody>
      </p:sp>
    </p:spTree>
    <p:extLst>
      <p:ext uri="{BB962C8B-B14F-4D97-AF65-F5344CB8AC3E}">
        <p14:creationId xmlns:p14="http://schemas.microsoft.com/office/powerpoint/2010/main" val="16519581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149</TotalTime>
  <Words>287</Words>
  <Application>Microsoft Macintosh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AGS Status: Time meeting 4/8/25</vt:lpstr>
      <vt:lpstr>Ballad of the backlegs</vt:lpstr>
      <vt:lpstr>Ballad of the backlegs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11</cp:revision>
  <dcterms:created xsi:type="dcterms:W3CDTF">2025-03-25T17:08:08Z</dcterms:created>
  <dcterms:modified xsi:type="dcterms:W3CDTF">2025-04-08T16:55:39Z</dcterms:modified>
  <cp:category/>
</cp:coreProperties>
</file>