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7"/>
  </p:notesMasterIdLst>
  <p:sldIdLst>
    <p:sldId id="256" r:id="rId5"/>
    <p:sldId id="262" r:id="rId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339966"/>
    <a:srgbClr val="000066"/>
    <a:srgbClr val="006666"/>
    <a:srgbClr val="EE9F12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935" autoAdjust="0"/>
  </p:normalViewPr>
  <p:slideViewPr>
    <p:cSldViewPr snapToGrid="0">
      <p:cViewPr varScale="1">
        <p:scale>
          <a:sx n="64" d="100"/>
          <a:sy n="64" d="100"/>
        </p:scale>
        <p:origin x="7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5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2" y="5755087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415599" y="593366"/>
            <a:ext cx="113608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1219200">
              <a:lnSpc>
                <a:spcPct val="100000"/>
              </a:lnSpc>
              <a:defRPr sz="36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599" y="1536633"/>
            <a:ext cx="53332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  <a:lvl2pPr marL="10668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2pPr>
            <a:lvl3pPr marL="15240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800">
                <a:solidFill>
                  <a:srgbClr val="595959"/>
                </a:solidFill>
              </a:defRPr>
            </a:lvl3pPr>
            <a:lvl4pPr marL="19812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4pPr>
            <a:lvl5pPr marL="24384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6443200" y="1536633"/>
            <a:ext cx="5333201" cy="4555201"/>
          </a:xfrm>
          <a:prstGeom prst="rect">
            <a:avLst/>
          </a:prstGeom>
        </p:spPr>
        <p:txBody>
          <a:bodyPr lIns="121899" tIns="121899" rIns="121899" bIns="121899"/>
          <a:lstStyle/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02195" y="6271715"/>
            <a:ext cx="426016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1219200">
              <a:defRPr sz="12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457200">
              <a:buSzTx/>
              <a:buNone/>
              <a:defRPr sz="1800"/>
            </a:lvl2pPr>
            <a:lvl3pPr marL="0" indent="914400">
              <a:buSzTx/>
              <a:buNone/>
              <a:defRPr sz="1800"/>
            </a:lvl3pPr>
            <a:lvl4pPr marL="0" indent="1371600">
              <a:buSzTx/>
              <a:buNone/>
              <a:defRPr sz="1800"/>
            </a:lvl4pPr>
            <a:lvl5pPr marL="0" indent="18288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2" y="5742909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  <a:lvl2pPr marL="0" indent="457200">
              <a:buSzTx/>
              <a:buNone/>
              <a:defRPr sz="2400"/>
            </a:lvl2pPr>
            <a:lvl3pPr marL="0" indent="914400">
              <a:buSzTx/>
              <a:buNone/>
              <a:defRPr sz="2400"/>
            </a:lvl3pPr>
            <a:lvl4pPr marL="0" indent="1371600">
              <a:buSzTx/>
              <a:buNone/>
              <a:defRPr sz="2400"/>
            </a:lvl4pPr>
            <a:lvl5pPr marL="0" indent="1828800"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1681163"/>
            <a:ext cx="5157788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  <a:lvl2pPr marL="0" indent="457200">
              <a:buSzTx/>
              <a:buNone/>
              <a:defRPr sz="2400" b="1"/>
            </a:lvl2pPr>
            <a:lvl3pPr marL="0" indent="914400">
              <a:buSzTx/>
              <a:buNone/>
              <a:defRPr sz="2400" b="1"/>
            </a:lvl3pPr>
            <a:lvl4pPr marL="0" indent="1371600">
              <a:buSzTx/>
              <a:buNone/>
              <a:defRPr sz="2400" b="1"/>
            </a:lvl4pPr>
            <a:lvl5pPr marL="0" indent="1828800"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60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3200"/>
            </a:lvl1pPr>
            <a:lvl2pPr marL="718457" indent="-261257">
              <a:buFont typeface="Arial"/>
              <a:defRPr sz="3200"/>
            </a:lvl2pPr>
            <a:lvl3pPr marL="1219200" indent="-304800">
              <a:buFont typeface="Arial"/>
              <a:defRPr sz="3200"/>
            </a:lvl3pPr>
            <a:lvl4pPr marL="1737360" indent="-365760">
              <a:buFont typeface="Arial"/>
              <a:defRPr sz="3200"/>
            </a:lvl4pPr>
            <a:lvl5pPr marL="2194560" indent="-365760">
              <a:buFont typeface="Arial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  <a:lvl2pPr marL="0" indent="457200">
              <a:buSzTx/>
              <a:buNone/>
              <a:defRPr sz="1600"/>
            </a:lvl2pPr>
            <a:lvl3pPr marL="0" indent="914400">
              <a:buSzTx/>
              <a:buNone/>
              <a:defRPr sz="1600"/>
            </a:lvl3pPr>
            <a:lvl4pPr marL="0" indent="1371600">
              <a:buSzTx/>
              <a:buNone/>
              <a:defRPr sz="1600"/>
            </a:lvl4pPr>
            <a:lvl5pPr marL="0" indent="1828800">
              <a:buSz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66537" y="6431384"/>
            <a:ext cx="153964" cy="13554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813174" y="2227481"/>
            <a:ext cx="10334626" cy="1947461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</a:t>
            </a: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813174" y="5658929"/>
            <a:ext cx="10334626" cy="74618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M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Apr.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813174" y="3939468"/>
            <a:ext cx="10334626" cy="125960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 marL="0" indent="0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F1027-B48D-2F12-EBDA-C2C3773962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EC9D7-B739-976E-7F22-820A2C2A0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999" y="703874"/>
            <a:ext cx="11924756" cy="6086891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457200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Magnet was ramped down to 0 A Thursday morning (Apr. 3) in anticipation of the blue-ring warmup.</a:t>
            </a:r>
          </a:p>
          <a:p>
            <a:pPr marL="952500" lvl="1" indent="-457200" fontAlgn="base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was an issue of the FEC in 1008B mezzanine (Apr. 5) which R. Schoenfeld helped resolve on Apr. 7.</a:t>
            </a:r>
          </a:p>
          <a:p>
            <a:pPr marL="457200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Instrumentation Div. colleague is working on implementing “digital current” for the TPC in the firmware (~distortion map of TPC pads).</a:t>
            </a:r>
          </a:p>
          <a:p>
            <a:pPr marL="457200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TPC experts noticed contamination due to a bad CF</a:t>
            </a:r>
            <a:r>
              <a:rPr lang="en-US" sz="30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bottle which has noticeable attachment for the drifting electrons.</a:t>
            </a:r>
          </a:p>
          <a:p>
            <a:pPr marL="731520" lvl="1" indent="-457200" fontAlgn="base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W</a:t>
            </a:r>
            <a:r>
              <a:rPr lang="en-US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hen we swapped back to good bottles, the good signal returned.  We now have a metric that the shift crews can use to recognize the issue and mitigate in real time.  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Otherwise, we’ve been taking cosmic data.</a:t>
            </a:r>
          </a:p>
          <a:p>
            <a:pPr marL="952500" lvl="1" indent="-457200" fontAlgn="base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changed to 2-person shift since last Friday afternoon.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C3E11-0D1E-9781-2E20-10013390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95" y="-247823"/>
            <a:ext cx="12052300" cy="1153419"/>
          </a:xfrm>
        </p:spPr>
        <p:txBody>
          <a:bodyPr>
            <a:normAutofit/>
          </a:bodyPr>
          <a:lstStyle/>
          <a:p>
            <a:pPr algn="ctr"/>
            <a:r>
              <a:rPr lang="en-US" sz="3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sz="3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4A497-56EB-005D-2F93-2E106305CD0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11968745" y="6705600"/>
            <a:ext cx="114301" cy="114300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3331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9" ma:contentTypeDescription="Create a new document." ma:contentTypeScope="" ma:versionID="6b5c440b9e1a4f3bdd077bc4993ce17d">
  <xsd:schema xmlns:xsd="http://www.w3.org/2001/XMLSchema" xmlns:xs="http://www.w3.org/2001/XMLSchema" xmlns:p="http://schemas.microsoft.com/office/2006/metadata/properties" xmlns:ns2="46d32cf5-67aa-4169-8b5a-b88b5954077c" xmlns:ns3="a15366be-a11d-406f-97c0-25efe51bccc8" xmlns:ns4="3bfd71d5-c7ac-4dca-b865-a609d1eb4074" targetNamespace="http://schemas.microsoft.com/office/2006/metadata/properties" ma:root="true" ma:fieldsID="04ea1c653435450ae8f27b81b248e8d7" ns2:_="" ns3:_="" ns4:_="">
    <xsd:import namespace="46d32cf5-67aa-4169-8b5a-b88b5954077c"/>
    <xsd:import namespace="a15366be-a11d-406f-97c0-25efe51bccc8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51bce98-7737-4717-bdeb-0f7fab7ce19e}" ma:internalName="TaxCatchAll" ma:showField="CatchAllData" ma:web="a15366be-a11d-406f-97c0-25efe51bc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  <lcf76f155ced4ddcb4097134ff3c332f xmlns="46d32cf5-67aa-4169-8b5a-b88b5954077c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Props1.xml><?xml version="1.0" encoding="utf-8"?>
<ds:datastoreItem xmlns:ds="http://schemas.openxmlformats.org/officeDocument/2006/customXml" ds:itemID="{CE9AE2C4-B681-4EA4-B8C9-3FD150EAF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7FC6D0-1318-4919-89B5-CF65DF79CEF6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6d32cf5-67aa-4169-8b5a-b88b5954077c"/>
    <ds:schemaRef ds:uri="http://purl.org/dc/elements/1.1/"/>
    <ds:schemaRef ds:uri="http://schemas.microsoft.com/office/2006/metadata/properties"/>
    <ds:schemaRef ds:uri="3bfd71d5-c7ac-4dca-b865-a609d1eb4074"/>
    <ds:schemaRef ds:uri="http://purl.org/dc/terms/"/>
    <ds:schemaRef ds:uri="a15366be-a11d-406f-97c0-25efe51bccc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36236</TotalTime>
  <Words>165</Words>
  <Application>Microsoft Office PowerPoint</Application>
  <PresentationFormat>Widescreen</PresentationFormat>
  <Paragraphs>18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Courier New</vt:lpstr>
      <vt:lpstr>Times New Roman</vt:lpstr>
      <vt:lpstr>BNL</vt:lpstr>
      <vt:lpstr>sPHENIX status</vt:lpstr>
      <vt:lpstr>sPHENIX Status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Apr. 1, 2025 (first time in Snyder Room)</dc:title>
  <cp:lastModifiedBy>Yip, Kin</cp:lastModifiedBy>
  <cp:revision>408</cp:revision>
  <dcterms:modified xsi:type="dcterms:W3CDTF">2025-04-08T15:45:06Z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  <property fmtid="{D5CDD505-2E9C-101B-9397-08002B2CF9AE}" pid="3" name="MediaServiceImageTags">
    <vt:lpwstr/>
  </property>
</Properties>
</file>