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64" r:id="rId5"/>
    <p:sldId id="263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A1-224A-9E3D-296437D5B6B5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BA1-224A-9E3D-296437D5B6B5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BA1-224A-9E3D-296437D5B6B5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BA1-224A-9E3D-296437D5B6B5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90279.456989481303</c:v>
                </c:pt>
                <c:pt idx="73" formatCode="General">
                  <c:v>90296.456989481303</c:v>
                </c:pt>
                <c:pt idx="78" formatCode="General">
                  <c:v>90296.756989481306</c:v>
                </c:pt>
                <c:pt idx="79" formatCode="General">
                  <c:v>90296.786989481305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BA1-224A-9E3D-296437D5B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0.44556</cdr:x>
      <cdr:y>0.69726</cdr:y>
    </cdr:from>
    <cdr:to>
      <cdr:x>0.49184</cdr:x>
      <cdr:y>0.71669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525C4611-DDB1-4A51-AA97-1B25C569988E}"/>
            </a:ext>
          </a:extLst>
        </cdr:cNvPr>
        <cdr:cNvSpPr/>
      </cdr:nvSpPr>
      <cdr:spPr>
        <a:xfrm xmlns:a="http://schemas.openxmlformats.org/drawingml/2006/main" rot="20756893" flipV="1">
          <a:off x="3924837" y="4574273"/>
          <a:ext cx="407598" cy="127484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15,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5000" dirty="0">
                <a:solidFill>
                  <a:srgbClr val="000000"/>
                </a:solidFill>
              </a:rPr>
              <a:t> Tandem  delivering Au</a:t>
            </a:r>
            <a:r>
              <a:rPr lang="en-US" sz="5000" baseline="30000" dirty="0">
                <a:solidFill>
                  <a:srgbClr val="000000"/>
                </a:solidFill>
              </a:rPr>
              <a:t>+31 </a:t>
            </a:r>
            <a:r>
              <a:rPr lang="en-US" sz="5000" dirty="0">
                <a:solidFill>
                  <a:srgbClr val="000000"/>
                </a:solidFill>
              </a:rPr>
              <a:t>for NSRL , Au</a:t>
            </a:r>
            <a:r>
              <a:rPr lang="en-US" sz="5000" baseline="30000" dirty="0">
                <a:solidFill>
                  <a:srgbClr val="000000"/>
                </a:solidFill>
              </a:rPr>
              <a:t>+34 </a:t>
            </a:r>
            <a:r>
              <a:rPr lang="en-US" sz="5000" dirty="0">
                <a:solidFill>
                  <a:srgbClr val="000000"/>
                </a:solidFill>
              </a:rPr>
              <a:t>was unstable this morning </a:t>
            </a:r>
          </a:p>
          <a:p>
            <a:pPr marL="0" indent="0">
              <a:buNone/>
            </a:pPr>
            <a:endParaRPr lang="en-US" sz="5000" dirty="0">
              <a:solidFill>
                <a:srgbClr val="000000"/>
              </a:solidFill>
            </a:endParaRPr>
          </a:p>
          <a:p>
            <a:r>
              <a:rPr lang="en-US" sz="5000" dirty="0">
                <a:solidFill>
                  <a:srgbClr val="000000"/>
                </a:solidFill>
              </a:rPr>
              <a:t>MP6:  repair work over weekend charging system did fix one issue but other issues persist, diagnosis work continues   </a:t>
            </a:r>
          </a:p>
          <a:p>
            <a:endParaRPr lang="en-US" sz="5000" dirty="0">
              <a:solidFill>
                <a:srgbClr val="000000"/>
              </a:solidFill>
            </a:endParaRPr>
          </a:p>
          <a:p>
            <a:r>
              <a:rPr lang="en-US" sz="5000" dirty="0">
                <a:solidFill>
                  <a:srgbClr val="000000"/>
                </a:solidFill>
              </a:rPr>
              <a:t>Tandem Control Room staffed 6:00 – 24:00 for NSRL. </a:t>
            </a:r>
          </a:p>
          <a:p>
            <a:endParaRPr lang="en-US" sz="5000" dirty="0">
              <a:solidFill>
                <a:srgbClr val="000000"/>
              </a:solidFill>
            </a:endParaRPr>
          </a:p>
          <a:p>
            <a:r>
              <a:rPr lang="en-US" sz="5000" dirty="0">
                <a:solidFill>
                  <a:srgbClr val="000000"/>
                </a:solidFill>
              </a:rPr>
              <a:t>Will go back to 24/7 operation when needed for RHIC setup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r>
              <a:rPr lang="en-US" dirty="0"/>
              <a:t>	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034124"/>
            <a:ext cx="8449360" cy="4410712"/>
          </a:xfrm>
        </p:spPr>
        <p:txBody>
          <a:bodyPr>
            <a:normAutofit fontScale="55000" lnSpcReduction="20000"/>
          </a:bodyPr>
          <a:lstStyle/>
          <a:p>
            <a:endParaRPr lang="en-US" sz="2800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3200" dirty="0"/>
              <a:t>LION2:  working on other ions than Au</a:t>
            </a:r>
          </a:p>
          <a:p>
            <a:pPr marL="0" indent="0"/>
            <a:endParaRPr lang="en-US" sz="3200" baseline="30000" dirty="0"/>
          </a:p>
          <a:p>
            <a:pPr>
              <a:buNone/>
            </a:pPr>
            <a:r>
              <a:rPr lang="en-US" sz="2900" b="1" dirty="0"/>
              <a:t>Collector Power Supply Issue (MCM350, 30kV) fixed </a:t>
            </a:r>
          </a:p>
          <a:p>
            <a:pPr>
              <a:buNone/>
            </a:pPr>
            <a:r>
              <a:rPr lang="en-US" sz="2900" b="1" dirty="0"/>
              <a:t>Electron beam being commission</a:t>
            </a:r>
            <a:endParaRPr lang="en-US" sz="2900" dirty="0"/>
          </a:p>
          <a:p>
            <a:pPr>
              <a:buNone/>
            </a:pPr>
            <a:r>
              <a:rPr lang="en-US" sz="2900" dirty="0"/>
              <a:t>4/10 : 0.45 A</a:t>
            </a:r>
          </a:p>
          <a:p>
            <a:pPr>
              <a:buNone/>
            </a:pPr>
            <a:r>
              <a:rPr lang="en-US" sz="2900" dirty="0"/>
              <a:t>4/11:  2.95 A</a:t>
            </a:r>
          </a:p>
          <a:p>
            <a:pPr>
              <a:buNone/>
            </a:pPr>
            <a:r>
              <a:rPr lang="en-US" sz="2900" dirty="0"/>
              <a:t>4/14 : 5.10 A </a:t>
            </a:r>
          </a:p>
          <a:p>
            <a:pPr>
              <a:buNone/>
            </a:pPr>
            <a:endParaRPr lang="en-US" sz="2900" dirty="0"/>
          </a:p>
          <a:p>
            <a:r>
              <a:rPr lang="en-US" sz="3600" dirty="0">
                <a:solidFill>
                  <a:srgbClr val="000000"/>
                </a:solidFill>
                <a:effectLst/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Some work was needed on the XEBIS control software, as the timing is changing with voltage increments.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900" dirty="0"/>
          </a:p>
          <a:p>
            <a:pPr>
              <a:buNone/>
            </a:pPr>
            <a:r>
              <a:rPr lang="en-US" sz="2900" dirty="0"/>
              <a:t>•  An estimated </a:t>
            </a:r>
            <a:r>
              <a:rPr lang="en-US" sz="2900" b="1" dirty="0"/>
              <a:t>four-week schedule delay.</a:t>
            </a: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080E86B-CF48-832D-5187-4264CE4E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60" y="933123"/>
            <a:ext cx="2526315" cy="230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C3105B-0F46-8712-92F7-1F216ED20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007939-CDFB-2EEB-0BDA-439ED59DCA46}"/>
              </a:ext>
            </a:extLst>
          </p:cNvPr>
          <p:cNvSpPr txBox="1"/>
          <p:nvPr/>
        </p:nvSpPr>
        <p:spPr>
          <a:xfrm>
            <a:off x="401782" y="22437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EBIS Schedule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2E97E9-088E-85A7-1D58-0940B42A2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59" y="840468"/>
            <a:ext cx="8246416" cy="51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7" y="176279"/>
            <a:ext cx="828675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Linac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207185"/>
          </a:xfrm>
        </p:spPr>
        <p:txBody>
          <a:bodyPr/>
          <a:lstStyle/>
          <a:p>
            <a:pPr marL="0" indent="0"/>
            <a:endParaRPr lang="en-US" sz="2800" baseline="30000" dirty="0"/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4/9: There were some issues with mod 2 FEC reset , not understood 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4:9: There were linac chiller issues , down time about 6 HRs</a:t>
            </a:r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4/10: BLIP Fy foil irradiation at 117 MeV 1.5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completed  </a:t>
            </a:r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4/10: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booster used unpolarized beam due OPPIS was down because of chiller issue 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4/13: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Added 10 g Rb in the OPPIS</a:t>
            </a:r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4/15: BLIP run , 200 MeV 0.15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2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/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/>
              <a:t>-  OPPIS is providing PP to  200 MeV Polarimeter  and Booster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73526"/>
              </p:ext>
            </p:extLst>
          </p:nvPr>
        </p:nvGraphicFramePr>
        <p:xfrm>
          <a:off x="230187" y="121329"/>
          <a:ext cx="8808710" cy="656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185584</TotalTime>
  <Words>272</Words>
  <Application>Microsoft Macintosh PowerPoint</Application>
  <PresentationFormat>On-screen Show (4:3)</PresentationFormat>
  <Paragraphs>57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-webkit-standard</vt:lpstr>
      <vt:lpstr>Arial</vt:lpstr>
      <vt:lpstr>Calibri</vt:lpstr>
      <vt:lpstr>Helvetica</vt:lpstr>
      <vt:lpstr>BNL</vt:lpstr>
      <vt:lpstr>Preinjector Status</vt:lpstr>
      <vt:lpstr>Tandem </vt:lpstr>
      <vt:lpstr>EBIS</vt:lpstr>
      <vt:lpstr>PowerPoint Presentation</vt:lpstr>
      <vt:lpstr>Linac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503</cp:revision>
  <dcterms:created xsi:type="dcterms:W3CDTF">2021-06-08T16:06:04Z</dcterms:created>
  <dcterms:modified xsi:type="dcterms:W3CDTF">2025-04-15T15:11:53Z</dcterms:modified>
  <cp:category/>
</cp:coreProperties>
</file>