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drawings/drawing3.xml" ContentType="application/vnd.openxmlformats-officedocument.drawingml.chartshapes+xml"/>
  <Override PartName="/ppt/notesSlides/notesSlide1.xml" ContentType="application/vnd.openxmlformats-officedocument.presentationml.notesSlide+xml"/>
  <Override PartName="/ppt/charts/chart5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6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charts/chart7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notesMasterIdLst>
    <p:notesMasterId r:id="rId18"/>
  </p:notesMasterIdLst>
  <p:sldIdLst>
    <p:sldId id="356" r:id="rId5"/>
    <p:sldId id="360" r:id="rId6"/>
    <p:sldId id="357" r:id="rId7"/>
    <p:sldId id="361" r:id="rId8"/>
    <p:sldId id="318" r:id="rId9"/>
    <p:sldId id="345" r:id="rId10"/>
    <p:sldId id="339" r:id="rId11"/>
    <p:sldId id="306" r:id="rId12"/>
    <p:sldId id="355" r:id="rId13"/>
    <p:sldId id="358" r:id="rId14"/>
    <p:sldId id="359" r:id="rId15"/>
    <p:sldId id="354" r:id="rId16"/>
    <p:sldId id="304" r:id="rId17"/>
  </p:sldIdLst>
  <p:sldSz cx="12192000" cy="6858000"/>
  <p:notesSz cx="6858000" cy="24098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FF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A7554A-0F9A-4252-B7C5-BE394DE16FE7}" v="28" dt="2025-04-15T15:05:19.3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46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r, Gregory" userId="3561ba5d-ecd2-4074-b30a-c8c766e651bb" providerId="ADAL" clId="{05A7554A-0F9A-4252-B7C5-BE394DE16FE7}"/>
    <pc:docChg chg="undo custSel modSld">
      <pc:chgData name="Marr, Gregory" userId="3561ba5d-ecd2-4074-b30a-c8c766e651bb" providerId="ADAL" clId="{05A7554A-0F9A-4252-B7C5-BE394DE16FE7}" dt="2025-04-15T15:18:42.848" v="970" actId="20577"/>
      <pc:docMkLst>
        <pc:docMk/>
      </pc:docMkLst>
      <pc:sldChg chg="mod modShow">
        <pc:chgData name="Marr, Gregory" userId="3561ba5d-ecd2-4074-b30a-c8c766e651bb" providerId="ADAL" clId="{05A7554A-0F9A-4252-B7C5-BE394DE16FE7}" dt="2025-04-15T15:16:38.214" v="966" actId="729"/>
        <pc:sldMkLst>
          <pc:docMk/>
          <pc:sldMk cId="2796317190" sldId="304"/>
        </pc:sldMkLst>
      </pc:sldChg>
      <pc:sldChg chg="modSp mod">
        <pc:chgData name="Marr, Gregory" userId="3561ba5d-ecd2-4074-b30a-c8c766e651bb" providerId="ADAL" clId="{05A7554A-0F9A-4252-B7C5-BE394DE16FE7}" dt="2025-04-15T15:18:42.848" v="970" actId="20577"/>
        <pc:sldMkLst>
          <pc:docMk/>
          <pc:sldMk cId="3919863926" sldId="306"/>
        </pc:sldMkLst>
        <pc:spChg chg="mod">
          <ac:chgData name="Marr, Gregory" userId="3561ba5d-ecd2-4074-b30a-c8c766e651bb" providerId="ADAL" clId="{05A7554A-0F9A-4252-B7C5-BE394DE16FE7}" dt="2025-04-15T15:18:42.848" v="970" actId="20577"/>
          <ac:spMkLst>
            <pc:docMk/>
            <pc:sldMk cId="3919863926" sldId="306"/>
            <ac:spMk id="3" creationId="{CE05BAB3-93A9-4362-AA58-BF024EA3D008}"/>
          </ac:spMkLst>
        </pc:spChg>
      </pc:sldChg>
      <pc:sldChg chg="addSp delSp modSp mod">
        <pc:chgData name="Marr, Gregory" userId="3561ba5d-ecd2-4074-b30a-c8c766e651bb" providerId="ADAL" clId="{05A7554A-0F9A-4252-B7C5-BE394DE16FE7}" dt="2025-04-15T14:36:21.132" v="452" actId="1037"/>
        <pc:sldMkLst>
          <pc:docMk/>
          <pc:sldMk cId="1351841527" sldId="318"/>
        </pc:sldMkLst>
        <pc:spChg chg="mod">
          <ac:chgData name="Marr, Gregory" userId="3561ba5d-ecd2-4074-b30a-c8c766e651bb" providerId="ADAL" clId="{05A7554A-0F9A-4252-B7C5-BE394DE16FE7}" dt="2025-04-15T14:03:41.001" v="135" actId="14100"/>
          <ac:spMkLst>
            <pc:docMk/>
            <pc:sldMk cId="1351841527" sldId="318"/>
            <ac:spMk id="4" creationId="{40F1692A-327B-4A38-A46D-758905412178}"/>
          </ac:spMkLst>
        </pc:spChg>
        <pc:picChg chg="del">
          <ac:chgData name="Marr, Gregory" userId="3561ba5d-ecd2-4074-b30a-c8c766e651bb" providerId="ADAL" clId="{05A7554A-0F9A-4252-B7C5-BE394DE16FE7}" dt="2025-04-15T14:36:13.599" v="413" actId="478"/>
          <ac:picMkLst>
            <pc:docMk/>
            <pc:sldMk cId="1351841527" sldId="318"/>
            <ac:picMk id="6" creationId="{280992C9-9C01-AE0A-E379-79C4FEA60865}"/>
          </ac:picMkLst>
        </pc:picChg>
        <pc:picChg chg="add mod">
          <ac:chgData name="Marr, Gregory" userId="3561ba5d-ecd2-4074-b30a-c8c766e651bb" providerId="ADAL" clId="{05A7554A-0F9A-4252-B7C5-BE394DE16FE7}" dt="2025-04-15T14:36:21.132" v="452" actId="1037"/>
          <ac:picMkLst>
            <pc:docMk/>
            <pc:sldMk cId="1351841527" sldId="318"/>
            <ac:picMk id="7" creationId="{EE8862F2-140F-B5F1-FA62-57D285EB7585}"/>
          </ac:picMkLst>
        </pc:picChg>
      </pc:sldChg>
      <pc:sldChg chg="addSp delSp modSp mod">
        <pc:chgData name="Marr, Gregory" userId="3561ba5d-ecd2-4074-b30a-c8c766e651bb" providerId="ADAL" clId="{05A7554A-0F9A-4252-B7C5-BE394DE16FE7}" dt="2025-04-15T15:01:02.209" v="817" actId="20577"/>
        <pc:sldMkLst>
          <pc:docMk/>
          <pc:sldMk cId="1336046822" sldId="339"/>
        </pc:sldMkLst>
        <pc:spChg chg="add mod">
          <ac:chgData name="Marr, Gregory" userId="3561ba5d-ecd2-4074-b30a-c8c766e651bb" providerId="ADAL" clId="{05A7554A-0F9A-4252-B7C5-BE394DE16FE7}" dt="2025-04-15T15:00:38.443" v="804" actId="20577"/>
          <ac:spMkLst>
            <pc:docMk/>
            <pc:sldMk cId="1336046822" sldId="339"/>
            <ac:spMk id="9" creationId="{FFCF31BB-839F-553F-7C85-BA4BB4EDA453}"/>
          </ac:spMkLst>
        </pc:spChg>
        <pc:spChg chg="mod">
          <ac:chgData name="Marr, Gregory" userId="3561ba5d-ecd2-4074-b30a-c8c766e651bb" providerId="ADAL" clId="{05A7554A-0F9A-4252-B7C5-BE394DE16FE7}" dt="2025-04-15T15:01:02.209" v="817" actId="20577"/>
          <ac:spMkLst>
            <pc:docMk/>
            <pc:sldMk cId="1336046822" sldId="339"/>
            <ac:spMk id="10" creationId="{C77E873D-E72B-4BE0-99D3-3CB079EDDDF1}"/>
          </ac:spMkLst>
        </pc:spChg>
        <pc:picChg chg="add mod ord">
          <ac:chgData name="Marr, Gregory" userId="3561ba5d-ecd2-4074-b30a-c8c766e651bb" providerId="ADAL" clId="{05A7554A-0F9A-4252-B7C5-BE394DE16FE7}" dt="2025-04-15T14:48:58.211" v="703" actId="166"/>
          <ac:picMkLst>
            <pc:docMk/>
            <pc:sldMk cId="1336046822" sldId="339"/>
            <ac:picMk id="4" creationId="{81040383-0C2B-E505-33DE-9CBB1A5695D0}"/>
          </ac:picMkLst>
        </pc:picChg>
        <pc:picChg chg="del">
          <ac:chgData name="Marr, Gregory" userId="3561ba5d-ecd2-4074-b30a-c8c766e651bb" providerId="ADAL" clId="{05A7554A-0F9A-4252-B7C5-BE394DE16FE7}" dt="2025-04-15T14:40:49.024" v="460" actId="478"/>
          <ac:picMkLst>
            <pc:docMk/>
            <pc:sldMk cId="1336046822" sldId="339"/>
            <ac:picMk id="6" creationId="{C44019E9-A30F-E5E7-3B83-0CA20C5929EF}"/>
          </ac:picMkLst>
        </pc:picChg>
        <pc:picChg chg="add mod">
          <ac:chgData name="Marr, Gregory" userId="3561ba5d-ecd2-4074-b30a-c8c766e651bb" providerId="ADAL" clId="{05A7554A-0F9A-4252-B7C5-BE394DE16FE7}" dt="2025-04-15T14:49:18.373" v="732" actId="1038"/>
          <ac:picMkLst>
            <pc:docMk/>
            <pc:sldMk cId="1336046822" sldId="339"/>
            <ac:picMk id="7" creationId="{BD39416A-D64B-B644-05B4-A9944010D9A4}"/>
          </ac:picMkLst>
        </pc:picChg>
        <pc:picChg chg="del">
          <ac:chgData name="Marr, Gregory" userId="3561ba5d-ecd2-4074-b30a-c8c766e651bb" providerId="ADAL" clId="{05A7554A-0F9A-4252-B7C5-BE394DE16FE7}" dt="2025-04-15T14:48:42.839" v="699" actId="478"/>
          <ac:picMkLst>
            <pc:docMk/>
            <pc:sldMk cId="1336046822" sldId="339"/>
            <ac:picMk id="8" creationId="{312E61FA-2871-A2C8-A46D-2395BC63F0C1}"/>
          </ac:picMkLst>
        </pc:picChg>
      </pc:sldChg>
      <pc:sldChg chg="modSp mod">
        <pc:chgData name="Marr, Gregory" userId="3561ba5d-ecd2-4074-b30a-c8c766e651bb" providerId="ADAL" clId="{05A7554A-0F9A-4252-B7C5-BE394DE16FE7}" dt="2025-04-15T15:05:40.227" v="842" actId="20577"/>
        <pc:sldMkLst>
          <pc:docMk/>
          <pc:sldMk cId="1973591361" sldId="345"/>
        </pc:sldMkLst>
        <pc:spChg chg="mod">
          <ac:chgData name="Marr, Gregory" userId="3561ba5d-ecd2-4074-b30a-c8c766e651bb" providerId="ADAL" clId="{05A7554A-0F9A-4252-B7C5-BE394DE16FE7}" dt="2025-04-15T15:05:40.227" v="842" actId="20577"/>
          <ac:spMkLst>
            <pc:docMk/>
            <pc:sldMk cId="1973591361" sldId="345"/>
            <ac:spMk id="3" creationId="{9B498A92-B3B2-49BC-A076-391E836286E6}"/>
          </ac:spMkLst>
        </pc:spChg>
        <pc:spChg chg="mod">
          <ac:chgData name="Marr, Gregory" userId="3561ba5d-ecd2-4074-b30a-c8c766e651bb" providerId="ADAL" clId="{05A7554A-0F9A-4252-B7C5-BE394DE16FE7}" dt="2025-04-15T14:04:18.832" v="140" actId="20577"/>
          <ac:spMkLst>
            <pc:docMk/>
            <pc:sldMk cId="1973591361" sldId="345"/>
            <ac:spMk id="6" creationId="{BCD58E3F-F47B-442F-B8F8-75AE9391E2A8}"/>
          </ac:spMkLst>
        </pc:spChg>
        <pc:spChg chg="mod">
          <ac:chgData name="Marr, Gregory" userId="3561ba5d-ecd2-4074-b30a-c8c766e651bb" providerId="ADAL" clId="{05A7554A-0F9A-4252-B7C5-BE394DE16FE7}" dt="2025-04-15T14:04:43.731" v="142" actId="20577"/>
          <ac:spMkLst>
            <pc:docMk/>
            <pc:sldMk cId="1973591361" sldId="345"/>
            <ac:spMk id="7" creationId="{DDAD2342-837F-44BE-A9A7-5BCD33A79969}"/>
          </ac:spMkLst>
        </pc:spChg>
        <pc:graphicFrameChg chg="mod">
          <ac:chgData name="Marr, Gregory" userId="3561ba5d-ecd2-4074-b30a-c8c766e651bb" providerId="ADAL" clId="{05A7554A-0F9A-4252-B7C5-BE394DE16FE7}" dt="2025-04-15T15:05:19.327" v="834" actId="14100"/>
          <ac:graphicFrameMkLst>
            <pc:docMk/>
            <pc:sldMk cId="1973591361" sldId="345"/>
            <ac:graphicFrameMk id="2" creationId="{F5AF3CAF-DE7B-D09B-15A3-2E64D24CEC48}"/>
          </ac:graphicFrameMkLst>
        </pc:graphicFrameChg>
      </pc:sldChg>
      <pc:sldChg chg="mod modShow">
        <pc:chgData name="Marr, Gregory" userId="3561ba5d-ecd2-4074-b30a-c8c766e651bb" providerId="ADAL" clId="{05A7554A-0F9A-4252-B7C5-BE394DE16FE7}" dt="2025-04-15T14:07:14.616" v="145" actId="729"/>
        <pc:sldMkLst>
          <pc:docMk/>
          <pc:sldMk cId="3664466519" sldId="356"/>
        </pc:sldMkLst>
      </pc:sldChg>
      <pc:sldChg chg="mod modShow">
        <pc:chgData name="Marr, Gregory" userId="3561ba5d-ecd2-4074-b30a-c8c766e651bb" providerId="ADAL" clId="{05A7554A-0F9A-4252-B7C5-BE394DE16FE7}" dt="2025-04-15T14:25:03.160" v="406" actId="729"/>
        <pc:sldMkLst>
          <pc:docMk/>
          <pc:sldMk cId="2821221482" sldId="357"/>
        </pc:sldMkLst>
      </pc:sldChg>
      <pc:sldChg chg="mod">
        <pc:chgData name="Marr, Gregory" userId="3561ba5d-ecd2-4074-b30a-c8c766e651bb" providerId="ADAL" clId="{05A7554A-0F9A-4252-B7C5-BE394DE16FE7}" dt="2025-04-15T14:23:43.944" v="405" actId="27918"/>
        <pc:sldMkLst>
          <pc:docMk/>
          <pc:sldMk cId="3153405175" sldId="359"/>
        </pc:sldMkLst>
      </pc:sldChg>
      <pc:sldChg chg="mod">
        <pc:chgData name="Marr, Gregory" userId="3561ba5d-ecd2-4074-b30a-c8c766e651bb" providerId="ADAL" clId="{05A7554A-0F9A-4252-B7C5-BE394DE16FE7}" dt="2025-04-15T14:05:58.215" v="144" actId="27918"/>
        <pc:sldMkLst>
          <pc:docMk/>
          <pc:sldMk cId="3466037884" sldId="360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https://brookhavenlab.sharepoint.com/sites/Availability_Data/Shared%20Documents/quarterly/fy25/FY25Q2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5/FY25Q3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https://brookhavenlab.sharepoint.com/sites/Availability_Data/Shared%20Documents/quarterly/fy25/FY25Q2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https://brookhavenlab.sharepoint.com/sites/Availability_Data/Shared%20Documents/quarterly/fy25/FY25Q3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Presentation%20templates/nsrl%20time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https://brookhavenlab.sharepoint.com/sites/Availability_Data/Shared%20Documents/quarterly/fy25/FY25Q3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brookhavenlab.sharepoint.com/sites/Availability_Data/Shared%20Documents/mtbf%20history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
C-AD ACTIVITY       MARCH 2025
</a:t>
            </a:r>
          </a:p>
        </c:rich>
      </c:tx>
      <c:layout>
        <c:manualLayout>
          <c:xMode val="edge"/>
          <c:yMode val="edge"/>
          <c:x val="0.30560899885915532"/>
          <c:y val="1.9812527652027366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5702965868636899E-2"/>
          <c:y val="0.15915129669840161"/>
          <c:w val="0.79435552541872512"/>
          <c:h val="0.778515093016343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NORMAL!$BC$704</c:f>
              <c:strCache>
                <c:ptCount val="1"/>
                <c:pt idx="0">
                  <c:v>Physics</c:v>
                </c:pt>
              </c:strCache>
            </c:strRef>
          </c:tx>
          <c:spPr>
            <a:solidFill>
              <a:srgbClr val="3399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NORMAL!$BG$703:$BK$703</c:f>
              <c:strCache>
                <c:ptCount val="5"/>
                <c:pt idx="0">
                  <c:v>FY25-week 22:</c:v>
                </c:pt>
                <c:pt idx="1">
                  <c:v>FY25-week 23:</c:v>
                </c:pt>
                <c:pt idx="2">
                  <c:v>FY25-week 24:</c:v>
                </c:pt>
                <c:pt idx="3">
                  <c:v>FY25-week 25:</c:v>
                </c:pt>
                <c:pt idx="4">
                  <c:v>FY25-week 26:</c:v>
                </c:pt>
              </c:strCache>
            </c:strRef>
          </c:cat>
          <c:val>
            <c:numRef>
              <c:f>NORMAL!$BG$704:$BK$704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4A-4CE4-8BC8-1B8122AB7ADF}"/>
            </c:ext>
          </c:extLst>
        </c:ser>
        <c:ser>
          <c:idx val="1"/>
          <c:order val="1"/>
          <c:tx>
            <c:strRef>
              <c:f>NORMAL!$BC$705</c:f>
              <c:strCache>
                <c:ptCount val="1"/>
                <c:pt idx="0">
                  <c:v>Machine Development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NORMAL!$BG$705:$BK$705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54A-4CE4-8BC8-1B8122AB7ADF}"/>
            </c:ext>
          </c:extLst>
        </c:ser>
        <c:ser>
          <c:idx val="2"/>
          <c:order val="2"/>
          <c:tx>
            <c:strRef>
              <c:f>NORMAL!$BC$712</c:f>
              <c:strCache>
                <c:ptCount val="1"/>
                <c:pt idx="0">
                  <c:v>Beam         Studies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NORMAL!$BG$712:$BK$712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54A-4CE4-8BC8-1B8122AB7ADF}"/>
            </c:ext>
          </c:extLst>
        </c:ser>
        <c:ser>
          <c:idx val="4"/>
          <c:order val="3"/>
          <c:tx>
            <c:strRef>
              <c:f>NORMAL!$BC$707</c:f>
              <c:strCache>
                <c:ptCount val="1"/>
                <c:pt idx="0">
                  <c:v>Experimental setup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NORMAL!$BG$707:$BK$707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54A-4CE4-8BC8-1B8122AB7ADF}"/>
            </c:ext>
          </c:extLst>
        </c:ser>
        <c:ser>
          <c:idx val="5"/>
          <c:order val="4"/>
          <c:tx>
            <c:strRef>
              <c:f>NORMAL!$BC$706</c:f>
              <c:strCache>
                <c:ptCount val="1"/>
                <c:pt idx="0">
                  <c:v>Setup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D26-4F46-AD3B-B4DF702C9C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NORMAL!$BG$706:$BK$706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8.17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54A-4CE4-8BC8-1B8122AB7ADF}"/>
            </c:ext>
          </c:extLst>
        </c:ser>
        <c:ser>
          <c:idx val="6"/>
          <c:order val="5"/>
          <c:tx>
            <c:strRef>
              <c:f>NORMAL!$BC$708</c:f>
              <c:strCache>
                <c:ptCount val="1"/>
                <c:pt idx="0">
                  <c:v>Scheduled Maintenance</c:v>
                </c:pt>
              </c:strCache>
            </c:strRef>
          </c:tx>
          <c:spPr>
            <a:solidFill>
              <a:srgbClr val="0000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863-45BF-BFC5-980D6685609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NORMAL!$BG$708:$BK$708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54A-4CE4-8BC8-1B8122AB7ADF}"/>
            </c:ext>
          </c:extLst>
        </c:ser>
        <c:ser>
          <c:idx val="7"/>
          <c:order val="6"/>
          <c:tx>
            <c:strRef>
              <c:f>NORMAL!$BC$711</c:f>
              <c:strCache>
                <c:ptCount val="1"/>
                <c:pt idx="0">
                  <c:v>Scheduled Shutdown</c:v>
                </c:pt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NORMAL!$BG$711:$BK$711</c:f>
              <c:numCache>
                <c:formatCode>0</c:formatCode>
                <c:ptCount val="5"/>
                <c:pt idx="0">
                  <c:v>168</c:v>
                </c:pt>
                <c:pt idx="1">
                  <c:v>167</c:v>
                </c:pt>
                <c:pt idx="2">
                  <c:v>168</c:v>
                </c:pt>
                <c:pt idx="3">
                  <c:v>168</c:v>
                </c:pt>
                <c:pt idx="4">
                  <c:v>41.15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54A-4CE4-8BC8-1B8122AB7ADF}"/>
            </c:ext>
          </c:extLst>
        </c:ser>
        <c:ser>
          <c:idx val="8"/>
          <c:order val="7"/>
          <c:tx>
            <c:strRef>
              <c:f>NORMAL!$BC$710</c:f>
              <c:strCache>
                <c:ptCount val="1"/>
                <c:pt idx="0">
                  <c:v>Unscheduled shutdown</c:v>
                </c:pt>
              </c:strCache>
            </c:strRef>
          </c:tx>
          <c:spPr>
            <a:solidFill>
              <a:srgbClr val="8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NORMAL!$BG$710:$BK$710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54A-4CE4-8BC8-1B8122AB7ADF}"/>
            </c:ext>
          </c:extLst>
        </c:ser>
        <c:ser>
          <c:idx val="3"/>
          <c:order val="8"/>
          <c:tx>
            <c:strRef>
              <c:f>NORMAL!$BC$709</c:f>
              <c:strCache>
                <c:ptCount val="1"/>
                <c:pt idx="0">
                  <c:v>Machine     failures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D26-4F46-AD3B-B4DF702C9C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NORMAL!$BG$709:$BK$709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94.68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154A-4CE4-8BC8-1B8122AB7A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8958464"/>
        <c:axId val="72597504"/>
      </c:barChart>
      <c:catAx>
        <c:axId val="68958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259750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72597504"/>
        <c:scaling>
          <c:orientation val="minMax"/>
          <c:max val="168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HOURS</a:t>
                </a:r>
              </a:p>
            </c:rich>
          </c:tx>
          <c:layout>
            <c:manualLayout>
              <c:xMode val="edge"/>
              <c:yMode val="edge"/>
              <c:x val="4.4208664898320637E-3"/>
              <c:y val="0.50530531826757763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58464"/>
        <c:crosses val="autoZero"/>
        <c:crossBetween val="between"/>
        <c:majorUnit val="24"/>
        <c:minorUnit val="12"/>
      </c:valAx>
      <c:spPr>
        <a:noFill/>
        <a:ln w="12700"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86040288021993738"/>
          <c:y val="0.17108767239638811"/>
          <c:w val="0.12633537679494808"/>
          <c:h val="0.73474842832974818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C-AD ACTIVITY    April 2025</a:t>
            </a:r>
          </a:p>
        </c:rich>
      </c:tx>
      <c:layout>
        <c:manualLayout>
          <c:xMode val="edge"/>
          <c:yMode val="edge"/>
          <c:x val="0.29720859892513435"/>
          <c:y val="6.010625097718298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3658579187769256E-2"/>
          <c:y val="0.15915129669840161"/>
          <c:w val="0.7424334101276796"/>
          <c:h val="0.778515093016343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NORMAL!$C$704</c:f>
              <c:strCache>
                <c:ptCount val="1"/>
                <c:pt idx="0">
                  <c:v>Physics</c:v>
                </c:pt>
              </c:strCache>
            </c:strRef>
          </c:tx>
          <c:spPr>
            <a:solidFill>
              <a:srgbClr val="3399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NORMAL!$G$704:$J$704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793D-48EE-B432-79209AD1E1CA}"/>
            </c:ext>
          </c:extLst>
        </c:ser>
        <c:ser>
          <c:idx val="1"/>
          <c:order val="1"/>
          <c:tx>
            <c:strRef>
              <c:f>NORMAL!$C$705</c:f>
              <c:strCache>
                <c:ptCount val="1"/>
                <c:pt idx="0">
                  <c:v>Machine Development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NORMAL!$G$705:$J$705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793D-48EE-B432-79209AD1E1CA}"/>
            </c:ext>
          </c:extLst>
        </c:ser>
        <c:ser>
          <c:idx val="2"/>
          <c:order val="2"/>
          <c:tx>
            <c:strRef>
              <c:f>NORMAL!$C$712</c:f>
              <c:strCache>
                <c:ptCount val="1"/>
                <c:pt idx="0">
                  <c:v>Beam  Studies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NORMAL!$G$712:$J$712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793D-48EE-B432-79209AD1E1CA}"/>
            </c:ext>
          </c:extLst>
        </c:ser>
        <c:ser>
          <c:idx val="4"/>
          <c:order val="3"/>
          <c:tx>
            <c:strRef>
              <c:f>NORMAL!$C$707</c:f>
              <c:strCache>
                <c:ptCount val="1"/>
                <c:pt idx="0">
                  <c:v>Experimenter Setup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NORMAL!$G$707:$J$707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793D-48EE-B432-79209AD1E1CA}"/>
            </c:ext>
          </c:extLst>
        </c:ser>
        <c:ser>
          <c:idx val="5"/>
          <c:order val="4"/>
          <c:tx>
            <c:strRef>
              <c:f>NORMAL!$C$706</c:f>
              <c:strCache>
                <c:ptCount val="1"/>
                <c:pt idx="0">
                  <c:v>Machine  Setup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NORMAL!$G$706:$J$706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793D-48EE-B432-79209AD1E1CA}"/>
            </c:ext>
          </c:extLst>
        </c:ser>
        <c:ser>
          <c:idx val="6"/>
          <c:order val="5"/>
          <c:tx>
            <c:strRef>
              <c:f>NORMAL!$C$708</c:f>
              <c:strCache>
                <c:ptCount val="1"/>
                <c:pt idx="0">
                  <c:v>Scheduled Maintenance</c:v>
                </c:pt>
              </c:strCache>
            </c:strRef>
          </c:tx>
          <c:spPr>
            <a:solidFill>
              <a:srgbClr val="0000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3B7-4038-9B05-4D706759945E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3B7-4038-9B05-4D706759945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NORMAL!$G$708:$J$708</c:f>
              <c:numCache>
                <c:formatCode>0</c:formatCode>
                <c:ptCount val="4"/>
                <c:pt idx="0">
                  <c:v>168</c:v>
                </c:pt>
                <c:pt idx="1">
                  <c:v>168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6-793D-48EE-B432-79209AD1E1CA}"/>
            </c:ext>
          </c:extLst>
        </c:ser>
        <c:ser>
          <c:idx val="7"/>
          <c:order val="6"/>
          <c:tx>
            <c:strRef>
              <c:f>NORMAL!$C$711</c:f>
              <c:strCache>
                <c:ptCount val="1"/>
                <c:pt idx="0">
                  <c:v>Scheduled Shutdown</c:v>
                </c:pt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NORMAL!$G$711:$J$711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7-793D-48EE-B432-79209AD1E1CA}"/>
            </c:ext>
          </c:extLst>
        </c:ser>
        <c:ser>
          <c:idx val="8"/>
          <c:order val="7"/>
          <c:tx>
            <c:strRef>
              <c:f>NORMAL!$C$710</c:f>
              <c:strCache>
                <c:ptCount val="1"/>
                <c:pt idx="0">
                  <c:v>Unscheduled Shutdown</c:v>
                </c:pt>
              </c:strCache>
            </c:strRef>
          </c:tx>
          <c:spPr>
            <a:solidFill>
              <a:srgbClr val="8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NORMAL!$G$710:$J$710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8-793D-48EE-B432-79209AD1E1CA}"/>
            </c:ext>
          </c:extLst>
        </c:ser>
        <c:ser>
          <c:idx val="3"/>
          <c:order val="8"/>
          <c:tx>
            <c:strRef>
              <c:f>NORMAL!$C$709</c:f>
              <c:strCache>
                <c:ptCount val="1"/>
                <c:pt idx="0">
                  <c:v>Machine  Failures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NORMAL!$G$709:$J$709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9-793D-48EE-B432-79209AD1E1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2386816"/>
        <c:axId val="112388736"/>
      </c:barChart>
      <c:catAx>
        <c:axId val="112386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238873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12388736"/>
        <c:scaling>
          <c:orientation val="minMax"/>
          <c:max val="168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2386816"/>
        <c:crosses val="autoZero"/>
        <c:crossBetween val="between"/>
        <c:majorUnit val="24"/>
        <c:minorUnit val="12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4761349149686471"/>
          <c:y val="0.15598139755077237"/>
          <c:w val="0.13323124518915191"/>
          <c:h val="0.790968761530803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6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INTEGRATED </a:t>
            </a:r>
            <a:r>
              <a:rPr lang="en-US" sz="16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FAILURES</a:t>
            </a:r>
            <a:r>
              <a:rPr lang="en-US" sz="1600" b="1" i="0" u="none" strike="noStrike" baseline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600" b="1" i="0" u="none" strike="noStrike" baseline="0">
                <a:solidFill>
                  <a:srgbClr val="0000FF"/>
                </a:solidFill>
                <a:latin typeface="Arial"/>
                <a:cs typeface="Arial"/>
              </a:rPr>
              <a:t>(GREATER THAN ONE HOUR) </a:t>
            </a:r>
            <a:r>
              <a:rPr lang="en-US" sz="16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BY SYSTEM -- MARCH 2025</a:t>
            </a:r>
          </a:p>
        </c:rich>
      </c:tx>
      <c:layout>
        <c:manualLayout>
          <c:xMode val="edge"/>
          <c:yMode val="edge"/>
          <c:x val="0.13276879630552507"/>
          <c:y val="2.0745124117747215E-2"/>
        </c:manualLayout>
      </c:layout>
      <c:overlay val="0"/>
      <c:spPr>
        <a:noFill/>
        <a:ln w="25400">
          <a:noFill/>
        </a:ln>
      </c:spPr>
    </c:title>
    <c:autoTitleDeleted val="0"/>
    <c:view3D>
      <c:rotX val="10"/>
      <c:hPercent val="100"/>
      <c:rotY val="75"/>
      <c:depthPercent val="100"/>
      <c:rAngAx val="0"/>
    </c:view3D>
    <c:floor>
      <c:thickness val="0"/>
      <c:spPr>
        <a:gradFill rotWithShape="0">
          <a:gsLst>
            <a:gs pos="0">
              <a:srgbClr val="808080"/>
            </a:gs>
            <a:gs pos="100000">
              <a:srgbClr val="808080">
                <a:gamma/>
                <a:tint val="0"/>
                <a:invGamma/>
              </a:srgbClr>
            </a:gs>
          </a:gsLst>
          <a:lin ang="5400000" scaled="1"/>
        </a:gradFill>
        <a:ln w="3175">
          <a:solidFill>
            <a:srgbClr val="000000"/>
          </a:solidFill>
          <a:prstDash val="solid"/>
        </a:ln>
      </c:spPr>
    </c:floor>
    <c:sideWall>
      <c:thickness val="0"/>
      <c:spPr>
        <a:gradFill rotWithShape="0">
          <a:gsLst>
            <a:gs pos="0">
              <a:srgbClr val="C0C0C0"/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sideWall>
    <c:backWall>
      <c:thickness val="0"/>
      <c:spPr>
        <a:gradFill rotWithShape="0">
          <a:gsLst>
            <a:gs pos="0">
              <a:srgbClr val="C0C0C0"/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8859573511760164"/>
          <c:y val="9.9655240683673874E-2"/>
          <c:w val="0.63987366884322761"/>
          <c:h val="0.74571236356484183"/>
        </c:manualLayout>
      </c:layout>
      <c:bar3DChart>
        <c:barDir val="col"/>
        <c:grouping val="standard"/>
        <c:varyColors val="0"/>
        <c:ser>
          <c:idx val="9"/>
          <c:order val="0"/>
          <c:tx>
            <c:strRef>
              <c:f>NORMAL!$BF$848</c:f>
              <c:strCache>
                <c:ptCount val="1"/>
                <c:pt idx="0">
                  <c:v>PPS_AGS</c:v>
                </c:pt>
              </c:strCache>
            </c:strRef>
          </c:tx>
          <c:invertIfNegative val="0"/>
          <c:cat>
            <c:strRef>
              <c:f>NORMAL!$BB$843:$BJ$843</c:f>
              <c:strCache>
                <c:ptCount val="9"/>
                <c:pt idx="0">
                  <c:v>02/25/25/2 to 03/04/25/1</c:v>
                </c:pt>
                <c:pt idx="2">
                  <c:v>03/04/25/2 to 03/11/25/1</c:v>
                </c:pt>
                <c:pt idx="4">
                  <c:v>03/11/25/2 to 03/18/25/1</c:v>
                </c:pt>
                <c:pt idx="6">
                  <c:v>03/18/25/2 to 03/25/25/1</c:v>
                </c:pt>
                <c:pt idx="8">
                  <c:v>03/25/25/2 to 04/01/25/1</c:v>
                </c:pt>
              </c:strCache>
            </c:strRef>
          </c:cat>
          <c:val>
            <c:numRef>
              <c:f>NORMAL!$BB$849:$BJ$849</c:f>
              <c:numCache>
                <c:formatCode>General</c:formatCode>
                <c:ptCount val="9"/>
                <c:pt idx="8" formatCode="0.0%">
                  <c:v>0.3215362177929022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CF-449F-BABD-1BCE1D8BEFE3}"/>
            </c:ext>
          </c:extLst>
        </c:ser>
        <c:ser>
          <c:idx val="5"/>
          <c:order val="2"/>
          <c:tx>
            <c:strRef>
              <c:f>NORMAL!$BF$866</c:f>
              <c:strCache>
                <c:ptCount val="1"/>
                <c:pt idx="0">
                  <c:v>RfBooster</c:v>
                </c:pt>
              </c:strCache>
            </c:strRef>
          </c:tx>
          <c:invertIfNegative val="0"/>
          <c:cat>
            <c:strRef>
              <c:f>NORMAL!$BB$843:$BJ$843</c:f>
              <c:strCache>
                <c:ptCount val="9"/>
                <c:pt idx="0">
                  <c:v>02/25/25/2 to 03/04/25/1</c:v>
                </c:pt>
                <c:pt idx="2">
                  <c:v>03/04/25/2 to 03/11/25/1</c:v>
                </c:pt>
                <c:pt idx="4">
                  <c:v>03/11/25/2 to 03/18/25/1</c:v>
                </c:pt>
                <c:pt idx="6">
                  <c:v>03/18/25/2 to 03/25/25/1</c:v>
                </c:pt>
                <c:pt idx="8">
                  <c:v>03/25/25/2 to 04/01/25/1</c:v>
                </c:pt>
              </c:strCache>
            </c:strRef>
          </c:cat>
          <c:val>
            <c:numRef>
              <c:f>NORMAL!$BB$867:$BJ$867</c:f>
              <c:numCache>
                <c:formatCode>General</c:formatCode>
                <c:ptCount val="9"/>
                <c:pt idx="8" formatCode="0.00%">
                  <c:v>0.21876519202722405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CCF-449F-BABD-1BCE1D8BEFE3}"/>
            </c:ext>
          </c:extLst>
        </c:ser>
        <c:ser>
          <c:idx val="1"/>
          <c:order val="4"/>
          <c:tx>
            <c:strRef>
              <c:f>NORMAL!$BD$872</c:f>
              <c:strCache>
                <c:ptCount val="1"/>
                <c:pt idx="0">
                  <c:v>ESHQ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cat>
            <c:strRef>
              <c:f>NORMAL!$BB$843:$BJ$843</c:f>
              <c:strCache>
                <c:ptCount val="9"/>
                <c:pt idx="0">
                  <c:v>02/25/25/2 to 03/04/25/1</c:v>
                </c:pt>
                <c:pt idx="2">
                  <c:v>03/04/25/2 to 03/11/25/1</c:v>
                </c:pt>
                <c:pt idx="4">
                  <c:v>03/11/25/2 to 03/18/25/1</c:v>
                </c:pt>
                <c:pt idx="6">
                  <c:v>03/18/25/2 to 03/25/25/1</c:v>
                </c:pt>
                <c:pt idx="8">
                  <c:v>03/25/25/2 to 04/01/25/1</c:v>
                </c:pt>
              </c:strCache>
            </c:strRef>
          </c:cat>
          <c:val>
            <c:numRef>
              <c:f>NORMAL!$BB$873:$BJ$873</c:f>
              <c:numCache>
                <c:formatCode>General</c:formatCode>
                <c:ptCount val="9"/>
                <c:pt idx="8" formatCode="0.0%">
                  <c:v>8.9256198347107421E-2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CCF-449F-BABD-1BCE1D8BEFE3}"/>
            </c:ext>
          </c:extLst>
        </c:ser>
        <c:ser>
          <c:idx val="3"/>
          <c:order val="6"/>
          <c:tx>
            <c:strRef>
              <c:f>NORMAL!$BD$876</c:f>
              <c:strCache>
                <c:ptCount val="1"/>
                <c:pt idx="0">
                  <c:v>PPS_Booster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cat>
            <c:strRef>
              <c:f>NORMAL!$BB$843:$BJ$843</c:f>
              <c:strCache>
                <c:ptCount val="9"/>
                <c:pt idx="0">
                  <c:v>02/25/25/2 to 03/04/25/1</c:v>
                </c:pt>
                <c:pt idx="2">
                  <c:v>03/04/25/2 to 03/11/25/1</c:v>
                </c:pt>
                <c:pt idx="4">
                  <c:v>03/11/25/2 to 03/18/25/1</c:v>
                </c:pt>
                <c:pt idx="6">
                  <c:v>03/18/25/2 to 03/25/25/1</c:v>
                </c:pt>
                <c:pt idx="8">
                  <c:v>03/25/25/2 to 04/01/25/1</c:v>
                </c:pt>
              </c:strCache>
            </c:strRef>
          </c:cat>
          <c:val>
            <c:numRef>
              <c:f>NORMAL!$BB$877:$BJ$877</c:f>
              <c:numCache>
                <c:formatCode>General</c:formatCode>
                <c:ptCount val="9"/>
                <c:pt idx="8" formatCode="0.00%">
                  <c:v>3.4030140982012629E-3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CCF-449F-BABD-1BCE1D8BEFE3}"/>
            </c:ext>
          </c:extLst>
        </c:ser>
        <c:ser>
          <c:idx val="7"/>
          <c:order val="8"/>
          <c:tx>
            <c:strRef>
              <c:f>NORMAL!$BF$882</c:f>
              <c:strCache>
                <c:ptCount val="1"/>
                <c:pt idx="0">
                  <c:v>PS_RHIC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NORMAL!$BB$843:$BJ$843</c:f>
              <c:strCache>
                <c:ptCount val="9"/>
                <c:pt idx="0">
                  <c:v>02/25/25/2 to 03/04/25/1</c:v>
                </c:pt>
                <c:pt idx="2">
                  <c:v>03/04/25/2 to 03/11/25/1</c:v>
                </c:pt>
                <c:pt idx="4">
                  <c:v>03/11/25/2 to 03/18/25/1</c:v>
                </c:pt>
                <c:pt idx="6">
                  <c:v>03/18/25/2 to 03/25/25/1</c:v>
                </c:pt>
                <c:pt idx="8">
                  <c:v>03/25/25/2 to 04/01/25/1</c:v>
                </c:pt>
              </c:strCache>
            </c:strRef>
          </c:cat>
          <c:val>
            <c:numRef>
              <c:f>NORMAL!$BB$883:$BJ$883</c:f>
              <c:numCache>
                <c:formatCode>General</c:formatCode>
                <c:ptCount val="9"/>
                <c:pt idx="8" formatCode="0.00%">
                  <c:v>0.28128342245989296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4-9CCF-449F-BABD-1BCE1D8BEFE3}"/>
            </c:ext>
          </c:extLst>
        </c:ser>
        <c:ser>
          <c:idx val="4"/>
          <c:order val="14"/>
          <c:tx>
            <c:strRef>
              <c:f>NORMAL!$BD$878</c:f>
              <c:strCache>
                <c:ptCount val="1"/>
                <c:pt idx="0">
                  <c:v>sum&lt;1hr</c:v>
                </c:pt>
              </c:strCache>
              <c:extLst xmlns:c15="http://schemas.microsoft.com/office/drawing/2012/chart"/>
            </c:strRef>
          </c:tx>
          <c:spPr>
            <a:solidFill>
              <a:schemeClr val="bg1"/>
            </a:solidFill>
          </c:spPr>
          <c:invertIfNegative val="0"/>
          <c:dPt>
            <c:idx val="2"/>
            <c:invertIfNegative val="0"/>
            <c:bubble3D val="0"/>
            <c:spPr>
              <a:solidFill>
                <a:schemeClr val="bg1"/>
              </a:solidFill>
              <a:ln>
                <a:solidFill>
                  <a:schemeClr val="bg1"/>
                </a:solidFill>
              </a:ln>
            </c:spPr>
            <c:extLst xmlns:c15="http://schemas.microsoft.com/office/drawing/2012/chart">
              <c:ext xmlns:c16="http://schemas.microsoft.com/office/drawing/2014/chart" uri="{C3380CC4-5D6E-409C-BE32-E72D297353CC}">
                <c16:uniqueId val="{00000006-9CCF-449F-BABD-1BCE1D8BEFE3}"/>
              </c:ext>
            </c:extLst>
          </c:dPt>
          <c:cat>
            <c:strRef>
              <c:f>NORMAL!$BB$843:$BJ$843</c:f>
              <c:strCache>
                <c:ptCount val="9"/>
                <c:pt idx="0">
                  <c:v>02/25/25/2 to 03/04/25/1</c:v>
                </c:pt>
                <c:pt idx="2">
                  <c:v>03/04/25/2 to 03/11/25/1</c:v>
                </c:pt>
                <c:pt idx="4">
                  <c:v>03/11/25/2 to 03/18/25/1</c:v>
                </c:pt>
                <c:pt idx="6">
                  <c:v>03/18/25/2 to 03/25/25/1</c:v>
                </c:pt>
                <c:pt idx="8">
                  <c:v>03/25/25/2 to 04/01/25/1</c:v>
                </c:pt>
              </c:strCache>
            </c:strRef>
          </c:cat>
          <c:val>
            <c:numRef>
              <c:f>NORMAL!$BB$879:$BJ$879</c:f>
              <c:numCache>
                <c:formatCode>General</c:formatCode>
                <c:ptCount val="9"/>
                <c:pt idx="8" formatCode="0.0%">
                  <c:v>6.3198833252309169E-3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7-9CCF-449F-BABD-1BCE1D8BEF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4591232"/>
        <c:axId val="104539648"/>
        <c:axId val="77089408"/>
        <c:extLst>
          <c:ext xmlns:c15="http://schemas.microsoft.com/office/drawing/2012/chart" uri="{02D57815-91ED-43cb-92C2-25804820EDAC}">
            <c15:filteredBarSeries>
              <c15:ser>
                <c:idx val="10"/>
                <c:order val="1"/>
                <c:tx>
                  <c:strRef>
                    <c:extLst>
                      <c:ext uri="{02D57815-91ED-43cb-92C2-25804820EDAC}">
                        <c15:formulaRef>
                          <c15:sqref>NORMAL!$BF$850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NORMAL!$BB$851:$BJ$851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8-9CCF-449F-BABD-1BCE1D8BEFE3}"/>
                  </c:ext>
                </c:extLst>
              </c15:ser>
            </c15:filteredBarSeries>
            <c15:filteredBarSeries>
              <c15:ser>
                <c:idx val="0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NORMAL!$BD$870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spPr>
                  <a:solidFill>
                    <a:srgbClr val="C00000"/>
                  </a:solidFill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NORMAL!$BB$871:$BH$871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9CCF-449F-BABD-1BCE1D8BEFE3}"/>
                  </c:ext>
                </c:extLst>
              </c15:ser>
            </c15:filteredBarSeries>
            <c15:filteredBarSeries>
              <c15:ser>
                <c:idx val="2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NORMAL!$BD$874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NORMAL!$BB$875:$BH$875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9CCF-449F-BABD-1BCE1D8BEFE3}"/>
                  </c:ext>
                </c:extLst>
              </c15:ser>
            </c15:filteredBarSeries>
            <c15:filteredBarSeries>
              <c15:ser>
                <c:idx val="6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NORMAL!$BF$868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spPr>
                  <a:solidFill>
                    <a:srgbClr val="FF00FF"/>
                  </a:solidFill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NORMAL!$BB$869:$BH$869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9CCF-449F-BABD-1BCE1D8BEFE3}"/>
                  </c:ext>
                </c:extLst>
              </c15:ser>
            </c15:filteredBarSeries>
            <c15:filteredBarSeries>
              <c15:ser>
                <c:idx val="8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NORMAL!$BF$884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NORMAL!$BB$885:$BF$885</c15:sqref>
                        </c15:formulaRef>
                      </c:ext>
                    </c:extLst>
                    <c:numCache>
                      <c:formatCode>General</c:formatCode>
                      <c:ptCount val="5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9CCF-449F-BABD-1BCE1D8BEFE3}"/>
                  </c:ext>
                </c:extLst>
              </c15:ser>
            </c15:filteredBarSeries>
            <c15:filteredBarSeries>
              <c15:ser>
                <c:idx val="11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NORMAL!$BF$844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NORMAL!$BB$845:$BH$845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9CCF-449F-BABD-1BCE1D8BEFE3}"/>
                  </c:ext>
                </c:extLst>
              </c15:ser>
            </c15:filteredBarSeries>
            <c15:filteredBarSeries>
              <c15:ser>
                <c:idx val="12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NORMAL!$BD$862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NORMAL!$BB$863:$BD$863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9CCF-449F-BABD-1BCE1D8BEFE3}"/>
                  </c:ext>
                </c:extLst>
              </c15:ser>
            </c15:filteredBarSeries>
            <c15:filteredBarSeries>
              <c15:ser>
                <c:idx val="13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NORMAL!$BD$864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NORMAL!$BB$865:$BD$865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9CCF-449F-BABD-1BCE1D8BEFE3}"/>
                  </c:ext>
                </c:extLst>
              </c15:ser>
            </c15:filteredBarSeries>
            <c15:filteredBarSeries>
              <c15:ser>
                <c:idx val="14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NORMAL!$BB$846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NORMAL!$BB$847:$BH$847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9CCF-449F-BABD-1BCE1D8BEFE3}"/>
                  </c:ext>
                </c:extLst>
              </c15:ser>
            </c15:filteredBarSeries>
            <c15:filteredBarSeries>
              <c15:ser>
                <c:idx val="15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NORMAL!$BB$846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NORMAL!$BB$847:$BH$847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9CCF-449F-BABD-1BCE1D8BEFE3}"/>
                  </c:ext>
                </c:extLst>
              </c15:ser>
            </c15:filteredBarSeries>
          </c:ext>
        </c:extLst>
      </c:bar3DChart>
      <c:catAx>
        <c:axId val="94591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4000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4539648"/>
        <c:crosses val="autoZero"/>
        <c:auto val="1"/>
        <c:lblAlgn val="ctr"/>
        <c:lblOffset val="100"/>
        <c:tickLblSkip val="1"/>
        <c:tickMarkSkip val="1"/>
        <c:noMultiLvlLbl val="1"/>
      </c:catAx>
      <c:valAx>
        <c:axId val="104539648"/>
        <c:scaling>
          <c:orientation val="minMax"/>
        </c:scaling>
        <c:delete val="0"/>
        <c:axPos val="r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%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4591232"/>
        <c:crosses val="max"/>
        <c:crossBetween val="between"/>
      </c:valAx>
      <c:serAx>
        <c:axId val="77089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324000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4539648"/>
        <c:crosses val="autoZero"/>
        <c:tickLblSkip val="1"/>
        <c:tickMarkSkip val="1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475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INTEGRATED </a:t>
            </a:r>
            <a:r>
              <a:rPr lang="en-US" sz="1475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FAILURES</a:t>
            </a:r>
            <a:r>
              <a:rPr lang="en-US" sz="1475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 (GREATER THAN ONE HOUR) </a:t>
            </a:r>
            <a:r>
              <a:rPr lang="en-US" sz="1475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BY SYSTEM -- April 2025</a:t>
            </a:r>
          </a:p>
        </c:rich>
      </c:tx>
      <c:layout>
        <c:manualLayout>
          <c:xMode val="edge"/>
          <c:yMode val="edge"/>
          <c:x val="0.19577134844287691"/>
          <c:y val="2.5641025641025869E-2"/>
        </c:manualLayout>
      </c:layout>
      <c:overlay val="0"/>
      <c:spPr>
        <a:noFill/>
        <a:ln w="25400">
          <a:noFill/>
        </a:ln>
      </c:spPr>
    </c:title>
    <c:autoTitleDeleted val="0"/>
    <c:view3D>
      <c:rotX val="10"/>
      <c:hPercent val="100"/>
      <c:rotY val="65"/>
      <c:depthPercent val="100"/>
      <c:rAngAx val="0"/>
    </c:view3D>
    <c:floor>
      <c:thickness val="0"/>
      <c:spPr>
        <a:gradFill rotWithShape="0">
          <a:gsLst>
            <a:gs pos="0">
              <a:srgbClr val="808080"/>
            </a:gs>
            <a:gs pos="100000">
              <a:srgbClr val="808080">
                <a:gamma/>
                <a:tint val="0"/>
                <a:invGamma/>
              </a:srgbClr>
            </a:gs>
          </a:gsLst>
          <a:lin ang="5400000" scaled="1"/>
        </a:gradFill>
        <a:ln w="3175">
          <a:solidFill>
            <a:srgbClr val="000000"/>
          </a:solidFill>
          <a:prstDash val="solid"/>
        </a:ln>
      </c:spPr>
    </c:floor>
    <c:side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sideWall>
    <c:back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5.8707239284332496E-2"/>
          <c:y val="9.9003905538311704E-2"/>
          <c:w val="0.86930179544290032"/>
          <c:h val="0.76644894003634156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NORMAL!$B$844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rgbClr val="FFFF00"/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NORMAL!$B$845:$I$845</c:f>
              <c:numCache>
                <c:formatCode>General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0-5DAF-4AEE-81AB-03943D39EEFE}"/>
            </c:ext>
          </c:extLst>
        </c:ser>
        <c:ser>
          <c:idx val="1"/>
          <c:order val="1"/>
          <c:tx>
            <c:strRef>
              <c:f>NORMAL!$B$846</c:f>
              <c:strCache>
                <c:ptCount val="1"/>
                <c:pt idx="0">
                  <c:v>.</c:v>
                </c:pt>
              </c:strCache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NORMAL!$B$847:$I$847</c:f>
              <c:numCache>
                <c:formatCode>General</c:formatCode>
                <c:ptCount val="8"/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5DAF-4AEE-81AB-03943D39EEFE}"/>
            </c:ext>
          </c:extLst>
        </c:ser>
        <c:ser>
          <c:idx val="2"/>
          <c:order val="2"/>
          <c:tx>
            <c:strRef>
              <c:f>NORMAL!$B$848</c:f>
              <c:strCache>
                <c:ptCount val="1"/>
                <c:pt idx="0">
                  <c:v>.</c:v>
                </c:pt>
              </c:strCache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NORMAL!$B$849:$I$849</c:f>
              <c:numCache>
                <c:formatCode>General</c:formatCode>
                <c:ptCount val="8"/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5DAF-4AEE-81AB-03943D39EEFE}"/>
            </c:ext>
          </c:extLst>
        </c:ser>
        <c:ser>
          <c:idx val="3"/>
          <c:order val="3"/>
          <c:tx>
            <c:strRef>
              <c:f>NORMAL!$B$850</c:f>
              <c:strCache>
                <c:ptCount val="1"/>
                <c:pt idx="0">
                  <c:v>.</c:v>
                </c:pt>
              </c:strCache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NORMAL!$B$851:$I$851</c:f>
              <c:numCache>
                <c:formatCode>General</c:formatCode>
                <c:ptCount val="8"/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5DAF-4AEE-81AB-03943D39EEFE}"/>
            </c:ext>
          </c:extLst>
        </c:ser>
        <c:ser>
          <c:idx val="4"/>
          <c:order val="4"/>
          <c:tx>
            <c:strRef>
              <c:f>NORMAL!$B$852</c:f>
              <c:strCache>
                <c:ptCount val="1"/>
                <c:pt idx="0">
                  <c:v>.</c:v>
                </c:pt>
              </c:strCache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NORMAL!$B$853:$I$853</c:f>
              <c:numCache>
                <c:formatCode>General</c:formatCode>
                <c:ptCount val="8"/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5DAF-4AEE-81AB-03943D39EEFE}"/>
            </c:ext>
          </c:extLst>
        </c:ser>
        <c:ser>
          <c:idx val="10"/>
          <c:order val="5"/>
          <c:tx>
            <c:strRef>
              <c:f>NORMAL!$B$854</c:f>
              <c:strCache>
                <c:ptCount val="1"/>
                <c:pt idx="0">
                  <c:v>.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NORMAL!$B$855:$I$855</c:f>
              <c:numCache>
                <c:formatCode>General</c:formatCode>
                <c:ptCount val="8"/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5-5DAF-4AEE-81AB-03943D39EEFE}"/>
            </c:ext>
          </c:extLst>
        </c:ser>
        <c:ser>
          <c:idx val="11"/>
          <c:order val="6"/>
          <c:tx>
            <c:strRef>
              <c:f>NORMAL!$B$856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NORMAL!$B$857:$I$857</c:f>
              <c:numCache>
                <c:formatCode>General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6-5DAF-4AEE-81AB-03943D39EEFE}"/>
            </c:ext>
          </c:extLst>
        </c:ser>
        <c:ser>
          <c:idx val="6"/>
          <c:order val="7"/>
          <c:tx>
            <c:strRef>
              <c:f>NORMAL!$B$858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20000"/>
                <a:lumOff val="80000"/>
              </a:schemeClr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NORMAL!$B$859:$I$859</c:f>
              <c:numCache>
                <c:formatCode>General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7-5DAF-4AEE-81AB-03943D39EEFE}"/>
            </c:ext>
          </c:extLst>
        </c:ser>
        <c:ser>
          <c:idx val="14"/>
          <c:order val="8"/>
          <c:tx>
            <c:strRef>
              <c:f>NORMAL!$B$860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NORMAL!$B$861:$I$861</c:f>
              <c:numCache>
                <c:formatCode>General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8-5DAF-4AEE-81AB-03943D39EEFE}"/>
            </c:ext>
          </c:extLst>
        </c:ser>
        <c:ser>
          <c:idx val="7"/>
          <c:order val="9"/>
          <c:tx>
            <c:strRef>
              <c:f>NORMAL!$B$862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NORMAL!$B$863:$I$863</c:f>
              <c:numCache>
                <c:formatCode>General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9-5DAF-4AEE-81AB-03943D39EEFE}"/>
            </c:ext>
          </c:extLst>
        </c:ser>
        <c:ser>
          <c:idx val="13"/>
          <c:order val="10"/>
          <c:tx>
            <c:strRef>
              <c:f>NORMAL!$B$864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NORMAL!$B$865:$I$865</c:f>
              <c:numCache>
                <c:formatCode>General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A-5DAF-4AEE-81AB-03943D39EEFE}"/>
            </c:ext>
          </c:extLst>
        </c:ser>
        <c:ser>
          <c:idx val="12"/>
          <c:order val="11"/>
          <c:tx>
            <c:strRef>
              <c:f>NORMAL!$B$866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NORMAL!$B$867:$I$867</c:f>
              <c:numCache>
                <c:formatCode>General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B-5DAF-4AEE-81AB-03943D39EEFE}"/>
            </c:ext>
          </c:extLst>
        </c:ser>
        <c:ser>
          <c:idx val="8"/>
          <c:order val="12"/>
          <c:tx>
            <c:strRef>
              <c:f>NORMAL!$B$868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NORMAL!$B$869:$I$869</c:f>
              <c:numCache>
                <c:formatCode>General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C-5DAF-4AEE-81AB-03943D39EEFE}"/>
            </c:ext>
          </c:extLst>
        </c:ser>
        <c:ser>
          <c:idx val="5"/>
          <c:order val="14"/>
          <c:tx>
            <c:strRef>
              <c:f>NORMAL!$B$870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invertIfNegative val="0"/>
          <c:cat>
            <c:strLit>
              <c:ptCount val="8"/>
              <c:pt idx="0">
                <c:v>04/01/25/2 to 04/08/25/1</c:v>
              </c:pt>
              <c:pt idx="2">
                <c:v>04/08/25/2 to 04/15/25/1</c:v>
              </c:pt>
              <c:pt idx="4">
                <c:v>04/15/25/2 to 04/22/25/1</c:v>
              </c:pt>
              <c:pt idx="6">
                <c:v>04/22/25/2 to 04/29/25/1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NORMAL!$B$871:$I$871</c:f>
              <c:numCache>
                <c:formatCode>General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D-5DAF-4AEE-81AB-03943D39EEFE}"/>
            </c:ext>
          </c:extLst>
        </c:ser>
        <c:ser>
          <c:idx val="15"/>
          <c:order val="15"/>
          <c:tx>
            <c:strRef>
              <c:f>NORMAL!$B$882</c:f>
              <c:strCache>
                <c:ptCount val="1"/>
                <c:pt idx="0">
                  <c:v>sum failures&lt;1hr</c:v>
                </c:pt>
              </c:strCache>
            </c:strRef>
          </c:tx>
          <c:invertIfNegative val="0"/>
          <c:cat>
            <c:strLit>
              <c:ptCount val="8"/>
              <c:pt idx="0">
                <c:v>04/01/25/2 to 04/08/25/1</c:v>
              </c:pt>
              <c:pt idx="2">
                <c:v>04/08/25/2 to 04/15/25/1</c:v>
              </c:pt>
              <c:pt idx="4">
                <c:v>04/15/25/2 to 04/22/25/1</c:v>
              </c:pt>
              <c:pt idx="6">
                <c:v>04/22/25/2 to 04/29/25/1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NORMAL!$B$883:$I$883</c:f>
              <c:numCache>
                <c:formatCode>General</c:formatCode>
                <c:ptCount val="8"/>
                <c:pt idx="0" formatCode="0.00%">
                  <c:v>0</c:v>
                </c:pt>
                <c:pt idx="2" formatCode="0.00%">
                  <c:v>0</c:v>
                </c:pt>
                <c:pt idx="4" formatCode="0.0%">
                  <c:v>0</c:v>
                </c:pt>
                <c:pt idx="6" formatCode="0.0%">
                  <c:v>0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E-5DAF-4AEE-81AB-03943D39EE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8991616"/>
        <c:axId val="68993408"/>
        <c:axId val="89356928"/>
        <c:extLst>
          <c:ext xmlns:c15="http://schemas.microsoft.com/office/drawing/2012/chart" uri="{02D57815-91ED-43cb-92C2-25804820EDAC}">
            <c15:filteredBarSeries>
              <c15:ser>
                <c:idx val="9"/>
                <c:order val="13"/>
                <c:tx>
                  <c:strRef>
                    <c:extLst>
                      <c:ext uri="{02D57815-91ED-43cb-92C2-25804820EDAC}">
                        <c15:formulaRef>
                          <c15:sqref>NORMAL!$B$882</c15:sqref>
                        </c15:formulaRef>
                      </c:ext>
                    </c:extLst>
                    <c:strCache>
                      <c:ptCount val="1"/>
                      <c:pt idx="0">
                        <c:v>sum failures&lt;1hr</c:v>
                      </c:pt>
                    </c:strCache>
                  </c:strRef>
                </c:tx>
                <c:spPr>
                  <a:solidFill>
                    <a:schemeClr val="bg1"/>
                  </a:solidFill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NORMAL!$B$843:$I$843</c15:sqref>
                        </c15:formulaRef>
                      </c:ext>
                    </c:extLst>
                    <c:strCache>
                      <c:ptCount val="7"/>
                      <c:pt idx="0">
                        <c:v>04/01/25/2 to 04/08/25/1</c:v>
                      </c:pt>
                      <c:pt idx="2">
                        <c:v>04/08/25/2 to 04/15/25/1</c:v>
                      </c:pt>
                      <c:pt idx="4">
                        <c:v>04/15/25/2 to 04/22/25/1</c:v>
                      </c:pt>
                      <c:pt idx="6">
                        <c:v>04/22/25/2 to 04/29/25/1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NORMAL!$B$883:$I$883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 formatCode="0.00%">
                        <c:v>0</c:v>
                      </c:pt>
                      <c:pt idx="2" formatCode="0.00%">
                        <c:v>0</c:v>
                      </c:pt>
                      <c:pt idx="4" formatCode="0.0%">
                        <c:v>0</c:v>
                      </c:pt>
                      <c:pt idx="6" formatCode="0.0%">
                        <c:v>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F-5DAF-4AEE-81AB-03943D39EEFE}"/>
                  </c:ext>
                </c:extLst>
              </c15:ser>
            </c15:filteredBarSeries>
          </c:ext>
        </c:extLst>
      </c:bar3DChart>
      <c:catAx>
        <c:axId val="68991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360000" vert="horz" anchor="ctr" anchorCtr="1"/>
          <a:lstStyle/>
          <a:p>
            <a:pPr>
              <a:defRPr sz="117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93408"/>
        <c:crosses val="autoZero"/>
        <c:auto val="1"/>
        <c:lblAlgn val="ctr"/>
        <c:lblOffset val="100"/>
        <c:tickLblSkip val="2"/>
        <c:tickMarkSkip val="1"/>
        <c:noMultiLvlLbl val="1"/>
      </c:catAx>
      <c:valAx>
        <c:axId val="68993408"/>
        <c:scaling>
          <c:orientation val="minMax"/>
        </c:scaling>
        <c:delete val="0"/>
        <c:axPos val="r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7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91616"/>
        <c:crosses val="max"/>
        <c:crossBetween val="between"/>
      </c:valAx>
      <c:serAx>
        <c:axId val="89356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2520000" vert="horz"/>
          <a:lstStyle/>
          <a:p>
            <a:pPr>
              <a:defRPr sz="9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93408"/>
        <c:crosses val="autoZero"/>
        <c:tickMarkSkip val="1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dirty="0"/>
              <a:t>NSRL Hours</a:t>
            </a:r>
          </a:p>
        </c:rich>
      </c:tx>
      <c:layout>
        <c:manualLayout>
          <c:xMode val="edge"/>
          <c:yMode val="edge"/>
          <c:x val="2.5656169412764742E-2"/>
          <c:y val="1.9963031423290208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7577521388873936E-4"/>
          <c:y val="0.30543594539129931"/>
          <c:w val="0.99671414548791137"/>
          <c:h val="0.67224705782744898"/>
        </c:manualLayout>
      </c:layout>
      <c:pie3DChart>
        <c:varyColors val="1"/>
        <c:ser>
          <c:idx val="0"/>
          <c:order val="0"/>
          <c:tx>
            <c:v>NSRL Hours</c:v>
          </c:tx>
          <c:dPt>
            <c:idx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1-3EC8-4188-A04E-01CEB9C5D5ED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3-3EC8-4188-A04E-01CEB9C5D5ED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5-3EC8-4188-A04E-01CEB9C5D5ED}"/>
              </c:ext>
            </c:extLst>
          </c:dPt>
          <c:dPt>
            <c:idx val="3"/>
            <c:bubble3D val="0"/>
            <c:spPr>
              <a:solidFill>
                <a:schemeClr val="bg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3EC8-4188-A04E-01CEB9C5D5ED}"/>
              </c:ext>
            </c:extLst>
          </c:dPt>
          <c:dPt>
            <c:idx val="4"/>
            <c:bubble3D val="0"/>
            <c:spPr>
              <a:solidFill>
                <a:srgbClr val="7030A0"/>
              </a:solidFill>
            </c:spPr>
            <c:extLst>
              <c:ext xmlns:c16="http://schemas.microsoft.com/office/drawing/2014/chart" uri="{C3380CC4-5D6E-409C-BE32-E72D297353CC}">
                <c16:uniqueId val="{00000009-3EC8-4188-A04E-01CEB9C5D5ED}"/>
              </c:ext>
            </c:extLst>
          </c:dPt>
          <c:dPt>
            <c:idx val="5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B-3EC8-4188-A04E-01CEB9C5D5ED}"/>
              </c:ext>
            </c:extLst>
          </c:dPt>
          <c:dPt>
            <c:idx val="6"/>
            <c:bubble3D val="0"/>
            <c:spPr>
              <a:solidFill>
                <a:schemeClr val="tx1">
                  <a:lumMod val="75000"/>
                  <a:lumOff val="2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D-3EC8-4188-A04E-01CEB9C5D5ED}"/>
              </c:ext>
            </c:extLst>
          </c:dPt>
          <c:dPt>
            <c:idx val="7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F-3EC8-4188-A04E-01CEB9C5D5ED}"/>
              </c:ext>
            </c:extLst>
          </c:dPt>
          <c:dLbls>
            <c:dLbl>
              <c:idx val="0"/>
              <c:layout>
                <c:manualLayout>
                  <c:x val="-0.26705710876584166"/>
                  <c:y val="-2.7726341566361546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200" b="0"/>
                    </a:pPr>
                    <a:fld id="{66BCA206-2F51-4AF8-BEC7-00FD40BA14F3}" type="CATEGORYNAME">
                      <a:rPr lang="en-US" sz="1400"/>
                      <a:pPr>
                        <a:defRPr sz="1200" b="0"/>
                      </a:pPr>
                      <a:t>[CATEGORY NAME]</a:t>
                    </a:fld>
                    <a:r>
                      <a:rPr lang="en-US" sz="1400" baseline="0" dirty="0"/>
                      <a:t>, </a:t>
                    </a:r>
                    <a:fld id="{D96B8C0E-84FE-42EF-8E0B-42C79E7BCD2F}" type="VALUE">
                      <a:rPr lang="en-US" sz="1400" baseline="0"/>
                      <a:pPr>
                        <a:defRPr sz="1200" b="0"/>
                      </a:pPr>
                      <a:t>[VALUE]</a:t>
                    </a:fld>
                    <a:r>
                      <a:rPr lang="en-US" sz="1400" baseline="0" dirty="0"/>
                      <a:t>, </a:t>
                    </a:r>
                    <a:fld id="{E994F66C-B4B2-4D28-871F-EB9621FB620F}" type="PERCENTAGE">
                      <a:rPr lang="en-US" sz="1400" baseline="0"/>
                      <a:pPr>
                        <a:defRPr sz="1200" b="0"/>
                      </a:pPr>
                      <a:t>[PERCENTAGE]</a:t>
                    </a:fld>
                    <a:endParaRPr lang="en-US" sz="1400" baseline="0" dirty="0"/>
                  </a:p>
                </c:rich>
              </c:tx>
              <c:numFmt formatCode="General" sourceLinked="0"/>
              <c:spPr>
                <a:xfrm>
                  <a:off x="1055274" y="1285041"/>
                  <a:ext cx="2557825" cy="251264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87210"/>
                        <a:gd name="adj2" fmla="val 220623"/>
                      </a:avLst>
                    </a:prstGeom>
                  </c15:spPr>
                  <c15:layout>
                    <c:manualLayout>
                      <c:w val="0.27940908036772227"/>
                      <c:h val="4.5713136943833957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3EC8-4188-A04E-01CEB9C5D5ED}"/>
                </c:ext>
              </c:extLst>
            </c:dLbl>
            <c:dLbl>
              <c:idx val="1"/>
              <c:layout>
                <c:manualLayout>
                  <c:x val="0.13873102021113531"/>
                  <c:y val="-2.4329034887274951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200" b="0"/>
                    </a:pPr>
                    <a:fld id="{66BCA206-2F51-4AF8-BEC7-00FD40BA14F3}" type="CATEGORYNAME">
                      <a:rPr lang="en-US" sz="1400"/>
                      <a:pPr>
                        <a:defRPr sz="1200" b="0"/>
                      </a:pPr>
                      <a:t>[CATEGORY NAME]</a:t>
                    </a:fld>
                    <a:r>
                      <a:rPr lang="en-US" sz="1400" baseline="0" dirty="0"/>
                      <a:t>, </a:t>
                    </a:r>
                    <a:fld id="{D96B8C0E-84FE-42EF-8E0B-42C79E7BCD2F}" type="VALUE">
                      <a:rPr lang="en-US" sz="1400" baseline="0"/>
                      <a:pPr>
                        <a:defRPr sz="1200" b="0"/>
                      </a:pPr>
                      <a:t>[VALUE]</a:t>
                    </a:fld>
                    <a:r>
                      <a:rPr lang="en-US" sz="1400" baseline="0" dirty="0"/>
                      <a:t>, </a:t>
                    </a:r>
                    <a:fld id="{E994F66C-B4B2-4D28-871F-EB9621FB620F}" type="PERCENTAGE">
                      <a:rPr lang="en-US" sz="1400" baseline="0"/>
                      <a:pPr>
                        <a:defRPr sz="1200" b="0"/>
                      </a:pPr>
                      <a:t>[PERCENTAGE]</a:t>
                    </a:fld>
                    <a:endParaRPr lang="en-US" sz="1400" baseline="0" dirty="0"/>
                  </a:p>
                </c:rich>
              </c:tx>
              <c:numFmt formatCode="General" sourceLinked="0"/>
              <c:spPr>
                <a:xfrm>
                  <a:off x="5469905" y="1280659"/>
                  <a:ext cx="1744742" cy="274320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89778"/>
                        <a:gd name="adj2" fmla="val 137856"/>
                      </a:avLst>
                    </a:prstGeom>
                  </c15:spPr>
                  <c15:layout>
                    <c:manualLayout>
                      <c:w val="0.19059045755984899"/>
                      <c:h val="4.9907578558225509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3EC8-4188-A04E-01CEB9C5D5ED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0.31262597072077508"/>
                      <c:h val="5.452865064695008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3EC8-4188-A04E-01CEB9C5D5ED}"/>
                </c:ext>
              </c:extLst>
            </c:dLbl>
            <c:dLbl>
              <c:idx val="3"/>
              <c:layout>
                <c:manualLayout>
                  <c:x val="0.11930857579118423"/>
                  <c:y val="9.5728055365537676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200" b="0"/>
                    </a:pPr>
                    <a:fld id="{66BCA206-2F51-4AF8-BEC7-00FD40BA14F3}" type="CATEGORYNAME">
                      <a:rPr lang="en-US" sz="1400"/>
                      <a:pPr>
                        <a:defRPr sz="1200" b="0"/>
                      </a:pPr>
                      <a:t>[CATEGORY NAME]</a:t>
                    </a:fld>
                    <a:r>
                      <a:rPr lang="en-US" sz="1400" baseline="0" dirty="0"/>
                      <a:t>, </a:t>
                    </a:r>
                    <a:fld id="{D96B8C0E-84FE-42EF-8E0B-42C79E7BCD2F}" type="VALUE">
                      <a:rPr lang="en-US" sz="1400" baseline="0"/>
                      <a:pPr>
                        <a:defRPr sz="1200" b="0"/>
                      </a:pPr>
                      <a:t>[VALUE]</a:t>
                    </a:fld>
                    <a:r>
                      <a:rPr lang="en-US" sz="1400" baseline="0" dirty="0"/>
                      <a:t>, </a:t>
                    </a:r>
                    <a:fld id="{E994F66C-B4B2-4D28-871F-EB9621FB620F}" type="PERCENTAGE">
                      <a:rPr lang="en-US" sz="1400" baseline="0"/>
                      <a:pPr>
                        <a:defRPr sz="1200" b="0"/>
                      </a:pPr>
                      <a:t>[PERCENTAGE]</a:t>
                    </a:fld>
                    <a:endParaRPr lang="en-US" sz="1400" baseline="0" dirty="0"/>
                  </a:p>
                </c:rich>
              </c:tx>
              <c:numFmt formatCode="General" sourceLinked="0"/>
              <c:spPr>
                <a:xfrm>
                  <a:off x="6214965" y="1961094"/>
                  <a:ext cx="2268627" cy="274320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102465"/>
                        <a:gd name="adj2" fmla="val -63533"/>
                      </a:avLst>
                    </a:prstGeom>
                  </c15:spPr>
                  <c15:layout>
                    <c:manualLayout>
                      <c:w val="0.24781807323662286"/>
                      <c:h val="4.9907578558225509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3EC8-4188-A04E-01CEB9C5D5ED}"/>
                </c:ext>
              </c:extLst>
            </c:dLbl>
            <c:dLbl>
              <c:idx val="4"/>
              <c:layout>
                <c:manualLayout>
                  <c:x val="0.10682284350633667"/>
                  <c:y val="0.20794824399260628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200" b="0"/>
                    </a:pPr>
                    <a:fld id="{66BCA206-2F51-4AF8-BEC7-00FD40BA14F3}" type="CATEGORYNAME">
                      <a:rPr lang="en-US" sz="1400"/>
                      <a:pPr>
                        <a:defRPr sz="1200" b="0"/>
                      </a:pPr>
                      <a:t>[CATEGORY NAME]</a:t>
                    </a:fld>
                    <a:r>
                      <a:rPr lang="en-US" sz="1400" baseline="0" dirty="0"/>
                      <a:t>, </a:t>
                    </a:r>
                    <a:fld id="{D96B8C0E-84FE-42EF-8E0B-42C79E7BCD2F}" type="VALUE">
                      <a:rPr lang="en-US" sz="1400" baseline="0"/>
                      <a:pPr>
                        <a:defRPr sz="1200" b="0"/>
                      </a:pPr>
                      <a:t>[VALUE]</a:t>
                    </a:fld>
                    <a:r>
                      <a:rPr lang="en-US" sz="1400" baseline="0" dirty="0"/>
                      <a:t>, </a:t>
                    </a:r>
                    <a:fld id="{E994F66C-B4B2-4D28-871F-EB9621FB620F}" type="PERCENTAGE">
                      <a:rPr lang="en-US" sz="1400" baseline="0"/>
                      <a:pPr>
                        <a:defRPr sz="1200" b="0"/>
                      </a:pPr>
                      <a:t>[PERCENTAGE]</a:t>
                    </a:fld>
                    <a:endParaRPr lang="en-US" sz="1400" baseline="0" dirty="0"/>
                  </a:p>
                </c:rich>
              </c:tx>
              <c:numFmt formatCode="General" sourceLinked="0"/>
              <c:spPr>
                <a:xfrm>
                  <a:off x="6427008" y="2609439"/>
                  <a:ext cx="2414733" cy="274320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102205"/>
                        <a:gd name="adj2" fmla="val -230200"/>
                      </a:avLst>
                    </a:prstGeom>
                  </c15:spPr>
                  <c15:layout>
                    <c:manualLayout>
                      <c:w val="0.2637781423137201"/>
                      <c:h val="4.9907578558225509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3EC8-4188-A04E-01CEB9C5D5ED}"/>
                </c:ext>
              </c:extLst>
            </c:dLbl>
            <c:dLbl>
              <c:idx val="5"/>
              <c:layout>
                <c:manualLayout>
                  <c:x val="-8.3238033170683103E-3"/>
                  <c:y val="0.2980591497227356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200" b="0"/>
                    </a:pPr>
                    <a:fld id="{66BCA206-2F51-4AF8-BEC7-00FD40BA14F3}" type="CATEGORYNAME">
                      <a:rPr lang="en-US" sz="1400"/>
                      <a:pPr>
                        <a:defRPr sz="1200" b="0"/>
                      </a:pPr>
                      <a:t>[CATEGORY NAME]</a:t>
                    </a:fld>
                    <a:r>
                      <a:rPr lang="en-US" sz="1400" baseline="0" dirty="0"/>
                      <a:t>, </a:t>
                    </a:r>
                    <a:fld id="{D96B8C0E-84FE-42EF-8E0B-42C79E7BCD2F}" type="VALUE">
                      <a:rPr lang="en-US" sz="1400" baseline="0"/>
                      <a:pPr>
                        <a:defRPr sz="1200" b="0"/>
                      </a:pPr>
                      <a:t>[VALUE]</a:t>
                    </a:fld>
                    <a:r>
                      <a:rPr lang="en-US" sz="1400" baseline="0" dirty="0"/>
                      <a:t>, </a:t>
                    </a:r>
                    <a:fld id="{E994F66C-B4B2-4D28-871F-EB9621FB620F}" type="PERCENTAGE">
                      <a:rPr lang="en-US" sz="1400" baseline="0"/>
                      <a:pPr>
                        <a:defRPr sz="1200" b="0"/>
                      </a:pPr>
                      <a:t>[PERCENTAGE]</a:t>
                    </a:fld>
                    <a:endParaRPr lang="en-US" sz="1400" baseline="0" dirty="0"/>
                  </a:p>
                </c:rich>
              </c:tx>
              <c:numFmt formatCode="General" sourceLinked="0"/>
              <c:spPr>
                <a:xfrm>
                  <a:off x="5740492" y="3181431"/>
                  <a:ext cx="2933126" cy="277480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74425"/>
                        <a:gd name="adj2" fmla="val -286136"/>
                      </a:avLst>
                    </a:prstGeom>
                  </c15:spPr>
                  <c15:layout>
                    <c:manualLayout>
                      <c:w val="0.32040593772902209"/>
                      <c:h val="5.0482483589736123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3EC8-4188-A04E-01CEB9C5D5ED}"/>
                </c:ext>
              </c:extLst>
            </c:dLbl>
            <c:dLbl>
              <c:idx val="6"/>
              <c:layout>
                <c:manualLayout>
                  <c:x val="-0.53272696249424734"/>
                  <c:y val="1.4306220617986523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200" b="0"/>
                    </a:pPr>
                    <a:fld id="{66BCA206-2F51-4AF8-BEC7-00FD40BA14F3}" type="CATEGORYNAME">
                      <a:rPr lang="en-US" sz="1400"/>
                      <a:pPr>
                        <a:defRPr sz="1200" b="0"/>
                      </a:pPr>
                      <a:t>[CATEGORY NAME]</a:t>
                    </a:fld>
                    <a:r>
                      <a:rPr lang="en-US" sz="1400" baseline="0" dirty="0"/>
                      <a:t>, </a:t>
                    </a:r>
                    <a:fld id="{D96B8C0E-84FE-42EF-8E0B-42C79E7BCD2F}" type="VALUE">
                      <a:rPr lang="en-US" sz="1400" baseline="0"/>
                      <a:pPr>
                        <a:defRPr sz="1200" b="0"/>
                      </a:pPr>
                      <a:t>[VALUE]</a:t>
                    </a:fld>
                    <a:r>
                      <a:rPr lang="en-US" sz="1400" baseline="0" dirty="0"/>
                      <a:t>, </a:t>
                    </a:r>
                    <a:fld id="{E994F66C-B4B2-4D28-871F-EB9621FB620F}" type="PERCENTAGE">
                      <a:rPr lang="en-US" sz="1400" baseline="0"/>
                      <a:pPr>
                        <a:defRPr sz="1200" b="0"/>
                      </a:pPr>
                      <a:t>[PERCENTAGE]</a:t>
                    </a:fld>
                    <a:endParaRPr lang="en-US" sz="1400" baseline="0" dirty="0"/>
                  </a:p>
                </c:rich>
              </c:tx>
              <c:numFmt formatCode="General" sourceLinked="0"/>
              <c:spPr>
                <a:xfrm>
                  <a:off x="1227257" y="4824781"/>
                  <a:ext cx="3050351" cy="274320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62320"/>
                        <a:gd name="adj2" fmla="val -264204"/>
                      </a:avLst>
                    </a:prstGeom>
                  </c15:spPr>
                  <c15:layout>
                    <c:manualLayout>
                      <c:w val="0.33321124280114639"/>
                      <c:h val="4.9907578558225509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3EC8-4188-A04E-01CEB9C5D5ED}"/>
                </c:ext>
              </c:extLst>
            </c:dLbl>
            <c:dLbl>
              <c:idx val="7"/>
              <c:layout>
                <c:manualLayout>
                  <c:x val="6.4722364928200167E-3"/>
                  <c:y val="-2.7726341566361504E-2"/>
                </c:manualLayout>
              </c:layout>
              <c:tx>
                <c:rich>
                  <a:bodyPr/>
                  <a:lstStyle/>
                  <a:p>
                    <a:fld id="{66BCA206-2F51-4AF8-BEC7-00FD40BA14F3}" type="CATEGORYNAME">
                      <a:rPr lang="en-US" sz="1400"/>
                      <a:pPr/>
                      <a:t>[CATEGORY NAME]</a:t>
                    </a:fld>
                    <a:r>
                      <a:rPr lang="en-US" sz="1400" baseline="0" dirty="0"/>
                      <a:t>, </a:t>
                    </a:r>
                    <a:fld id="{D96B8C0E-84FE-42EF-8E0B-42C79E7BCD2F}" type="VALUE">
                      <a:rPr lang="en-US" sz="1400" baseline="0"/>
                      <a:pPr/>
                      <a:t>[VALUE]</a:t>
                    </a:fld>
                    <a:r>
                      <a:rPr lang="en-US" sz="1400" baseline="0" dirty="0"/>
                      <a:t>, </a:t>
                    </a:r>
                    <a:fld id="{E994F66C-B4B2-4D28-871F-EB9621FB620F}" type="PERCENTAGE">
                      <a:rPr lang="en-US" sz="1400" baseline="0"/>
                      <a:pPr/>
                      <a:t>[PERCENTAGE]</a:t>
                    </a:fld>
                    <a:endParaRPr lang="en-US" sz="1400" baseline="0" dirty="0"/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717872885076468"/>
                      <c:h val="5.0621297684369848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3EC8-4188-A04E-01CEB9C5D5ED}"/>
                </c:ext>
              </c:extLst>
            </c:dLbl>
            <c:numFmt formatCode="General" sourceLinked="0"/>
            <c:spPr>
              <a:xfrm>
                <a:off x="0" y="2027704"/>
                <a:ext cx="2079686" cy="278242"/>
              </a:xfrm>
              <a:solidFill>
                <a:sysClr val="window" lastClr="FFFFFF"/>
              </a:solidFill>
              <a:ln w="9525" cap="flat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  <a:round/>
                <a:headEnd type="none" w="med" len="med"/>
                <a:tailEnd type="none" w="med" len="med"/>
                <a:extLst>
                  <a:ext uri="{C807C97D-BFC1-408E-A445-0C87EB9F89A2}">
                    <ask:lineSketchStyleProps xmlns:ask="http://schemas.microsoft.com/office/drawing/2018/sketchyshapes" sd="0">
                      <a:custGeom>
                        <a:avLst/>
                        <a:gdLst/>
                        <a:ahLst/>
                        <a:cxnLst/>
                        <a:rect l="0" t="0" r="0" b="0"/>
                        <a:pathLst/>
                      </a:custGeom>
                      <ask:type/>
                    </ask:lineSketchStyleProps>
                  </a:ext>
                </a:extLst>
              </a:ln>
              <a:effectLst/>
            </c:spPr>
            <c:txPr>
              <a:bodyPr wrap="square" lIns="38100" tIns="19050" rIns="38100" bIns="19050" anchor="ctr">
                <a:noAutofit/>
              </a:bodyPr>
              <a:lstStyle/>
              <a:p>
                <a:pPr>
                  <a:defRPr sz="1200" b="0"/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>
                      <a:gd name="adj1" fmla="val 84372"/>
                      <a:gd name="adj2" fmla="val 283689"/>
                    </a:avLst>
                  </a:prstGeom>
                </c15:spPr>
                <c15:tx>
                  <c:rich>
                    <a:bodyPr wrap="square" lIns="38100" tIns="19050" rIns="38100" bIns="19050" anchor="ctr">
                      <a:noAutofit/>
                    </a:bodyPr>
                    <a:lstStyle/>
                    <a:p>
                      <a:pPr>
                        <a:defRPr sz="1200" b="0"/>
                      </a:pPr>
                      <a:fld id="{66BCA206-2F51-4AF8-BEC7-00FD40BA14F3}" type="CATEGORYNAME">
                        <a:rPr lang="en-US" sz="1400"/>
                        <a:pPr>
                          <a:defRPr sz="1200" b="0"/>
                        </a:pPr>
                        <a:t>[CATEGORY NAME]</a:t>
                      </a:fld>
                      <a:r>
                        <a:rPr lang="en-US" sz="1400" baseline="0" dirty="0"/>
                        <a:t>, </a:t>
                      </a:r>
                      <a:fld id="{D96B8C0E-84FE-42EF-8E0B-42C79E7BCD2F}" type="VALUE">
                        <a:rPr lang="en-US" sz="1400" baseline="0"/>
                        <a:pPr>
                          <a:defRPr sz="1200" b="0"/>
                        </a:pPr>
                        <a:t>[VALUE]</a:t>
                      </a:fld>
                      <a:r>
                        <a:rPr lang="en-US" sz="1400" baseline="0" dirty="0"/>
                        <a:t>, </a:t>
                      </a:r>
                      <a:fld id="{E994F66C-B4B2-4D28-871F-EB9621FB620F}" type="PERCENTAGE">
                        <a:rPr lang="en-US" sz="1400" baseline="0"/>
                        <a:pPr>
                          <a:defRPr sz="1200" b="0"/>
                        </a:pPr>
                        <a:t>[PERCENTAGE]</a:t>
                      </a:fld>
                      <a:endParaRPr lang="en-US" sz="1400" baseline="0" dirty="0"/>
                    </a:p>
                  </c:rich>
                </c15:tx>
                <c15:dlblFieldTable/>
                <c15:showDataLabelsRange val="0"/>
              </c:ext>
            </c:extLst>
          </c:dLbls>
          <c:cat>
            <c:strRef>
              <c:f>Oplog!$A$19:$A$26</c:f>
              <c:strCache>
                <c:ptCount val="8"/>
                <c:pt idx="0">
                  <c:v>Experimental Setup</c:v>
                </c:pt>
                <c:pt idx="1">
                  <c:v>Failure</c:v>
                </c:pt>
                <c:pt idx="2">
                  <c:v>Machine Development</c:v>
                </c:pt>
                <c:pt idx="3">
                  <c:v>Machine Setup</c:v>
                </c:pt>
                <c:pt idx="4">
                  <c:v>Operator Training</c:v>
                </c:pt>
                <c:pt idx="5">
                  <c:v>Scheduled Maintenance</c:v>
                </c:pt>
                <c:pt idx="6">
                  <c:v>Scheduled Shutdown</c:v>
                </c:pt>
                <c:pt idx="7">
                  <c:v>Science</c:v>
                </c:pt>
              </c:strCache>
            </c:strRef>
          </c:cat>
          <c:val>
            <c:numRef>
              <c:f>Oplog!$C$34:$C$41</c:f>
              <c:numCache>
                <c:formatCode>0.00</c:formatCode>
                <c:ptCount val="8"/>
                <c:pt idx="0">
                  <c:v>0.56999999999999995</c:v>
                </c:pt>
                <c:pt idx="1">
                  <c:v>2.57</c:v>
                </c:pt>
                <c:pt idx="2">
                  <c:v>0</c:v>
                </c:pt>
                <c:pt idx="3">
                  <c:v>4.63</c:v>
                </c:pt>
                <c:pt idx="4">
                  <c:v>2.35</c:v>
                </c:pt>
                <c:pt idx="5">
                  <c:v>5.15</c:v>
                </c:pt>
                <c:pt idx="6">
                  <c:v>97.5</c:v>
                </c:pt>
                <c:pt idx="7">
                  <c:v>55.23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3EC8-4188-A04E-01CEB9C5D5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9.027700962056269E-2"/>
          <c:w val="0.99848802869189413"/>
          <c:h val="0.12926403352806706"/>
        </c:manualLayout>
      </c:layout>
      <c:overlay val="0"/>
      <c:spPr>
        <a:noFill/>
        <a:ln>
          <a:solidFill>
            <a:schemeClr val="bg1"/>
          </a:solidFill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2">
        <a:lumMod val="50000"/>
      </a:schemeClr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sz="2800"/>
              <a:t>Availability: RHIC Run-25 </a:t>
            </a:r>
          </a:p>
        </c:rich>
      </c:tx>
      <c:layout>
        <c:manualLayout>
          <c:xMode val="edge"/>
          <c:yMode val="edge"/>
          <c:x val="0.28772911198600176"/>
          <c:y val="2.916666666666666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7513779527559061E-2"/>
          <c:y val="0.12565682414698162"/>
          <c:w val="0.83740404753605568"/>
          <c:h val="0.688973676964618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RHIC_HOURS_DOE!$A$14</c:f>
              <c:strCache>
                <c:ptCount val="1"/>
                <c:pt idx="0">
                  <c:v>Availability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68D-45F7-8FFD-610356697CA4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820-4E62-9348-B703E85AE898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820-4E62-9348-B703E85AE898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68D-45F7-8FFD-610356697CA4}"/>
                </c:ext>
              </c:extLst>
            </c:dLbl>
            <c:numFmt formatCode="0.0%" sourceLinked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txPr>
              <a:bodyPr rot="-156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ellipse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(RHIC_HOURS_DOE!$M$30:$N$30,RHIC_HOURS_DOE!$B$38:$N$38)</c15:sqref>
                  </c15:fullRef>
                </c:ext>
              </c:extLst>
              <c:f>(RHIC_HOURS_DOE!$M$30:$N$30,RHIC_HOURS_DOE!$B$38:$D$38)</c:f>
              <c:strCache>
                <c:ptCount val="5"/>
                <c:pt idx="0">
                  <c:v>week 25</c:v>
                </c:pt>
                <c:pt idx="1">
                  <c:v>week 26</c:v>
                </c:pt>
                <c:pt idx="2">
                  <c:v>week 27</c:v>
                </c:pt>
                <c:pt idx="3">
                  <c:v>week 28</c:v>
                </c:pt>
                <c:pt idx="4">
                  <c:v>week 29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(RHIC_HOURS_DOE!$M$24:$N$24,RHIC_HOURS_DOE!$B$32:$N$32)</c15:sqref>
                  </c15:fullRef>
                </c:ext>
              </c:extLst>
              <c:f>(RHIC_HOURS_DOE!$M$24:$N$24,RHIC_HOURS_DOE!$B$32:$D$32)</c:f>
              <c:numCache>
                <c:formatCode>0.00%</c:formatCode>
                <c:ptCount val="5"/>
                <c:pt idx="0">
                  <c:v>0</c:v>
                </c:pt>
                <c:pt idx="1">
                  <c:v>7.9436071949440926E-2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20-4E62-9348-B703E85AE8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911503583"/>
        <c:axId val="886707391"/>
      </c:barChart>
      <c:lineChart>
        <c:grouping val="standard"/>
        <c:varyColors val="0"/>
        <c:ser>
          <c:idx val="1"/>
          <c:order val="1"/>
          <c:tx>
            <c:strRef>
              <c:f>RHIC_HOURS_DOE!$A$20</c:f>
              <c:strCache>
                <c:ptCount val="1"/>
                <c:pt idx="0">
                  <c:v>Average</c:v>
                </c:pt>
              </c:strCache>
            </c:strRef>
          </c:tx>
          <c:spPr>
            <a:ln w="34925" cap="rnd">
              <a:solidFill>
                <a:srgbClr val="F79646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820-4E62-9348-B703E85AE898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820-4E62-9348-B703E85AE898}"/>
                </c:ext>
              </c:extLst>
            </c:dLbl>
            <c:dLbl>
              <c:idx val="2"/>
              <c:layout>
                <c:manualLayout>
                  <c:x val="3.186039893735039E-3"/>
                  <c:y val="-0.1833333333333334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820-4E62-9348-B703E85AE898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820-4E62-9348-B703E85AE898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68D-45F7-8FFD-610356697CA4}"/>
                </c:ext>
              </c:extLst>
            </c:dLbl>
            <c:numFmt formatCode="0.0%" sourceLinked="0"/>
            <c:spPr>
              <a:gradFill rotWithShape="1">
                <a:gsLst>
                  <a:gs pos="0">
                    <a:srgbClr val="F79646">
                      <a:shade val="51000"/>
                      <a:satMod val="130000"/>
                    </a:srgbClr>
                  </a:gs>
                  <a:gs pos="80000">
                    <a:srgbClr val="F79646">
                      <a:shade val="93000"/>
                      <a:satMod val="130000"/>
                    </a:srgbClr>
                  </a:gs>
                  <a:gs pos="100000">
                    <a:srgbClr val="F79646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(RHIC_HOURS_DOE!$M$30:$N$30,RHIC_HOURS_DOE!$B$38:$C$38)</c15:sqref>
                  </c15:fullRef>
                </c:ext>
              </c:extLst>
              <c:f>(RHIC_HOURS_DOE!$M$30:$N$30,RHIC_HOURS_DOE!$B$38:$C$38)</c:f>
              <c:strCache>
                <c:ptCount val="4"/>
                <c:pt idx="0">
                  <c:v>week 25</c:v>
                </c:pt>
                <c:pt idx="1">
                  <c:v>week 26</c:v>
                </c:pt>
                <c:pt idx="2">
                  <c:v>week 27</c:v>
                </c:pt>
                <c:pt idx="3">
                  <c:v>week 28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(RHIC_HOURS_DOE!$M$28:$N$28,RHIC_HOURS_DOE!$B$36:$N$36)</c15:sqref>
                  </c15:fullRef>
                </c:ext>
              </c:extLst>
              <c:f>(RHIC_HOURS_DOE!$M$28:$N$28,RHIC_HOURS_DOE!$B$36:$D$36)</c:f>
              <c:numCache>
                <c:formatCode>General</c:formatCode>
                <c:ptCount val="5"/>
                <c:pt idx="0">
                  <c:v>1</c:v>
                </c:pt>
                <c:pt idx="1">
                  <c:v>7.9436071949440926E-2</c:v>
                </c:pt>
                <c:pt idx="2">
                  <c:v>7.9436071949440926E-2</c:v>
                </c:pt>
                <c:pt idx="3">
                  <c:v>7.9436071949440926E-2</c:v>
                </c:pt>
                <c:pt idx="4">
                  <c:v>7.9436071949440926E-2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820-4E62-9348-B703E85AE898}"/>
            </c:ext>
          </c:extLst>
        </c:ser>
        <c:ser>
          <c:idx val="2"/>
          <c:order val="2"/>
          <c:tx>
            <c:strRef>
              <c:f>RHIC_HOURS_DOE!$A$21</c:f>
              <c:strCache>
                <c:ptCount val="1"/>
                <c:pt idx="0">
                  <c:v>Goal</c:v>
                </c:pt>
              </c:strCache>
            </c:strRef>
          </c:tx>
          <c:spPr>
            <a:ln w="34925" cap="rnd">
              <a:solidFill>
                <a:schemeClr val="accent3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dLbl>
              <c:idx val="2"/>
              <c:layout>
                <c:manualLayout>
                  <c:x val="-6.3720797874702334E-2"/>
                  <c:y val="-9.0740740740740747E-2"/>
                </c:manualLayout>
              </c:layout>
              <c:spPr>
                <a:gradFill rotWithShape="1">
                  <a:gsLst>
                    <a:gs pos="0">
                      <a:srgbClr val="B2D33B">
                        <a:shade val="51000"/>
                        <a:satMod val="130000"/>
                      </a:srgbClr>
                    </a:gs>
                    <a:gs pos="80000">
                      <a:srgbClr val="B2D33B">
                        <a:shade val="93000"/>
                        <a:satMod val="130000"/>
                      </a:srgbClr>
                    </a:gs>
                    <a:gs pos="100000">
                      <a:srgbClr val="B2D33B">
                        <a:shade val="94000"/>
                        <a:satMod val="135000"/>
                      </a:srgbClr>
                    </a:gs>
                  </a:gsLst>
                  <a:lin ang="16200000" scaled="0"/>
                </a:gra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ound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9-C820-4E62-9348-B703E85AE89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(RHIC_HOURS_DOE!$M$30:$N$30,RHIC_HOURS_DOE!$B$38:$C$38)</c15:sqref>
                  </c15:fullRef>
                </c:ext>
              </c:extLst>
              <c:f>(RHIC_HOURS_DOE!$M$30:$N$30,RHIC_HOURS_DOE!$B$38:$C$38)</c:f>
              <c:strCache>
                <c:ptCount val="4"/>
                <c:pt idx="0">
                  <c:v>week 25</c:v>
                </c:pt>
                <c:pt idx="1">
                  <c:v>week 26</c:v>
                </c:pt>
                <c:pt idx="2">
                  <c:v>week 27</c:v>
                </c:pt>
                <c:pt idx="3">
                  <c:v>week 28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(RHIC_HOURS_DOE!$M$29:$N$29,RHIC_HOURS_DOE!$B$37:$N$37)</c15:sqref>
                  </c15:fullRef>
                </c:ext>
              </c:extLst>
              <c:f>(RHIC_HOURS_DOE!$M$29:$N$29,RHIC_HOURS_DOE!$B$37:$D$37)</c:f>
              <c:numCache>
                <c:formatCode>0.00%</c:formatCode>
                <c:ptCount val="5"/>
                <c:pt idx="0">
                  <c:v>0.8</c:v>
                </c:pt>
                <c:pt idx="1">
                  <c:v>0.8</c:v>
                </c:pt>
                <c:pt idx="2">
                  <c:v>0.8</c:v>
                </c:pt>
                <c:pt idx="3">
                  <c:v>0.8</c:v>
                </c:pt>
                <c:pt idx="4">
                  <c:v>0.8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820-4E62-9348-B703E85AE8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11503583"/>
        <c:axId val="886707391"/>
      </c:lineChart>
      <c:catAx>
        <c:axId val="9115035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42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6707391"/>
        <c:crosses val="autoZero"/>
        <c:auto val="1"/>
        <c:lblAlgn val="ctr"/>
        <c:lblOffset val="100"/>
        <c:tickMarkSkip val="1"/>
        <c:noMultiLvlLbl val="0"/>
      </c:catAx>
      <c:valAx>
        <c:axId val="886707391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.0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1503583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t" anchorCtr="1"/>
          <a:lstStyle/>
          <a:p>
            <a:pPr algn="ctr"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i="0" baseline="0" dirty="0">
                <a:effectLst/>
              </a:rPr>
              <a:t>Mean Time Between Failure,</a:t>
            </a:r>
            <a:endParaRPr lang="en-US" sz="1600" dirty="0">
              <a:effectLst/>
            </a:endParaRPr>
          </a:p>
          <a:p>
            <a:pPr algn="ctr">
              <a:defRPr sz="1600"/>
            </a:pPr>
            <a:r>
              <a:rPr lang="en-US" sz="1600" b="1" i="0" baseline="0" dirty="0">
                <a:effectLst/>
              </a:rPr>
              <a:t>Mean Time To Repair,</a:t>
            </a:r>
            <a:endParaRPr lang="en-US" sz="1600" dirty="0">
              <a:effectLst/>
            </a:endParaRPr>
          </a:p>
          <a:p>
            <a:pPr algn="ctr">
              <a:defRPr sz="1600"/>
            </a:pPr>
            <a:r>
              <a:rPr lang="en-US" sz="1600" b="1" i="0" baseline="0" dirty="0">
                <a:effectLst/>
              </a:rPr>
              <a:t>Average Failure Hours per Day (</a:t>
            </a:r>
            <a:r>
              <a:rPr lang="en-US" sz="1600" b="1" i="0" baseline="0" dirty="0" err="1">
                <a:effectLst/>
              </a:rPr>
              <a:t>cryo</a:t>
            </a:r>
            <a:r>
              <a:rPr lang="en-US" sz="1600" b="1" i="0" baseline="0" dirty="0">
                <a:effectLst/>
              </a:rPr>
              <a:t> start to </a:t>
            </a:r>
            <a:r>
              <a:rPr lang="en-US" sz="1600" b="1" i="0" baseline="0" dirty="0" err="1">
                <a:effectLst/>
              </a:rPr>
              <a:t>cryo</a:t>
            </a:r>
            <a:r>
              <a:rPr lang="en-US" sz="1600" b="1" i="0" baseline="0" dirty="0">
                <a:effectLst/>
              </a:rPr>
              <a:t> end date)</a:t>
            </a:r>
            <a:endParaRPr lang="en-US" sz="1600" dirty="0">
              <a:effectLst/>
            </a:endParaRPr>
          </a:p>
        </c:rich>
      </c:tx>
      <c:layout>
        <c:manualLayout>
          <c:xMode val="edge"/>
          <c:yMode val="edge"/>
          <c:x val="0.25812433172611465"/>
          <c:y val="3.18169092499801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t" anchorCtr="1"/>
        <a:lstStyle/>
        <a:p>
          <a:pPr algn="ctr"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6580927384076991E-2"/>
          <c:y val="3.2199256342957117E-2"/>
          <c:w val="0.90286351706036749"/>
          <c:h val="0.854613225430154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'mtbf data'!$A$2</c:f>
              <c:strCache>
                <c:ptCount val="1"/>
                <c:pt idx="0">
                  <c:v>Run7</c:v>
                </c:pt>
              </c:strCache>
            </c:strRef>
          </c:tx>
          <c:spPr>
            <a:solidFill>
              <a:schemeClr val="accent1">
                <a:tint val="38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data'!$B$2:$D$2</c:f>
              <c:numCache>
                <c:formatCode>0.0</c:formatCode>
                <c:ptCount val="3"/>
                <c:pt idx="0">
                  <c:v>5.3</c:v>
                </c:pt>
                <c:pt idx="1">
                  <c:v>2</c:v>
                </c:pt>
                <c:pt idx="2">
                  <c:v>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07-4B56-A0F3-E444B1260338}"/>
            </c:ext>
          </c:extLst>
        </c:ser>
        <c:ser>
          <c:idx val="1"/>
          <c:order val="1"/>
          <c:tx>
            <c:strRef>
              <c:f>'mtbf data'!$A$3</c:f>
              <c:strCache>
                <c:ptCount val="1"/>
                <c:pt idx="0">
                  <c:v>Run8</c:v>
                </c:pt>
              </c:strCache>
            </c:strRef>
          </c:tx>
          <c:spPr>
            <a:solidFill>
              <a:schemeClr val="accent1">
                <a:tint val="45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data'!$B$3:$D$3</c:f>
              <c:numCache>
                <c:formatCode>0.0</c:formatCode>
                <c:ptCount val="3"/>
                <c:pt idx="0">
                  <c:v>6.3</c:v>
                </c:pt>
                <c:pt idx="1">
                  <c:v>1.2</c:v>
                </c:pt>
                <c:pt idx="2">
                  <c:v>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407-4B56-A0F3-E444B1260338}"/>
            </c:ext>
          </c:extLst>
        </c:ser>
        <c:ser>
          <c:idx val="2"/>
          <c:order val="2"/>
          <c:tx>
            <c:strRef>
              <c:f>'mtbf data'!$A$4</c:f>
              <c:strCache>
                <c:ptCount val="1"/>
                <c:pt idx="0">
                  <c:v>Run9</c:v>
                </c:pt>
              </c:strCache>
            </c:strRef>
          </c:tx>
          <c:spPr>
            <a:solidFill>
              <a:schemeClr val="accent1">
                <a:tint val="53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data'!$B$4:$D$4</c:f>
              <c:numCache>
                <c:formatCode>0.0</c:formatCode>
                <c:ptCount val="3"/>
                <c:pt idx="0">
                  <c:v>5.5</c:v>
                </c:pt>
                <c:pt idx="1">
                  <c:v>1.3</c:v>
                </c:pt>
                <c:pt idx="2">
                  <c:v>4.42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407-4B56-A0F3-E444B1260338}"/>
            </c:ext>
          </c:extLst>
        </c:ser>
        <c:ser>
          <c:idx val="3"/>
          <c:order val="3"/>
          <c:tx>
            <c:strRef>
              <c:f>'mtbf data'!$A$5</c:f>
              <c:strCache>
                <c:ptCount val="1"/>
                <c:pt idx="0">
                  <c:v>Run10</c:v>
                </c:pt>
              </c:strCache>
            </c:strRef>
          </c:tx>
          <c:spPr>
            <a:solidFill>
              <a:schemeClr val="accent1">
                <a:tint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data'!$B$5:$D$5</c:f>
              <c:numCache>
                <c:formatCode>0.0</c:formatCode>
                <c:ptCount val="3"/>
                <c:pt idx="0">
                  <c:v>5.5</c:v>
                </c:pt>
                <c:pt idx="1">
                  <c:v>1</c:v>
                </c:pt>
                <c:pt idx="2">
                  <c:v>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407-4B56-A0F3-E444B1260338}"/>
            </c:ext>
          </c:extLst>
        </c:ser>
        <c:ser>
          <c:idx val="4"/>
          <c:order val="4"/>
          <c:tx>
            <c:strRef>
              <c:f>'mtbf data'!$A$6</c:f>
              <c:strCache>
                <c:ptCount val="1"/>
                <c:pt idx="0">
                  <c:v>Run11</c:v>
                </c:pt>
              </c:strCache>
            </c:strRef>
          </c:tx>
          <c:spPr>
            <a:solidFill>
              <a:schemeClr val="accent1">
                <a:tint val="67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data'!$B$6:$D$6</c:f>
              <c:numCache>
                <c:formatCode>0.0</c:formatCode>
                <c:ptCount val="3"/>
                <c:pt idx="0">
                  <c:v>5.7</c:v>
                </c:pt>
                <c:pt idx="1">
                  <c:v>1.2</c:v>
                </c:pt>
                <c:pt idx="2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407-4B56-A0F3-E444B1260338}"/>
            </c:ext>
          </c:extLst>
        </c:ser>
        <c:ser>
          <c:idx val="5"/>
          <c:order val="5"/>
          <c:tx>
            <c:strRef>
              <c:f>'mtbf data'!$A$7</c:f>
              <c:strCache>
                <c:ptCount val="1"/>
                <c:pt idx="0">
                  <c:v>Run12</c:v>
                </c:pt>
              </c:strCache>
            </c:strRef>
          </c:tx>
          <c:spPr>
            <a:solidFill>
              <a:schemeClr val="accent1">
                <a:tint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data'!$B$7:$D$7</c:f>
              <c:numCache>
                <c:formatCode>0.0</c:formatCode>
                <c:ptCount val="3"/>
                <c:pt idx="0">
                  <c:v>6.9</c:v>
                </c:pt>
                <c:pt idx="1">
                  <c:v>1.1000000000000001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407-4B56-A0F3-E444B1260338}"/>
            </c:ext>
          </c:extLst>
        </c:ser>
        <c:ser>
          <c:idx val="6"/>
          <c:order val="6"/>
          <c:tx>
            <c:strRef>
              <c:f>'mtbf data'!$A$8</c:f>
              <c:strCache>
                <c:ptCount val="1"/>
                <c:pt idx="0">
                  <c:v>Run13</c:v>
                </c:pt>
              </c:strCache>
            </c:strRef>
          </c:tx>
          <c:spPr>
            <a:solidFill>
              <a:schemeClr val="accent1">
                <a:tint val="82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data'!$B$8:$D$8</c:f>
              <c:numCache>
                <c:formatCode>0.0</c:formatCode>
                <c:ptCount val="3"/>
                <c:pt idx="0">
                  <c:v>6.6</c:v>
                </c:pt>
                <c:pt idx="1">
                  <c:v>1.2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407-4B56-A0F3-E444B1260338}"/>
            </c:ext>
          </c:extLst>
        </c:ser>
        <c:ser>
          <c:idx val="7"/>
          <c:order val="7"/>
          <c:tx>
            <c:strRef>
              <c:f>'mtbf data'!$A$9</c:f>
              <c:strCache>
                <c:ptCount val="1"/>
                <c:pt idx="0">
                  <c:v>Run14</c:v>
                </c:pt>
              </c:strCache>
            </c:strRef>
          </c:tx>
          <c:spPr>
            <a:solidFill>
              <a:schemeClr val="accent1">
                <a:tint val="89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data'!$B$9:$D$9</c:f>
              <c:numCache>
                <c:formatCode>0.0</c:formatCode>
                <c:ptCount val="3"/>
                <c:pt idx="0">
                  <c:v>8.6</c:v>
                </c:pt>
                <c:pt idx="1">
                  <c:v>1.3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2407-4B56-A0F3-E444B1260338}"/>
            </c:ext>
          </c:extLst>
        </c:ser>
        <c:ser>
          <c:idx val="8"/>
          <c:order val="8"/>
          <c:tx>
            <c:strRef>
              <c:f>'mtbf data'!$A$10</c:f>
              <c:strCache>
                <c:ptCount val="1"/>
                <c:pt idx="0">
                  <c:v>Run15</c:v>
                </c:pt>
              </c:strCache>
            </c:strRef>
          </c:tx>
          <c:spPr>
            <a:solidFill>
              <a:schemeClr val="accent1">
                <a:tint val="97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data'!$B$10:$D$10</c:f>
              <c:numCache>
                <c:formatCode>0.0</c:formatCode>
                <c:ptCount val="3"/>
                <c:pt idx="0">
                  <c:v>8.1</c:v>
                </c:pt>
                <c:pt idx="1">
                  <c:v>1.1000000000000001</c:v>
                </c:pt>
                <c:pt idx="2">
                  <c:v>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407-4B56-A0F3-E444B1260338}"/>
            </c:ext>
          </c:extLst>
        </c:ser>
        <c:ser>
          <c:idx val="9"/>
          <c:order val="9"/>
          <c:tx>
            <c:strRef>
              <c:f>'mtbf data'!$A$11</c:f>
              <c:strCache>
                <c:ptCount val="1"/>
                <c:pt idx="0">
                  <c:v>Run16</c:v>
                </c:pt>
              </c:strCache>
            </c:strRef>
          </c:tx>
          <c:spPr>
            <a:solidFill>
              <a:schemeClr val="accent1">
                <a:shade val="96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data'!$B$11:$D$11</c:f>
              <c:numCache>
                <c:formatCode>0.0</c:formatCode>
                <c:ptCount val="3"/>
                <c:pt idx="0">
                  <c:v>6.4</c:v>
                </c:pt>
                <c:pt idx="1">
                  <c:v>1.2</c:v>
                </c:pt>
                <c:pt idx="2">
                  <c:v>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2407-4B56-A0F3-E444B1260338}"/>
            </c:ext>
          </c:extLst>
        </c:ser>
        <c:ser>
          <c:idx val="10"/>
          <c:order val="10"/>
          <c:tx>
            <c:strRef>
              <c:f>'mtbf data'!$A$12</c:f>
              <c:strCache>
                <c:ptCount val="1"/>
                <c:pt idx="0">
                  <c:v>Run17</c:v>
                </c:pt>
              </c:strCache>
            </c:strRef>
          </c:tx>
          <c:spPr>
            <a:solidFill>
              <a:schemeClr val="accent1">
                <a:shade val="88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data'!$B$12:$D$12</c:f>
              <c:numCache>
                <c:formatCode>0.0</c:formatCode>
                <c:ptCount val="3"/>
                <c:pt idx="0">
                  <c:v>6.8</c:v>
                </c:pt>
                <c:pt idx="1">
                  <c:v>1.2</c:v>
                </c:pt>
                <c:pt idx="2">
                  <c:v>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407-4B56-A0F3-E444B1260338}"/>
            </c:ext>
          </c:extLst>
        </c:ser>
        <c:ser>
          <c:idx val="11"/>
          <c:order val="11"/>
          <c:tx>
            <c:strRef>
              <c:f>'mtbf data'!$A$13</c:f>
              <c:strCache>
                <c:ptCount val="1"/>
                <c:pt idx="0">
                  <c:v>Run18</c:v>
                </c:pt>
              </c:strCache>
            </c:strRef>
          </c:tx>
          <c:spPr>
            <a:solidFill>
              <a:schemeClr val="accent1">
                <a:shade val="81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data'!$B$13:$D$13</c:f>
              <c:numCache>
                <c:formatCode>0.0</c:formatCode>
                <c:ptCount val="3"/>
                <c:pt idx="0">
                  <c:v>9.3000000000000007</c:v>
                </c:pt>
                <c:pt idx="1">
                  <c:v>0.9</c:v>
                </c:pt>
                <c:pt idx="2">
                  <c:v>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2407-4B56-A0F3-E444B1260338}"/>
            </c:ext>
          </c:extLst>
        </c:ser>
        <c:ser>
          <c:idx val="12"/>
          <c:order val="12"/>
          <c:tx>
            <c:strRef>
              <c:f>'mtbf data'!$A$14</c:f>
              <c:strCache>
                <c:ptCount val="1"/>
                <c:pt idx="0">
                  <c:v>Run19</c:v>
                </c:pt>
              </c:strCache>
            </c:strRef>
          </c:tx>
          <c:spPr>
            <a:solidFill>
              <a:schemeClr val="accent1">
                <a:shade val="74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data'!$B$14:$D$14</c:f>
              <c:numCache>
                <c:formatCode>0.0</c:formatCode>
                <c:ptCount val="3"/>
                <c:pt idx="0">
                  <c:v>3.9</c:v>
                </c:pt>
                <c:pt idx="1">
                  <c:v>0.5</c:v>
                </c:pt>
                <c:pt idx="2">
                  <c:v>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407-4B56-A0F3-E444B1260338}"/>
            </c:ext>
          </c:extLst>
        </c:ser>
        <c:ser>
          <c:idx val="13"/>
          <c:order val="13"/>
          <c:tx>
            <c:strRef>
              <c:f>'mtbf data'!$A$15</c:f>
              <c:strCache>
                <c:ptCount val="1"/>
                <c:pt idx="0">
                  <c:v>Run20</c:v>
                </c:pt>
              </c:strCache>
            </c:strRef>
          </c:tx>
          <c:spPr>
            <a:solidFill>
              <a:schemeClr val="accent1">
                <a:shade val="66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data'!$B$15:$D$15</c:f>
              <c:numCache>
                <c:formatCode>0.0</c:formatCode>
                <c:ptCount val="3"/>
                <c:pt idx="0">
                  <c:v>10.3</c:v>
                </c:pt>
                <c:pt idx="1">
                  <c:v>1</c:v>
                </c:pt>
                <c:pt idx="2">
                  <c:v>2.1013531440700155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2407-4B56-A0F3-E444B1260338}"/>
            </c:ext>
          </c:extLst>
        </c:ser>
        <c:ser>
          <c:idx val="14"/>
          <c:order val="14"/>
          <c:tx>
            <c:strRef>
              <c:f>'mtbf data'!$A$16</c:f>
              <c:strCache>
                <c:ptCount val="1"/>
                <c:pt idx="0">
                  <c:v>Run21</c:v>
                </c:pt>
              </c:strCache>
            </c:strRef>
          </c:tx>
          <c:spPr>
            <a:solidFill>
              <a:schemeClr val="accent1">
                <a:shade val="59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data'!$B$16:$D$16</c:f>
              <c:numCache>
                <c:formatCode>0.0</c:formatCode>
                <c:ptCount val="3"/>
                <c:pt idx="0">
                  <c:v>9.89</c:v>
                </c:pt>
                <c:pt idx="1">
                  <c:v>0.97</c:v>
                </c:pt>
                <c:pt idx="2">
                  <c:v>2.1120475954388316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2407-4B56-A0F3-E444B1260338}"/>
            </c:ext>
          </c:extLst>
        </c:ser>
        <c:ser>
          <c:idx val="15"/>
          <c:order val="15"/>
          <c:tx>
            <c:strRef>
              <c:f>'mtbf data'!$A$17</c:f>
              <c:strCache>
                <c:ptCount val="1"/>
                <c:pt idx="0">
                  <c:v>Run22</c:v>
                </c:pt>
              </c:strCache>
            </c:strRef>
          </c:tx>
          <c:spPr>
            <a:solidFill>
              <a:schemeClr val="accent1">
                <a:shade val="52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data'!$B$17:$D$17</c:f>
              <c:numCache>
                <c:formatCode>0.0</c:formatCode>
                <c:ptCount val="3"/>
                <c:pt idx="0">
                  <c:v>8.6</c:v>
                </c:pt>
                <c:pt idx="1">
                  <c:v>1.61</c:v>
                </c:pt>
                <c:pt idx="2">
                  <c:v>3.5902898977765441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F-2407-4B56-A0F3-E444B1260338}"/>
            </c:ext>
          </c:extLst>
        </c:ser>
        <c:ser>
          <c:idx val="16"/>
          <c:order val="16"/>
          <c:tx>
            <c:strRef>
              <c:f>'mtbf data'!$A$18</c:f>
              <c:strCache>
                <c:ptCount val="1"/>
                <c:pt idx="0">
                  <c:v>Run23</c:v>
                </c:pt>
              </c:strCache>
            </c:strRef>
          </c:tx>
          <c:spPr>
            <a:solidFill>
              <a:schemeClr val="accent1">
                <a:shade val="44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data'!$B$18:$D$18</c:f>
              <c:numCache>
                <c:formatCode>0.0</c:formatCode>
                <c:ptCount val="3"/>
                <c:pt idx="0">
                  <c:v>6.05</c:v>
                </c:pt>
                <c:pt idx="1">
                  <c:v>2.19</c:v>
                </c:pt>
                <c:pt idx="2">
                  <c:v>5.7463323416916001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2407-4B56-A0F3-E444B1260338}"/>
            </c:ext>
          </c:extLst>
        </c:ser>
        <c:ser>
          <c:idx val="17"/>
          <c:order val="17"/>
          <c:tx>
            <c:strRef>
              <c:f>'mtbf data'!$A$19</c:f>
              <c:strCache>
                <c:ptCount val="1"/>
                <c:pt idx="0">
                  <c:v>Run24</c:v>
                </c:pt>
              </c:strCache>
            </c:strRef>
          </c:tx>
          <c:spPr>
            <a:solidFill>
              <a:schemeClr val="accent1">
                <a:shade val="37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data'!$B$19:$D$19</c:f>
              <c:numCache>
                <c:formatCode>0.0</c:formatCode>
                <c:ptCount val="3"/>
                <c:pt idx="0">
                  <c:v>6.38</c:v>
                </c:pt>
                <c:pt idx="1">
                  <c:v>1.58</c:v>
                </c:pt>
                <c:pt idx="2">
                  <c:v>4.5432994923857866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2407-4B56-A0F3-E444B12603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78488191"/>
        <c:axId val="1078483199"/>
        <c:extLst/>
      </c:barChart>
      <c:catAx>
        <c:axId val="10784881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8483199"/>
        <c:crosses val="autoZero"/>
        <c:auto val="1"/>
        <c:lblAlgn val="ctr"/>
        <c:lblOffset val="100"/>
        <c:noMultiLvlLbl val="0"/>
      </c:catAx>
      <c:valAx>
        <c:axId val="10784831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dirty="0"/>
                  <a:t>Hours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84881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1038312570206157"/>
          <c:y val="0.1762979400302235"/>
          <c:w val="0.45447344013776497"/>
          <c:h val="0.2257720512208701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328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gradFill>
        <a:gsLst>
          <a:gs pos="100000">
            <a:schemeClr val="dk1">
              <a:lumMod val="95000"/>
              <a:lumOff val="5000"/>
            </a:schemeClr>
          </a:gs>
          <a:gs pos="0">
            <a:schemeClr val="dk1">
              <a:lumMod val="75000"/>
              <a:lumOff val="25000"/>
            </a:schemeClr>
          </a:gs>
        </a:gsLst>
        <a:path path="circle">
          <a:fillToRect l="50000" t="50000" r="50000" b="50000"/>
        </a:path>
      </a:gradFill>
      <a:ln w="9525">
        <a:solidFill>
          <a:schemeClr val="dk1">
            <a:lumMod val="75000"/>
            <a:lumOff val="2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gradFill>
        <a:gsLst>
          <a:gs pos="100000">
            <a:schemeClr val="lt1">
              <a:lumMod val="85000"/>
            </a:schemeClr>
          </a:gs>
          <a:gs pos="0">
            <a:schemeClr val="lt1"/>
          </a:gs>
        </a:gsLst>
        <a:path path="circle">
          <a:fillToRect l="50000" t="50000" r="50000" b="50000"/>
        </a:path>
      </a:gradFill>
      <a:ln w="9525" cap="flat" cmpd="sng" algn="ctr">
        <a:solidFill>
          <a:schemeClr val="lt1"/>
        </a:solidFill>
        <a:round/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0.84377</cdr:x>
      <cdr:y>0.91852</cdr:y>
    </cdr:from>
    <cdr:to>
      <cdr:x>1</cdr:x>
      <cdr:y>0.95901</cdr:y>
    </cdr:to>
    <cdr:sp macro="" textlink="">
      <cdr:nvSpPr>
        <cdr:cNvPr id="2" name="TextBox 2">
          <a:extLst xmlns:a="http://schemas.openxmlformats.org/drawingml/2006/main">
            <a:ext uri="{FF2B5EF4-FFF2-40B4-BE49-F238E27FC236}">
              <a16:creationId xmlns:a16="http://schemas.microsoft.com/office/drawing/2014/main" id="{D10607B5-63E2-BE5A-6F68-2E948BF91A72}"/>
            </a:ext>
          </a:extLst>
        </cdr:cNvPr>
        <cdr:cNvSpPr txBox="1"/>
      </cdr:nvSpPr>
      <cdr:spPr>
        <a:xfrm xmlns:a="http://schemas.openxmlformats.org/drawingml/2006/main">
          <a:off x="10194966" y="6299203"/>
          <a:ext cx="1868294" cy="27765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dirty="0"/>
            <a:t>Data courtesy C. Naylor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0.50175</cdr:x>
      <cdr:y>0.5115</cdr:y>
    </cdr:from>
    <cdr:to>
      <cdr:x>0.50076</cdr:x>
      <cdr:y>0.52433</cdr:y>
    </cdr:to>
    <cdr:sp macro="" textlink="">
      <cdr:nvSpPr>
        <cdr:cNvPr id="1331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651567" y="3715344"/>
          <a:ext cx="122482" cy="2570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0.0105</cdr:x>
      <cdr:y>0.0355</cdr:y>
    </cdr:from>
    <cdr:to>
      <cdr:x>0.00976</cdr:x>
      <cdr:y>0.04784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75780" y="306532"/>
          <a:ext cx="1939636" cy="57842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en-US" sz="1100"/>
        </a:p>
        <a:p xmlns:a="http://schemas.openxmlformats.org/drawingml/2006/main">
          <a:endParaRPr lang="en-US" sz="1100"/>
        </a:p>
        <a:p xmlns:a="http://schemas.openxmlformats.org/drawingml/2006/main">
          <a:endParaRPr lang="en-US" sz="110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FB306908-5DE8-4B7A-A140-6D10B4C48370}" type="datetimeFigureOut">
              <a:rPr lang="en-US"/>
              <a:pPr>
                <a:defRPr/>
              </a:pPr>
              <a:t>4/15/2025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F865A6F2-A40F-4291-972B-2B1F22E4B0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5035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8827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0954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1086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Reliability comparisons to previous runs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5827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Normally hidden. Explains how the 85% from DOE comes in to play, &amp; general availability metrics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25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7" y="2541806"/>
            <a:ext cx="10334625" cy="1947460"/>
          </a:xfrm>
        </p:spPr>
        <p:txBody>
          <a:bodyPr anchor="t" anchorCtr="0"/>
          <a:lstStyle>
            <a:lvl1pPr algn="l">
              <a:defRPr sz="45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7" y="5773231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35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7" y="4501446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CCAF04-6C30-614D-8071-3CC683E9765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083" y="5755088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0194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512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480" userDrawn="1">
          <p15:clr>
            <a:srgbClr val="FBAE40"/>
          </p15:clr>
        </p15:guide>
        <p15:guide id="11" pos="976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EFD42326-AC9C-420D-B180-F6A7201887A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740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8B257AAB-8CAC-4C03-87C7-DD1EB4E6167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40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C8403DDF-F6C9-4D24-AA31-0A50BD5CBAF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825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6B6B495-DEBD-4DF7-90F7-B6A94AE4275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7" y="2541806"/>
            <a:ext cx="10334625" cy="1947460"/>
          </a:xfrm>
        </p:spPr>
        <p:txBody>
          <a:bodyPr anchor="t" anchorCtr="0"/>
          <a:lstStyle>
            <a:lvl1pPr algn="l">
              <a:defRPr sz="45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7" y="4501446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8079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E63BA202-2275-4151-9EA8-94D231A2304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324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1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501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6EDF8193-1A5A-4BC7-88EA-95313DE5C3C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410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4CC453D8-DE21-478E-B7AC-AC62FB21F1A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173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CAC18BBE-04EE-40EC-8ECB-C8E77DE9380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29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977C4665-3D05-420B-8F7A-56420ED7D77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965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4912E5AB-6E61-4B2B-987F-42A1C67F2BB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575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7"/>
            <a:ext cx="11049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825627"/>
            <a:ext cx="1104900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36B6B495-DEBD-4DF7-90F7-B6A94AE4275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949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9" pos="48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9760" userDrawn="1">
          <p15:clr>
            <a:srgbClr val="F26B43"/>
          </p15:clr>
        </p15:guide>
        <p15:guide id="13" orient="horz" pos="2160" userDrawn="1">
          <p15:clr>
            <a:srgbClr val="F26B43"/>
          </p15:clr>
        </p15:guide>
        <p15:guide id="14" pos="5120" userDrawn="1">
          <p15:clr>
            <a:srgbClr val="F26B43"/>
          </p15:clr>
        </p15:guide>
        <p15:guide id="15" pos="512" userDrawn="1">
          <p15:clr>
            <a:srgbClr val="F26B43"/>
          </p15:clr>
        </p15:guide>
        <p15:guide id="16" pos="9728" userDrawn="1">
          <p15:clr>
            <a:srgbClr val="F26B43"/>
          </p15:clr>
        </p15:guide>
        <p15:guide id="17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dops.bnl.gov/Operations/personnel/call_in_lists/" TargetMode="External"/><Relationship Id="rId2" Type="http://schemas.openxmlformats.org/officeDocument/2006/relationships/hyperlink" Target="http://directory.pbn.bnl.gov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D433C4B4-3448-4A7E-BDD1-2D5F30C297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0806454"/>
              </p:ext>
            </p:extLst>
          </p:nvPr>
        </p:nvGraphicFramePr>
        <p:xfrm>
          <a:off x="233464" y="2"/>
          <a:ext cx="11958536" cy="62062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644665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4597DA46-608A-839C-7C04-82DAD60541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FA71E-CCBA-1D45-F768-D07669A16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7"/>
            <a:ext cx="11049000" cy="460061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Keytree</a:t>
            </a:r>
            <a:r>
              <a:rPr lang="en-US" dirty="0"/>
              <a:t> notes,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076D95-B317-5D3A-AAA0-E47BE3015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825189"/>
            <a:ext cx="11049000" cy="5207624"/>
          </a:xfrm>
        </p:spPr>
        <p:txBody>
          <a:bodyPr>
            <a:normAutofit/>
          </a:bodyPr>
          <a:lstStyle/>
          <a:p>
            <a:pPr marL="0" indent="0"/>
            <a:r>
              <a:rPr lang="en-US" sz="2800" dirty="0">
                <a:solidFill>
                  <a:schemeClr val="accent4"/>
                </a:solidFill>
              </a:rPr>
              <a:t>Mitigation</a:t>
            </a:r>
            <a:r>
              <a:rPr lang="en-US" sz="2400" dirty="0">
                <a:solidFill>
                  <a:schemeClr val="accent4"/>
                </a:solidFill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Choose entrants that are currently enrolled to perform the work in the enclosure under Controlled Access (CA).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Obtain CA keys from MCR for remote gate watch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Arrange for local gate watch using other tokens for entrants.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Arrange for Restricted Access, and allow for delays incurred to sweep areas.</a:t>
            </a:r>
          </a:p>
          <a:p>
            <a:pPr marL="0" indent="0"/>
            <a:r>
              <a:rPr lang="en-US" sz="2800" b="1" i="1" u="sng" dirty="0">
                <a:solidFill>
                  <a:schemeClr val="accent5"/>
                </a:solidFill>
              </a:rPr>
              <a:t>CAUTION</a:t>
            </a:r>
            <a:endParaRPr lang="en-US" sz="2400" b="1" i="1" u="sng" dirty="0">
              <a:solidFill>
                <a:schemeClr val="accent5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i="1" dirty="0"/>
              <a:t>Follow procedures</a:t>
            </a:r>
            <a:r>
              <a:rPr lang="en-US" sz="2400" dirty="0"/>
              <a:t>. Gate Watch staff will remain vigilant.</a:t>
            </a:r>
          </a:p>
          <a:p>
            <a:pPr marL="628650" lvl="1" indent="-285750"/>
            <a:r>
              <a:rPr lang="en-US" sz="2100" dirty="0"/>
              <a:t>No “piggy-backing” – one key/token per entrant.</a:t>
            </a:r>
          </a:p>
          <a:p>
            <a:pPr marL="628650" lvl="1" indent="-285750"/>
            <a:r>
              <a:rPr lang="en-US" sz="2100" dirty="0"/>
              <a:t>Access keys are not candy! </a:t>
            </a:r>
            <a:r>
              <a:rPr lang="en-US" sz="2100" b="1" i="1" dirty="0"/>
              <a:t>Authenticated entrant retains possession</a:t>
            </a:r>
            <a:r>
              <a:rPr lang="en-US" sz="21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Radiological Controls and the Access Controls System are not to be circumvented. This is (has been) enforced with disciplinary action (dismissal).</a:t>
            </a:r>
          </a:p>
          <a:p>
            <a:pPr marL="685800" lvl="2" indent="0">
              <a:buNone/>
            </a:pPr>
            <a:endParaRPr lang="en-US" sz="3000" dirty="0"/>
          </a:p>
          <a:p>
            <a:pPr marL="685800" lvl="2" indent="0">
              <a:buNone/>
            </a:pPr>
            <a:endParaRPr lang="en-US" sz="2400" dirty="0"/>
          </a:p>
          <a:p>
            <a:pPr marL="685800" lvl="1" indent="-3429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9679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DB3D119E-886F-44D0-AD37-D8E5EE4D90F3}"/>
              </a:ext>
              <a:ext uri="{147F2762-F138-4A5C-976F-8EAC2B608ADB}">
                <a16:predDERef xmlns:a16="http://schemas.microsoft.com/office/drawing/2014/main" pred="{4667E89C-E80B-4F88-846F-DAAB160CC5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4794760"/>
              </p:ext>
            </p:extLst>
          </p:nvPr>
        </p:nvGraphicFramePr>
        <p:xfrm>
          <a:off x="233581" y="0"/>
          <a:ext cx="11958419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534051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F5D129F6-4D62-47D1-8B47-380CA79C88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7501876"/>
              </p:ext>
            </p:extLst>
          </p:nvPr>
        </p:nvGraphicFramePr>
        <p:xfrm>
          <a:off x="242371" y="0"/>
          <a:ext cx="11949629" cy="6286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822150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D60A3-F39F-47BB-B66D-8F7A29415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1812" y="365130"/>
            <a:ext cx="8328991" cy="625471"/>
          </a:xfrm>
        </p:spPr>
        <p:txBody>
          <a:bodyPr/>
          <a:lstStyle/>
          <a:p>
            <a:r>
              <a:rPr lang="en-US" dirty="0"/>
              <a:t>Availability, expected beam hours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4DE835-8720-4B46-A0C3-FD45325D369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8418" y="990601"/>
                <a:ext cx="11933582" cy="5181599"/>
              </a:xfrm>
            </p:spPr>
            <p:txBody>
              <a:bodyPr>
                <a:normAutofit fontScale="47500" lnSpcReduction="20000"/>
              </a:bodyPr>
              <a:lstStyle/>
              <a:p>
                <a:pPr marL="0" indent="0"/>
                <a:endParaRPr lang="en-US" sz="6200" dirty="0"/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5500">
                          <a:latin typeface="Cambria Math" panose="02040503050406030204" pitchFamily="18" charset="0"/>
                        </a:rPr>
                        <m:t>Availability</m:t>
                      </m:r>
                      <m:r>
                        <a:rPr lang="en-US" sz="55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5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𝑎𝑐𝑡𝑢𝑎𝑙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𝑏𝑒𝑎𝑚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𝑡𝑖𝑚𝑒</m:t>
                          </m:r>
                        </m:num>
                        <m:den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𝑠𝑐h𝑒𝑑𝑢𝑙𝑒𝑑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𝑏𝑒𝑎𝑚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𝑡𝑖𝑚𝑒</m:t>
                          </m:r>
                        </m:den>
                      </m:f>
                      <m:r>
                        <a:rPr lang="en-US" sz="55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US" sz="55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𝐵𝑒𝑎𝑚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𝑢𝑠𝑒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𝑡𝑖𝑚𝑒</m:t>
                          </m:r>
                        </m:num>
                        <m:den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𝐶𝑎𝑙𝑒𝑛𝑑𝑎𝑟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𝑡𝑖𝑚𝑒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𝑠𝑐h𝑒𝑑𝑢𝑙𝑒𝑑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𝑖𝑛𝑡𝑒𝑟𝑟𝑢𝑝𝑡𝑖𝑜𝑛𝑠</m:t>
                          </m:r>
                        </m:den>
                      </m:f>
                    </m:oMath>
                  </m:oMathPara>
                </a14:m>
                <a:endParaRPr lang="en-US" sz="6200" i="1" dirty="0">
                  <a:latin typeface="Cambria Math" panose="02040503050406030204" pitchFamily="18" charset="0"/>
                </a:endParaRPr>
              </a:p>
              <a:p>
                <a:pPr marL="0" indent="0"/>
                <a:endParaRPr lang="en-US" sz="2400" b="1" i="1" dirty="0">
                  <a:latin typeface="Cambria Math" panose="02040503050406030204" pitchFamily="18" charset="0"/>
                </a:endParaRPr>
              </a:p>
              <a:p>
                <a:pPr marL="0" indent="0"/>
                <a:endParaRPr lang="en-US" sz="3300" b="1" i="1" dirty="0">
                  <a:latin typeface="Cambria Math" panose="02040503050406030204" pitchFamily="18" charset="0"/>
                </a:endParaRPr>
              </a:p>
              <a:p>
                <a:pPr marL="0" indent="0"/>
                <a:endParaRPr lang="en-US" sz="3300" b="1" i="1" dirty="0">
                  <a:latin typeface="Cambria Math" panose="02040503050406030204" pitchFamily="18" charset="0"/>
                </a:endParaRPr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100" b="1">
                          <a:latin typeface="Cambria Math" panose="02040503050406030204" pitchFamily="18" charset="0"/>
                        </a:rPr>
                        <m:t>𝐑𝐇𝐈𝐂</m:t>
                      </m:r>
                    </m:oMath>
                    <m:oMath xmlns:m="http://schemas.openxmlformats.org/officeDocument/2006/math">
                      <m:r>
                        <a:rPr lang="en-US" sz="3100" b="1">
                          <a:latin typeface="Cambria Math" panose="02040503050406030204" pitchFamily="18" charset="0"/>
                        </a:rPr>
                        <m:t>𝐀𝐯𝐚𝐢𝐥𝐚𝐛𝐢𝐥𝐢𝐭𝐲</m:t>
                      </m:r>
                      <m:r>
                        <a:rPr lang="en-US" sz="3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𝑃h𝑦𝑠𝑖𝑐𝑠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𝑀𝑎𝑐h𝑖𝑛𝑒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𝐷𝑒𝑣𝑒𝑙𝑜𝑝𝑚𝑒𝑛𝑡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𝑀𝑎𝑐h𝑖𝑛𝑒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𝑆𝑒𝑡𝑢𝑝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𝐸𝑥𝑝𝑒𝑟𝑖𝑚𝑒𝑛𝑡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𝑆𝑒𝑡𝑢𝑝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𝐴𝑐𝑐𝑒𝑙𝑒𝑟𝑎𝑡𝑜𝑟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𝐸𝑥𝑝𝑒𝑟𝑖𝑚𝑒𝑛𝑡𝑠</m:t>
                          </m:r>
                        </m:num>
                        <m:den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𝑃h𝑦𝑠𝑖𝑐𝑠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𝑀𝑎𝑐h𝑖𝑛𝑒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𝐷𝑒𝑣𝑒𝑙𝑜𝑝𝑚𝑒𝑛𝑡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𝑀𝑎𝑐h𝑖𝑛𝑒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𝑆𝑒𝑡𝑢𝑝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𝐸𝑥𝑝𝑒𝑟𝑖𝑚𝑒𝑛𝑡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𝑆𝑒𝑡𝑢𝑝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𝐴𝑐𝑐𝑒𝑙𝑒𝑟𝑎𝑡𝑜𝑟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𝐸𝑥𝑝𝑒𝑟𝑖𝑚𝑒𝑛𝑡𝑠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)+</m:t>
                          </m:r>
                          <m:r>
                            <a:rPr lang="en-US" sz="3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𝐹𝑎𝑖𝑙𝑢𝑟𝑒𝑠</m:t>
                          </m:r>
                        </m:den>
                      </m:f>
                    </m:oMath>
                  </m:oMathPara>
                </a14:m>
                <a:endParaRPr lang="en-US" sz="2500" dirty="0"/>
              </a:p>
              <a:p>
                <a:pPr marL="0" indent="0"/>
                <a:endParaRPr lang="en-US" sz="4300" dirty="0"/>
              </a:p>
              <a:p>
                <a:pPr marL="0" indent="0"/>
                <a:endParaRPr lang="en-US" sz="4300" dirty="0"/>
              </a:p>
              <a:p>
                <a:pPr marL="0" indent="0"/>
                <a:endParaRPr lang="en-US" sz="4300" dirty="0"/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300" dirty="0"/>
                        <m:t>DOE</m:t>
                      </m:r>
                      <m:r>
                        <m:rPr>
                          <m:nor/>
                        </m:rPr>
                        <a:rPr lang="en-US" sz="4300" dirty="0"/>
                        <m:t> </m:t>
                      </m:r>
                      <m:r>
                        <m:rPr>
                          <m:nor/>
                        </m:rPr>
                        <a:rPr lang="en-US" sz="4300" dirty="0"/>
                        <m:t>expected</m:t>
                      </m:r>
                      <m:r>
                        <m:rPr>
                          <m:nor/>
                        </m:rPr>
                        <a:rPr lang="en-US" sz="4300" dirty="0"/>
                        <m:t> </m:t>
                      </m:r>
                      <m:r>
                        <m:rPr>
                          <m:nor/>
                        </m:rPr>
                        <a:rPr lang="en-US" sz="4300" dirty="0"/>
                        <m:t>beam</m:t>
                      </m:r>
                      <m:r>
                        <m:rPr>
                          <m:nor/>
                        </m:rPr>
                        <a:rPr lang="en-US" sz="4300" dirty="0"/>
                        <m:t> </m:t>
                      </m:r>
                      <m:r>
                        <m:rPr>
                          <m:nor/>
                        </m:rPr>
                        <a:rPr lang="en-US" sz="4300" dirty="0"/>
                        <m:t>hours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=(# 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𝑜𝑓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𝑤𝑒𝑒𝑘𝑠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−1 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𝑤𝑒𝑒𝑘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𝑜𝑣𝑒𝑟h𝑒𝑎𝑑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)×</m:t>
                      </m:r>
                      <m:d>
                        <m:dPr>
                          <m:ctrlPr>
                            <a:rPr lang="en-US" sz="43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160 </m:t>
                              </m:r>
                              <m: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𝑎𝑣𝑎𝑖𝑙𝑎𝑏𝑙𝑒</m:t>
                              </m:r>
                              <m: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h𝑜𝑢𝑟𝑠</m:t>
                              </m:r>
                            </m:num>
                            <m:den>
                              <m: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1 </m:t>
                              </m:r>
                              <m: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𝑤𝑒𝑒𝑘</m:t>
                              </m:r>
                            </m:den>
                          </m:f>
                        </m:e>
                      </m:d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4300" b="1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US" sz="4300" b="1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sz="4300" b="1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𝟖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4DE835-8720-4B46-A0C3-FD45325D369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8418" y="990601"/>
                <a:ext cx="11933582" cy="5181599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6317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000-000047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1333213"/>
              </p:ext>
            </p:extLst>
          </p:nvPr>
        </p:nvGraphicFramePr>
        <p:xfrm>
          <a:off x="228599" y="72628"/>
          <a:ext cx="11963401" cy="61567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BB8A40D-56C1-83AE-3EEE-6CEDA104DE4B}"/>
              </a:ext>
            </a:extLst>
          </p:cNvPr>
          <p:cNvSpPr txBox="1"/>
          <p:nvPr/>
        </p:nvSpPr>
        <p:spPr>
          <a:xfrm>
            <a:off x="10048184" y="6322780"/>
            <a:ext cx="1868282" cy="251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</p:spTree>
    <p:extLst>
      <p:ext uri="{BB962C8B-B14F-4D97-AF65-F5344CB8AC3E}">
        <p14:creationId xmlns:p14="http://schemas.microsoft.com/office/powerpoint/2010/main" val="3466037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688A4413-DF12-6C43-C568-E3C2B88316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>
            <a:extLst>
              <a:ext uri="{FF2B5EF4-FFF2-40B4-BE49-F238E27FC236}">
                <a16:creationId xmlns:a16="http://schemas.microsoft.com/office/drawing/2014/main" id="{B6DEC97E-ED47-39F2-2CEE-8CFCCC6B4196}"/>
              </a:ext>
            </a:extLst>
          </p:cNvPr>
          <p:cNvSpPr txBox="1"/>
          <p:nvPr/>
        </p:nvSpPr>
        <p:spPr>
          <a:xfrm>
            <a:off x="10113232" y="6360439"/>
            <a:ext cx="1868294" cy="265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000-000046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8265271"/>
              </p:ext>
            </p:extLst>
          </p:nvPr>
        </p:nvGraphicFramePr>
        <p:xfrm>
          <a:off x="210474" y="1"/>
          <a:ext cx="11981526" cy="6229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21221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000-000048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4130272"/>
              </p:ext>
            </p:extLst>
          </p:nvPr>
        </p:nvGraphicFramePr>
        <p:xfrm>
          <a:off x="238124" y="0"/>
          <a:ext cx="11953875" cy="6191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1">
            <a:extLst>
              <a:ext uri="{FF2B5EF4-FFF2-40B4-BE49-F238E27FC236}">
                <a16:creationId xmlns:a16="http://schemas.microsoft.com/office/drawing/2014/main" id="{EEC8F218-3EEB-A189-95A7-B72B9B9BBD33}"/>
              </a:ext>
            </a:extLst>
          </p:cNvPr>
          <p:cNvSpPr txBox="1"/>
          <p:nvPr/>
        </p:nvSpPr>
        <p:spPr>
          <a:xfrm>
            <a:off x="9783676" y="6284450"/>
            <a:ext cx="1806749" cy="213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</p:spTree>
    <p:extLst>
      <p:ext uri="{BB962C8B-B14F-4D97-AF65-F5344CB8AC3E}">
        <p14:creationId xmlns:p14="http://schemas.microsoft.com/office/powerpoint/2010/main" val="1148163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1863BDD1-D007-46C0-BF7F-C081F92DEBC0}"/>
              </a:ext>
            </a:extLst>
          </p:cNvPr>
          <p:cNvSpPr/>
          <p:nvPr/>
        </p:nvSpPr>
        <p:spPr>
          <a:xfrm>
            <a:off x="6096000" y="960375"/>
            <a:ext cx="4917259" cy="354674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917A969-CC37-4606-AD17-F21CAD8F025A}"/>
              </a:ext>
            </a:extLst>
          </p:cNvPr>
          <p:cNvCxnSpPr>
            <a:cxnSpLocks/>
          </p:cNvCxnSpPr>
          <p:nvPr/>
        </p:nvCxnSpPr>
        <p:spPr>
          <a:xfrm flipH="1">
            <a:off x="7719433" y="677204"/>
            <a:ext cx="3350187" cy="253180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DDD3746-35F2-4E43-ABBD-7311B4E17E51}"/>
              </a:ext>
            </a:extLst>
          </p:cNvPr>
          <p:cNvCxnSpPr>
            <a:cxnSpLocks/>
          </p:cNvCxnSpPr>
          <p:nvPr/>
        </p:nvCxnSpPr>
        <p:spPr>
          <a:xfrm flipH="1">
            <a:off x="7395845" y="1895556"/>
            <a:ext cx="3473227" cy="243009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8B9EDEB6-1147-42F7-9DA6-2BBE9304AEF5}"/>
              </a:ext>
            </a:extLst>
          </p:cNvPr>
          <p:cNvSpPr/>
          <p:nvPr/>
        </p:nvSpPr>
        <p:spPr>
          <a:xfrm>
            <a:off x="10448145" y="677204"/>
            <a:ext cx="1489029" cy="3648449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3E1051-7FA6-4BEE-AA4B-6BBFADD154D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39483" y="183644"/>
            <a:ext cx="4338638" cy="606425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Operations for BLIP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DA90EA1-542B-4D1B-8A75-F72CC3779E1C}"/>
              </a:ext>
            </a:extLst>
          </p:cNvPr>
          <p:cNvSpPr/>
          <p:nvPr/>
        </p:nvSpPr>
        <p:spPr>
          <a:xfrm>
            <a:off x="5676686" y="590605"/>
            <a:ext cx="6328854" cy="4401205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No BLIP</a:t>
            </a:r>
          </a:p>
          <a:p>
            <a:pPr algn="ctr"/>
            <a:r>
              <a:rPr lang="en-US" sz="4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this past week</a:t>
            </a:r>
          </a:p>
          <a:p>
            <a:pPr algn="ctr"/>
            <a:endParaRPr lang="en-US" sz="40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en-US" sz="40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en-US" sz="40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en-US" sz="40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en-US" sz="40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F1692A-327B-4A38-A46D-758905412178}"/>
              </a:ext>
            </a:extLst>
          </p:cNvPr>
          <p:cNvSpPr txBox="1"/>
          <p:nvPr/>
        </p:nvSpPr>
        <p:spPr>
          <a:xfrm>
            <a:off x="339483" y="712127"/>
            <a:ext cx="3435861" cy="543374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normAutofit/>
          </a:bodyPr>
          <a:lstStyle/>
          <a:p>
            <a:r>
              <a:rPr lang="en-US" sz="2800" dirty="0"/>
              <a:t>4/8-15/2025:</a:t>
            </a:r>
            <a:br>
              <a:rPr lang="en-US" sz="2800" dirty="0"/>
            </a:br>
            <a:endParaRPr lang="en-US" sz="2800" dirty="0"/>
          </a:p>
          <a:p>
            <a:r>
              <a:rPr lang="en-US" sz="2400" dirty="0"/>
              <a:t>117 MeV exposure was the only scheduled irradiation.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17.9 </a:t>
            </a:r>
            <a:r>
              <a:rPr lang="en-US" sz="2400" dirty="0" err="1"/>
              <a:t>hr</a:t>
            </a:r>
            <a:r>
              <a:rPr lang="en-US" sz="2400" dirty="0"/>
              <a:t> production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4.07 </a:t>
            </a:r>
            <a:r>
              <a:rPr lang="en-US" sz="2400" dirty="0" err="1"/>
              <a:t>hr</a:t>
            </a:r>
            <a:r>
              <a:rPr lang="en-US" sz="2400" dirty="0"/>
              <a:t> setup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6.13 </a:t>
            </a:r>
            <a:r>
              <a:rPr lang="en-US" sz="2400" dirty="0" err="1"/>
              <a:t>hr</a:t>
            </a:r>
            <a:r>
              <a:rPr lang="en-US" sz="2400" dirty="0"/>
              <a:t> failures</a:t>
            </a:r>
          </a:p>
          <a:p>
            <a:endParaRPr lang="en-US" sz="2400" dirty="0"/>
          </a:p>
          <a:p>
            <a:r>
              <a:rPr lang="en-US" sz="2400" dirty="0"/>
              <a:t>Availability: </a:t>
            </a:r>
            <a:r>
              <a:rPr lang="en-US" sz="2400" dirty="0">
                <a:solidFill>
                  <a:schemeClr val="accent5"/>
                </a:solidFill>
              </a:rPr>
              <a:t>78.2%</a:t>
            </a:r>
            <a:br>
              <a:rPr lang="en-US" sz="2400" dirty="0">
                <a:solidFill>
                  <a:schemeClr val="accent3">
                    <a:lumMod val="75000"/>
                  </a:schemeClr>
                </a:solidFill>
              </a:rPr>
            </a:br>
            <a:endParaRPr lang="en-US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8862F2-140F-B5F1-FA62-57D285EB75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0637" y="731926"/>
            <a:ext cx="8341766" cy="583322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51841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CD58E3F-F47B-442F-B8F8-75AE9391E2A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82425" y="196850"/>
            <a:ext cx="10925666" cy="609600"/>
          </a:xfrm>
        </p:spPr>
        <p:txBody>
          <a:bodyPr>
            <a:noAutofit/>
          </a:bodyPr>
          <a:lstStyle/>
          <a:p>
            <a:r>
              <a:rPr lang="en-US" sz="2800" dirty="0"/>
              <a:t>NSRL activity past week: 4/8-15/2025 </a:t>
            </a:r>
            <a:r>
              <a:rPr lang="en-US" sz="2400" dirty="0"/>
              <a:t>(as of 0800)</a:t>
            </a:r>
            <a:endParaRPr lang="en-US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AD2342-837F-44BE-A9A7-5BCD33A79969}"/>
              </a:ext>
            </a:extLst>
          </p:cNvPr>
          <p:cNvSpPr txBox="1"/>
          <p:nvPr/>
        </p:nvSpPr>
        <p:spPr>
          <a:xfrm>
            <a:off x="2749002" y="6303010"/>
            <a:ext cx="8093596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defRPr/>
            </a:pPr>
            <a:r>
              <a:rPr lang="en-US" sz="2400" b="1" dirty="0">
                <a:latin typeface="Calibri"/>
                <a:cs typeface="Calibri"/>
              </a:rPr>
              <a:t>Availability: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2400" b="1" dirty="0">
                <a:solidFill>
                  <a:srgbClr val="00B050"/>
                </a:solidFill>
                <a:latin typeface="Calibri"/>
                <a:cs typeface="Calibri"/>
              </a:rPr>
              <a:t>96.1%</a:t>
            </a:r>
            <a:endParaRPr lang="en-US" sz="24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498A92-B3B2-49BC-A076-391E836286E6}"/>
              </a:ext>
            </a:extLst>
          </p:cNvPr>
          <p:cNvSpPr txBox="1"/>
          <p:nvPr/>
        </p:nvSpPr>
        <p:spPr>
          <a:xfrm>
            <a:off x="217170" y="806450"/>
            <a:ext cx="282042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NSRL running continues, with various users running</a:t>
            </a:r>
          </a:p>
          <a:p>
            <a:pPr algn="ctr"/>
            <a:endParaRPr lang="en-US" sz="2000" dirty="0"/>
          </a:p>
          <a:p>
            <a:pPr algn="ctr"/>
            <a:r>
              <a:rPr lang="en-US" sz="2000" dirty="0"/>
              <a:t>Tandem Au only, for single ion modes.</a:t>
            </a:r>
            <a:br>
              <a:rPr lang="en-US" sz="2000" dirty="0"/>
            </a:br>
            <a:endParaRPr lang="en-US" sz="2000" dirty="0">
              <a:solidFill>
                <a:schemeClr val="accent5"/>
              </a:solidFill>
            </a:endParaRPr>
          </a:p>
          <a:p>
            <a:pPr algn="ctr"/>
            <a:r>
              <a:rPr lang="en-US" dirty="0"/>
              <a:t>Running 25-A schedule since 3 February. Schedule posted, </a:t>
            </a:r>
            <a:r>
              <a:rPr lang="en-US" dirty="0">
                <a:solidFill>
                  <a:schemeClr val="accent4"/>
                </a:solidFill>
              </a:rPr>
              <a:t>updates to 28 June </a:t>
            </a:r>
            <a:r>
              <a:rPr lang="en-US" dirty="0"/>
              <a:t>for beams &amp; users.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F5AF3CAF-DE7B-D09B-15A3-2E64D24CEC4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9116249"/>
              </p:ext>
            </p:extLst>
          </p:nvPr>
        </p:nvGraphicFramePr>
        <p:xfrm>
          <a:off x="3037591" y="806450"/>
          <a:ext cx="9154409" cy="5496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73591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C77E873D-E72B-4BE0-99D3-3CB079EDDDF1}"/>
              </a:ext>
            </a:extLst>
          </p:cNvPr>
          <p:cNvSpPr txBox="1"/>
          <p:nvPr/>
        </p:nvSpPr>
        <p:spPr>
          <a:xfrm>
            <a:off x="238126" y="418227"/>
            <a:ext cx="7153274" cy="6439773"/>
          </a:xfrm>
          <a:prstGeom prst="rect">
            <a:avLst/>
          </a:prstGeom>
          <a:solidFill>
            <a:schemeClr val="accent1">
              <a:lumMod val="40000"/>
              <a:lumOff val="60000"/>
              <a:alpha val="66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rmAutofit lnSpcReduction="10000"/>
          </a:bodyPr>
          <a:lstStyle/>
          <a:p>
            <a:r>
              <a:rPr lang="en-US" sz="2400" b="1" dirty="0">
                <a:solidFill>
                  <a:schemeClr val="tx1"/>
                </a:solidFill>
              </a:rPr>
              <a:t>Notable failures (&gt;1 </a:t>
            </a:r>
            <a:r>
              <a:rPr lang="en-US" sz="2400" b="1" dirty="0" err="1">
                <a:solidFill>
                  <a:schemeClr val="tx1"/>
                </a:solidFill>
              </a:rPr>
              <a:t>hr</a:t>
            </a:r>
            <a:r>
              <a:rPr lang="en-US" sz="2400" b="1" dirty="0">
                <a:solidFill>
                  <a:schemeClr val="tx1"/>
                </a:solidFill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cs typeface="Arial"/>
              </a:rPr>
              <a:t>RHIC Blue main dipole system failure, </a:t>
            </a:r>
            <a:br>
              <a:rPr lang="en-US" sz="2400" dirty="0">
                <a:solidFill>
                  <a:schemeClr val="tx1"/>
                </a:solidFill>
                <a:cs typeface="Arial"/>
              </a:rPr>
            </a:br>
            <a:r>
              <a:rPr lang="en-US" sz="2400" dirty="0">
                <a:solidFill>
                  <a:schemeClr val="tx1"/>
                </a:solidFill>
                <a:cs typeface="Arial"/>
              </a:rPr>
              <a:t>ongoing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cs typeface="Arial"/>
              </a:rPr>
              <a:t>AGS extraction bump failures, ongoing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cs typeface="Arial"/>
              </a:rPr>
              <a:t>AGS polarimeter failure, ongoing issue </a:t>
            </a:r>
            <a:br>
              <a:rPr lang="en-US" sz="2400" dirty="0">
                <a:solidFill>
                  <a:schemeClr val="tx1"/>
                </a:solidFill>
                <a:cs typeface="Arial"/>
              </a:rPr>
            </a:br>
            <a:r>
              <a:rPr lang="en-US" sz="2400" dirty="0">
                <a:solidFill>
                  <a:schemeClr val="tx1"/>
                </a:solidFill>
                <a:cs typeface="Arial"/>
              </a:rPr>
              <a:t>with RF sweep signal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cs typeface="Arial"/>
              </a:rPr>
              <a:t>Linac chiller trip, affecting various systems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cs typeface="Arial"/>
              </a:rPr>
              <a:t>Power dip, affecting some AGS systems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cs typeface="Arial"/>
              </a:rPr>
              <a:t>OPPIS source interlock, cooling resistivity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cs typeface="Arial"/>
              </a:rPr>
              <a:t>LtB d2-5 PS failure, flow switch leak repair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cs typeface="Arial"/>
              </a:rPr>
              <a:t>AGS e17 snake quad PS failure, missing connector repaired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i="1" dirty="0">
                <a:solidFill>
                  <a:schemeClr val="tx1"/>
                </a:solidFill>
              </a:rPr>
              <a:t>Other notes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cs typeface="Arial"/>
              </a:rPr>
              <a:t>Various Tandem accelerator room access, </a:t>
            </a:r>
            <a:br>
              <a:rPr lang="en-US" sz="2000" dirty="0">
                <a:solidFill>
                  <a:schemeClr val="tx1"/>
                </a:solidFill>
                <a:cs typeface="Arial"/>
              </a:rPr>
            </a:br>
            <a:r>
              <a:rPr lang="en-US" sz="2000" dirty="0">
                <a:solidFill>
                  <a:schemeClr val="tx1"/>
                </a:solidFill>
                <a:cs typeface="Arial"/>
              </a:rPr>
              <a:t>tuning, foil changes</a:t>
            </a:r>
          </a:p>
          <a:p>
            <a:br>
              <a:rPr lang="en-US" sz="2400" dirty="0">
                <a:solidFill>
                  <a:schemeClr val="tx1"/>
                </a:solidFill>
                <a:cs typeface="Arial"/>
              </a:rPr>
            </a:br>
            <a:r>
              <a:rPr lang="en-US" sz="2200" dirty="0">
                <a:solidFill>
                  <a:schemeClr val="tx1"/>
                </a:solidFill>
                <a:cs typeface="Arial"/>
              </a:rPr>
              <a:t>Over 37 hours injector pp setup, other studies</a:t>
            </a:r>
            <a:endParaRPr lang="en-US" sz="2400" dirty="0">
              <a:solidFill>
                <a:schemeClr val="tx1"/>
              </a:solidFill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  <a:cs typeface="Arial"/>
            </a:endParaRPr>
          </a:p>
          <a:p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2CF00A-CA15-4D7B-9B47-22CDCFC7B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551" y="54153"/>
            <a:ext cx="4178993" cy="364074"/>
          </a:xfr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2800">
                <a:solidFill>
                  <a:schemeClr val="tx1"/>
                </a:solidFill>
              </a:rPr>
              <a:t>Notes from Operations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D39416A-D64B-B644-05B4-A9944010D9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1138" y="3771900"/>
            <a:ext cx="4967044" cy="30861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1040383-0C2B-E505-33DE-9CBB1A5695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6472" y="0"/>
            <a:ext cx="5714185" cy="403319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Callout: Left Arrow 8">
            <a:extLst>
              <a:ext uri="{FF2B5EF4-FFF2-40B4-BE49-F238E27FC236}">
                <a16:creationId xmlns:a16="http://schemas.microsoft.com/office/drawing/2014/main" id="{FFCF31BB-839F-553F-7C85-BA4BB4EDA453}"/>
              </a:ext>
            </a:extLst>
          </p:cNvPr>
          <p:cNvSpPr/>
          <p:nvPr/>
        </p:nvSpPr>
        <p:spPr>
          <a:xfrm>
            <a:off x="11166170" y="4033193"/>
            <a:ext cx="1014487" cy="1755304"/>
          </a:xfrm>
          <a:prstGeom prst="leftArrowCallout">
            <a:avLst>
              <a:gd name="adj1" fmla="val 27467"/>
              <a:gd name="adj2" fmla="val 39953"/>
              <a:gd name="adj3" fmla="val 11855"/>
              <a:gd name="adj4" fmla="val 77817"/>
            </a:avLst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Filtered to present running state.</a:t>
            </a:r>
          </a:p>
          <a:p>
            <a:pPr algn="ctr"/>
            <a:endParaRPr lang="en-US" sz="1400" dirty="0">
              <a:solidFill>
                <a:schemeClr val="tx1"/>
              </a:solidFill>
            </a:endParaRP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Not zero...</a:t>
            </a:r>
          </a:p>
        </p:txBody>
      </p:sp>
    </p:spTree>
    <p:extLst>
      <p:ext uri="{BB962C8B-B14F-4D97-AF65-F5344CB8AC3E}">
        <p14:creationId xmlns:p14="http://schemas.microsoft.com/office/powerpoint/2010/main" val="13360468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E05BAB3-93A9-4362-AA58-BF024EA3D008}"/>
              </a:ext>
            </a:extLst>
          </p:cNvPr>
          <p:cNvSpPr txBox="1"/>
          <p:nvPr/>
        </p:nvSpPr>
        <p:spPr>
          <a:xfrm>
            <a:off x="288099" y="691861"/>
            <a:ext cx="11903901" cy="5746436"/>
          </a:xfrm>
          <a:prstGeom prst="rect">
            <a:avLst/>
          </a:prstGeom>
          <a:noFill/>
        </p:spPr>
        <p:txBody>
          <a:bodyPr wrap="square" rtlCol="0">
            <a:normAutofit fontScale="92500" lnSpcReduction="10000"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MCR beam </a:t>
            </a:r>
            <a:r>
              <a:rPr lang="en-US" sz="2400" dirty="0">
                <a:solidFill>
                  <a:schemeClr val="accent2"/>
                </a:solidFill>
                <a:latin typeface="Arial" panose="020B0604020202020204"/>
              </a:rPr>
              <a:t>o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perations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lang="en-US" sz="2400" dirty="0">
                <a:solidFill>
                  <a:schemeClr val="accent2"/>
                </a:solidFill>
                <a:latin typeface="Arial" panose="020B0604020202020204"/>
              </a:rPr>
              <a:t>continue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</a:rPr>
              <a:t>Operator/OC shifts continue for NSRL users, 2 shifts/5 days this week and next. </a:t>
            </a: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accent4"/>
                </a:solidFill>
              </a:rPr>
              <a:t>NSRL ions from Tandem, Linac protons as required </a:t>
            </a:r>
            <a:r>
              <a:rPr lang="en-US" sz="2000" dirty="0"/>
              <a:t>(pending resumption of AGS Au)</a:t>
            </a: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accent5"/>
                </a:solidFill>
              </a:rPr>
              <a:t>GCR pending EBIS </a:t>
            </a:r>
            <a:r>
              <a:rPr lang="en-US" sz="2000" dirty="0"/>
              <a:t>restart.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</a:rPr>
              <a:t>BLIP production 17-18 April; longer run starts Monday.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RHIC beam setup suspended </a:t>
            </a:r>
            <a:r>
              <a:rPr lang="en-US" sz="2000" dirty="0">
                <a:solidFill>
                  <a:schemeClr val="accent5"/>
                </a:solidFill>
              </a:rPr>
              <a:t>pending warmup/repair</a:t>
            </a: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AtR beam </a:t>
            </a:r>
            <a:r>
              <a:rPr lang="en-US" sz="2000" dirty="0">
                <a:solidFill>
                  <a:schemeClr val="accent5"/>
                </a:solidFill>
              </a:rPr>
              <a:t>pending extraction PS failures</a:t>
            </a:r>
            <a:r>
              <a:rPr lang="en-US" sz="2000" dirty="0"/>
              <a:t>.</a:t>
            </a:r>
            <a:endParaRPr lang="en-US" sz="1900" i="1" dirty="0">
              <a:solidFill>
                <a:srgbClr val="0000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AGS Polarized proton setup, other studies continue 2 shifts/5 days </a:t>
            </a:r>
            <a:r>
              <a:rPr lang="en-US" sz="2000" dirty="0">
                <a:solidFill>
                  <a:schemeClr val="accent4"/>
                </a:solidFill>
              </a:rPr>
              <a:t>pending Booster availability</a:t>
            </a: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Booster interruption Wed PM, beam </a:t>
            </a:r>
            <a:r>
              <a:rPr lang="en-US" sz="2000"/>
              <a:t>restoration TBD</a:t>
            </a:r>
            <a:br>
              <a:rPr lang="en-US" sz="2000" dirty="0"/>
            </a:br>
            <a:endParaRPr lang="en-US" sz="2000" dirty="0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Note: MCR will not be occupied continuously.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No OC on duty overnight. Operator overnight BLIP, intermittently. No MCR this weekend.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</a:rPr>
              <a:t>Contact CAS in off hours (x2024) for urgent issues when MCR is not staffed.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200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5"/>
                </a:solidFill>
              </a:rPr>
              <a:t>Teams phone setup: awaiting ITD. Contact ITD help desk x5522, Maintenance Coordinator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srgbClr val="000000"/>
                </a:solidFill>
              </a:rPr>
              <a:t>Changes? Time to update is </a:t>
            </a:r>
            <a:r>
              <a:rPr lang="en-US" sz="2200" i="1" dirty="0">
                <a:solidFill>
                  <a:srgbClr val="000000"/>
                </a:solidFill>
              </a:rPr>
              <a:t>now. </a:t>
            </a:r>
            <a:r>
              <a:rPr lang="en-US" sz="2200" dirty="0">
                <a:solidFill>
                  <a:srgbClr val="000000"/>
                </a:solidFill>
              </a:rPr>
              <a:t>Expect calls at all hours.</a:t>
            </a:r>
            <a:endParaRPr kumimoji="0" lang="en-US" b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hlinkClick r:id="rId2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2"/>
              </a:rPr>
              <a:t>http://directory.pbn.bnl.gov/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CHECK AND EDIT YOUR OWN CONTACT INFO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3"/>
              </a:rPr>
              <a:t>https://www.cadops.bnl.gov/Operations/personnel/call_in_lists/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CHECK YOUR CALLIN LIST: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expect contact off-hours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accent4"/>
                </a:solidFill>
                <a:latin typeface="Arial" panose="020B0604020202020204"/>
              </a:rPr>
              <a:t>Alarm response instructions: Groups prompted for updates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9F1ECC-CF35-4518-9CB2-9BBD12EEE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5200" y="154205"/>
            <a:ext cx="5638800" cy="62547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Reminder from Operations</a:t>
            </a:r>
          </a:p>
        </p:txBody>
      </p:sp>
    </p:spTree>
    <p:extLst>
      <p:ext uri="{BB962C8B-B14F-4D97-AF65-F5344CB8AC3E}">
        <p14:creationId xmlns:p14="http://schemas.microsoft.com/office/powerpoint/2010/main" val="39198639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54B6A-0B15-F1CB-EE5E-01414CAD0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7"/>
            <a:ext cx="11049000" cy="460061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Keytree</a:t>
            </a:r>
            <a:r>
              <a:rPr lang="en-US" dirty="0"/>
              <a:t> notes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833A19-6A85-E02A-C4A4-530CCE6775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825189"/>
            <a:ext cx="11049000" cy="5428466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</a:pPr>
            <a:r>
              <a:rPr lang="en-US" sz="2900" dirty="0"/>
              <a:t>Remote </a:t>
            </a:r>
            <a:r>
              <a:rPr lang="en-US" sz="2900" dirty="0" err="1"/>
              <a:t>keytree</a:t>
            </a:r>
            <a:r>
              <a:rPr lang="en-US" sz="2900" dirty="0"/>
              <a:t> systems require a database lookup to validate and authorize distribution of </a:t>
            </a:r>
            <a:r>
              <a:rPr lang="en-US" sz="2900" dirty="0" err="1"/>
              <a:t>keytokens</a:t>
            </a:r>
            <a:r>
              <a:rPr lang="en-US" sz="2900" dirty="0"/>
              <a:t>. The </a:t>
            </a:r>
            <a:r>
              <a:rPr lang="en-US" sz="2900" dirty="0" err="1"/>
              <a:t>Keytrak</a:t>
            </a:r>
            <a:r>
              <a:rPr lang="en-US" sz="2900" dirty="0"/>
              <a:t> system’s database is available for lookup functionality, but can no longer be modified in any way to add or edit qualified personnel.</a:t>
            </a:r>
          </a:p>
          <a:p>
            <a:pPr marL="0" indent="0"/>
            <a:r>
              <a:rPr lang="en-US" sz="3600" dirty="0">
                <a:solidFill>
                  <a:schemeClr val="accent5"/>
                </a:solidFill>
              </a:rPr>
              <a:t>Personnel affected: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New employees, experimenters arriving after 12/1/2024 could not be enrolled in database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Existing employees &amp; experimenters, not already enrolled, cannot be added or modified in database</a:t>
            </a:r>
          </a:p>
          <a:p>
            <a:pPr marL="0" indent="0"/>
            <a:r>
              <a:rPr lang="en-US" sz="3400" dirty="0">
                <a:solidFill>
                  <a:schemeClr val="accent5"/>
                </a:solidFill>
              </a:rPr>
              <a:t>Remote </a:t>
            </a:r>
            <a:r>
              <a:rPr lang="en-US" sz="3400" dirty="0" err="1">
                <a:solidFill>
                  <a:schemeClr val="accent5"/>
                </a:solidFill>
              </a:rPr>
              <a:t>keytrees</a:t>
            </a:r>
            <a:r>
              <a:rPr lang="en-US" sz="3400" dirty="0">
                <a:solidFill>
                  <a:schemeClr val="accent5"/>
                </a:solidFill>
              </a:rPr>
              <a:t> affected: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400" dirty="0"/>
              <a:t>Iris scan @NSRL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400" dirty="0"/>
              <a:t>BNLID scan @AGS South gate, North Conjunction Gate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400" dirty="0"/>
              <a:t>Iris scan @RHIC STAR, sPHENIX, IP12, IP4</a:t>
            </a:r>
          </a:p>
          <a:p>
            <a:pPr marL="0" indent="0"/>
            <a:r>
              <a:rPr lang="en-US" sz="3400" dirty="0" err="1">
                <a:solidFill>
                  <a:schemeClr val="accent3">
                    <a:lumMod val="75000"/>
                  </a:schemeClr>
                </a:solidFill>
              </a:rPr>
              <a:t>Keytrees</a:t>
            </a:r>
            <a:r>
              <a:rPr lang="en-US" sz="3400" dirty="0">
                <a:solidFill>
                  <a:schemeClr val="accent3">
                    <a:lumMod val="75000"/>
                  </a:schemeClr>
                </a:solidFill>
              </a:rPr>
              <a:t> NOT affected: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400" dirty="0"/>
              <a:t>BNLID scan @Linac, Booster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400" dirty="0"/>
              <a:t>BNLID scan @RHIC IP2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400" dirty="0"/>
              <a:t>MCR </a:t>
            </a:r>
            <a:r>
              <a:rPr lang="en-US" sz="3400" dirty="0" err="1"/>
              <a:t>keytrees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275039638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_PPT_Template_2021_Widescreen_Compressed" id="{1E50E555-00B6-2147-91A8-A2CEA3515EB8}" vid="{2E9CFCAC-53E9-4D4D-AE1F-381DB7BC788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9997dcc-7a6f-413b-bcd8-f246219486f6">
      <Terms xmlns="http://schemas.microsoft.com/office/infopath/2007/PartnerControls"/>
    </lcf76f155ced4ddcb4097134ff3c332f>
    <TaxCatchAll xmlns="3bfd71d5-c7ac-4dca-b865-a609d1eb4074" xsi:nil="true"/>
    <SharedWithUsers xmlns="c23b2e69-5f3a-4a31-a525-b2a83928953a">
      <UserInfo>
        <DisplayName>Naylor, Christopher E</DisplayName>
        <AccountId>13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EA4A4FF010DEE4AB92C5988B0DC4E50" ma:contentTypeVersion="10" ma:contentTypeDescription="Create a new document." ma:contentTypeScope="" ma:versionID="8d1ee666743ad2fe2837351e8474c093">
  <xsd:schema xmlns:xsd="http://www.w3.org/2001/XMLSchema" xmlns:xs="http://www.w3.org/2001/XMLSchema" xmlns:p="http://schemas.microsoft.com/office/2006/metadata/properties" xmlns:ns2="c23b2e69-5f3a-4a31-a525-b2a83928953a" xmlns:ns3="29997dcc-7a6f-413b-bcd8-f246219486f6" xmlns:ns4="3bfd71d5-c7ac-4dca-b865-a609d1eb4074" targetNamespace="http://schemas.microsoft.com/office/2006/metadata/properties" ma:root="true" ma:fieldsID="9a646608bd3711b1b257228c20b54ff8" ns2:_="" ns3:_="" ns4:_="">
    <xsd:import namespace="c23b2e69-5f3a-4a31-a525-b2a83928953a"/>
    <xsd:import namespace="29997dcc-7a6f-413b-bcd8-f246219486f6"/>
    <xsd:import namespace="3bfd71d5-c7ac-4dca-b865-a609d1eb407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lcf76f155ced4ddcb4097134ff3c332f" minOccurs="0"/>
                <xsd:element ref="ns4:TaxCatchAll" minOccurs="0"/>
                <xsd:element ref="ns3:MediaServiceGenerationTime" minOccurs="0"/>
                <xsd:element ref="ns3:MediaServiceEventHashCode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3b2e69-5f3a-4a31-a525-b2a83928953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997dcc-7a6f-413b-bcd8-f246219486f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325a567-783b-4eae-ad25-f71283ef2f6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fd71d5-c7ac-4dca-b865-a609d1eb4074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d9920190-eeb6-4a4b-8086-97c6f03371bf}" ma:internalName="TaxCatchAll" ma:showField="CatchAllData" ma:web="c23b2e69-5f3a-4a31-a525-b2a83928953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56B9896-39C4-48F3-97B7-39ABBC5F2386}">
  <ds:schemaRefs>
    <ds:schemaRef ds:uri="29997dcc-7a6f-413b-bcd8-f246219486f6"/>
    <ds:schemaRef ds:uri="3bfd71d5-c7ac-4dca-b865-a609d1eb4074"/>
    <ds:schemaRef ds:uri="c23b2e69-5f3a-4a31-a525-b2a83928953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0FE944B-5D9E-4C18-B452-956D6885C1D7}">
  <ds:schemaRefs>
    <ds:schemaRef ds:uri="29997dcc-7a6f-413b-bcd8-f246219486f6"/>
    <ds:schemaRef ds:uri="3bfd71d5-c7ac-4dca-b865-a609d1eb4074"/>
    <ds:schemaRef ds:uri="c23b2e69-5f3a-4a31-a525-b2a83928953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2A5FA038-26F5-44F1-88D5-82ED6AE50E2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BNL_PPT_Template_2021_Widescreen_Compressed</Template>
  <TotalTime>3802</TotalTime>
  <Words>849</Words>
  <Application>Microsoft Office PowerPoint</Application>
  <PresentationFormat>Widescreen</PresentationFormat>
  <Paragraphs>128</Paragraphs>
  <Slides>13</Slides>
  <Notes>5</Notes>
  <HiddenSlides>5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Cambria Math</vt:lpstr>
      <vt:lpstr>BNL</vt:lpstr>
      <vt:lpstr>PowerPoint Presentation</vt:lpstr>
      <vt:lpstr>PowerPoint Presentation</vt:lpstr>
      <vt:lpstr>PowerPoint Presentation</vt:lpstr>
      <vt:lpstr>PowerPoint Presentation</vt:lpstr>
      <vt:lpstr>Operations for BLIP</vt:lpstr>
      <vt:lpstr>NSRL activity past week: 4/8-15/2025 (as of 0800)</vt:lpstr>
      <vt:lpstr>Notes from Operations</vt:lpstr>
      <vt:lpstr>Reminder from Operations</vt:lpstr>
      <vt:lpstr>Keytree notes</vt:lpstr>
      <vt:lpstr>Keytree notes, continued</vt:lpstr>
      <vt:lpstr>PowerPoint Presentation</vt:lpstr>
      <vt:lpstr>PowerPoint Presentation</vt:lpstr>
      <vt:lpstr>Availability, expected beam hours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Gregory J. Marr</dc:creator>
  <cp:lastModifiedBy>Marr, Gregory</cp:lastModifiedBy>
  <cp:revision>19</cp:revision>
  <dcterms:created xsi:type="dcterms:W3CDTF">2011-03-02T18:37:40Z</dcterms:created>
  <dcterms:modified xsi:type="dcterms:W3CDTF">2025-04-15T15:18:52Z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0x0101008EA4A4FF010DEE4AB92C5988B0DC4E50</vt:lpwstr>
  </property>
  <property fmtid="{D5CDD505-2E9C-101B-9397-08002B2CF9AE}" pid="3" name="MediaServiceImageTags">
    <vt:lpwstr/>
  </property>
</Properties>
</file>