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8"/>
  </p:notesMasterIdLst>
  <p:sldIdLst>
    <p:sldId id="356" r:id="rId5"/>
    <p:sldId id="360" r:id="rId6"/>
    <p:sldId id="357" r:id="rId7"/>
    <p:sldId id="361" r:id="rId8"/>
    <p:sldId id="318" r:id="rId9"/>
    <p:sldId id="345" r:id="rId10"/>
    <p:sldId id="339" r:id="rId11"/>
    <p:sldId id="306" r:id="rId12"/>
    <p:sldId id="355" r:id="rId13"/>
    <p:sldId id="358" r:id="rId14"/>
    <p:sldId id="359" r:id="rId15"/>
    <p:sldId id="354" r:id="rId16"/>
    <p:sldId id="304" r:id="rId17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E8F35-9A3B-4942-B65D-B588DAC2602D}" v="11" dt="2025-04-22T13:46:31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AB4E8F35-9A3B-4942-B65D-B588DAC2602D}"/>
    <pc:docChg chg="undo custSel modSld">
      <pc:chgData name="Marr, Gregory" userId="3561ba5d-ecd2-4074-b30a-c8c766e651bb" providerId="ADAL" clId="{AB4E8F35-9A3B-4942-B65D-B588DAC2602D}" dt="2025-04-22T13:51:57.855" v="885" actId="6549"/>
      <pc:docMkLst>
        <pc:docMk/>
      </pc:docMkLst>
      <pc:sldChg chg="mod modShow">
        <pc:chgData name="Marr, Gregory" userId="3561ba5d-ecd2-4074-b30a-c8c766e651bb" providerId="ADAL" clId="{AB4E8F35-9A3B-4942-B65D-B588DAC2602D}" dt="2025-04-22T13:50:40.208" v="881" actId="729"/>
        <pc:sldMkLst>
          <pc:docMk/>
          <pc:sldMk cId="2796317190" sldId="304"/>
        </pc:sldMkLst>
      </pc:sldChg>
      <pc:sldChg chg="modSp mod">
        <pc:chgData name="Marr, Gregory" userId="3561ba5d-ecd2-4074-b30a-c8c766e651bb" providerId="ADAL" clId="{AB4E8F35-9A3B-4942-B65D-B588DAC2602D}" dt="2025-04-22T13:51:57.855" v="885" actId="6549"/>
        <pc:sldMkLst>
          <pc:docMk/>
          <pc:sldMk cId="3919863926" sldId="306"/>
        </pc:sldMkLst>
        <pc:spChg chg="mod">
          <ac:chgData name="Marr, Gregory" userId="3561ba5d-ecd2-4074-b30a-c8c766e651bb" providerId="ADAL" clId="{AB4E8F35-9A3B-4942-B65D-B588DAC2602D}" dt="2025-04-22T13:51:57.855" v="885" actId="6549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AB4E8F35-9A3B-4942-B65D-B588DAC2602D}" dt="2025-04-22T12:53:53.787" v="182" actId="1038"/>
        <pc:sldMkLst>
          <pc:docMk/>
          <pc:sldMk cId="1351841527" sldId="318"/>
        </pc:sldMkLst>
        <pc:spChg chg="mod">
          <ac:chgData name="Marr, Gregory" userId="3561ba5d-ecd2-4074-b30a-c8c766e651bb" providerId="ADAL" clId="{AB4E8F35-9A3B-4942-B65D-B588DAC2602D}" dt="2025-04-22T12:53:49.624" v="178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AB4E8F35-9A3B-4942-B65D-B588DAC2602D}" dt="2025-04-22T12:53:53.787" v="182" actId="1038"/>
          <ac:picMkLst>
            <pc:docMk/>
            <pc:sldMk cId="1351841527" sldId="318"/>
            <ac:picMk id="6" creationId="{D0AE0868-8163-E08B-82C2-421F308A4CC7}"/>
          </ac:picMkLst>
        </pc:picChg>
        <pc:picChg chg="del">
          <ac:chgData name="Marr, Gregory" userId="3561ba5d-ecd2-4074-b30a-c8c766e651bb" providerId="ADAL" clId="{AB4E8F35-9A3B-4942-B65D-B588DAC2602D}" dt="2025-04-22T12:53:33.927" v="131" actId="478"/>
          <ac:picMkLst>
            <pc:docMk/>
            <pc:sldMk cId="1351841527" sldId="318"/>
            <ac:picMk id="7" creationId="{EE8862F2-140F-B5F1-FA62-57D285EB7585}"/>
          </ac:picMkLst>
        </pc:picChg>
      </pc:sldChg>
      <pc:sldChg chg="addSp delSp modSp mod">
        <pc:chgData name="Marr, Gregory" userId="3561ba5d-ecd2-4074-b30a-c8c766e651bb" providerId="ADAL" clId="{AB4E8F35-9A3B-4942-B65D-B588DAC2602D}" dt="2025-04-22T13:45:51.209" v="792" actId="20577"/>
        <pc:sldMkLst>
          <pc:docMk/>
          <pc:sldMk cId="1336046822" sldId="339"/>
        </pc:sldMkLst>
        <pc:spChg chg="mod">
          <ac:chgData name="Marr, Gregory" userId="3561ba5d-ecd2-4074-b30a-c8c766e651bb" providerId="ADAL" clId="{AB4E8F35-9A3B-4942-B65D-B588DAC2602D}" dt="2025-04-22T13:45:51.209" v="792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AB4E8F35-9A3B-4942-B65D-B588DAC2602D}" dt="2025-04-22T13:32:58.640" v="215" actId="478"/>
          <ac:picMkLst>
            <pc:docMk/>
            <pc:sldMk cId="1336046822" sldId="339"/>
            <ac:picMk id="4" creationId="{81040383-0C2B-E505-33DE-9CBB1A5695D0}"/>
          </ac:picMkLst>
        </pc:picChg>
        <pc:picChg chg="add mod">
          <ac:chgData name="Marr, Gregory" userId="3561ba5d-ecd2-4074-b30a-c8c766e651bb" providerId="ADAL" clId="{AB4E8F35-9A3B-4942-B65D-B588DAC2602D}" dt="2025-04-22T13:33:06.335" v="261" actId="1038"/>
          <ac:picMkLst>
            <pc:docMk/>
            <pc:sldMk cId="1336046822" sldId="339"/>
            <ac:picMk id="5" creationId="{C76E49A3-0A25-87A1-D865-E53059ED7E7B}"/>
          </ac:picMkLst>
        </pc:picChg>
        <pc:picChg chg="del">
          <ac:chgData name="Marr, Gregory" userId="3561ba5d-ecd2-4074-b30a-c8c766e651bb" providerId="ADAL" clId="{AB4E8F35-9A3B-4942-B65D-B588DAC2602D}" dt="2025-04-22T13:34:02.237" v="265" actId="478"/>
          <ac:picMkLst>
            <pc:docMk/>
            <pc:sldMk cId="1336046822" sldId="339"/>
            <ac:picMk id="7" creationId="{BD39416A-D64B-B644-05B4-A9944010D9A4}"/>
          </ac:picMkLst>
        </pc:picChg>
        <pc:picChg chg="add mod ord">
          <ac:chgData name="Marr, Gregory" userId="3561ba5d-ecd2-4074-b30a-c8c766e651bb" providerId="ADAL" clId="{AB4E8F35-9A3B-4942-B65D-B588DAC2602D}" dt="2025-04-22T13:34:18.071" v="318" actId="170"/>
          <ac:picMkLst>
            <pc:docMk/>
            <pc:sldMk cId="1336046822" sldId="339"/>
            <ac:picMk id="8" creationId="{4A98A217-73A7-13B9-76BA-75B41909914B}"/>
          </ac:picMkLst>
        </pc:picChg>
      </pc:sldChg>
      <pc:sldChg chg="modSp mod">
        <pc:chgData name="Marr, Gregory" userId="3561ba5d-ecd2-4074-b30a-c8c766e651bb" providerId="ADAL" clId="{AB4E8F35-9A3B-4942-B65D-B588DAC2602D}" dt="2025-04-22T13:46:31.546" v="799"/>
        <pc:sldMkLst>
          <pc:docMk/>
          <pc:sldMk cId="1973591361" sldId="345"/>
        </pc:sldMkLst>
        <pc:spChg chg="mod">
          <ac:chgData name="Marr, Gregory" userId="3561ba5d-ecd2-4074-b30a-c8c766e651bb" providerId="ADAL" clId="{AB4E8F35-9A3B-4942-B65D-B588DAC2602D}" dt="2025-04-22T13:43:09.091" v="738" actId="20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AB4E8F35-9A3B-4942-B65D-B588DAC2602D}" dt="2025-04-22T12:54:04.705" v="187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AB4E8F35-9A3B-4942-B65D-B588DAC2602D}" dt="2025-04-22T12:47:58.297" v="7" actId="6549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AB4E8F35-9A3B-4942-B65D-B588DAC2602D}" dt="2025-04-22T13:46:31.546" v="799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">
        <pc:chgData name="Marr, Gregory" userId="3561ba5d-ecd2-4074-b30a-c8c766e651bb" providerId="ADAL" clId="{AB4E8F35-9A3B-4942-B65D-B588DAC2602D}" dt="2025-04-22T13:44:21.308" v="740" actId="27918"/>
        <pc:sldMkLst>
          <pc:docMk/>
          <pc:sldMk cId="3466037884" sldId="360"/>
        </pc:sldMkLst>
      </pc:sldChg>
      <pc:sldChg chg="mod">
        <pc:chgData name="Marr, Gregory" userId="3561ba5d-ecd2-4074-b30a-c8c766e651bb" providerId="ADAL" clId="{AB4E8F35-9A3B-4942-B65D-B588DAC2602D}" dt="2025-04-22T13:44:45.791" v="742" actId="27918"/>
        <pc:sldMkLst>
          <pc:docMk/>
          <pc:sldMk cId="1148163421" sldId="3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B7-4038-9B05-4D70675994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0.0%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0.0%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0.0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0.0%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0.0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0.0%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>
                  <c:v>0</c:v>
                </c:pt>
                <c:pt idx="6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>
                        <c:v>0</c:v>
                      </c:pt>
                      <c:pt idx="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7210"/>
                        <a:gd name="adj2" fmla="val 220623"/>
                      </a:avLst>
                    </a:prstGeom>
                  </c15:spPr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0.13873102021113531"/>
                  <c:y val="-2.432903488727495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469905" y="12806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9778"/>
                        <a:gd name="adj2" fmla="val 137856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0.10682278888784628"/>
                  <c:y val="2.87225100790312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45588" y="1655196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3855"/>
                        <a:gd name="adj2" fmla="val 89724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-1.5260406215191055E-2"/>
                  <c:y val="0.1432532347504620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99975" y="2768906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456"/>
                        <a:gd name="adj2" fmla="val -218706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layout>
                <c:manualLayout>
                  <c:x val="-2.3584209532259263E-2"/>
                  <c:y val="0.217190388170055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05383" y="3518217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825"/>
                        <a:gd name="adj2" fmla="val -331589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2.7342562474540954E-3"/>
                  <c:y val="-3.927911275415896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227257" y="4824781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2320"/>
                        <a:gd name="adj2" fmla="val -264204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6.4722364928200167E-3"/>
                  <c:y val="-2.7726341566361504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0" y="2027704"/>
                <a:ext cx="2079686" cy="278242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84372"/>
                      <a:gd name="adj2" fmla="val 283689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Oplog!$D$34:$D$41</c:f>
              <c:numCache>
                <c:formatCode>0.00</c:formatCode>
                <c:ptCount val="8"/>
                <c:pt idx="0">
                  <c:v>0</c:v>
                </c:pt>
                <c:pt idx="1">
                  <c:v>2.67</c:v>
                </c:pt>
                <c:pt idx="2">
                  <c:v>0</c:v>
                </c:pt>
                <c:pt idx="3">
                  <c:v>17.03</c:v>
                </c:pt>
                <c:pt idx="4">
                  <c:v>12.53</c:v>
                </c:pt>
                <c:pt idx="5">
                  <c:v>3.2</c:v>
                </c:pt>
                <c:pt idx="6">
                  <c:v>116.13</c:v>
                </c:pt>
                <c:pt idx="7">
                  <c:v>16.440000000000001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(RHIC_HOURS_DOE!$M$30:$N$30,RHIC_HOURS_DOE!$B$38:$N$38)</c:f>
              <c:strCache>
                <c:ptCount val="5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</c:strCache>
              <c:extLst/>
            </c:strRef>
          </c:cat>
          <c:val>
            <c:numRef>
              <c:f>(RHIC_HOURS_DOE!$M$24:$N$24,RHIC_HOURS_DOE!$B$32:$N$32)</c:f>
              <c:numCache>
                <c:formatCode>0.00%</c:formatCode>
                <c:ptCount val="5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layout>
                <c:manualLayout>
                  <c:x val="3.186039893735039E-3"/>
                  <c:y val="-0.183333333333333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(RHIC_HOURS_DOE!$M$28:$N$28,RHIC_HOURS_DOE!$B$36:$N$36)</c:f>
              <c:numCache>
                <c:formatCode>General</c:formatCode>
                <c:ptCount val="5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(RHIC_HOURS_DOE!$M$29:$N$29,RHIC_HOURS_DOE!$B$37:$N$37)</c:f>
              <c:numCache>
                <c:formatCode>0.00%</c:formatCode>
                <c:ptCount val="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4794760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967314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6527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041006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435861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4/15-22/2025: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Short 200 and117 MeV exposures took place last week; longer 200 MeV exposure began Monday and is ongoing.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46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3.12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0.55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rgbClr val="00B050"/>
                </a:solidFill>
              </a:rPr>
              <a:t>98.9%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E0868-8163-E08B-82C2-421F308A4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81" y="712127"/>
            <a:ext cx="8486019" cy="5853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</a:t>
            </a:r>
            <a:r>
              <a:rPr lang="en-US" sz="2800"/>
              <a:t>: 4/15-22/2025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94.5%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continues, with various users running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Au and Linac protons in use, for single ion modes.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28 June </a:t>
            </a:r>
            <a:r>
              <a:rPr lang="en-US" dirty="0"/>
              <a:t>for beams &amp; users. </a:t>
            </a:r>
            <a:r>
              <a:rPr lang="en-US" dirty="0">
                <a:solidFill>
                  <a:schemeClr val="accent4"/>
                </a:solidFill>
              </a:rPr>
              <a:t>25-C schedule also in planning stages for July-September</a:t>
            </a:r>
            <a:r>
              <a:rPr lang="en-US" dirty="0"/>
              <a:t>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913996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RHIC Blue main dipole system failure,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extraction bump failures,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L20 septum failure,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horiz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tune meter kicker PS failure, PSI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A6 RF fault, PS replaced at PLC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Booster B3 RF failure, HLRF power-cycled to respond to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B3 cold snake corrector quad failure, local/remote &amp; regulation issues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foil changes, Linac trips/resets</a:t>
            </a:r>
          </a:p>
          <a:p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Over 41 hours injector pp setup,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98A217-73A7-13B9-76BA-75B419099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83" y="3771898"/>
            <a:ext cx="4967046" cy="30861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9" name="Callout: Left Arrow 8">
            <a:extLst>
              <a:ext uri="{FF2B5EF4-FFF2-40B4-BE49-F238E27FC236}">
                <a16:creationId xmlns:a16="http://schemas.microsoft.com/office/drawing/2014/main" id="{FFCF31BB-839F-553F-7C85-BA4BB4EDA453}"/>
              </a:ext>
            </a:extLst>
          </p:cNvPr>
          <p:cNvSpPr/>
          <p:nvPr/>
        </p:nvSpPr>
        <p:spPr>
          <a:xfrm>
            <a:off x="11166170" y="4033193"/>
            <a:ext cx="1014487" cy="1755304"/>
          </a:xfrm>
          <a:prstGeom prst="leftArrowCallout">
            <a:avLst>
              <a:gd name="adj1" fmla="val 27467"/>
              <a:gd name="adj2" fmla="val 39953"/>
              <a:gd name="adj3" fmla="val 11855"/>
              <a:gd name="adj4" fmla="val 7781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Filtered to present running state.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Not zero...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E49A3-0A25-87A1-D865-E53059E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026" y="0"/>
            <a:ext cx="5703326" cy="40331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ions from Tandem, Linac protons as required </a:t>
            </a:r>
            <a:r>
              <a:rPr lang="en-US" sz="2000" dirty="0"/>
              <a:t>(pending resumption of AGS Au)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GCR pending EBIS </a:t>
            </a:r>
            <a:r>
              <a:rPr lang="en-US" sz="2000" dirty="0"/>
              <a:t>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throughout this week, ending 2 May.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suspended </a:t>
            </a:r>
            <a:r>
              <a:rPr lang="en-US" sz="2000" dirty="0">
                <a:solidFill>
                  <a:schemeClr val="accent5"/>
                </a:solidFill>
              </a:rPr>
              <a:t>pending warmup/repair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AtR beam </a:t>
            </a:r>
            <a:r>
              <a:rPr lang="en-US" sz="2000" dirty="0">
                <a:solidFill>
                  <a:schemeClr val="accent5"/>
                </a:solidFill>
              </a:rPr>
              <a:t>pending extraction PS failures</a:t>
            </a:r>
            <a:r>
              <a:rPr lang="en-US" sz="2000" dirty="0"/>
              <a:t>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studies continue 2 shifts/5 days </a:t>
            </a:r>
            <a:r>
              <a:rPr lang="en-US" sz="2000" dirty="0">
                <a:solidFill>
                  <a:schemeClr val="accent5"/>
                </a:solidFill>
              </a:rPr>
              <a:t>pending AGS failures</a:t>
            </a:r>
            <a:br>
              <a:rPr lang="en-US" sz="2000" dirty="0"/>
            </a:b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be 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Operator remains overnight for BLIP (and OPPIS)</a:t>
            </a:r>
            <a:endParaRPr lang="en-US" sz="2000" dirty="0">
              <a:latin typeface="Arial" panose="020B060402020202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Teams phone setup: awaiting ITD. Contact ITD help desk x5522, </a:t>
            </a:r>
            <a:r>
              <a:rPr lang="en-US" sz="2000">
                <a:solidFill>
                  <a:schemeClr val="accent5"/>
                </a:solidFill>
              </a:rPr>
              <a:t>Maintenance Coordinator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>
                <a:solidFill>
                  <a:srgbClr val="000000"/>
                </a:solidFill>
              </a:rPr>
              <a:t>Changes</a:t>
            </a:r>
            <a:r>
              <a:rPr lang="en-US" sz="2200" dirty="0">
                <a:solidFill>
                  <a:srgbClr val="000000"/>
                </a:solidFill>
              </a:rPr>
              <a:t>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/>
              </a:rPr>
              <a:t>Alarm response instructions: Groups prompted for updates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3841</TotalTime>
  <Words>863</Words>
  <Application>Microsoft Office PowerPoint</Application>
  <PresentationFormat>Widescreen</PresentationFormat>
  <Paragraphs>121</Paragraphs>
  <Slides>13</Slides>
  <Notes>5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4/15-22/2025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20</cp:revision>
  <dcterms:created xsi:type="dcterms:W3CDTF">2011-03-02T18:37:40Z</dcterms:created>
  <dcterms:modified xsi:type="dcterms:W3CDTF">2025-04-22T13:52:06Z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