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64" r:id="rId5"/>
    <p:sldId id="26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DD-4F43-98A6-B263AA8091D2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DD-4F43-98A6-B263AA8091D2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DD-4F43-98A6-B263AA8091D2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DD-4F43-98A6-B263AA8091D2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6DD-4F43-98A6-B263AA809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0.47698</cdr:x>
      <cdr:y>0.64226</cdr:y>
    </cdr:from>
    <cdr:to>
      <cdr:x>0.51887</cdr:x>
      <cdr:y>0.66025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B92C899C-579B-4E77-760F-784B4379826C}"/>
            </a:ext>
          </a:extLst>
        </cdr:cNvPr>
        <cdr:cNvSpPr/>
      </cdr:nvSpPr>
      <cdr:spPr>
        <a:xfrm xmlns:a="http://schemas.openxmlformats.org/drawingml/2006/main" rot="20385297">
          <a:off x="4250406" y="4390847"/>
          <a:ext cx="373308" cy="122964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29,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7200" dirty="0"/>
              <a:t>Tandem is  delivering Au⁺³¹,³⁴ beams for NSRL.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Ta, Si, Ag, and Au⁺³¹,³⁴ beams are scheduled for NSRL this week.</a:t>
            </a:r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This evening, Au⁺³¹ will be delivered to AGS for setup.</a:t>
            </a:r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On 5/28, a new user utilized the beam from MP7, and an external user is scheduled for beam time over the upcoming weekend.</a:t>
            </a:r>
          </a:p>
          <a:p>
            <a:pPr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At MP6, repair work is ongoing and is expected to be completed soon.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034124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1800" dirty="0"/>
              <a:t>LION2:  Au, Si  beam are fine , but Carbon beam is unstable, laser optics need some work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Ion extraction from EBIS using 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1800" dirty="0"/>
              <a:t>  -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Si+ and Au+ was injected into EBIS from LION and extracted after further ionization and confinement to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Bergoz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toroid at the EBIS exit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LEBT solenoid issues delayed injection into RFQ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RFQ RF PA</a:t>
            </a:r>
            <a:r>
              <a:rPr lang="en-US" sz="1800" dirty="0">
                <a:solidFill>
                  <a:srgbClr val="000000"/>
                </a:solidFill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were fixed on last Thursday 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beam through RFQ yet. 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Setting up Si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today for EtB </a:t>
            </a:r>
          </a:p>
          <a:p>
            <a:pPr>
              <a:buNone/>
            </a:pPr>
            <a:endParaRPr lang="en-US" sz="2900" dirty="0"/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5D77CE-C569-ED09-2241-DBE53620A4D8}"/>
              </a:ext>
            </a:extLst>
          </p:cNvPr>
          <p:cNvSpPr txBox="1"/>
          <p:nvPr/>
        </p:nvSpPr>
        <p:spPr>
          <a:xfrm>
            <a:off x="777767" y="3701534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Extracted Au (4/28)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6F0B7-638B-4425-DE19-23E1E0282991}"/>
              </a:ext>
            </a:extLst>
          </p:cNvPr>
          <p:cNvSpPr txBox="1"/>
          <p:nvPr/>
        </p:nvSpPr>
        <p:spPr>
          <a:xfrm>
            <a:off x="5787444" y="351686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Extracted  Si   (4/29)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DDC9F-E0C2-7DC9-DF50-63F0939C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070866"/>
            <a:ext cx="3225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A11EF3B-3A31-14D8-FF32-245F5F50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22" y="4207666"/>
            <a:ext cx="3073400" cy="27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3105B-0F46-8712-92F7-1F216ED2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07939-CDFB-2EEB-0BDA-439ED59DCA46}"/>
              </a:ext>
            </a:extLst>
          </p:cNvPr>
          <p:cNvSpPr txBox="1"/>
          <p:nvPr/>
        </p:nvSpPr>
        <p:spPr>
          <a:xfrm>
            <a:off x="468959" y="234885"/>
            <a:ext cx="8206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 New EBIS schedule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51BA-EC85-AE24-4859-B4BB0664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1863" y="-815210"/>
            <a:ext cx="5768822" cy="8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Linac, providing beam to NSRL, AGS, 200 MeV Polarimeter and BLIP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2800" baseline="30000" dirty="0"/>
          </a:p>
          <a:p>
            <a:pPr marL="0" indent="0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4/24: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 4 , 100 Ohm , 50 watts resistor replacement  in modulator </a:t>
            </a:r>
            <a:r>
              <a:rPr lang="en-US" sz="1800" dirty="0">
                <a:effectLst/>
              </a:rPr>
              <a:t> </a:t>
            </a:r>
          </a:p>
          <a:p>
            <a:pPr marL="0" indent="0"/>
            <a:r>
              <a:rPr lang="en-US" sz="1800" dirty="0"/>
              <a:t>4/27: Mod 4, 4616 tube replacement </a:t>
            </a:r>
          </a:p>
          <a:p>
            <a:pPr marL="0" indent="0"/>
            <a:r>
              <a:rPr lang="en-US" sz="1800" dirty="0"/>
              <a:t>Several RFQ, Mod 1, 4 7, and 8 tripes </a:t>
            </a:r>
          </a:p>
          <a:p>
            <a:pPr marL="0" indent="0"/>
            <a:r>
              <a:rPr lang="en-US" sz="1800" dirty="0"/>
              <a:t>Total blip beam off  time ~ 10 </a:t>
            </a:r>
            <a:r>
              <a:rPr lang="en-US" sz="1800" dirty="0" err="1"/>
              <a:t>Hrs</a:t>
            </a:r>
            <a:r>
              <a:rPr lang="en-US" sz="1800" dirty="0"/>
              <a:t> </a:t>
            </a:r>
            <a:endParaRPr lang="en-US" sz="1800" dirty="0">
              <a:effectLst/>
            </a:endParaRPr>
          </a:p>
          <a:p>
            <a:pPr marL="0" indent="0"/>
            <a:endParaRPr lang="en-US" sz="1800" dirty="0"/>
          </a:p>
          <a:p>
            <a:pPr>
              <a:buNone/>
            </a:pPr>
            <a:r>
              <a:rPr lang="en-US" sz="2000" dirty="0"/>
              <a:t>OPPIS providing PP to NSRL, AGS and 200 MeV polarimeter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BLIP runs </a:t>
            </a:r>
          </a:p>
          <a:p>
            <a:pPr>
              <a:buNone/>
            </a:pPr>
            <a:r>
              <a:rPr lang="en-US" sz="2000" dirty="0"/>
              <a:t>Th Target: 5/23 to 6/3, 200 MeV, 150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La Target: 6/4 to 6/6 (Tentative), 117 MeV, 62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7030A0"/>
                </a:solidFill>
              </a:rPr>
              <a:t>Th Target: 6/16 to 6/27  , 200 MeV, 150 </a:t>
            </a:r>
            <a:r>
              <a:rPr lang="en-US" sz="2000" dirty="0" err="1">
                <a:solidFill>
                  <a:srgbClr val="7030A0"/>
                </a:solidFill>
              </a:rPr>
              <a:t>uA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40566"/>
              </p:ext>
            </p:extLst>
          </p:nvPr>
        </p:nvGraphicFramePr>
        <p:xfrm>
          <a:off x="232833" y="21473"/>
          <a:ext cx="8911167" cy="683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192937</TotalTime>
  <Words>359</Words>
  <Application>Microsoft Macintosh PowerPoint</Application>
  <PresentationFormat>On-screen Show (4:3)</PresentationFormat>
  <Paragraphs>63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-webkit-standard</vt:lpstr>
      <vt:lpstr>Arial</vt:lpstr>
      <vt:lpstr>Calibri</vt:lpstr>
      <vt:lpstr>Helvetica</vt:lpstr>
      <vt:lpstr>BNL</vt:lpstr>
      <vt:lpstr>Preinjector Status</vt:lpstr>
      <vt:lpstr>Tandem </vt:lpstr>
      <vt:lpstr>EBIS</vt:lpstr>
      <vt:lpstr>PowerPoint Presentation</vt:lpstr>
      <vt:lpstr>Linac, providing beam to NSRL, AGS, 200 MeV Polarimeter and BLIP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526</cp:revision>
  <dcterms:created xsi:type="dcterms:W3CDTF">2021-06-08T16:06:04Z</dcterms:created>
  <dcterms:modified xsi:type="dcterms:W3CDTF">2025-04-29T16:51:01Z</dcterms:modified>
  <cp:category/>
</cp:coreProperties>
</file>