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8"/>
  </p:notesMasterIdLst>
  <p:sldIdLst>
    <p:sldId id="256" r:id="rId5"/>
    <p:sldId id="262" r:id="rId6"/>
    <p:sldId id="265" r:id="rId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339966"/>
    <a:srgbClr val="000066"/>
    <a:srgbClr val="006666"/>
    <a:srgbClr val="EE9F1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5"/>
          </a:solidFill>
        </a:fill>
      </a:tcStyle>
    </a:wholeTbl>
    <a:band2H>
      <a:tcTxStyle/>
      <a:tcStyle>
        <a:tcBdr/>
        <a:fill>
          <a:solidFill>
            <a:srgbClr val="E6E9E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C"/>
          </a:solidFill>
        </a:fill>
      </a:tcStyle>
    </a:wholeTbl>
    <a:band2H>
      <a:tcTxStyle/>
      <a:tcStyle>
        <a:tcBdr/>
        <a:fill>
          <a:solidFill>
            <a:srgbClr val="FFF6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35" autoAdjust="0"/>
  </p:normalViewPr>
  <p:slideViewPr>
    <p:cSldViewPr snapToGrid="0">
      <p:cViewPr varScale="1">
        <p:scale>
          <a:sx n="71" d="100"/>
          <a:sy n="71" d="100"/>
        </p:scale>
        <p:origin x="12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3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5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09880" y="2541807"/>
            <a:ext cx="7750970" cy="1947461"/>
          </a:xfrm>
          <a:prstGeom prst="rect">
            <a:avLst/>
          </a:prstGeom>
        </p:spPr>
        <p:txBody>
          <a:bodyPr anchor="t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880" y="5773230"/>
            <a:ext cx="7750970" cy="746185"/>
          </a:xfrm>
          <a:prstGeom prst="rect">
            <a:avLst/>
          </a:prstGeom>
        </p:spPr>
        <p:txBody>
          <a:bodyPr/>
          <a:lstStyle>
            <a:lvl1pPr marL="0" indent="0">
              <a:defRPr sz="1350">
                <a:solidFill>
                  <a:srgbClr val="FFFFFF"/>
                </a:solidFill>
              </a:defRPr>
            </a:lvl1pPr>
            <a:lvl2pPr marL="0" indent="342900">
              <a:buSzTx/>
              <a:buNone/>
              <a:defRPr sz="1350">
                <a:solidFill>
                  <a:srgbClr val="FFFFFF"/>
                </a:solidFill>
              </a:defRPr>
            </a:lvl2pPr>
            <a:lvl3pPr marL="0" indent="685800">
              <a:buSzTx/>
              <a:buNone/>
              <a:defRPr sz="1350">
                <a:solidFill>
                  <a:srgbClr val="FFFFFF"/>
                </a:solidFill>
              </a:defRPr>
            </a:lvl3pPr>
            <a:lvl4pPr marL="0" indent="1028700">
              <a:buSzTx/>
              <a:buNone/>
              <a:defRPr sz="1350">
                <a:solidFill>
                  <a:srgbClr val="FFFFFF"/>
                </a:solidFill>
              </a:defRPr>
            </a:lvl4pPr>
            <a:lvl5pPr marL="0" indent="1371600">
              <a:buSzTx/>
              <a:buNone/>
              <a:defRPr sz="13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09880" y="4501443"/>
            <a:ext cx="7750970" cy="1259608"/>
          </a:xfrm>
          <a:prstGeom prst="rect">
            <a:avLst/>
          </a:prstGeom>
        </p:spPr>
        <p:txBody>
          <a:bodyPr/>
          <a:lstStyle>
            <a:lvl1pPr marL="0" indent="0">
              <a:defRPr sz="2400">
                <a:solidFill>
                  <a:srgbClr val="FFFFFF"/>
                </a:solidFill>
              </a:defRPr>
            </a:lvl1pPr>
          </a:lstStyle>
          <a:p>
            <a:pPr marL="0" indent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62" y="5755088"/>
            <a:ext cx="2428876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36181" y="6298643"/>
            <a:ext cx="117019" cy="1154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11699" y="593367"/>
            <a:ext cx="8520602" cy="763601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914400">
              <a:lnSpc>
                <a:spcPct val="100000"/>
              </a:lnSpc>
              <a:defRPr sz="2700" b="0"/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536634"/>
            <a:ext cx="3999902" cy="4555201"/>
          </a:xfrm>
          <a:prstGeom prst="rect">
            <a:avLst/>
          </a:prstGeom>
        </p:spPr>
        <p:txBody>
          <a:bodyPr lIns="121899" tIns="121899" rIns="121899" bIns="121899"/>
          <a:lstStyle>
            <a:lvl1pPr marL="410936" indent="-306161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 sz="1350">
                <a:solidFill>
                  <a:srgbClr val="595959"/>
                </a:solidFill>
              </a:defRPr>
            </a:lvl1pPr>
            <a:lvl2pPr marL="800100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○"/>
              <a:defRPr sz="1350">
                <a:solidFill>
                  <a:srgbClr val="595959"/>
                </a:solidFill>
              </a:defRPr>
            </a:lvl2pPr>
            <a:lvl3pPr marL="1143000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■"/>
              <a:defRPr sz="1350">
                <a:solidFill>
                  <a:srgbClr val="595959"/>
                </a:solidFill>
              </a:defRPr>
            </a:lvl3pPr>
            <a:lvl4pPr marL="1485900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 sz="1350">
                <a:solidFill>
                  <a:srgbClr val="595959"/>
                </a:solidFill>
              </a:defRPr>
            </a:lvl4pPr>
            <a:lvl5pPr marL="1828800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○"/>
              <a:defRPr sz="1350">
                <a:solidFill>
                  <a:srgbClr val="59595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400" y="1536634"/>
            <a:ext cx="3999901" cy="4555201"/>
          </a:xfrm>
          <a:prstGeom prst="rect">
            <a:avLst/>
          </a:prstGeom>
        </p:spPr>
        <p:txBody>
          <a:bodyPr lIns="121899" tIns="121899" rIns="121899" bIns="121899"/>
          <a:lstStyle>
            <a:lvl1pPr marL="410936" indent="-306161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 sz="1800">
                <a:solidFill>
                  <a:srgbClr val="595959"/>
                </a:solidFill>
              </a:defRPr>
            </a:lvl1pPr>
          </a:lstStyle>
          <a:p>
            <a:pPr marL="547914" indent="-408214" defTabSz="12192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 sz="18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01646" y="6271716"/>
            <a:ext cx="319512" cy="416615"/>
          </a:xfrm>
          <a:prstGeom prst="rect">
            <a:avLst/>
          </a:prstGeom>
        </p:spPr>
        <p:txBody>
          <a:bodyPr lIns="121899" tIns="121899" rIns="121899" bIns="121899">
            <a:normAutofit/>
          </a:bodyPr>
          <a:lstStyle>
            <a:lvl1pPr defTabSz="914400">
              <a:defRPr sz="9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_Print-friendly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09880" y="2541807"/>
            <a:ext cx="7750970" cy="1947461"/>
          </a:xfrm>
          <a:prstGeom prst="rect">
            <a:avLst/>
          </a:prstGeom>
        </p:spPr>
        <p:txBody>
          <a:bodyPr anchor="t"/>
          <a:lstStyle>
            <a:lvl1pPr>
              <a:defRPr sz="4500"/>
            </a:lvl1pPr>
          </a:lstStyle>
          <a:p>
            <a:r>
              <a:t>Click To Edit Master Title Style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880" y="5773230"/>
            <a:ext cx="7750970" cy="746185"/>
          </a:xfrm>
          <a:prstGeom prst="rect">
            <a:avLst/>
          </a:prstGeom>
        </p:spPr>
        <p:txBody>
          <a:bodyPr/>
          <a:lstStyle>
            <a:lvl1pPr marL="0" indent="0">
              <a:defRPr sz="1350"/>
            </a:lvl1pPr>
            <a:lvl2pPr marL="0" indent="342900">
              <a:buSzTx/>
              <a:buNone/>
              <a:defRPr sz="1350"/>
            </a:lvl2pPr>
            <a:lvl3pPr marL="0" indent="685800">
              <a:buSzTx/>
              <a:buNone/>
              <a:defRPr sz="1350"/>
            </a:lvl3pPr>
            <a:lvl4pPr marL="0" indent="1028700">
              <a:buSzTx/>
              <a:buNone/>
              <a:defRPr sz="1350"/>
            </a:lvl4pPr>
            <a:lvl5pPr marL="0" indent="1371600">
              <a:buSzTx/>
              <a:buNone/>
              <a:defRPr sz="13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09880" y="4501443"/>
            <a:ext cx="7750970" cy="1259608"/>
          </a:xfrm>
          <a:prstGeom prst="rect">
            <a:avLst/>
          </a:prstGeom>
        </p:spPr>
        <p:txBody>
          <a:bodyPr/>
          <a:lstStyle>
            <a:lvl1pPr marL="0" indent="0">
              <a:defRPr sz="2400"/>
            </a:lvl1pPr>
          </a:lstStyle>
          <a:p>
            <a:pPr marL="0" indent="0">
              <a:defRPr sz="2400"/>
            </a:pPr>
            <a:endParaRPr/>
          </a:p>
        </p:txBody>
      </p:sp>
      <p:pic>
        <p:nvPicPr>
          <p:cNvPr id="2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62" y="5742910"/>
            <a:ext cx="2428876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36181" y="6298643"/>
            <a:ext cx="117019" cy="1154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09880" y="2541807"/>
            <a:ext cx="7750970" cy="1947461"/>
          </a:xfrm>
          <a:prstGeom prst="rect">
            <a:avLst/>
          </a:prstGeom>
        </p:spPr>
        <p:txBody>
          <a:bodyPr anchor="t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880" y="4501443"/>
            <a:ext cx="7750970" cy="1259608"/>
          </a:xfrm>
          <a:prstGeom prst="rect">
            <a:avLst/>
          </a:prstGeom>
        </p:spPr>
        <p:txBody>
          <a:bodyPr/>
          <a:lstStyle>
            <a:lvl1pPr marL="0" indent="0">
              <a:defRPr sz="1800">
                <a:solidFill>
                  <a:srgbClr val="FFFFFF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FFFFFF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FFFFFF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FFFFFF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_Print-friendly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09880" y="2541807"/>
            <a:ext cx="7750970" cy="1947461"/>
          </a:xfrm>
          <a:prstGeom prst="rect">
            <a:avLst/>
          </a:prstGeom>
        </p:spPr>
        <p:txBody>
          <a:bodyPr anchor="t"/>
          <a:lstStyle>
            <a:lvl1pPr>
              <a:defRPr sz="4500"/>
            </a:lvl1pPr>
          </a:lstStyle>
          <a:p>
            <a:r>
              <a:t>Click To Edit Master Title Style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880" y="4501443"/>
            <a:ext cx="7750970" cy="1259608"/>
          </a:xfrm>
          <a:prstGeom prst="rect">
            <a:avLst/>
          </a:prstGeom>
        </p:spPr>
        <p:txBody>
          <a:bodyPr/>
          <a:lstStyle>
            <a:lvl1pPr marL="0" indent="0">
              <a:defRPr sz="1800"/>
            </a:lvl1pPr>
            <a:lvl2pPr marL="0" indent="342900">
              <a:buSzTx/>
              <a:buNone/>
              <a:defRPr sz="1800"/>
            </a:lvl2pPr>
            <a:lvl3pPr marL="0" indent="685800">
              <a:buSzTx/>
              <a:buNone/>
              <a:defRPr sz="1800"/>
            </a:lvl3pPr>
            <a:lvl4pPr marL="0" indent="1028700">
              <a:buSzTx/>
              <a:buNone/>
              <a:defRPr sz="1800"/>
            </a:lvl4pPr>
            <a:lvl5pPr marL="0" indent="1371600"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8625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buSzPct val="100000"/>
              <a:buFont typeface="Arial"/>
              <a:buChar char="•"/>
            </a:lvl1pPr>
            <a:lvl2pPr>
              <a:buFont typeface="Arial"/>
            </a:lvl2pPr>
            <a:lvl3pPr>
              <a:buFont typeface="Arial"/>
            </a:lvl3pPr>
            <a:lvl4pPr>
              <a:buFont typeface="Arial"/>
            </a:lvl4pPr>
            <a:lvl5pPr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8625" y="1681164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72000" y="1681164"/>
            <a:ext cx="3887391" cy="823913"/>
          </a:xfrm>
          <a:prstGeom prst="rect">
            <a:avLst/>
          </a:prstGeom>
        </p:spPr>
        <p:txBody>
          <a:bodyPr anchor="b"/>
          <a:lstStyle>
            <a:lvl1pPr marL="0" indent="0">
              <a:defRPr sz="2400" b="1"/>
            </a:lvl1pPr>
          </a:lstStyle>
          <a:p>
            <a:pPr marL="0" indent="0">
              <a:defRPr sz="2400" b="1"/>
            </a:pPr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0" y="987426"/>
            <a:ext cx="4629151" cy="4873625"/>
          </a:xfrm>
          <a:prstGeom prst="rect">
            <a:avLst/>
          </a:prstGeom>
        </p:spPr>
        <p:txBody>
          <a:bodyPr/>
          <a:lstStyle>
            <a:lvl1pPr>
              <a:buSzPct val="100000"/>
              <a:buFont typeface="Arial"/>
              <a:buChar char="•"/>
              <a:defRPr sz="2400"/>
            </a:lvl1pPr>
            <a:lvl2pPr marL="538843" indent="-195943">
              <a:buFont typeface="Arial"/>
              <a:defRPr sz="2400"/>
            </a:lvl2pPr>
            <a:lvl3pPr marL="914400" indent="-228600">
              <a:buFont typeface="Arial"/>
              <a:defRPr sz="2400"/>
            </a:lvl3pPr>
            <a:lvl4pPr marL="1303020" indent="-274320">
              <a:buFont typeface="Arial"/>
              <a:defRPr sz="2400"/>
            </a:lvl4pPr>
            <a:lvl5pPr marL="1645920" indent="-274320">
              <a:buFont typeface="Arial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2057400"/>
            <a:ext cx="2949179" cy="3811588"/>
          </a:xfrm>
          <a:prstGeom prst="rect">
            <a:avLst/>
          </a:prstGeom>
        </p:spPr>
        <p:txBody>
          <a:bodyPr/>
          <a:lstStyle>
            <a:lvl1pPr marL="0" indent="0">
              <a:defRPr sz="1600"/>
            </a:lvl1pPr>
          </a:lstStyle>
          <a:p>
            <a:pPr marL="0" indent="0">
              <a:defRPr sz="1600"/>
            </a:pPr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0" y="987426"/>
            <a:ext cx="462915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9" cy="3811588"/>
          </a:xfrm>
          <a:prstGeom prst="rect">
            <a:avLst/>
          </a:prstGeom>
        </p:spPr>
        <p:txBody>
          <a:bodyPr/>
          <a:lstStyle>
            <a:lvl1pPr marL="0" indent="0"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28625" y="1825625"/>
            <a:ext cx="8286750" cy="420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8356" y="6441450"/>
            <a:ext cx="117020" cy="1154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7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p:transition spd="med"/>
  <p:hf hdr="0" ft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PHENIX status"/>
          <p:cNvSpPr txBox="1">
            <a:spLocks noGrp="1"/>
          </p:cNvSpPr>
          <p:nvPr>
            <p:ph type="ctrTitle"/>
          </p:nvPr>
        </p:nvSpPr>
        <p:spPr>
          <a:xfrm>
            <a:off x="609880" y="2527861"/>
            <a:ext cx="7750970" cy="1460596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sPHENIX status</a:t>
            </a:r>
          </a:p>
        </p:txBody>
      </p:sp>
      <p:sp>
        <p:nvSpPr>
          <p:cNvPr id="127" name="RHC time meeting &amp; RHIC coordination meeting…"/>
          <p:cNvSpPr txBox="1">
            <a:spLocks noGrp="1"/>
          </p:cNvSpPr>
          <p:nvPr>
            <p:ph type="subTitle" sz="quarter" idx="1"/>
          </p:nvPr>
        </p:nvSpPr>
        <p:spPr>
          <a:xfrm>
            <a:off x="609880" y="5101447"/>
            <a:ext cx="7750970" cy="55963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M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eeting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 Placeholder 4"/>
          <p:cNvSpPr>
            <a:spLocks noGrp="1"/>
          </p:cNvSpPr>
          <p:nvPr>
            <p:ph type="body" idx="21"/>
          </p:nvPr>
        </p:nvSpPr>
        <p:spPr>
          <a:xfrm>
            <a:off x="609880" y="3811851"/>
            <a:ext cx="7750970" cy="9447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 Yip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sPHENIX Director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Operations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F1027-B48D-2F12-EBDA-C2C3773962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500300" y="6298643"/>
            <a:ext cx="52900" cy="115416"/>
          </a:xfrm>
        </p:spPr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EC9D7-B739-976E-7F22-820A2C2A0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76" y="760810"/>
            <a:ext cx="9071260" cy="609719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continue taking cosmic data for alignment and are completing “summer tasks” in the remaining time before the RHIC beam arrives.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</a:pPr>
            <a:endParaRPr lang="en-US" sz="10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TPC:  Performed line laser scans last week (for static distortion measurements).</a:t>
            </a:r>
          </a:p>
          <a:p>
            <a:pPr marL="685800" lvl="1" indent="-457200" fontAlgn="base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made “turnkey”;</a:t>
            </a:r>
          </a:p>
          <a:p>
            <a:pPr marL="685800" lvl="1" indent="-457200" fontAlgn="base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gaining experience and continuing to improve;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</a:pPr>
            <a:endParaRPr lang="en-US" sz="10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DAQ continues to improve (e.g. fixed the remaining failure mode that requires reboot).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0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stopped taking data since last Fri. to allow C-AD and the vendor (Carrier) to work to fix the water flow problem &amp; two chillers, and add a rental chiller outside 1008C.</a:t>
            </a:r>
          </a:p>
          <a:p>
            <a:pPr marL="685800" lvl="4" indent="-480060" fontAlgn="base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goal is to get the water/chiller systems back by Wed.</a:t>
            </a:r>
          </a:p>
          <a:p>
            <a:pPr marL="685800" lvl="4" indent="-480060" fontAlgn="base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chiller and water system are necessary for </a:t>
            </a:r>
            <a:r>
              <a:rPr lang="en-US" sz="10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sz="10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detector operation.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5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C3E11-0D1E-9781-2E20-10013390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6" y="-22680"/>
            <a:ext cx="9039225" cy="86506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4A497-56EB-005D-2F93-2E106305CD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 flipH="1">
            <a:off x="9009386" y="6587701"/>
            <a:ext cx="52899" cy="115416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333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104D3-63A0-6B20-86E2-39865F179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1D2D-9305-E0A9-1F9D-2386BE39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86" y="27303"/>
            <a:ext cx="8831356" cy="99417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Reconstructed Tracks and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Display</a:t>
            </a:r>
            <a:b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(with line laser)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D816C8-82C3-C373-7789-252FD240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6430" y="6406710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382445-6201-4B68-9335-B0A1075FB4C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5C54F-FB8C-9EF1-C935-33E06D20799A}"/>
              </a:ext>
            </a:extLst>
          </p:cNvPr>
          <p:cNvSpPr txBox="1"/>
          <p:nvPr/>
        </p:nvSpPr>
        <p:spPr>
          <a:xfrm>
            <a:off x="1556493" y="5613333"/>
            <a:ext cx="6726895" cy="1244667"/>
          </a:xfrm>
          <a:prstGeom prst="rect">
            <a:avLst/>
          </a:prstGeom>
          <a:solidFill>
            <a:srgbClr val="FFFFFF"/>
          </a:solidFill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separate events give 5 different laser shots </a:t>
            </a:r>
          </a:p>
          <a:p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Firing at </a:t>
            </a:r>
            <a:r>
              <a:rPr lang="el-GR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=39°, </a:t>
            </a:r>
            <a:r>
              <a:rPr lang="el-GR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=12.75°</a:t>
            </a:r>
          </a:p>
          <a:p>
            <a:pPr marL="0" indent="0">
              <a:buNone/>
            </a:pPr>
            <a:endParaRPr lang="en-US" sz="1950" dirty="0"/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F6BD5EF9-B613-F1D1-F402-EBEC7E48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30" y="1182839"/>
            <a:ext cx="626434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934659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6d32cf5-67aa-4169-8b5a-b88b5954077c">2024-02-21T14:12:02+00:00</Date>
    <lcf76f155ced4ddcb4097134ff3c332f xmlns="46d32cf5-67aa-4169-8b5a-b88b5954077c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72DF185586794B9FD90DFA27274EE3" ma:contentTypeVersion="19" ma:contentTypeDescription="Create a new document." ma:contentTypeScope="" ma:versionID="6b5c440b9e1a4f3bdd077bc4993ce17d">
  <xsd:schema xmlns:xsd="http://www.w3.org/2001/XMLSchema" xmlns:xs="http://www.w3.org/2001/XMLSchema" xmlns:p="http://schemas.microsoft.com/office/2006/metadata/properties" xmlns:ns2="46d32cf5-67aa-4169-8b5a-b88b5954077c" xmlns:ns3="a15366be-a11d-406f-97c0-25efe51bccc8" xmlns:ns4="3bfd71d5-c7ac-4dca-b865-a609d1eb4074" targetNamespace="http://schemas.microsoft.com/office/2006/metadata/properties" ma:root="true" ma:fieldsID="04ea1c653435450ae8f27b81b248e8d7" ns2:_="" ns3:_="" ns4:_="">
    <xsd:import namespace="46d32cf5-67aa-4169-8b5a-b88b5954077c"/>
    <xsd:import namespace="a15366be-a11d-406f-97c0-25efe51bccc8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Date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32cf5-67aa-4169-8b5a-b88b59540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" ma:index="12" nillable="true" ma:displayName="Date" ma:default="[today]" ma:format="DateTime" ma:internalName="Date">
      <xsd:simpleType>
        <xsd:restriction base="dms:DateTim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5366be-a11d-406f-97c0-25efe51bc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51bce98-7737-4717-bdeb-0f7fab7ce19e}" ma:internalName="TaxCatchAll" ma:showField="CatchAllData" ma:web="a15366be-a11d-406f-97c0-25efe51bc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6F2207-6B5B-489E-9C4F-A860AF0407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7FC6D0-1318-4919-89B5-CF65DF79CEF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46d32cf5-67aa-4169-8b5a-b88b5954077c"/>
    <ds:schemaRef ds:uri="http://purl.org/dc/elements/1.1/"/>
    <ds:schemaRef ds:uri="http://schemas.microsoft.com/office/2006/metadata/properties"/>
    <ds:schemaRef ds:uri="http://schemas.microsoft.com/office/infopath/2007/PartnerControls"/>
    <ds:schemaRef ds:uri="3bfd71d5-c7ac-4dca-b865-a609d1eb4074"/>
    <ds:schemaRef ds:uri="a15366be-a11d-406f-97c0-25efe51bcc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9AE2C4-B681-4EA4-B8C9-3FD150EAF8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d32cf5-67aa-4169-8b5a-b88b5954077c"/>
    <ds:schemaRef ds:uri="a15366be-a11d-406f-97c0-25efe51bccc8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41321</TotalTime>
  <Words>182</Words>
  <Application>Microsoft Office PowerPoint</Application>
  <PresentationFormat>On-screen Show (4:3)</PresentationFormat>
  <Paragraphs>23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Courier New</vt:lpstr>
      <vt:lpstr>Times New Roman</vt:lpstr>
      <vt:lpstr>BNL</vt:lpstr>
      <vt:lpstr>sPHENIX status</vt:lpstr>
      <vt:lpstr>sPHENIX Status</vt:lpstr>
      <vt:lpstr>First Reconstructed Tracks and Evt Display (with line laser)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Meeting on Apr. 29, 2025</dc:title>
  <cp:lastModifiedBy>Yip, Kin</cp:lastModifiedBy>
  <cp:revision>441</cp:revision>
  <dcterms:modified xsi:type="dcterms:W3CDTF">2025-05-06T11:31:56Z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0x0101009E72DF185586794B9FD90DFA27274EE3</vt:lpwstr>
  </property>
  <property fmtid="{D5CDD505-2E9C-101B-9397-08002B2CF9AE}" pid="3" name="MediaServiceImageTags">
    <vt:lpwstr/>
  </property>
</Properties>
</file>