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7B-9441-A3F0-1361F61EBA6A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7B-9441-A3F0-1361F61EBA6A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D7B-9441-A3F0-1361F61EBA6A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D7B-9441-A3F0-1361F61EBA6A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D7B-9441-A3F0-1361F61EB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0.48486</cdr:x>
      <cdr:y>0.63336</cdr:y>
    </cdr:from>
    <cdr:to>
      <cdr:x>0.52579</cdr:x>
      <cdr:y>0.64584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EA4ED957-19BB-A0D4-7AC0-F27AA1ABFE12}"/>
            </a:ext>
          </a:extLst>
        </cdr:cNvPr>
        <cdr:cNvSpPr/>
      </cdr:nvSpPr>
      <cdr:spPr>
        <a:xfrm xmlns:a="http://schemas.openxmlformats.org/drawingml/2006/main" rot="20346449">
          <a:off x="4234063" y="4266748"/>
          <a:ext cx="357352" cy="84082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13,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 Si</a:t>
            </a:r>
            <a:r>
              <a:rPr lang="en-US" sz="7200" baseline="30000" dirty="0"/>
              <a:t>+13  </a:t>
            </a:r>
            <a:r>
              <a:rPr lang="en-US" sz="7200" dirty="0"/>
              <a:t>Ag</a:t>
            </a:r>
            <a:r>
              <a:rPr lang="en-US" sz="7200" baseline="30000" dirty="0"/>
              <a:t>+28 </a:t>
            </a:r>
            <a:r>
              <a:rPr lang="en-US" sz="7200" dirty="0"/>
              <a:t>and Au⁺³¹,beams from MP7  were delivered  for NSRL last  week.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May 17:  Power outage , Tandem won't be available about four days </a:t>
            </a:r>
          </a:p>
          <a:p>
            <a:endParaRPr lang="en-US" sz="7200" dirty="0"/>
          </a:p>
          <a:p>
            <a:r>
              <a:rPr lang="en-US" sz="7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recovery, it will switch to Au31+ beam delivery for RHIC.</a:t>
            </a:r>
          </a:p>
          <a:p>
            <a:pPr>
              <a:buNone/>
            </a:pPr>
            <a:br>
              <a:rPr lang="en-US" sz="7200" dirty="0"/>
            </a:br>
            <a:endParaRPr lang="en-US" sz="7200" dirty="0"/>
          </a:p>
          <a:p>
            <a:pPr>
              <a:buNone/>
            </a:pP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MP6 charging system issues continue .</a:t>
            </a:r>
            <a:endParaRPr lang="en-US" sz="5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r>
              <a:rPr lang="en-US" dirty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1800" dirty="0"/>
              <a:t>LION2:  Au, Ta , Si, and  Al  beams  are injected into EBIS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Helium with sufficient intensity delivered to end of EtB.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Aluminum, Silicon and Titanium  beam was transported to end of EtB but intensity were insufficient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hardware or wiring issues with EBIS long trap electrodes. (DT18). Testing 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XY target controller is broken in LION2 , working on new controller </a:t>
            </a:r>
            <a:endParaRPr lang="en-US" sz="2900" dirty="0"/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207185"/>
          </a:xfrm>
        </p:spPr>
        <p:txBody>
          <a:bodyPr>
            <a:normAutofit/>
          </a:bodyPr>
          <a:lstStyle/>
          <a:p>
            <a:pPr marL="0" indent="0"/>
            <a:endParaRPr lang="en-US" sz="2800" baseline="30000" dirty="0"/>
          </a:p>
          <a:p>
            <a:pPr marL="0" indent="0"/>
            <a:r>
              <a:rPr lang="en-US" sz="1800" dirty="0"/>
              <a:t>Linac running smoothly </a:t>
            </a:r>
          </a:p>
          <a:p>
            <a:pPr marL="0" indent="0"/>
            <a:endParaRPr lang="en-US" sz="1800" dirty="0"/>
          </a:p>
          <a:p>
            <a:pPr>
              <a:buNone/>
            </a:pPr>
            <a:r>
              <a:rPr lang="en-US" sz="2000" dirty="0"/>
              <a:t>OPPIS providing PP to NSRL, AGS and 200 MeV polarimeter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Next BLIP runs </a:t>
            </a:r>
          </a:p>
          <a:p>
            <a:pPr>
              <a:buNone/>
            </a:pPr>
            <a:r>
              <a:rPr lang="en-US" sz="2000" dirty="0"/>
              <a:t>Th Target: 5/23 to 6/3, 200 MeV, 150 </a:t>
            </a:r>
            <a:r>
              <a:rPr lang="en-US" sz="2000" dirty="0" err="1"/>
              <a:t>uA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La Target: 6/4 to 6/6 (Tentative), 117 MeV, 62 </a:t>
            </a:r>
            <a:r>
              <a:rPr lang="en-US" sz="2000" dirty="0" err="1"/>
              <a:t>uA</a:t>
            </a:r>
            <a:endParaRPr lang="en-US" sz="2000" dirty="0"/>
          </a:p>
          <a:p>
            <a:pPr>
              <a:buNone/>
            </a:pPr>
            <a:r>
              <a:rPr lang="en-US" sz="2000" dirty="0">
                <a:solidFill>
                  <a:srgbClr val="7030A0"/>
                </a:solidFill>
              </a:rPr>
              <a:t>Ti Foil: 6/9/ to 6/10 : 66 MeV, 0.1 </a:t>
            </a:r>
            <a:r>
              <a:rPr lang="en-US" sz="2000" dirty="0" err="1">
                <a:solidFill>
                  <a:srgbClr val="7030A0"/>
                </a:solidFill>
              </a:rPr>
              <a:t>uA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000" dirty="0"/>
              <a:t>Th Target: 6/16 to 6/27  , 200 MeV, 150 </a:t>
            </a:r>
            <a:r>
              <a:rPr lang="en-US" sz="2000" dirty="0" err="1"/>
              <a:t>uA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05807"/>
              </p:ext>
            </p:extLst>
          </p:nvPr>
        </p:nvGraphicFramePr>
        <p:xfrm>
          <a:off x="337937" y="21473"/>
          <a:ext cx="8732491" cy="673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204774</TotalTime>
  <Words>272</Words>
  <Application>Microsoft Macintosh PowerPoint</Application>
  <PresentationFormat>On-screen Show (4:3)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545</cp:revision>
  <dcterms:created xsi:type="dcterms:W3CDTF">2021-06-08T16:06:04Z</dcterms:created>
  <dcterms:modified xsi:type="dcterms:W3CDTF">2025-05-13T17:04:03Z</dcterms:modified>
  <cp:category/>
</cp:coreProperties>
</file>