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2" r:id="rId4"/>
    <p:sldId id="263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5/Integ%202025_d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Integrated Current Comparison</a:t>
            </a:r>
          </a:p>
        </c:rich>
      </c:tx>
      <c:layout>
        <c:manualLayout>
          <c:xMode val="edge"/>
          <c:yMode val="edge"/>
          <c:x val="0.38621219239532378"/>
          <c:y val="1.2117962159516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3"/>
          <c:order val="0"/>
          <c:tx>
            <c:v>FY 2021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2021-present'!$D$5:$D$235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7B-9441-A3F0-1361F61EBA6A}"/>
            </c:ext>
          </c:extLst>
        </c:ser>
        <c:ser>
          <c:idx val="7"/>
          <c:order val="1"/>
          <c:tx>
            <c:v>FY2022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2021-present'!$C$5:$C$238</c:f>
              <c:numCache>
                <c:formatCode>0</c:formatCode>
                <c:ptCount val="2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2021-present'!$E$5:$E$243</c:f>
              <c:numCache>
                <c:formatCode>0.0</c:formatCode>
                <c:ptCount val="239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D7B-9441-A3F0-1361F61EBA6A}"/>
            </c:ext>
          </c:extLst>
        </c:ser>
        <c:ser>
          <c:idx val="8"/>
          <c:order val="2"/>
          <c:tx>
            <c:v>FY2023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2021-present'!$C$5:$C$236</c:f>
              <c:numCache>
                <c:formatCode>0</c:formatCode>
                <c:ptCount val="2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2021-present'!$F$5:$F$236</c:f>
              <c:numCache>
                <c:formatCode>0.0</c:formatCode>
                <c:ptCount val="232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D7B-9441-A3F0-1361F61EBA6A}"/>
            </c:ext>
          </c:extLst>
        </c:ser>
        <c:ser>
          <c:idx val="9"/>
          <c:order val="3"/>
          <c:tx>
            <c:v>FY 2024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2021-present'!$C$5:$C$220</c:f>
              <c:numCache>
                <c:formatCode>0</c:formatCode>
                <c:ptCount val="2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</c:numCache>
            </c:numRef>
          </c:xVal>
          <c:yVal>
            <c:numRef>
              <c:f>'Chart FY 2021-present'!$G$7:$G$220</c:f>
              <c:numCache>
                <c:formatCode>0.0</c:formatCode>
                <c:ptCount val="21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197" formatCode="0.0000">
                  <c:v>365029.71000000008</c:v>
                </c:pt>
                <c:pt idx="198" formatCode="0.0000">
                  <c:v>368654.62500000006</c:v>
                </c:pt>
                <c:pt idx="199" formatCode="0.0000">
                  <c:v>372183.01800000004</c:v>
                </c:pt>
                <c:pt idx="200" formatCode="0.0000">
                  <c:v>375795.27300000004</c:v>
                </c:pt>
                <c:pt idx="201" formatCode="0.0000">
                  <c:v>379448.27300000004</c:v>
                </c:pt>
                <c:pt idx="202" formatCode="0.0000">
                  <c:v>383096.63900000002</c:v>
                </c:pt>
                <c:pt idx="203" formatCode="0.0000">
                  <c:v>386664.087</c:v>
                </c:pt>
                <c:pt idx="204" formatCode="0.0000">
                  <c:v>390220.38</c:v>
                </c:pt>
                <c:pt idx="205" formatCode="0.0000">
                  <c:v>393819.48</c:v>
                </c:pt>
                <c:pt idx="206" formatCode="0.0000">
                  <c:v>397432.99400000001</c:v>
                </c:pt>
                <c:pt idx="207" formatCode="0.0000">
                  <c:v>401067.45199999999</c:v>
                </c:pt>
                <c:pt idx="208" formatCode="0.0000">
                  <c:v>402416.81799999997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D7B-9441-A3F0-1361F61EBA6A}"/>
            </c:ext>
          </c:extLst>
        </c:ser>
        <c:ser>
          <c:idx val="10"/>
          <c:order val="4"/>
          <c:tx>
            <c:v>FY 2025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2021-present'!$C$5:$C$203</c:f>
              <c:numCache>
                <c:formatCode>0</c:formatCode>
                <c:ptCount val="1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</c:numCache>
            </c:numRef>
          </c:xVal>
          <c:yVal>
            <c:numRef>
              <c:f>'Chart FY 2021-present'!$H$5:$H$203</c:f>
              <c:numCache>
                <c:formatCode>0.000</c:formatCode>
                <c:ptCount val="199"/>
                <c:pt idx="0">
                  <c:v>3896.18049194284</c:v>
                </c:pt>
                <c:pt idx="1">
                  <c:v>6971.40914852488</c:v>
                </c:pt>
                <c:pt idx="2">
                  <c:v>10612.582692227699</c:v>
                </c:pt>
                <c:pt idx="3">
                  <c:v>14266.6663757565</c:v>
                </c:pt>
                <c:pt idx="4">
                  <c:v>17931.9141630411</c:v>
                </c:pt>
                <c:pt idx="5">
                  <c:v>21571.7344373087</c:v>
                </c:pt>
                <c:pt idx="6">
                  <c:v>25214.112798131198</c:v>
                </c:pt>
                <c:pt idx="7">
                  <c:v>28838.429836860101</c:v>
                </c:pt>
                <c:pt idx="8">
                  <c:v>32483.2509274861</c:v>
                </c:pt>
                <c:pt idx="9">
                  <c:v>33737.560111351202</c:v>
                </c:pt>
                <c:pt idx="28">
                  <c:v>35598.166540485203</c:v>
                </c:pt>
                <c:pt idx="29">
                  <c:v>39108.236346669597</c:v>
                </c:pt>
                <c:pt idx="30">
                  <c:v>41479.226853484797</c:v>
                </c:pt>
                <c:pt idx="31">
                  <c:v>41479.226912447899</c:v>
                </c:pt>
                <c:pt idx="32">
                  <c:v>41479.226970863601</c:v>
                </c:pt>
                <c:pt idx="33">
                  <c:v>41479.227038615703</c:v>
                </c:pt>
                <c:pt idx="34">
                  <c:v>41479.227089337197</c:v>
                </c:pt>
                <c:pt idx="35">
                  <c:v>41479.227148300299</c:v>
                </c:pt>
                <c:pt idx="36" formatCode="General">
                  <c:v>41479.2272072634</c:v>
                </c:pt>
                <c:pt idx="37" formatCode="General">
                  <c:v>41479.227266226502</c:v>
                </c:pt>
                <c:pt idx="38" formatCode="General">
                  <c:v>41485.802730929099</c:v>
                </c:pt>
                <c:pt idx="39" formatCode="General">
                  <c:v>41514.563686696201</c:v>
                </c:pt>
                <c:pt idx="40" formatCode="General">
                  <c:v>41514.563757281401</c:v>
                </c:pt>
                <c:pt idx="41" formatCode="General">
                  <c:v>41514.563830673498</c:v>
                </c:pt>
                <c:pt idx="42" formatCode="General">
                  <c:v>41514.563907232601</c:v>
                </c:pt>
                <c:pt idx="43" formatCode="General">
                  <c:v>43441.047138427501</c:v>
                </c:pt>
                <c:pt idx="44" formatCode="General">
                  <c:v>46615.238349307598</c:v>
                </c:pt>
                <c:pt idx="45" formatCode="General">
                  <c:v>50218.617098556497</c:v>
                </c:pt>
                <c:pt idx="46" formatCode="General">
                  <c:v>53751.060025655403</c:v>
                </c:pt>
                <c:pt idx="47" formatCode="General">
                  <c:v>55019.040325725997</c:v>
                </c:pt>
                <c:pt idx="49" formatCode="General">
                  <c:v>55019.650208700099</c:v>
                </c:pt>
                <c:pt idx="50" formatCode="General">
                  <c:v>55019.650208700099</c:v>
                </c:pt>
                <c:pt idx="56" formatCode="General">
                  <c:v>56680.634849516297</c:v>
                </c:pt>
                <c:pt idx="57" formatCode="General">
                  <c:v>60301.230996431601</c:v>
                </c:pt>
                <c:pt idx="58" formatCode="General">
                  <c:v>63686.174871727497</c:v>
                </c:pt>
                <c:pt idx="59" formatCode="General">
                  <c:v>67282.647424988507</c:v>
                </c:pt>
                <c:pt idx="60" formatCode="General">
                  <c:v>70158.9305932688</c:v>
                </c:pt>
                <c:pt idx="61" formatCode="General">
                  <c:v>73339.687337845404</c:v>
                </c:pt>
                <c:pt idx="62" formatCode="General">
                  <c:v>76957.998135921502</c:v>
                </c:pt>
                <c:pt idx="63" formatCode="General">
                  <c:v>79702.215082282797</c:v>
                </c:pt>
                <c:pt idx="64" formatCode="General">
                  <c:v>82151.009594365096</c:v>
                </c:pt>
                <c:pt idx="65" formatCode="General">
                  <c:v>85756.094893716203</c:v>
                </c:pt>
                <c:pt idx="66" formatCode="General">
                  <c:v>89376.602939505799</c:v>
                </c:pt>
                <c:pt idx="67" formatCode="General">
                  <c:v>90269.456989481303</c:v>
                </c:pt>
                <c:pt idx="72" formatCode="General">
                  <c:v>90281.426989481304</c:v>
                </c:pt>
                <c:pt idx="73" formatCode="General">
                  <c:v>90366.876989481301</c:v>
                </c:pt>
                <c:pt idx="77" formatCode="General">
                  <c:v>90366.876989481301</c:v>
                </c:pt>
                <c:pt idx="78" formatCode="General">
                  <c:v>90522.136989481296</c:v>
                </c:pt>
                <c:pt idx="80" formatCode="General">
                  <c:v>91258.506989481291</c:v>
                </c:pt>
                <c:pt idx="81" formatCode="General">
                  <c:v>91722.816989481289</c:v>
                </c:pt>
                <c:pt idx="84" formatCode="General">
                  <c:v>93829.565989481285</c:v>
                </c:pt>
                <c:pt idx="85" formatCode="General">
                  <c:v>97419.465727849194</c:v>
                </c:pt>
                <c:pt idx="86" formatCode="General">
                  <c:v>100832.413220156</c:v>
                </c:pt>
                <c:pt idx="87" formatCode="General">
                  <c:v>104462.168310287</c:v>
                </c:pt>
                <c:pt idx="88" formatCode="General">
                  <c:v>107724.801310287</c:v>
                </c:pt>
                <c:pt idx="89" formatCode="General">
                  <c:v>111409.32131028701</c:v>
                </c:pt>
                <c:pt idx="90" formatCode="General">
                  <c:v>114468.51231028701</c:v>
                </c:pt>
                <c:pt idx="91" formatCode="General">
                  <c:v>118119.13231028701</c:v>
                </c:pt>
                <c:pt idx="92" formatCode="General">
                  <c:v>121795.46331028701</c:v>
                </c:pt>
                <c:pt idx="93" formatCode="General">
                  <c:v>125290.42931028701</c:v>
                </c:pt>
                <c:pt idx="94" formatCode="General">
                  <c:v>128889.99931028702</c:v>
                </c:pt>
                <c:pt idx="95" formatCode="General">
                  <c:v>129285.17931028701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D7B-9441-A3F0-1361F61EB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/>
      </c:scatterChart>
      <c:valAx>
        <c:axId val="18303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5.8860338916904252E-3"/>
              <c:y val="0.34665388667884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52611052737126"/>
          <c:y val="7.5609225309411998E-2"/>
          <c:w val="0.45730208900613201"/>
          <c:h val="3.414325465444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0.48486</cdr:x>
      <cdr:y>0.63336</cdr:y>
    </cdr:from>
    <cdr:to>
      <cdr:x>0.52579</cdr:x>
      <cdr:y>0.64584</cdr:y>
    </cdr:to>
    <cdr:sp macro="" textlink="">
      <cdr:nvSpPr>
        <cdr:cNvPr id="2" name="Left Arrow 1">
          <a:extLst xmlns:a="http://schemas.openxmlformats.org/drawingml/2006/main">
            <a:ext uri="{FF2B5EF4-FFF2-40B4-BE49-F238E27FC236}">
              <a16:creationId xmlns:a16="http://schemas.microsoft.com/office/drawing/2014/main" id="{EA4ED957-19BB-A0D4-7AC0-F27AA1ABFE12}"/>
            </a:ext>
          </a:extLst>
        </cdr:cNvPr>
        <cdr:cNvSpPr/>
      </cdr:nvSpPr>
      <cdr:spPr>
        <a:xfrm xmlns:a="http://schemas.openxmlformats.org/drawingml/2006/main" rot="20346449">
          <a:off x="4234063" y="4266748"/>
          <a:ext cx="357352" cy="84082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5/20/25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20,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 Fe</a:t>
            </a:r>
            <a:r>
              <a:rPr lang="en-US" sz="7200" baseline="30000" dirty="0"/>
              <a:t>+20</a:t>
            </a:r>
            <a:r>
              <a:rPr lang="en-US" sz="7200" dirty="0"/>
              <a:t>,</a:t>
            </a:r>
            <a:r>
              <a:rPr lang="en-US" sz="7200" baseline="30000" dirty="0"/>
              <a:t>  </a:t>
            </a:r>
            <a:r>
              <a:rPr lang="en-US" sz="7200" dirty="0"/>
              <a:t>Ag</a:t>
            </a:r>
            <a:r>
              <a:rPr lang="en-US" sz="7200" baseline="30000" dirty="0"/>
              <a:t>+28 </a:t>
            </a:r>
            <a:r>
              <a:rPr lang="en-US" sz="7200" dirty="0"/>
              <a:t>and Au⁺³¹,</a:t>
            </a:r>
            <a:r>
              <a:rPr lang="en-US" sz="7200" baseline="30000" dirty="0"/>
              <a:t>34</a:t>
            </a:r>
            <a:r>
              <a:rPr lang="en-US" sz="7200" dirty="0"/>
              <a:t> ,beams from MP7  were delivered  for NSRL last  week.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May 17:  Power outage ,  recovery  is progressing well</a:t>
            </a:r>
          </a:p>
          <a:p>
            <a:endParaRPr lang="en-US" sz="7200" dirty="0"/>
          </a:p>
          <a:p>
            <a:r>
              <a:rPr lang="en-US" sz="7200" dirty="0"/>
              <a:t>Rebuilding the ion source,   expected completion  today (5/20)</a:t>
            </a:r>
          </a:p>
          <a:p>
            <a:endParaRPr lang="en-US" sz="7200" dirty="0"/>
          </a:p>
          <a:p>
            <a:r>
              <a:rPr lang="en-US" sz="7200" dirty="0"/>
              <a:t>Beam expected to resume:  Thursday May 22.</a:t>
            </a:r>
          </a:p>
          <a:p>
            <a:endParaRPr lang="en-US" sz="7200" dirty="0"/>
          </a:p>
          <a:p>
            <a:r>
              <a:rPr lang="en-US" sz="7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After recovery, it will switch to Au31+ beam delivery for RHIC.</a:t>
            </a:r>
          </a:p>
          <a:p>
            <a:pPr>
              <a:buNone/>
            </a:pPr>
            <a:br>
              <a:rPr lang="en-US" sz="7200" dirty="0"/>
            </a:br>
            <a:endParaRPr lang="en-US" sz="7200" dirty="0"/>
          </a:p>
          <a:p>
            <a:r>
              <a:rPr lang="en-US" sz="7200" dirty="0"/>
              <a:t>MP6 charging system issues are on going </a:t>
            </a:r>
            <a:endParaRPr lang="en-US" sz="5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</a:t>
            </a:r>
            <a:r>
              <a:rPr lang="en-US" dirty="0"/>
              <a:t>	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11+,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7+,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Fe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15+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 transported to end EtB </a:t>
            </a:r>
          </a:p>
          <a:p>
            <a:pPr marL="285750" marR="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He</a:t>
            </a:r>
            <a:r>
              <a:rPr lang="en-US" sz="1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O</a:t>
            </a:r>
            <a:r>
              <a:rPr lang="en-US" sz="1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7+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 used for setup Yesterday (5/19)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EBIS LION2 source target issue, opened to replace Fe </a:t>
            </a:r>
          </a:p>
          <a:p>
            <a:pPr marL="285750" marR="0" lvl="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EBIS platform power supply (PS)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currently limited to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kV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-This voltage is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 for GCR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for heavier ions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	troubleshooting started this morning by pulse power group</a:t>
            </a:r>
          </a:p>
          <a:p>
            <a:pPr marL="285750" marR="0" lvl="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C86237-F34E-9D87-DC79-206B174A7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842" y="3886200"/>
            <a:ext cx="3492938" cy="28448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645117" y="419362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He+2(black) O+7 (red)</a:t>
            </a:r>
          </a:p>
          <a:p>
            <a:r>
              <a:rPr lang="en-US" dirty="0"/>
              <a:t> at NSRL</a:t>
            </a:r>
          </a:p>
        </p:txBody>
      </p:sp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7467-03CD-B91B-EB6E-62227261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7" y="176279"/>
            <a:ext cx="828675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Linac, providing beam to NSRL, AGS, 200 MeV Polarimeter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F9925-62D9-CE63-3E12-5639FC9A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25407"/>
            <a:ext cx="8286750" cy="4207185"/>
          </a:xfrm>
        </p:spPr>
        <p:txBody>
          <a:bodyPr>
            <a:normAutofit fontScale="92500" lnSpcReduction="20000"/>
          </a:bodyPr>
          <a:lstStyle/>
          <a:p>
            <a:pPr marL="0" indent="0"/>
            <a:endParaRPr lang="en-US" sz="28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Linac running smoothly </a:t>
            </a:r>
          </a:p>
          <a:p>
            <a:pPr marL="0" indent="0"/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5/19 : setup for BLIP 2.5 </a:t>
            </a:r>
            <a:r>
              <a:rPr lang="en-US" sz="1800" dirty="0" err="1"/>
              <a:t>Hrs</a:t>
            </a:r>
            <a:endParaRPr lang="en-US" sz="1800" dirty="0"/>
          </a:p>
          <a:p>
            <a:pPr marL="0" indent="0"/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OPPIS providing PP to NSRL, AGS and 200 MeV polarimeter </a:t>
            </a:r>
          </a:p>
          <a:p>
            <a:r>
              <a:rPr lang="en-US" sz="2000" dirty="0"/>
              <a:t>          </a:t>
            </a:r>
            <a:r>
              <a:rPr lang="en-US" sz="1900" dirty="0"/>
              <a:t>( OPPIS work on </a:t>
            </a:r>
            <a:r>
              <a:rPr lang="en-US" sz="1900" dirty="0" err="1"/>
              <a:t>cryo</a:t>
            </a:r>
            <a:r>
              <a:rPr lang="en-US" sz="1900" dirty="0"/>
              <a:t> pump.)</a:t>
            </a:r>
          </a:p>
          <a:p>
            <a:pPr>
              <a:buNone/>
            </a:pPr>
            <a:endParaRPr lang="en-US" sz="19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Next BLIP runs </a:t>
            </a:r>
          </a:p>
          <a:p>
            <a:pPr>
              <a:buNone/>
            </a:pPr>
            <a:r>
              <a:rPr lang="en-US" sz="2000" dirty="0"/>
              <a:t>Th Target: 5/23 to 6/3, 200 MeV, 150 </a:t>
            </a:r>
            <a:r>
              <a:rPr lang="en-US" sz="2000" dirty="0" err="1"/>
              <a:t>uA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La Target: 6/4 to 6/6 (Tentative), 117 MeV, 62 </a:t>
            </a:r>
            <a:r>
              <a:rPr lang="en-US" sz="2000" dirty="0" err="1"/>
              <a:t>uA</a:t>
            </a:r>
            <a:endParaRPr lang="en-US" sz="2000" dirty="0"/>
          </a:p>
          <a:p>
            <a:pPr>
              <a:buNone/>
            </a:pPr>
            <a:r>
              <a:rPr lang="en-US" sz="2000" dirty="0">
                <a:solidFill>
                  <a:srgbClr val="7030A0"/>
                </a:solidFill>
              </a:rPr>
              <a:t>Ti Foil: 6/9/ to 6/10 : 66 MeV, 0.1 </a:t>
            </a:r>
            <a:r>
              <a:rPr lang="en-US" sz="2000" dirty="0" err="1">
                <a:solidFill>
                  <a:srgbClr val="7030A0"/>
                </a:solidFill>
              </a:rPr>
              <a:t>uA</a:t>
            </a:r>
            <a:endParaRPr lang="en-US" sz="20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000" dirty="0"/>
              <a:t>Th Target: 6/16 to 6/27  , 200 MeV, 150 </a:t>
            </a:r>
            <a:r>
              <a:rPr lang="en-US" sz="2000" dirty="0" err="1"/>
              <a:t>uA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93200-FCDB-A507-A117-276F5A97B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6225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42CB2-4B00-DEE4-FE41-6BA00BA2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05807"/>
              </p:ext>
            </p:extLst>
          </p:nvPr>
        </p:nvGraphicFramePr>
        <p:xfrm>
          <a:off x="337937" y="21473"/>
          <a:ext cx="8732491" cy="6736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5901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205050</TotalTime>
  <Words>329</Words>
  <Application>Microsoft Macintosh PowerPoint</Application>
  <PresentationFormat>On-screen Show (4:3)</PresentationFormat>
  <Paragraphs>63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Times New Roman</vt:lpstr>
      <vt:lpstr>BNL</vt:lpstr>
      <vt:lpstr>Preinjector Status</vt:lpstr>
      <vt:lpstr>Tandem </vt:lpstr>
      <vt:lpstr>EBIS</vt:lpstr>
      <vt:lpstr>Linac, providing beam to NSRL, AGS, 200 MeV Polarimeter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557</cp:revision>
  <dcterms:created xsi:type="dcterms:W3CDTF">2021-06-08T16:06:04Z</dcterms:created>
  <dcterms:modified xsi:type="dcterms:W3CDTF">2025-05-20T15:56:04Z</dcterms:modified>
  <cp:category/>
</cp:coreProperties>
</file>